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embeddedFontLst>
    <p:embeddedFont>
      <p:font typeface="Aptos Serif" panose="02020604070405020304" pitchFamily="18" charset="0"/>
      <p:regular r:id="rId10"/>
      <p:bold r:id="rId11"/>
      <p:italic r:id="rId12"/>
      <p:boldItalic r:id="rId13"/>
    </p:embeddedFont>
    <p:embeddedFont>
      <p:font typeface="Play" pitchFamily="2"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65SvEZ4I5Lgos1mxV3l1MN7Lhe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16" name="Google Shape;116;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25" name="Google Shape;125;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32" name="Google Shape;13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3</a:t>
            </a:fld>
            <a:endParaRPr sz="1200">
              <a:solidFill>
                <a:schemeClr val="lt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0" name="Google Shape;140;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4</a:t>
            </a:fld>
            <a:endParaRPr sz="1200">
              <a:solidFill>
                <a:schemeClr val="lt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8" name="Google Shape;14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5</a:t>
            </a:fld>
            <a:endParaRPr sz="1200">
              <a:solidFill>
                <a:schemeClr val="lt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56" name="Google Shape;156;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63" name="Google Shape;163;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1">
  <p:cSld name="Titel 1">
    <p:bg>
      <p:bgPr>
        <a:solidFill>
          <a:schemeClr val="lt1"/>
        </a:solidFill>
        <a:effectLst/>
      </p:bgPr>
    </p:bg>
    <p:spTree>
      <p:nvGrpSpPr>
        <p:cNvPr id="1" name="Shape 15"/>
        <p:cNvGrpSpPr/>
        <p:nvPr/>
      </p:nvGrpSpPr>
      <p:grpSpPr>
        <a:xfrm>
          <a:off x="0" y="0"/>
          <a:ext cx="0" cy="0"/>
          <a:chOff x="0" y="0"/>
          <a:chExt cx="0" cy="0"/>
        </a:xfrm>
      </p:grpSpPr>
      <p:sp>
        <p:nvSpPr>
          <p:cNvPr id="16" name="Google Shape;16;p9"/>
          <p:cNvSpPr/>
          <p:nvPr/>
        </p:nvSpPr>
        <p:spPr>
          <a:xfrm rot="10800000">
            <a:off x="332000" y="4831776"/>
            <a:ext cx="4356925" cy="4052448"/>
          </a:xfrm>
          <a:prstGeom prst="pie">
            <a:avLst>
              <a:gd name="adj1" fmla="val 0"/>
              <a:gd name="adj2" fmla="val 10801609"/>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9"/>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8" name="Google Shape;18;p9"/>
          <p:cNvCxnSpPr/>
          <p:nvPr/>
        </p:nvCxnSpPr>
        <p:spPr>
          <a:xfrm>
            <a:off x="6309360" y="3950208"/>
            <a:ext cx="2133600" cy="3992"/>
          </a:xfrm>
          <a:prstGeom prst="straightConnector1">
            <a:avLst/>
          </a:prstGeom>
          <a:noFill/>
          <a:ln w="101600" cap="flat" cmpd="sng">
            <a:solidFill>
              <a:schemeClr val="accent3"/>
            </a:solidFill>
            <a:prstDash val="solid"/>
            <a:miter lim="800000"/>
            <a:headEnd type="none" w="sm" len="sm"/>
            <a:tailEnd type="none" w="sm" len="sm"/>
          </a:ln>
        </p:spPr>
      </p:cxnSp>
      <p:sp>
        <p:nvSpPr>
          <p:cNvPr id="19" name="Google Shape;19;p9"/>
          <p:cNvSpPr/>
          <p:nvPr/>
        </p:nvSpPr>
        <p:spPr>
          <a:xfrm rot="10800000">
            <a:off x="-1304496" y="5613097"/>
            <a:ext cx="2624490" cy="2489806"/>
          </a:xfrm>
          <a:prstGeom prst="pie">
            <a:avLst>
              <a:gd name="adj1" fmla="val 5413995"/>
              <a:gd name="adj2" fmla="val 10826281"/>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9"/>
          <p:cNvSpPr/>
          <p:nvPr/>
        </p:nvSpPr>
        <p:spPr>
          <a:xfrm rot="-5400000">
            <a:off x="-1055890" y="818688"/>
            <a:ext cx="2127278" cy="2127278"/>
          </a:xfrm>
          <a:prstGeom prst="pie">
            <a:avLst>
              <a:gd name="adj1" fmla="val 0"/>
              <a:gd name="adj2" fmla="val 1085180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inhalt und Tabelle">
  <p:cSld name="Titelinhalt und Tabelle">
    <p:bg>
      <p:bgPr>
        <a:solidFill>
          <a:schemeClr val="lt1"/>
        </a:soli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661409" y="4661717"/>
            <a:ext cx="7936230" cy="138076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86" name="Google Shape;86;p18"/>
          <p:cNvCxnSpPr/>
          <p:nvPr/>
        </p:nvCxnSpPr>
        <p:spPr>
          <a:xfrm>
            <a:off x="3670935"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7" name="Google Shape;87;p18"/>
          <p:cNvSpPr txBox="1">
            <a:spLocks noGrp="1"/>
          </p:cNvSpPr>
          <p:nvPr>
            <p:ph type="body" idx="1"/>
          </p:nvPr>
        </p:nvSpPr>
        <p:spPr>
          <a:xfrm>
            <a:off x="603885" y="584005"/>
            <a:ext cx="2825115" cy="3999060"/>
          </a:xfrm>
          <a:prstGeom prst="rect">
            <a:avLst/>
          </a:prstGeom>
          <a:noFill/>
          <a:ln>
            <a:noFill/>
          </a:ln>
        </p:spPr>
        <p:txBody>
          <a:bodyPr spcFirstLastPara="1" wrap="square" lIns="0" tIns="274300" rIns="91425" bIns="4570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228600" algn="l">
              <a:lnSpc>
                <a:spcPct val="90000"/>
              </a:lnSpc>
              <a:spcBef>
                <a:spcPts val="1800"/>
              </a:spcBef>
              <a:spcAft>
                <a:spcPts val="0"/>
              </a:spcAft>
              <a:buClr>
                <a:srgbClr val="3F3F3F"/>
              </a:buClr>
              <a:buSzPts val="2000"/>
              <a:buNone/>
              <a:defRPr sz="2000"/>
            </a:lvl2pPr>
            <a:lvl3pPr marL="1371600" lvl="2" indent="-228600" algn="l">
              <a:lnSpc>
                <a:spcPct val="90000"/>
              </a:lnSpc>
              <a:spcBef>
                <a:spcPts val="1800"/>
              </a:spcBef>
              <a:spcAft>
                <a:spcPts val="0"/>
              </a:spcAft>
              <a:buClr>
                <a:srgbClr val="3F3F3F"/>
              </a:buClr>
              <a:buSzPts val="2000"/>
              <a:buNone/>
              <a:defRPr sz="2000"/>
            </a:lvl3pPr>
            <a:lvl4pPr marL="1828800" lvl="3" indent="-228600" algn="l">
              <a:lnSpc>
                <a:spcPct val="90000"/>
              </a:lnSpc>
              <a:spcBef>
                <a:spcPts val="1800"/>
              </a:spcBef>
              <a:spcAft>
                <a:spcPts val="0"/>
              </a:spcAft>
              <a:buClr>
                <a:srgbClr val="3F3F3F"/>
              </a:buClr>
              <a:buSzPts val="2000"/>
              <a:buNone/>
              <a:defRPr sz="2000"/>
            </a:lvl4pPr>
            <a:lvl5pPr marL="2286000" lvl="4" indent="-228600" algn="l">
              <a:lnSpc>
                <a:spcPct val="90000"/>
              </a:lnSpc>
              <a:spcBef>
                <a:spcPts val="1800"/>
              </a:spcBef>
              <a:spcAft>
                <a:spcPts val="0"/>
              </a:spcAft>
              <a:buClr>
                <a:srgbClr val="3F3F3F"/>
              </a:buClr>
              <a:buSzPts val="2000"/>
              <a:buNone/>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8" name="Google Shape;88;p18"/>
          <p:cNvSpPr txBox="1">
            <a:spLocks noGrp="1"/>
          </p:cNvSpPr>
          <p:nvPr>
            <p:ph type="body" idx="2"/>
          </p:nvPr>
        </p:nvSpPr>
        <p:spPr>
          <a:xfrm>
            <a:off x="3670934" y="584005"/>
            <a:ext cx="7926705" cy="399906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90" name="Google Shape;90;p1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91" name="Google Shape;91;p18"/>
          <p:cNvGrpSpPr/>
          <p:nvPr/>
        </p:nvGrpSpPr>
        <p:grpSpPr>
          <a:xfrm rot="-5400000">
            <a:off x="-1340601" y="4196010"/>
            <a:ext cx="3053166" cy="2270813"/>
            <a:chOff x="4881398" y="2159825"/>
            <a:chExt cx="3881604" cy="2778984"/>
          </a:xfrm>
        </p:grpSpPr>
        <p:sp>
          <p:nvSpPr>
            <p:cNvPr id="92" name="Google Shape;92;p18"/>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18"/>
            <p:cNvSpPr/>
            <p:nvPr/>
          </p:nvSpPr>
          <p:spPr>
            <a:xfrm>
              <a:off x="4881398" y="2622831"/>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4" name="Google Shape;94;p18"/>
            <p:cNvSpPr/>
            <p:nvPr/>
          </p:nvSpPr>
          <p:spPr>
            <a:xfrm>
              <a:off x="5871703" y="4132729"/>
              <a:ext cx="806080" cy="80608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 und zwei Inhalte">
  <p:cSld name="Titel und zwei Inhalte">
    <p:bg>
      <p:bgPr>
        <a:solidFill>
          <a:schemeClr val="lt1"/>
        </a:solidFill>
        <a:effectLst/>
      </p:bgPr>
    </p:bg>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594360" y="198408"/>
            <a:ext cx="10972800" cy="157431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97" name="Google Shape;97;p19"/>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98" name="Google Shape;98;p19"/>
          <p:cNvSpPr txBox="1">
            <a:spLocks noGrp="1"/>
          </p:cNvSpPr>
          <p:nvPr>
            <p:ph type="body" idx="1"/>
          </p:nvPr>
        </p:nvSpPr>
        <p:spPr>
          <a:xfrm>
            <a:off x="595523" y="2676525"/>
            <a:ext cx="5746750" cy="359747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9" name="Google Shape;99;p19"/>
          <p:cNvSpPr txBox="1">
            <a:spLocks noGrp="1"/>
          </p:cNvSpPr>
          <p:nvPr>
            <p:ph type="body" idx="2"/>
          </p:nvPr>
        </p:nvSpPr>
        <p:spPr>
          <a:xfrm>
            <a:off x="7620000" y="2676525"/>
            <a:ext cx="3947160" cy="3597470"/>
          </a:xfrm>
          <a:prstGeom prst="rect">
            <a:avLst/>
          </a:prstGeom>
          <a:noFill/>
          <a:ln>
            <a:noFill/>
          </a:ln>
        </p:spPr>
        <p:txBody>
          <a:bodyPr spcFirstLastPara="1" wrap="square" lIns="0" tIns="45700" rIns="91425" bIns="45700" anchor="t" anchorCtr="0">
            <a:normAutofit/>
          </a:bodyPr>
          <a:lstStyle>
            <a:lvl1pPr marL="457200" lvl="0" indent="-355600" algn="l">
              <a:lnSpc>
                <a:spcPct val="90000"/>
              </a:lnSpc>
              <a:spcBef>
                <a:spcPts val="1800"/>
              </a:spcBef>
              <a:spcAft>
                <a:spcPts val="0"/>
              </a:spcAft>
              <a:buClr>
                <a:srgbClr val="3F3F3F"/>
              </a:buClr>
              <a:buSzPts val="2000"/>
              <a:buFont typeface="Arial"/>
              <a:buChar char="•"/>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0" name="Google Shape;100;p19"/>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9"/>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2" name="Google Shape;102;p19"/>
          <p:cNvSpPr/>
          <p:nvPr/>
        </p:nvSpPr>
        <p:spPr>
          <a:xfrm>
            <a:off x="9879382" y="-1169095"/>
            <a:ext cx="2338190" cy="2338190"/>
          </a:xfrm>
          <a:prstGeom prst="pie">
            <a:avLst>
              <a:gd name="adj1" fmla="val 0"/>
              <a:gd name="adj2" fmla="val 1079561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3" name="Google Shape;103;p19"/>
          <p:cNvSpPr/>
          <p:nvPr/>
        </p:nvSpPr>
        <p:spPr>
          <a:xfrm>
            <a:off x="8335968"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4" name="Google Shape;104;p19"/>
          <p:cNvSpPr/>
          <p:nvPr/>
        </p:nvSpPr>
        <p:spPr>
          <a:xfrm>
            <a:off x="9762833" y="493293"/>
            <a:ext cx="806080" cy="806080"/>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elle 2">
  <p:cSld name="Tabelle 2">
    <p:bg>
      <p:bgPr>
        <a:solidFill>
          <a:schemeClr val="lt1"/>
        </a:solidFill>
        <a:effectLst/>
      </p:bgPr>
    </p:bg>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94360" y="202400"/>
            <a:ext cx="10972800" cy="157032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2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8" name="Google Shape;108;p2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09" name="Google Shape;109;p20"/>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inanzierung">
  <p:cSld name="Finanzierung">
    <p:spTree>
      <p:nvGrpSpPr>
        <p:cNvPr id="1" name="Shape 110"/>
        <p:cNvGrpSpPr/>
        <p:nvPr/>
      </p:nvGrpSpPr>
      <p:grpSpPr>
        <a:xfrm>
          <a:off x="0" y="0"/>
          <a:ext cx="0" cy="0"/>
          <a:chOff x="0" y="0"/>
          <a:chExt cx="0" cy="0"/>
        </a:xfrm>
      </p:grpSpPr>
      <p:sp>
        <p:nvSpPr>
          <p:cNvPr id="111" name="Google Shape;111;p21"/>
          <p:cNvSpPr txBox="1">
            <a:spLocks noGrp="1"/>
          </p:cNvSpPr>
          <p:nvPr>
            <p:ph type="body" idx="1"/>
          </p:nvPr>
        </p:nvSpPr>
        <p:spPr>
          <a:xfrm>
            <a:off x="2179161" y="3113786"/>
            <a:ext cx="4749959" cy="20367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1800"/>
              <a:buNone/>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pic>
        <p:nvPicPr>
          <p:cNvPr id="112" name="Google Shape;112;p21" descr="Ein Bild, das Screenshot, Schrift, Text, Electric Blue (Farbe) enthält.&#10;&#10;Automatisch generierte Beschreibung"/>
          <p:cNvPicPr preferRelativeResize="0"/>
          <p:nvPr/>
        </p:nvPicPr>
        <p:blipFill rotWithShape="1">
          <a:blip r:embed="rId2">
            <a:alphaModFix/>
          </a:blip>
          <a:srcRect/>
          <a:stretch/>
        </p:blipFill>
        <p:spPr>
          <a:xfrm>
            <a:off x="2041071" y="2129065"/>
            <a:ext cx="3150689" cy="87296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1">
  <p:cSld name="Agenda 1">
    <p:spTree>
      <p:nvGrpSpPr>
        <p:cNvPr id="1" name="Shape 21"/>
        <p:cNvGrpSpPr/>
        <p:nvPr/>
      </p:nvGrpSpPr>
      <p:grpSpPr>
        <a:xfrm>
          <a:off x="0" y="0"/>
          <a:ext cx="0" cy="0"/>
          <a:chOff x="0" y="0"/>
          <a:chExt cx="0" cy="0"/>
        </a:xfrm>
      </p:grpSpPr>
      <p:sp>
        <p:nvSpPr>
          <p:cNvPr id="22" name="Google Shape;22;p10"/>
          <p:cNvSpPr/>
          <p:nvPr/>
        </p:nvSpPr>
        <p:spPr>
          <a:xfrm>
            <a:off x="9879382" y="-116909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 name="Google Shape;23;p10"/>
          <p:cNvSpPr txBox="1">
            <a:spLocks noGrp="1"/>
          </p:cNvSpPr>
          <p:nvPr>
            <p:ph type="title"/>
          </p:nvPr>
        </p:nvSpPr>
        <p:spPr>
          <a:xfrm>
            <a:off x="594360" y="189572"/>
            <a:ext cx="6787747" cy="159350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0"/>
          <p:cNvSpPr txBox="1">
            <a:spLocks noGrp="1"/>
          </p:cNvSpPr>
          <p:nvPr>
            <p:ph type="body" idx="1"/>
          </p:nvPr>
        </p:nvSpPr>
        <p:spPr>
          <a:xfrm>
            <a:off x="594359" y="2281918"/>
            <a:ext cx="6787747" cy="3708517"/>
          </a:xfrm>
          <a:prstGeom prst="rect">
            <a:avLst/>
          </a:prstGeom>
          <a:noFill/>
          <a:ln>
            <a:noFill/>
          </a:ln>
        </p:spPr>
        <p:txBody>
          <a:bodyPr spcFirstLastPara="1" wrap="square" lIns="0" tIns="228600" rIns="0" bIns="0" anchor="t" anchorCtr="0">
            <a:normAutofit/>
          </a:bodyPr>
          <a:lstStyle>
            <a:lvl1pPr marL="457200" lvl="0" indent="-228600" algn="l">
              <a:lnSpc>
                <a:spcPct val="80000"/>
              </a:lnSpc>
              <a:spcBef>
                <a:spcPts val="2200"/>
              </a:spcBef>
              <a:spcAft>
                <a:spcPts val="0"/>
              </a:spcAft>
              <a:buClr>
                <a:schemeClr val="accent4"/>
              </a:buClr>
              <a:buSzPts val="2400"/>
              <a:buFont typeface="Arial"/>
              <a:buNone/>
              <a:defRPr sz="2400" b="1" i="0">
                <a:solidFill>
                  <a:schemeClr val="accent4"/>
                </a:solidFill>
                <a:latin typeface="Arial"/>
                <a:ea typeface="Arial"/>
                <a:cs typeface="Arial"/>
                <a:sym typeface="Arial"/>
              </a:defRPr>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5" name="Google Shape;25;p1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26" name="Google Shape;26;p1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
          <p:cNvSpPr/>
          <p:nvPr/>
        </p:nvSpPr>
        <p:spPr>
          <a:xfrm>
            <a:off x="8076007"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10"/>
          <p:cNvSpPr/>
          <p:nvPr/>
        </p:nvSpPr>
        <p:spPr>
          <a:xfrm>
            <a:off x="9723419" y="301731"/>
            <a:ext cx="846741" cy="808715"/>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usammenfassung 2">
  <p:cSld name="Zusammenfassung 2">
    <p:bg>
      <p:bgPr>
        <a:solidFill>
          <a:schemeClr val="lt1"/>
        </a:solidFill>
        <a:effectLst/>
      </p:bgPr>
    </p:bg>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594359" y="102875"/>
            <a:ext cx="11318837" cy="168020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3657599" y="2282008"/>
            <a:ext cx="8130209" cy="3699328"/>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2" name="Google Shape;32;p11"/>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33" name="Google Shape;33;p11"/>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34" name="Google Shape;34;p11"/>
          <p:cNvGrpSpPr/>
          <p:nvPr/>
        </p:nvGrpSpPr>
        <p:grpSpPr>
          <a:xfrm rot="-5400000">
            <a:off x="-1510682" y="4366092"/>
            <a:ext cx="3033138" cy="1910624"/>
            <a:chOff x="4906860" y="2159825"/>
            <a:chExt cx="3856142" cy="2338190"/>
          </a:xfrm>
        </p:grpSpPr>
        <p:sp>
          <p:nvSpPr>
            <p:cNvPr id="35" name="Google Shape;35;p11"/>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 name="Google Shape;36;p11"/>
            <p:cNvSpPr/>
            <p:nvPr/>
          </p:nvSpPr>
          <p:spPr>
            <a:xfrm>
              <a:off x="4906860" y="2724951"/>
              <a:ext cx="1177611" cy="119352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11"/>
            <p:cNvSpPr/>
            <p:nvPr/>
          </p:nvSpPr>
          <p:spPr>
            <a:xfrm>
              <a:off x="6390367" y="3563171"/>
              <a:ext cx="806080" cy="806079"/>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3">
  <p:cSld name="Titel 3">
    <p:bg>
      <p:bgPr>
        <a:solidFill>
          <a:schemeClr val="lt1"/>
        </a:solidFill>
        <a:effectLst/>
      </p:bgPr>
    </p:bg>
    <p:spTree>
      <p:nvGrpSpPr>
        <p:cNvPr id="1" name="Shape 38"/>
        <p:cNvGrpSpPr/>
        <p:nvPr/>
      </p:nvGrpSpPr>
      <p:grpSpPr>
        <a:xfrm>
          <a:off x="0" y="0"/>
          <a:ext cx="0" cy="0"/>
          <a:chOff x="0" y="0"/>
          <a:chExt cx="0" cy="0"/>
        </a:xfrm>
      </p:grpSpPr>
      <p:sp>
        <p:nvSpPr>
          <p:cNvPr id="39" name="Google Shape;39;p12"/>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2"/>
          <p:cNvSpPr txBox="1">
            <a:spLocks noGrp="1"/>
          </p:cNvSpPr>
          <p:nvPr>
            <p:ph type="body" idx="1"/>
          </p:nvPr>
        </p:nvSpPr>
        <p:spPr>
          <a:xfrm>
            <a:off x="594360"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1" name="Google Shape;41;p12"/>
          <p:cNvCxnSpPr/>
          <p:nvPr/>
        </p:nvCxnSpPr>
        <p:spPr>
          <a:xfrm>
            <a:off x="594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2" name="Google Shape;42;p12"/>
          <p:cNvSpPr/>
          <p:nvPr/>
        </p:nvSpPr>
        <p:spPr>
          <a:xfrm>
            <a:off x="10879755" y="-1244903"/>
            <a:ext cx="2624490" cy="2489806"/>
          </a:xfrm>
          <a:prstGeom prst="pie">
            <a:avLst>
              <a:gd name="adj1" fmla="val 5413995"/>
              <a:gd name="adj2" fmla="val 10826281"/>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 name="Google Shape;43;p12"/>
          <p:cNvSpPr/>
          <p:nvPr/>
        </p:nvSpPr>
        <p:spPr>
          <a:xfrm>
            <a:off x="6210036" y="-1896488"/>
            <a:ext cx="3792975" cy="3792975"/>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2"/>
          <p:cNvSpPr/>
          <p:nvPr/>
        </p:nvSpPr>
        <p:spPr>
          <a:xfrm rot="5400000">
            <a:off x="10295512" y="1532512"/>
            <a:ext cx="3792975" cy="3792975"/>
          </a:xfrm>
          <a:prstGeom prst="pie">
            <a:avLst>
              <a:gd name="adj1" fmla="val 0"/>
              <a:gd name="adj2" fmla="val 10837603"/>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el 2">
  <p:cSld name="Titel 2">
    <p:bg>
      <p:bgPr>
        <a:solidFill>
          <a:schemeClr val="lt1"/>
        </a:solidFill>
        <a:effectLst/>
      </p:bgPr>
    </p:bg>
    <p:spTree>
      <p:nvGrpSpPr>
        <p:cNvPr id="1" name="Shape 45"/>
        <p:cNvGrpSpPr/>
        <p:nvPr/>
      </p:nvGrpSpPr>
      <p:grpSpPr>
        <a:xfrm>
          <a:off x="0" y="0"/>
          <a:ext cx="0" cy="0"/>
          <a:chOff x="0" y="0"/>
          <a:chExt cx="0" cy="0"/>
        </a:xfrm>
      </p:grpSpPr>
      <p:sp>
        <p:nvSpPr>
          <p:cNvPr id="46" name="Google Shape;46;p13"/>
          <p:cNvSpPr txBox="1">
            <a:spLocks noGrp="1"/>
          </p:cNvSpPr>
          <p:nvPr>
            <p:ph type="ctrTitle"/>
          </p:nvPr>
        </p:nvSpPr>
        <p:spPr>
          <a:xfrm>
            <a:off x="6299835" y="43052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body" idx="1"/>
          </p:nvPr>
        </p:nvSpPr>
        <p:spPr>
          <a:xfrm>
            <a:off x="6299835" y="456860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8" name="Google Shape;48;p13"/>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9" name="Google Shape;49;p13"/>
          <p:cNvSpPr>
            <a:spLocks noGrp="1"/>
          </p:cNvSpPr>
          <p:nvPr>
            <p:ph type="pic" idx="2"/>
          </p:nvPr>
        </p:nvSpPr>
        <p:spPr>
          <a:xfrm>
            <a:off x="0" y="-11113"/>
            <a:ext cx="5628068" cy="6858000"/>
          </a:xfrm>
          <a:prstGeom prst="flowChartDelay">
            <a:avLst/>
          </a:prstGeom>
          <a:solidFill>
            <a:srgbClr val="87C3CD"/>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el">
  <p:cSld name="Titel">
    <p:bg>
      <p:bgPr>
        <a:solidFill>
          <a:schemeClr val="lt1"/>
        </a:solidFill>
        <a:effectLst/>
      </p:bgPr>
    </p:bg>
    <p:spTree>
      <p:nvGrpSpPr>
        <p:cNvPr id="1" name="Shape 50"/>
        <p:cNvGrpSpPr/>
        <p:nvPr/>
      </p:nvGrpSpPr>
      <p:grpSpPr>
        <a:xfrm>
          <a:off x="0" y="0"/>
          <a:ext cx="0" cy="0"/>
          <a:chOff x="0" y="0"/>
          <a:chExt cx="0" cy="0"/>
        </a:xfrm>
      </p:grpSpPr>
      <p:sp>
        <p:nvSpPr>
          <p:cNvPr id="51" name="Google Shape;51;p14"/>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52" name="Google Shape;52;p14"/>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53" name="Google Shape;53;p14"/>
          <p:cNvSpPr txBox="1">
            <a:spLocks noGrp="1"/>
          </p:cNvSpPr>
          <p:nvPr>
            <p:ph type="body" idx="1"/>
          </p:nvPr>
        </p:nvSpPr>
        <p:spPr>
          <a:xfrm>
            <a:off x="6309905"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54" name="Google Shape;54;p14"/>
          <p:cNvSpPr/>
          <p:nvPr/>
        </p:nvSpPr>
        <p:spPr>
          <a:xfrm rot="-5400000">
            <a:off x="-1994302" y="2784058"/>
            <a:ext cx="3988604" cy="4143593"/>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4"/>
          <p:cNvSpPr/>
          <p:nvPr/>
        </p:nvSpPr>
        <p:spPr>
          <a:xfrm rot="10800000">
            <a:off x="1657654" y="5606713"/>
            <a:ext cx="2376839" cy="2502573"/>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6" name="Google Shape;56;p14"/>
          <p:cNvSpPr/>
          <p:nvPr/>
        </p:nvSpPr>
        <p:spPr>
          <a:xfrm rot="-8153822">
            <a:off x="691437" y="2439793"/>
            <a:ext cx="1375053" cy="140689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el und zwei Inhalte 2">
  <p:cSld name="Titel und zwei Inhalte 2">
    <p:bg>
      <p:bgPr>
        <a:solidFill>
          <a:schemeClr val="lt1"/>
        </a:solidFill>
        <a:effectLst/>
      </p:bgPr>
    </p:bg>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594360" y="278129"/>
            <a:ext cx="9778365" cy="149459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body" idx="1"/>
          </p:nvPr>
        </p:nvSpPr>
        <p:spPr>
          <a:xfrm>
            <a:off x="594360"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0" name="Google Shape;60;p15"/>
          <p:cNvSpPr txBox="1">
            <a:spLocks noGrp="1"/>
          </p:cNvSpPr>
          <p:nvPr>
            <p:ph type="body" idx="2"/>
          </p:nvPr>
        </p:nvSpPr>
        <p:spPr>
          <a:xfrm>
            <a:off x="5881898"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1" name="Google Shape;61;p15"/>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62" name="Google Shape;62;p15"/>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3" name="Google Shape;63;p15"/>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64" name="Google Shape;64;p15"/>
          <p:cNvSpPr/>
          <p:nvPr/>
        </p:nvSpPr>
        <p:spPr>
          <a:xfrm>
            <a:off x="9879382" y="-1169095"/>
            <a:ext cx="2338190" cy="2338190"/>
          </a:xfrm>
          <a:prstGeom prst="pie">
            <a:avLst>
              <a:gd name="adj1" fmla="val 0"/>
              <a:gd name="adj2" fmla="val 10795612"/>
            </a:avLst>
          </a:prstGeom>
          <a:solidFill>
            <a:srgbClr val="AFD7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5" name="Google Shape;65;p15"/>
          <p:cNvSpPr/>
          <p:nvPr/>
        </p:nvSpPr>
        <p:spPr>
          <a:xfrm>
            <a:off x="8335968" y="-706089"/>
            <a:ext cx="1393345" cy="1412178"/>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6" name="Google Shape;66;p15"/>
          <p:cNvSpPr/>
          <p:nvPr/>
        </p:nvSpPr>
        <p:spPr>
          <a:xfrm>
            <a:off x="9624160" y="313424"/>
            <a:ext cx="1157486" cy="115748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el und Inhalt ">
  <p:cSld name="Titel und Inhalt ">
    <p:bg>
      <p:bgPr>
        <a:solidFill>
          <a:schemeClr val="lt1"/>
        </a:solidFill>
        <a:effectLst/>
      </p:bgPr>
    </p:bg>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318885" y="3499667"/>
            <a:ext cx="4939666" cy="254281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9" name="Google Shape;69;p16"/>
          <p:cNvCxnSpPr/>
          <p:nvPr/>
        </p:nvCxnSpPr>
        <p:spPr>
          <a:xfrm>
            <a:off x="6347460"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70" name="Google Shape;70;p16"/>
          <p:cNvSpPr txBox="1">
            <a:spLocks noGrp="1"/>
          </p:cNvSpPr>
          <p:nvPr>
            <p:ph type="body" idx="1"/>
          </p:nvPr>
        </p:nvSpPr>
        <p:spPr>
          <a:xfrm>
            <a:off x="603885" y="457201"/>
            <a:ext cx="5198269" cy="2305050"/>
          </a:xfrm>
          <a:prstGeom prst="rect">
            <a:avLst/>
          </a:prstGeom>
          <a:noFill/>
          <a:ln>
            <a:noFill/>
          </a:ln>
        </p:spPr>
        <p:txBody>
          <a:bodyPr spcFirstLastPara="1" wrap="square" lIns="0" tIns="274300" rIns="91425" bIns="45700" anchor="t" anchorCtr="0">
            <a:normAutofit/>
          </a:bodyPr>
          <a:lstStyle>
            <a:lvl1pPr marL="457200" lvl="0" indent="-355600" algn="l">
              <a:lnSpc>
                <a:spcPct val="90000"/>
              </a:lnSpc>
              <a:spcBef>
                <a:spcPts val="1800"/>
              </a:spcBef>
              <a:spcAft>
                <a:spcPts val="0"/>
              </a:spcAft>
              <a:buClr>
                <a:srgbClr val="3F3F3F"/>
              </a:buClr>
              <a:buSzPts val="2000"/>
              <a:buFont typeface="Play"/>
              <a:buAutoNum type="arabicPeriod"/>
              <a:defRPr sz="2000"/>
            </a:lvl1pPr>
            <a:lvl2pPr marL="914400" lvl="1" indent="-355600" algn="l">
              <a:lnSpc>
                <a:spcPct val="90000"/>
              </a:lnSpc>
              <a:spcBef>
                <a:spcPts val="1800"/>
              </a:spcBef>
              <a:spcAft>
                <a:spcPts val="0"/>
              </a:spcAft>
              <a:buClr>
                <a:srgbClr val="3F3F3F"/>
              </a:buClr>
              <a:buSzPts val="2000"/>
              <a:buFont typeface="Play"/>
              <a:buAutoNum type="alphaLcPeriod"/>
              <a:defRPr sz="2000"/>
            </a:lvl2pPr>
            <a:lvl3pPr marL="1371600" lvl="2" indent="-355600" algn="l">
              <a:lnSpc>
                <a:spcPct val="90000"/>
              </a:lnSpc>
              <a:spcBef>
                <a:spcPts val="1800"/>
              </a:spcBef>
              <a:spcAft>
                <a:spcPts val="0"/>
              </a:spcAft>
              <a:buClr>
                <a:srgbClr val="3F3F3F"/>
              </a:buClr>
              <a:buSzPts val="2000"/>
              <a:buFont typeface="Play"/>
              <a:buAutoNum type="arabicParenR"/>
              <a:defRPr sz="2000"/>
            </a:lvl3pPr>
            <a:lvl4pPr marL="1828800" lvl="3" indent="-228600" algn="l">
              <a:lnSpc>
                <a:spcPct val="90000"/>
              </a:lnSpc>
              <a:spcBef>
                <a:spcPts val="1800"/>
              </a:spcBef>
              <a:spcAft>
                <a:spcPts val="0"/>
              </a:spcAft>
              <a:buClr>
                <a:srgbClr val="3F3F3F"/>
              </a:buClr>
              <a:buSzPts val="2000"/>
              <a:buFont typeface="Play"/>
              <a:buNone/>
              <a:defRPr sz="2000"/>
            </a:lvl4pPr>
            <a:lvl5pPr marL="2286000" lvl="4" indent="-355600" algn="l">
              <a:lnSpc>
                <a:spcPct val="90000"/>
              </a:lnSpc>
              <a:spcBef>
                <a:spcPts val="1800"/>
              </a:spcBef>
              <a:spcAft>
                <a:spcPts val="0"/>
              </a:spcAft>
              <a:buClr>
                <a:srgbClr val="3F3F3F"/>
              </a:buClr>
              <a:buSzPts val="2000"/>
              <a:buFont typeface="Play"/>
              <a:buAutoNum type="arabicPeriod"/>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16"/>
          <p:cNvSpPr txBox="1">
            <a:spLocks noGrp="1"/>
          </p:cNvSpPr>
          <p:nvPr>
            <p:ph type="body" idx="2"/>
          </p:nvPr>
        </p:nvSpPr>
        <p:spPr>
          <a:xfrm>
            <a:off x="594360" y="2810595"/>
            <a:ext cx="5198269" cy="3319513"/>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2" name="Google Shape;72;p16"/>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73" name="Google Shape;73;p16"/>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p:nvPr/>
        </p:nvSpPr>
        <p:spPr>
          <a:xfrm>
            <a:off x="8601559" y="-1416132"/>
            <a:ext cx="2848220" cy="284822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5" name="Google Shape;75;p16"/>
          <p:cNvSpPr/>
          <p:nvPr/>
        </p:nvSpPr>
        <p:spPr>
          <a:xfrm>
            <a:off x="6179401" y="-908076"/>
            <a:ext cx="1807674" cy="183210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6" name="Google Shape;76;p16"/>
          <p:cNvSpPr/>
          <p:nvPr/>
        </p:nvSpPr>
        <p:spPr>
          <a:xfrm>
            <a:off x="7827282" y="1627027"/>
            <a:ext cx="1307555" cy="1307555"/>
          </a:xfrm>
          <a:prstGeom prst="ellipse">
            <a:avLst/>
          </a:prstGeom>
          <a:solidFill>
            <a:srgbClr val="CBE27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inhalt und Bild">
  <p:cSld name="Titelinhalt und Bild">
    <p:bg>
      <p:bgPr>
        <a:solidFill>
          <a:schemeClr val="lt1"/>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575310" y="278129"/>
            <a:ext cx="5063490" cy="235402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body" idx="1"/>
          </p:nvPr>
        </p:nvSpPr>
        <p:spPr>
          <a:xfrm>
            <a:off x="594360" y="3279579"/>
            <a:ext cx="5044440" cy="2994415"/>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80" name="Google Shape;80;p17"/>
          <p:cNvCxnSpPr/>
          <p:nvPr/>
        </p:nvCxnSpPr>
        <p:spPr>
          <a:xfrm>
            <a:off x="594360" y="2997459"/>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1" name="Google Shape;81;p17"/>
          <p:cNvSpPr>
            <a:spLocks noGrp="1"/>
          </p:cNvSpPr>
          <p:nvPr>
            <p:ph type="pic" idx="2"/>
          </p:nvPr>
        </p:nvSpPr>
        <p:spPr>
          <a:xfrm flipH="1">
            <a:off x="6733505" y="0"/>
            <a:ext cx="5458495" cy="6858000"/>
          </a:xfrm>
          <a:prstGeom prst="flowChartDelay">
            <a:avLst/>
          </a:prstGeom>
          <a:solidFill>
            <a:srgbClr val="87C3CD"/>
          </a:solidFill>
          <a:ln>
            <a:noFill/>
          </a:ln>
        </p:spPr>
      </p:sp>
      <p:sp>
        <p:nvSpPr>
          <p:cNvPr id="82" name="Google Shape;82;p17"/>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83" name="Google Shape;83;p17"/>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body" idx="1"/>
          </p:nvPr>
        </p:nvSpPr>
        <p:spPr>
          <a:xfrm>
            <a:off x="594360" y="1825625"/>
            <a:ext cx="1100328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3F3F3F"/>
              </a:buClr>
              <a:buSzPts val="2800"/>
              <a:buFont typeface="Arial"/>
              <a:buNone/>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500"/>
              </a:spcBef>
              <a:spcAft>
                <a:spcPts val="0"/>
              </a:spcAft>
              <a:buClr>
                <a:srgbClr val="3F3F3F"/>
              </a:buClr>
              <a:buSzPts val="2400"/>
              <a:buFont typeface="Arial"/>
              <a:buChar char="•"/>
              <a:defRPr sz="2400" b="0" i="0" u="none" strike="noStrike" cap="none">
                <a:solidFill>
                  <a:srgbClr val="3F3F3F"/>
                </a:solidFill>
                <a:latin typeface="Arial"/>
                <a:ea typeface="Arial"/>
                <a:cs typeface="Arial"/>
                <a:sym typeface="Arial"/>
              </a:defRPr>
            </a:lvl2pPr>
            <a:lvl3pPr marL="1371600" marR="0" lvl="2" indent="-355600" algn="l" rtl="0">
              <a:lnSpc>
                <a:spcPct val="90000"/>
              </a:lnSpc>
              <a:spcBef>
                <a:spcPts val="5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3pPr>
            <a:lvl4pPr marL="1828800" marR="0" lvl="3"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4pPr>
            <a:lvl5pPr marL="2286000" marR="0" lvl="4"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11" name="Google Shape;11;p8"/>
          <p:cNvSpPr txBox="1">
            <a:spLocks noGrp="1"/>
          </p:cNvSpPr>
          <p:nvPr>
            <p:ph type="title"/>
          </p:nvPr>
        </p:nvSpPr>
        <p:spPr>
          <a:xfrm>
            <a:off x="594360" y="365125"/>
            <a:ext cx="11003280" cy="1325563"/>
          </a:xfrm>
          <a:prstGeom prst="rect">
            <a:avLst/>
          </a:prstGeom>
          <a:noFill/>
          <a:ln>
            <a:noFill/>
          </a:ln>
        </p:spPr>
        <p:txBody>
          <a:bodyPr spcFirstLastPara="1" wrap="square" lIns="91425" tIns="45700" rIns="91425" bIns="45700" anchor="ctr" anchorCtr="0">
            <a:normAutofit/>
          </a:bodyPr>
          <a:lstStyle>
            <a:lvl1pPr marR="0" lvl="0" algn="l" rtl="0">
              <a:lnSpc>
                <a:spcPct val="80000"/>
              </a:lnSpc>
              <a:spcBef>
                <a:spcPts val="0"/>
              </a:spcBef>
              <a:spcAft>
                <a:spcPts val="0"/>
              </a:spcAft>
              <a:buClr>
                <a:srgbClr val="3F3F3F"/>
              </a:buClr>
              <a:buSzPts val="4400"/>
              <a:buFont typeface="Play"/>
              <a:buNone/>
              <a:defRPr sz="4400" b="1" i="0" u="none" strike="noStrike" cap="none">
                <a:solidFill>
                  <a:srgbClr val="3F3F3F"/>
                </a:solidFill>
                <a:latin typeface="Play"/>
                <a:ea typeface="Play"/>
                <a:cs typeface="Play"/>
                <a:sym typeface="Pla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3" name="Google Shape;13;p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pic>
        <p:nvPicPr>
          <p:cNvPr id="14" name="Google Shape;14;p8" descr="Logo ProCure"/>
          <p:cNvPicPr preferRelativeResize="0"/>
          <p:nvPr/>
        </p:nvPicPr>
        <p:blipFill rotWithShape="1">
          <a:blip r:embed="rId15">
            <a:alphaModFix/>
          </a:blip>
          <a:srcRect/>
          <a:stretch/>
        </p:blipFill>
        <p:spPr>
          <a:xfrm>
            <a:off x="10419633" y="5890912"/>
            <a:ext cx="1307555" cy="7138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ctrTitle"/>
          </p:nvPr>
        </p:nvSpPr>
        <p:spPr>
          <a:xfrm>
            <a:off x="2548907" y="977099"/>
            <a:ext cx="8909100" cy="2765400"/>
          </a:xfrm>
          <a:prstGeom prst="rect">
            <a:avLst/>
          </a:prstGeom>
          <a:noFill/>
          <a:ln>
            <a:noFill/>
          </a:ln>
        </p:spPr>
        <p:txBody>
          <a:bodyPr spcFirstLastPara="1" wrap="square" lIns="0" tIns="0" rIns="0" bIns="0" anchor="b" anchorCtr="0">
            <a:noAutofit/>
          </a:bodyPr>
          <a:lstStyle/>
          <a:p>
            <a:pPr marL="0" marR="0" lvl="0" indent="0" algn="l" rtl="0">
              <a:lnSpc>
                <a:spcPct val="115000"/>
              </a:lnSpc>
              <a:spcBef>
                <a:spcPts val="0"/>
              </a:spcBef>
              <a:spcAft>
                <a:spcPts val="0"/>
              </a:spcAft>
              <a:buClr>
                <a:srgbClr val="3F3F3F"/>
              </a:buClr>
              <a:buSzPts val="6000"/>
              <a:buFont typeface="Play"/>
              <a:buNone/>
            </a:pPr>
            <a:r>
              <a:rPr lang="de-DE" sz="5000" dirty="0">
                <a:latin typeface="Aptos Serif" panose="02020604070405020304" pitchFamily="18" charset="0"/>
                <a:ea typeface="Arial"/>
                <a:cs typeface="Aptos Serif" panose="02020604070405020304" pitchFamily="18" charset="0"/>
                <a:sym typeface="Arial"/>
              </a:rPr>
              <a:t>Liste der Gründe für nachhaltige Beschaffung</a:t>
            </a:r>
            <a:endParaRPr sz="4400" b="1" i="0" u="none" strike="noStrike" cap="none" dirty="0">
              <a:solidFill>
                <a:srgbClr val="3F3F3F"/>
              </a:solidFill>
              <a:latin typeface="Aptos Serif" panose="02020604070405020304" pitchFamily="18" charset="0"/>
              <a:ea typeface="Arial"/>
              <a:cs typeface="Aptos Serif" panose="02020604070405020304" pitchFamily="18" charset="0"/>
              <a:sym typeface="Arial"/>
            </a:endParaRPr>
          </a:p>
        </p:txBody>
      </p:sp>
      <p:pic>
        <p:nvPicPr>
          <p:cNvPr id="119" name="Google Shape;119;p22" descr="Ein Bild, das Text, Schrift, Screenshot, Grafiken enthält.&#10;&#10;Automatisch generierte Beschreibung"/>
          <p:cNvPicPr preferRelativeResize="0"/>
          <p:nvPr/>
        </p:nvPicPr>
        <p:blipFill rotWithShape="1">
          <a:blip r:embed="rId3">
            <a:alphaModFix/>
          </a:blip>
          <a:srcRect/>
          <a:stretch/>
        </p:blipFill>
        <p:spPr>
          <a:xfrm>
            <a:off x="4643504" y="3959467"/>
            <a:ext cx="5273749" cy="1904297"/>
          </a:xfrm>
          <a:prstGeom prst="rect">
            <a:avLst/>
          </a:prstGeom>
          <a:noFill/>
          <a:ln>
            <a:noFill/>
          </a:ln>
        </p:spPr>
      </p:pic>
      <p:pic>
        <p:nvPicPr>
          <p:cNvPr id="120" name="Google Shape;120;p22" descr="Ein Bild, das Text, Schrift, Electric Blue (Farbe), Symbol enthält.&#10;&#10;Automatisch generierte Beschreibung"/>
          <p:cNvPicPr preferRelativeResize="0"/>
          <p:nvPr/>
        </p:nvPicPr>
        <p:blipFill rotWithShape="1">
          <a:blip r:embed="rId4">
            <a:alphaModFix/>
          </a:blip>
          <a:srcRect/>
          <a:stretch/>
        </p:blipFill>
        <p:spPr>
          <a:xfrm>
            <a:off x="7280379" y="6080732"/>
            <a:ext cx="2768600" cy="580324"/>
          </a:xfrm>
          <a:prstGeom prst="rect">
            <a:avLst/>
          </a:prstGeom>
          <a:noFill/>
          <a:ln>
            <a:noFill/>
          </a:ln>
        </p:spPr>
      </p:pic>
      <p:sp>
        <p:nvSpPr>
          <p:cNvPr id="121" name="Google Shape;121;p22"/>
          <p:cNvSpPr txBox="1"/>
          <p:nvPr/>
        </p:nvSpPr>
        <p:spPr>
          <a:xfrm>
            <a:off x="4744192" y="6059278"/>
            <a:ext cx="2536187" cy="64629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de-DE" sz="600" b="0" i="0" u="none" strike="noStrike" cap="none">
                <a:solidFill>
                  <a:srgbClr val="000000"/>
                </a:solidFill>
                <a:latin typeface="Arial"/>
                <a:ea typeface="Arial"/>
                <a:cs typeface="Arial"/>
                <a:sym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sz="600" b="0"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p:nvPr/>
        </p:nvSpPr>
        <p:spPr>
          <a:xfrm>
            <a:off x="552885" y="184068"/>
            <a:ext cx="3835047" cy="245605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sz="1800" b="1" i="0" u="none" strike="noStrike" cap="none" dirty="0">
              <a:solidFill>
                <a:srgbClr val="F0F8FC"/>
              </a:solidFill>
              <a:latin typeface="Aptos Serif" panose="02020604070405020304" pitchFamily="18" charset="0"/>
              <a:cs typeface="Aptos Serif" panose="02020604070405020304" pitchFamily="18" charset="0"/>
              <a:sym typeface="Arial"/>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reduziert nicht die Umweltauswirkungen von Produktion und Verbrauch.</a:t>
            </a:r>
            <a:endParaRPr sz="1800" b="0" i="0" u="none" strike="noStrike" cap="none" dirty="0">
              <a:solidFill>
                <a:srgbClr val="F0F8FC"/>
              </a:solidFill>
              <a:latin typeface="Aptos" panose="020B0004020202020204" pitchFamily="34" charset="0"/>
              <a:sym typeface="Arial"/>
            </a:endParaRPr>
          </a:p>
        </p:txBody>
      </p:sp>
      <p:sp>
        <p:nvSpPr>
          <p:cNvPr id="128" name="Google Shape;128;p23"/>
          <p:cNvSpPr/>
          <p:nvPr/>
        </p:nvSpPr>
        <p:spPr>
          <a:xfrm>
            <a:off x="4118672" y="2640127"/>
            <a:ext cx="5809099" cy="3097704"/>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Durch die Berücksichtigung ökologischer Kriterien trägt die Beschaffung zum Klima- und Umweltschutz bei, indem sie Emissionen reduziert, Ressourcen schont und die Langlebigkeit der Produkte erhöht.</a:t>
            </a:r>
            <a:endParaRPr sz="1800" b="0" i="0" u="none" strike="noStrike" cap="none" dirty="0">
              <a:solidFill>
                <a:schemeClr val="lt1"/>
              </a:solidFill>
              <a:latin typeface="Aptos" panose="020B0004020202020204" pitchFamily="34" charset="0"/>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p:nvPr/>
        </p:nvSpPr>
        <p:spPr>
          <a:xfrm>
            <a:off x="552886" y="350322"/>
            <a:ext cx="3158153" cy="207917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verursacht höhere Kosten.</a:t>
            </a:r>
            <a:endParaRPr sz="1800" b="0" i="0" u="none" strike="noStrike" cap="none" dirty="0">
              <a:solidFill>
                <a:srgbClr val="F0F8FC"/>
              </a:solidFill>
              <a:latin typeface="Aptos" panose="020B0004020202020204" pitchFamily="34" charset="0"/>
              <a:sym typeface="Arial"/>
            </a:endParaRPr>
          </a:p>
        </p:txBody>
      </p:sp>
      <p:sp>
        <p:nvSpPr>
          <p:cNvPr id="135" name="Google Shape;135;p24"/>
          <p:cNvSpPr/>
          <p:nvPr/>
        </p:nvSpPr>
        <p:spPr>
          <a:xfrm>
            <a:off x="1534719" y="2951356"/>
            <a:ext cx="6009166" cy="3342874"/>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Nachhaltige Produkte und Dienstleistungen können zu langfristigen Kosteneinsparungen führen, indem sie die Effizienz verbessern und die Folgekosten senken, da sie aufgrund ihrer höheren Qualität über ihren Lebenszyklus hinweg i</a:t>
            </a:r>
            <a:r>
              <a:rPr lang="de-DE" sz="1800" dirty="0">
                <a:solidFill>
                  <a:schemeClr val="lt1"/>
                </a:solidFill>
                <a:latin typeface="Aptos" panose="020B0004020202020204" pitchFamily="34" charset="0"/>
              </a:rPr>
              <a:t>. d. R. </a:t>
            </a:r>
            <a:r>
              <a:rPr lang="de-DE" sz="1800" b="0" i="0" u="none" strike="noStrike" cap="none" dirty="0">
                <a:solidFill>
                  <a:schemeClr val="lt1"/>
                </a:solidFill>
                <a:latin typeface="Aptos" panose="020B0004020202020204" pitchFamily="34" charset="0"/>
                <a:sym typeface="Arial"/>
              </a:rPr>
              <a:t>kostengünstiger sind.</a:t>
            </a:r>
            <a:endParaRPr sz="1800" b="0" i="0" u="none" strike="noStrike" cap="none" dirty="0">
              <a:solidFill>
                <a:srgbClr val="F0F8FC"/>
              </a:solidFill>
              <a:latin typeface="Aptos" panose="020B0004020202020204" pitchFamily="34" charset="0"/>
              <a:sym typeface="Arial"/>
            </a:endParaRPr>
          </a:p>
        </p:txBody>
      </p:sp>
      <p:sp>
        <p:nvSpPr>
          <p:cNvPr id="136" name="Google Shape;136;p24"/>
          <p:cNvSpPr/>
          <p:nvPr/>
        </p:nvSpPr>
        <p:spPr>
          <a:xfrm>
            <a:off x="5686301" y="249382"/>
            <a:ext cx="6384966" cy="3433253"/>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Die Fokussierung auf regionale Produkte steigert die lokale Wertschöpfung, stärkt die Unternehmen, erhöht die kommunalen Steuereinnahmen </a:t>
            </a:r>
            <a:endParaRPr dirty="0">
              <a:latin typeface="Aptos" panose="020B0004020202020204" pitchFamily="34" charset="0"/>
            </a:endParaRPr>
          </a:p>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und unterstützt gleichzeitig den </a:t>
            </a:r>
            <a:r>
              <a:rPr lang="de-DE" sz="1800" dirty="0">
                <a:solidFill>
                  <a:schemeClr val="lt1"/>
                </a:solidFill>
                <a:latin typeface="Aptos" panose="020B0004020202020204" pitchFamily="34" charset="0"/>
              </a:rPr>
              <a:t>Umwelt</a:t>
            </a:r>
            <a:r>
              <a:rPr lang="de-DE" sz="1800" b="0" i="0" u="none" strike="noStrike" cap="none" dirty="0">
                <a:solidFill>
                  <a:schemeClr val="lt1"/>
                </a:solidFill>
                <a:latin typeface="Aptos" panose="020B0004020202020204" pitchFamily="34" charset="0"/>
                <a:sym typeface="Arial"/>
              </a:rPr>
              <a:t>schutz und das langfristige Wirtschaftswachstum.</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p:nvPr/>
        </p:nvSpPr>
        <p:spPr>
          <a:xfrm>
            <a:off x="552886" y="338447"/>
            <a:ext cx="3140340" cy="2091054"/>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Die nachhaltige Beschaffung hat keine positiven </a:t>
            </a:r>
            <a:r>
              <a:rPr lang="de-DE" sz="1800" b="1" i="0" u="none" strike="noStrike" cap="none" dirty="0">
                <a:solidFill>
                  <a:srgbClr val="F0F8FC"/>
                </a:solidFill>
                <a:latin typeface="Aptos" panose="020B0004020202020204" pitchFamily="34" charset="0"/>
                <a:sym typeface="Arial"/>
              </a:rPr>
              <a:t>internen</a:t>
            </a:r>
            <a:r>
              <a:rPr lang="de-DE" sz="1800" b="0" i="0" u="none" strike="noStrike" cap="none" dirty="0">
                <a:solidFill>
                  <a:srgbClr val="F0F8FC"/>
                </a:solidFill>
                <a:latin typeface="Aptos" panose="020B0004020202020204" pitchFamily="34" charset="0"/>
                <a:sym typeface="Arial"/>
              </a:rPr>
              <a:t> Auswirkungen.</a:t>
            </a:r>
            <a:endParaRPr sz="1800" b="0" i="0" u="none" strike="noStrike" cap="none" dirty="0">
              <a:solidFill>
                <a:srgbClr val="F0F8FC"/>
              </a:solidFill>
              <a:latin typeface="Aptos" panose="020B0004020202020204" pitchFamily="34" charset="0"/>
              <a:sym typeface="Arial"/>
            </a:endParaRPr>
          </a:p>
        </p:txBody>
      </p:sp>
      <p:sp>
        <p:nvSpPr>
          <p:cNvPr id="143" name="Google Shape;143;p25"/>
          <p:cNvSpPr/>
          <p:nvPr/>
        </p:nvSpPr>
        <p:spPr>
          <a:xfrm>
            <a:off x="6790701" y="165947"/>
            <a:ext cx="5298380" cy="3034453"/>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Eine nachhaltige Beschaffung fördert auch die Gesundheit und das Wohlbefinden der städtischen Bediensteten, indem schädliche Emissionen reduziert und das Arbeitsumfeld verbessert werden.</a:t>
            </a:r>
            <a:endParaRPr sz="1800" b="0" i="0" u="none" strike="noStrike" cap="none" dirty="0">
              <a:solidFill>
                <a:srgbClr val="F0F8FC"/>
              </a:solidFill>
              <a:latin typeface="Aptos" panose="020B0004020202020204" pitchFamily="34" charset="0"/>
              <a:sym typeface="Arial"/>
            </a:endParaRPr>
          </a:p>
        </p:txBody>
      </p:sp>
      <p:sp>
        <p:nvSpPr>
          <p:cNvPr id="144" name="Google Shape;144;p25"/>
          <p:cNvSpPr/>
          <p:nvPr/>
        </p:nvSpPr>
        <p:spPr>
          <a:xfrm>
            <a:off x="1507212" y="2210884"/>
            <a:ext cx="6727370" cy="3960421"/>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Gemeinden, die sich für eine nachhaltige Beschaffung entscheiden, zeigen ein verantwortungsvolles Handeln und verbessern so ihr Image. </a:t>
            </a:r>
            <a:r>
              <a:rPr lang="de-DE" sz="1800" dirty="0">
                <a:solidFill>
                  <a:srgbClr val="F0F8FC"/>
                </a:solidFill>
                <a:latin typeface="Aptos" panose="020B0004020202020204" pitchFamily="34" charset="0"/>
              </a:rPr>
              <a:t>Dies stärkt das Vertrauen der zunehmend umwelt- und sozialbewussten Bürger in die lokale Führung und </a:t>
            </a:r>
            <a:r>
              <a:rPr lang="de-DE" sz="1800" b="0" i="0" u="none" strike="noStrike" cap="none" dirty="0">
                <a:solidFill>
                  <a:srgbClr val="F0F8FC"/>
                </a:solidFill>
                <a:latin typeface="Aptos" panose="020B0004020202020204" pitchFamily="34" charset="0"/>
                <a:sym typeface="Arial"/>
              </a:rPr>
              <a:t>kann zu einem stärkeren Engagement in der Gemeinde führ</a:t>
            </a:r>
            <a:r>
              <a:rPr lang="de-DE" sz="1800" dirty="0">
                <a:solidFill>
                  <a:srgbClr val="F0F8FC"/>
                </a:solidFill>
                <a:latin typeface="Aptos" panose="020B0004020202020204" pitchFamily="34" charset="0"/>
              </a:rPr>
              <a:t>en</a:t>
            </a:r>
            <a:r>
              <a:rPr lang="de-DE" sz="1800" b="0" i="0" u="none" strike="noStrike" cap="none" dirty="0">
                <a:solidFill>
                  <a:srgbClr val="F0F8FC"/>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5"/>
          <p:cNvSpPr/>
          <p:nvPr/>
        </p:nvSpPr>
        <p:spPr>
          <a:xfrm>
            <a:off x="552871" y="551900"/>
            <a:ext cx="3752400" cy="1877700"/>
          </a:xfrm>
          <a:prstGeom prst="wedgeEllipseCallout">
            <a:avLst>
              <a:gd name="adj1" fmla="val -22172"/>
              <a:gd name="adj2" fmla="val 8145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Die nachhaltige Beschaffung hat keine positiven </a:t>
            </a:r>
            <a:r>
              <a:rPr lang="de-DE" sz="1800" b="1" i="0" u="none" strike="noStrike" cap="none" dirty="0">
                <a:solidFill>
                  <a:srgbClr val="F0F8FC"/>
                </a:solidFill>
                <a:latin typeface="Aptos" panose="020B0004020202020204" pitchFamily="34" charset="0"/>
                <a:sym typeface="Arial"/>
              </a:rPr>
              <a:t>externen</a:t>
            </a:r>
            <a:r>
              <a:rPr lang="de-DE" sz="1800" b="0" i="0" u="none" strike="noStrike" cap="none" dirty="0">
                <a:solidFill>
                  <a:srgbClr val="F0F8FC"/>
                </a:solidFill>
                <a:latin typeface="Aptos" panose="020B0004020202020204" pitchFamily="34" charset="0"/>
                <a:sym typeface="Arial"/>
              </a:rPr>
              <a:t> </a:t>
            </a:r>
            <a:r>
              <a:rPr lang="de-DE" sz="1800" dirty="0">
                <a:solidFill>
                  <a:srgbClr val="F0F8FC"/>
                </a:solidFill>
                <a:latin typeface="Aptos" panose="020B0004020202020204" pitchFamily="34" charset="0"/>
              </a:rPr>
              <a:t>Auswirkungen</a:t>
            </a:r>
            <a:r>
              <a:rPr lang="de-DE" sz="1800" b="0" i="0" u="none" strike="noStrike" cap="none" dirty="0">
                <a:solidFill>
                  <a:srgbClr val="F0F8FC"/>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
        <p:nvSpPr>
          <p:cNvPr id="151" name="Google Shape;151;p5"/>
          <p:cNvSpPr/>
          <p:nvPr/>
        </p:nvSpPr>
        <p:spPr>
          <a:xfrm>
            <a:off x="6142156" y="302556"/>
            <a:ext cx="5543114" cy="3304482"/>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dirty="0">
                <a:solidFill>
                  <a:srgbClr val="F0F8FC"/>
                </a:solidFill>
                <a:latin typeface="Aptos" panose="020B0004020202020204" pitchFamily="34" charset="0"/>
              </a:rPr>
              <a:t>Aufgrund seiner Marktmacht kann der öffentliche Sektor mit seinem Beschaffungswesen erheblichen Einfluss auf den Markt ausüben. Durch die Forderung nach sozialverträglichen Arbeitsstandards trägt die öffentliche Beschaffung zum Wohlergehen der Arbeitnehmenden bei.</a:t>
            </a:r>
            <a:endParaRPr sz="1800" b="0" i="0" u="none" strike="noStrike" cap="none" dirty="0">
              <a:solidFill>
                <a:srgbClr val="F0F8FC"/>
              </a:solidFill>
              <a:latin typeface="Aptos" panose="020B0004020202020204" pitchFamily="34" charset="0"/>
              <a:sym typeface="Arial"/>
            </a:endParaRPr>
          </a:p>
        </p:txBody>
      </p:sp>
      <p:sp>
        <p:nvSpPr>
          <p:cNvPr id="152" name="Google Shape;152;p5"/>
          <p:cNvSpPr/>
          <p:nvPr/>
        </p:nvSpPr>
        <p:spPr>
          <a:xfrm>
            <a:off x="1639481" y="2978605"/>
            <a:ext cx="5978540" cy="3327500"/>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dirty="0">
                <a:solidFill>
                  <a:schemeClr val="lt1"/>
                </a:solidFill>
                <a:latin typeface="Aptos" panose="020B0004020202020204" pitchFamily="34" charset="0"/>
              </a:rPr>
              <a:t>Gemeinden </a:t>
            </a:r>
            <a:r>
              <a:rPr lang="de-DE" sz="1800" b="0" i="0" u="none" strike="noStrike" cap="none" dirty="0">
                <a:solidFill>
                  <a:schemeClr val="lt1"/>
                </a:solidFill>
                <a:latin typeface="Aptos" panose="020B0004020202020204" pitchFamily="34" charset="0"/>
                <a:sym typeface="Arial"/>
              </a:rPr>
              <a:t>können durch eine </a:t>
            </a:r>
            <a:r>
              <a:rPr lang="de-DE" sz="1800" dirty="0">
                <a:solidFill>
                  <a:schemeClr val="lt1"/>
                </a:solidFill>
                <a:latin typeface="Aptos" panose="020B0004020202020204" pitchFamily="34" charset="0"/>
              </a:rPr>
              <a:t>nachhaltige</a:t>
            </a:r>
            <a:r>
              <a:rPr lang="de-DE" sz="1800" b="0" i="0" u="none" strike="noStrike" cap="none" dirty="0">
                <a:solidFill>
                  <a:schemeClr val="lt1"/>
                </a:solidFill>
                <a:latin typeface="Aptos" panose="020B0004020202020204" pitchFamily="34" charset="0"/>
                <a:sym typeface="Arial"/>
              </a:rPr>
              <a:t> Beschaffung einen Beitrag zur Erreichung der globalen ökologischen und sozialen Ziele (S</a:t>
            </a:r>
            <a:r>
              <a:rPr lang="de-DE" sz="1800" dirty="0">
                <a:solidFill>
                  <a:schemeClr val="lt1"/>
                </a:solidFill>
                <a:latin typeface="Aptos" panose="020B0004020202020204" pitchFamily="34" charset="0"/>
              </a:rPr>
              <a:t>DGs) </a:t>
            </a:r>
            <a:r>
              <a:rPr lang="de-DE" sz="1800" b="0" i="0" u="none" strike="noStrike" cap="none" dirty="0">
                <a:solidFill>
                  <a:schemeClr val="lt1"/>
                </a:solidFill>
                <a:latin typeface="Aptos" panose="020B0004020202020204" pitchFamily="34" charset="0"/>
                <a:sym typeface="Arial"/>
              </a:rPr>
              <a:t>der UN </a:t>
            </a:r>
            <a:r>
              <a:rPr lang="de-DE" sz="1800" dirty="0">
                <a:solidFill>
                  <a:schemeClr val="lt1"/>
                </a:solidFill>
                <a:latin typeface="Aptos" panose="020B0004020202020204" pitchFamily="34" charset="0"/>
              </a:rPr>
              <a:t>leisten</a:t>
            </a:r>
            <a:r>
              <a:rPr lang="de-DE" sz="1800" b="0" i="0" u="none" strike="noStrike" cap="none" dirty="0">
                <a:solidFill>
                  <a:schemeClr val="lt1"/>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6"/>
          <p:cNvSpPr/>
          <p:nvPr/>
        </p:nvSpPr>
        <p:spPr>
          <a:xfrm>
            <a:off x="352652" y="571919"/>
            <a:ext cx="3286575" cy="2088232"/>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ist rein freiwillig.</a:t>
            </a:r>
            <a:endParaRPr sz="1800" b="0" i="0" u="none" strike="noStrike" cap="none" dirty="0">
              <a:solidFill>
                <a:srgbClr val="F0F8FC"/>
              </a:solidFill>
              <a:latin typeface="Aptos" panose="020B0004020202020204" pitchFamily="34" charset="0"/>
              <a:sym typeface="Arial"/>
            </a:endParaRPr>
          </a:p>
        </p:txBody>
      </p:sp>
      <p:sp>
        <p:nvSpPr>
          <p:cNvPr id="159" name="Google Shape;159;p26"/>
          <p:cNvSpPr/>
          <p:nvPr/>
        </p:nvSpPr>
        <p:spPr>
          <a:xfrm>
            <a:off x="2919264" y="2161056"/>
            <a:ext cx="6696744" cy="3725216"/>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Die nachhaltige Beschaffung ist teilweise obligatorisch. </a:t>
            </a:r>
            <a:r>
              <a:rPr lang="de-DE" sz="1800" dirty="0">
                <a:solidFill>
                  <a:schemeClr val="lt1"/>
                </a:solidFill>
                <a:latin typeface="Aptos" panose="020B0004020202020204" pitchFamily="34" charset="0"/>
              </a:rPr>
              <a:t>Immer mehr Regierungen</a:t>
            </a:r>
            <a:r>
              <a:rPr lang="de-DE" sz="1800" b="0" i="0" u="none" strike="noStrike" cap="none" dirty="0">
                <a:solidFill>
                  <a:schemeClr val="lt1"/>
                </a:solidFill>
                <a:latin typeface="Aptos" panose="020B0004020202020204" pitchFamily="34" charset="0"/>
                <a:sym typeface="Arial"/>
              </a:rPr>
              <a:t> erlassen Vorschriften zur Nachhaltigkeit im Beschaffungswesen. Wenn die </a:t>
            </a:r>
            <a:r>
              <a:rPr lang="de-DE" sz="1800" dirty="0">
                <a:solidFill>
                  <a:schemeClr val="lt1"/>
                </a:solidFill>
                <a:latin typeface="Aptos" panose="020B0004020202020204" pitchFamily="34" charset="0"/>
              </a:rPr>
              <a:t>Gemeinden</a:t>
            </a:r>
            <a:r>
              <a:rPr lang="de-DE" sz="1800" b="0" i="0" u="none" strike="noStrike" cap="none" dirty="0">
                <a:solidFill>
                  <a:schemeClr val="lt1"/>
                </a:solidFill>
                <a:latin typeface="Aptos" panose="020B0004020202020204" pitchFamily="34" charset="0"/>
                <a:sym typeface="Arial"/>
              </a:rPr>
              <a:t> jetzt handeln, können sie </a:t>
            </a:r>
            <a:r>
              <a:rPr lang="de-DE" sz="1800" dirty="0">
                <a:solidFill>
                  <a:schemeClr val="lt1"/>
                </a:solidFill>
                <a:latin typeface="Aptos" panose="020B0004020202020204" pitchFamily="34" charset="0"/>
              </a:rPr>
              <a:t>der Entwicklung </a:t>
            </a:r>
            <a:r>
              <a:rPr lang="de-DE" sz="1800" b="0" i="0" u="none" strike="noStrike" cap="none" dirty="0">
                <a:solidFill>
                  <a:schemeClr val="lt1"/>
                </a:solidFill>
                <a:latin typeface="Aptos" panose="020B0004020202020204" pitchFamily="34" charset="0"/>
                <a:sym typeface="Arial"/>
              </a:rPr>
              <a:t>voraus sein, künftige Probleme bei der Einhaltung der Vorschriften vermeiden und sich als Vorreiter in Sachen Nachhaltigkeit positionieren.</a:t>
            </a:r>
            <a:endParaRPr sz="1800" b="0" i="0" u="none" strike="noStrike" cap="none" dirty="0">
              <a:solidFill>
                <a:schemeClr val="lt1"/>
              </a:solidFill>
              <a:latin typeface="Aptos" panose="020B0004020202020204" pitchFamily="34" charset="0"/>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7"/>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p>
            <a:pPr marL="0" marR="0" lvl="0" indent="0" algn="l" rtl="0">
              <a:lnSpc>
                <a:spcPct val="80000"/>
              </a:lnSpc>
              <a:spcBef>
                <a:spcPts val="0"/>
              </a:spcBef>
              <a:spcAft>
                <a:spcPts val="0"/>
              </a:spcAft>
              <a:buClr>
                <a:srgbClr val="3F3F3F"/>
              </a:buClr>
              <a:buSzPts val="6000"/>
              <a:buFont typeface="Play"/>
              <a:buNone/>
            </a:pPr>
            <a:r>
              <a:rPr lang="de-DE" sz="6600" b="1" i="0" u="none" strike="noStrike" cap="none" dirty="0">
                <a:solidFill>
                  <a:srgbClr val="3F3F3F"/>
                </a:solidFill>
                <a:latin typeface="Aptos Serif" panose="02020604070405020304" pitchFamily="18" charset="0"/>
                <a:ea typeface="Arial"/>
                <a:cs typeface="Aptos Serif" panose="02020604070405020304" pitchFamily="18" charset="0"/>
                <a:sym typeface="Arial"/>
              </a:rPr>
              <a:t>Vielen Dank!</a:t>
            </a:r>
            <a:endParaRPr sz="6600" dirty="0">
              <a:latin typeface="Aptos Serif" panose="02020604070405020304" pitchFamily="18" charset="0"/>
              <a:ea typeface="Arial"/>
              <a:cs typeface="Aptos Serif" panose="02020604070405020304" pitchFamily="18" charset="0"/>
              <a:sym typeface="Arial"/>
            </a:endParaRPr>
          </a:p>
        </p:txBody>
      </p:sp>
      <p:pic>
        <p:nvPicPr>
          <p:cNvPr id="166" name="Google Shape;166;p27" descr="Ein Bild, das Text, Schrift, Screenshot, Grafiken enthält.&#10;&#10;Automatisch generierte Beschreibung"/>
          <p:cNvPicPr preferRelativeResize="0"/>
          <p:nvPr/>
        </p:nvPicPr>
        <p:blipFill rotWithShape="1">
          <a:blip r:embed="rId3">
            <a:alphaModFix/>
          </a:blip>
          <a:srcRect/>
          <a:stretch/>
        </p:blipFill>
        <p:spPr>
          <a:xfrm>
            <a:off x="6284666" y="4918902"/>
            <a:ext cx="5273749" cy="1904297"/>
          </a:xfrm>
          <a:prstGeom prst="rect">
            <a:avLst/>
          </a:prstGeom>
          <a:noFill/>
          <a:ln>
            <a:noFill/>
          </a:ln>
        </p:spPr>
      </p:pic>
      <p:pic>
        <p:nvPicPr>
          <p:cNvPr id="167" name="Google Shape;167;p27" descr="Ein Bild, das Text, Schrift, Electric Blue (Farbe), Symbol enthält.&#10;&#10;Automatisch generierte Beschreibung"/>
          <p:cNvPicPr preferRelativeResize="0"/>
          <p:nvPr/>
        </p:nvPicPr>
        <p:blipFill rotWithShape="1">
          <a:blip r:embed="rId4">
            <a:alphaModFix/>
          </a:blip>
          <a:srcRect/>
          <a:stretch/>
        </p:blipFill>
        <p:spPr>
          <a:xfrm>
            <a:off x="2690566" y="6069843"/>
            <a:ext cx="3594100" cy="753356"/>
          </a:xfrm>
          <a:prstGeom prst="rect">
            <a:avLst/>
          </a:prstGeom>
          <a:noFill/>
          <a:ln>
            <a:noFill/>
          </a:ln>
        </p:spPr>
      </p:pic>
      <p:sp>
        <p:nvSpPr>
          <p:cNvPr id="168" name="Google Shape;168;p27"/>
          <p:cNvSpPr txBox="1"/>
          <p:nvPr/>
        </p:nvSpPr>
        <p:spPr>
          <a:xfrm>
            <a:off x="154379" y="6123376"/>
            <a:ext cx="2536187" cy="64629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de-DE" sz="600" b="0" i="0" u="none" strike="noStrike" cap="none">
                <a:solidFill>
                  <a:srgbClr val="000000"/>
                </a:solidFill>
                <a:latin typeface="Arial"/>
                <a:ea typeface="Arial"/>
                <a:cs typeface="Arial"/>
                <a:sym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sz="600" b="0"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Benutzerdefiniert">
  <a:themeElements>
    <a:clrScheme name="Benutzerdefiniert 5">
      <a:dk1>
        <a:srgbClr val="000000"/>
      </a:dk1>
      <a:lt1>
        <a:srgbClr val="FFFFFF"/>
      </a:lt1>
      <a:dk2>
        <a:srgbClr val="E4E4E4"/>
      </a:dk2>
      <a:lt2>
        <a:srgbClr val="A3C42A"/>
      </a:lt2>
      <a:accent1>
        <a:srgbClr val="A9D4DB"/>
      </a:accent1>
      <a:accent2>
        <a:srgbClr val="FAB609"/>
      </a:accent2>
      <a:accent3>
        <a:srgbClr val="4495A2"/>
      </a:accent3>
      <a:accent4>
        <a:srgbClr val="035854"/>
      </a:accent4>
      <a:accent5>
        <a:srgbClr val="CCDB84"/>
      </a:accent5>
      <a:accent6>
        <a:srgbClr val="A3C42A"/>
      </a:accent6>
      <a:hlink>
        <a:srgbClr val="035854"/>
      </a:hlink>
      <a:folHlink>
        <a:srgbClr val="0F49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439</Words>
  <Application>Microsoft Macintosh PowerPoint</Application>
  <PresentationFormat>Breitbild</PresentationFormat>
  <Paragraphs>30</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Calibri</vt:lpstr>
      <vt:lpstr>Aptos Serif</vt:lpstr>
      <vt:lpstr>Aptos</vt:lpstr>
      <vt:lpstr>Play</vt:lpstr>
      <vt:lpstr>Arial</vt:lpstr>
      <vt:lpstr>Benutzerdefiniert</vt:lpstr>
      <vt:lpstr>Liste der Gründe für nachhaltige Beschaffung</vt:lpstr>
      <vt:lpstr>PowerPoint-Präsentation</vt:lpstr>
      <vt:lpstr>PowerPoint-Präsentation</vt:lpstr>
      <vt:lpstr>PowerPoint-Präsentation</vt:lpstr>
      <vt:lpstr>PowerPoint-Präsentation</vt:lpstr>
      <vt:lpstr>PowerPoint-Präsentation</vt:lpstr>
      <vt:lpstr>Vielen Dank!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nicole</dc:creator>
  <cp:lastModifiedBy>Henrieta Winklhofer</cp:lastModifiedBy>
  <cp:revision>1</cp:revision>
  <dcterms:created xsi:type="dcterms:W3CDTF">2024-09-16T10:50:40Z</dcterms:created>
  <dcterms:modified xsi:type="dcterms:W3CDTF">2025-08-04T08:32:03Z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