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Aptos Serif" panose="02020604070405020304" pitchFamily="18" charset="0"/>
      <p:regular r:id="rId22"/>
      <p:bold r:id="rId23"/>
      <p:italic r:id="rId24"/>
      <p:boldItalic r:id="rId25"/>
    </p:embeddedFont>
    <p:embeddedFont>
      <p:font typeface="Play" pitchFamily="2"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JLI0GdYM6wDEQlgATy/3Ae8pd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vien Füh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p:restoredTop sz="94694"/>
  </p:normalViewPr>
  <p:slideViewPr>
    <p:cSldViewPr snapToGrid="0">
      <p:cViewPr varScale="1">
        <p:scale>
          <a:sx n="113" d="100"/>
          <a:sy n="113" d="100"/>
        </p:scale>
        <p:origin x="1064"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4-03T06:23:19.303" idx="1">
    <p:pos x="7680" y="0"/>
    <p:text>Insert one photo per product in each slide.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hbM_xp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8" name="Google Shape;11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90" name="Google Shape;1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98" name="Google Shape;19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06" name="Google Shape;20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14" name="Google Shape;21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22" name="Google Shape;22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30" name="Google Shape;23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38" name="Google Shape;23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46" name="Google Shape;24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54" name="Google Shape;25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61" name="Google Shape;26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27" name="Google Shape;12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34" name="Google Shape;13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66" name="Google Shape;1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74" name="Google Shape;17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82" name="Google Shape;1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25"/>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25"/>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25"/>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25"/>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25"/>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8" name="Google Shape;88;p3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9" name="Google Shape;89;p3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0" name="Google Shape;90;p3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1" name="Google Shape;91;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2" name="Google Shape;92;p3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 name="Google Shape;94;p3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3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96"/>
        <p:cNvGrpSpPr/>
        <p:nvPr/>
      </p:nvGrpSpPr>
      <p:grpSpPr>
        <a:xfrm>
          <a:off x="0" y="0"/>
          <a:ext cx="0" cy="0"/>
          <a:chOff x="0" y="0"/>
          <a:chExt cx="0" cy="0"/>
        </a:xfrm>
      </p:grpSpPr>
      <p:sp>
        <p:nvSpPr>
          <p:cNvPr id="97" name="Google Shape;97;p35"/>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8" name="Google Shape;98;p35"/>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99" name="Google Shape;99;p35"/>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0" name="Google Shape;100;p35"/>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1" name="Google Shape;101;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102" name="Google Shape;102;p3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3" name="Google Shape;103;p35"/>
          <p:cNvGrpSpPr/>
          <p:nvPr/>
        </p:nvGrpSpPr>
        <p:grpSpPr>
          <a:xfrm rot="-5400000">
            <a:off x="-1340601" y="4196010"/>
            <a:ext cx="3053166" cy="2270813"/>
            <a:chOff x="4881398" y="2159825"/>
            <a:chExt cx="3881604" cy="2778984"/>
          </a:xfrm>
        </p:grpSpPr>
        <p:sp>
          <p:nvSpPr>
            <p:cNvPr id="104" name="Google Shape;104;p35"/>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5" name="Google Shape;105;p35"/>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35"/>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107"/>
        <p:cNvGrpSpPr/>
        <p:nvPr/>
      </p:nvGrpSpPr>
      <p:grpSpPr>
        <a:xfrm>
          <a:off x="0" y="0"/>
          <a:ext cx="0" cy="0"/>
          <a:chOff x="0" y="0"/>
          <a:chExt cx="0" cy="0"/>
        </a:xfrm>
      </p:grpSpPr>
      <p:sp>
        <p:nvSpPr>
          <p:cNvPr id="108" name="Google Shape;108;p36"/>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110" name="Google Shape;110;p3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 name="Google Shape;111;p36"/>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12"/>
        <p:cNvGrpSpPr/>
        <p:nvPr/>
      </p:nvGrpSpPr>
      <p:grpSpPr>
        <a:xfrm>
          <a:off x="0" y="0"/>
          <a:ext cx="0" cy="0"/>
          <a:chOff x="0" y="0"/>
          <a:chExt cx="0" cy="0"/>
        </a:xfrm>
      </p:grpSpPr>
      <p:sp>
        <p:nvSpPr>
          <p:cNvPr id="113" name="Google Shape;113;p37"/>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14" name="Google Shape;114;p37"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26"/>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2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6"/>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26"/>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26"/>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26"/>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7"/>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7"/>
          <p:cNvSpPr>
            <a:spLocks noGrp="1"/>
          </p:cNvSpPr>
          <p:nvPr>
            <p:ph type="pic" idx="2"/>
          </p:nvPr>
        </p:nvSpPr>
        <p:spPr>
          <a:xfrm flipH="1">
            <a:off x="6733505" y="0"/>
            <a:ext cx="5458495" cy="6858000"/>
          </a:xfrm>
          <a:prstGeom prst="flowChartDelay">
            <a:avLst/>
          </a:prstGeom>
          <a:solidFill>
            <a:srgbClr val="87C3CD"/>
          </a:solidFill>
          <a:ln>
            <a:noFill/>
          </a:ln>
        </p:spPr>
      </p:sp>
      <p:sp>
        <p:nvSpPr>
          <p:cNvPr id="35" name="Google Shape;35;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9" name="Google Shape;39;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0" name="Google Shape;40;p28"/>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8"/>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4" name="Google Shape;44;p28"/>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8"/>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8"/>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47"/>
        <p:cNvGrpSpPr/>
        <p:nvPr/>
      </p:nvGrpSpPr>
      <p:grpSpPr>
        <a:xfrm>
          <a:off x="0" y="0"/>
          <a:ext cx="0" cy="0"/>
          <a:chOff x="0" y="0"/>
          <a:chExt cx="0" cy="0"/>
        </a:xfrm>
      </p:grpSpPr>
      <p:sp>
        <p:nvSpPr>
          <p:cNvPr id="48" name="Google Shape;48;p29"/>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0" name="Google Shape;50;p29"/>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1" name="Google Shape;51;p29"/>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29"/>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29"/>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4"/>
        <p:cNvGrpSpPr/>
        <p:nvPr/>
      </p:nvGrpSpPr>
      <p:grpSpPr>
        <a:xfrm>
          <a:off x="0" y="0"/>
          <a:ext cx="0" cy="0"/>
          <a:chOff x="0" y="0"/>
          <a:chExt cx="0" cy="0"/>
        </a:xfrm>
      </p:grpSpPr>
      <p:sp>
        <p:nvSpPr>
          <p:cNvPr id="55" name="Google Shape;55;p30"/>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30"/>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8" name="Google Shape;58;p30"/>
          <p:cNvSpPr>
            <a:spLocks noGrp="1"/>
          </p:cNvSpPr>
          <p:nvPr>
            <p:ph type="pic" idx="2"/>
          </p:nvPr>
        </p:nvSpPr>
        <p:spPr>
          <a:xfrm>
            <a:off x="0" y="-11113"/>
            <a:ext cx="5628068" cy="6858000"/>
          </a:xfrm>
          <a:prstGeom prst="flowChartDelay">
            <a:avLst/>
          </a:prstGeom>
          <a:solidFill>
            <a:srgbClr val="87C3CD"/>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usammenfassung 2">
  <p:cSld name="Zusammenfassung 2">
    <p:bg>
      <p:bgPr>
        <a:solidFill>
          <a:schemeClr val="lt1"/>
        </a:solidFill>
        <a:effectLst/>
      </p:bgPr>
    </p:bg>
    <p:spTree>
      <p:nvGrpSpPr>
        <p:cNvPr id="1" name="Shape 59"/>
        <p:cNvGrpSpPr/>
        <p:nvPr/>
      </p:nvGrpSpPr>
      <p:grpSpPr>
        <a:xfrm>
          <a:off x="0" y="0"/>
          <a:ext cx="0" cy="0"/>
          <a:chOff x="0" y="0"/>
          <a:chExt cx="0" cy="0"/>
        </a:xfrm>
      </p:grpSpPr>
      <p:cxnSp>
        <p:nvCxnSpPr>
          <p:cNvPr id="60" name="Google Shape;60;p31"/>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1" name="Google Shape;61;p31"/>
          <p:cNvSpPr txBox="1">
            <a:spLocks noGrp="1"/>
          </p:cNvSpPr>
          <p:nvPr>
            <p:ph type="title"/>
          </p:nvPr>
        </p:nvSpPr>
        <p:spPr>
          <a:xfrm>
            <a:off x="594359" y="102875"/>
            <a:ext cx="11318837" cy="168020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657599" y="2282008"/>
            <a:ext cx="8130209" cy="3699328"/>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3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64" name="Google Shape;64;p31"/>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5" name="Google Shape;65;p31"/>
          <p:cNvGrpSpPr/>
          <p:nvPr/>
        </p:nvGrpSpPr>
        <p:grpSpPr>
          <a:xfrm rot="-5400000">
            <a:off x="-1510682" y="4366092"/>
            <a:ext cx="3033138" cy="1910624"/>
            <a:chOff x="4906860" y="2159825"/>
            <a:chExt cx="3856142" cy="2338190"/>
          </a:xfrm>
        </p:grpSpPr>
        <p:sp>
          <p:nvSpPr>
            <p:cNvPr id="66" name="Google Shape;66;p31"/>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31"/>
            <p:cNvSpPr/>
            <p:nvPr/>
          </p:nvSpPr>
          <p:spPr>
            <a:xfrm>
              <a:off x="4906860" y="2724951"/>
              <a:ext cx="1177611" cy="119352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31"/>
            <p:cNvSpPr/>
            <p:nvPr/>
          </p:nvSpPr>
          <p:spPr>
            <a:xfrm>
              <a:off x="6390367" y="3563171"/>
              <a:ext cx="806080" cy="80607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69"/>
        <p:cNvGrpSpPr/>
        <p:nvPr/>
      </p:nvGrpSpPr>
      <p:grpSpPr>
        <a:xfrm>
          <a:off x="0" y="0"/>
          <a:ext cx="0" cy="0"/>
          <a:chOff x="0" y="0"/>
          <a:chExt cx="0" cy="0"/>
        </a:xfrm>
      </p:grpSpPr>
      <p:sp>
        <p:nvSpPr>
          <p:cNvPr id="70" name="Google Shape;70;p3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1" name="Google Shape;71;p3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2" name="Google Shape;72;p3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3" name="Google Shape;73;p3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3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3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76"/>
        <p:cNvGrpSpPr/>
        <p:nvPr/>
      </p:nvGrpSpPr>
      <p:grpSpPr>
        <a:xfrm>
          <a:off x="0" y="0"/>
          <a:ext cx="0" cy="0"/>
          <a:chOff x="0" y="0"/>
          <a:chExt cx="0" cy="0"/>
        </a:xfrm>
      </p:grpSpPr>
      <p:sp>
        <p:nvSpPr>
          <p:cNvPr id="77" name="Google Shape;77;p3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9" name="Google Shape;79;p3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1" name="Google Shape;81;p3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2" name="Google Shape;82;p3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3" name="Google Shape;83;p3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3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3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24"/>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24" descr="Logo ProCure"/>
          <p:cNvPicPr preferRelativeResize="0"/>
          <p:nvPr/>
        </p:nvPicPr>
        <p:blipFill rotWithShape="1">
          <a:blip r:embed="rId15">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cs typeface="Aptos Serif" panose="02020604070405020304" pitchFamily="18" charset="0"/>
              </a:rPr>
              <a:t>Was man nicht beschaffen sollte</a:t>
            </a:r>
            <a:r>
              <a:rPr lang="de-DE" sz="6000" b="1" i="0" u="none" strike="noStrike" cap="none" dirty="0">
                <a:solidFill>
                  <a:srgbClr val="3F3F3F"/>
                </a:solidFill>
                <a:latin typeface="Aptos Serif" panose="02020604070405020304" pitchFamily="18" charset="0"/>
                <a:cs typeface="Aptos Serif" panose="02020604070405020304" pitchFamily="18" charset="0"/>
                <a:sym typeface="Play"/>
              </a:rPr>
              <a:t> - </a:t>
            </a:r>
            <a:r>
              <a:rPr lang="de-DE" sz="4000" dirty="0">
                <a:latin typeface="Aptos Serif" panose="02020604070405020304" pitchFamily="18" charset="0"/>
                <a:cs typeface="Aptos Serif" panose="02020604070405020304" pitchFamily="18" charset="0"/>
              </a:rPr>
              <a:t>Negativliste</a:t>
            </a:r>
            <a:endParaRPr sz="40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pic>
        <p:nvPicPr>
          <p:cNvPr id="121" name="Google Shape;121;p1" descr="Ein Bild, das Text, Schrift, Screenshot, Grafiken enthält.&#10;&#10;Automatisch generierte Beschreibung"/>
          <p:cNvPicPr preferRelativeResize="0"/>
          <p:nvPr/>
        </p:nvPicPr>
        <p:blipFill rotWithShape="1">
          <a:blip r:embed="rId3">
            <a:alphaModFix/>
          </a:blip>
          <a:srcRect/>
          <a:stretch/>
        </p:blipFill>
        <p:spPr>
          <a:xfrm>
            <a:off x="6096000" y="4836746"/>
            <a:ext cx="5273749" cy="1904297"/>
          </a:xfrm>
          <a:prstGeom prst="rect">
            <a:avLst/>
          </a:prstGeom>
          <a:noFill/>
          <a:ln>
            <a:noFill/>
          </a:ln>
        </p:spPr>
      </p:pic>
      <p:pic>
        <p:nvPicPr>
          <p:cNvPr id="122" name="Google Shape;122;p1" descr="Ein Bild, das Text, Schrift, Electric Blue (Farbe), Symbol enthält.&#10;&#10;Automatisch generierte Beschreibung"/>
          <p:cNvPicPr preferRelativeResize="0"/>
          <p:nvPr/>
        </p:nvPicPr>
        <p:blipFill rotWithShape="1">
          <a:blip r:embed="rId4">
            <a:alphaModFix/>
          </a:blip>
          <a:srcRect/>
          <a:stretch/>
        </p:blipFill>
        <p:spPr>
          <a:xfrm>
            <a:off x="0" y="5498732"/>
            <a:ext cx="2768600" cy="580324"/>
          </a:xfrm>
          <a:prstGeom prst="rect">
            <a:avLst/>
          </a:prstGeom>
          <a:noFill/>
          <a:ln>
            <a:noFill/>
          </a:ln>
        </p:spPr>
      </p:pic>
      <p:sp>
        <p:nvSpPr>
          <p:cNvPr id="123" name="Google Shape;123;p1"/>
          <p:cNvSpPr txBox="1"/>
          <p:nvPr/>
        </p:nvSpPr>
        <p:spPr>
          <a:xfrm>
            <a:off x="-33715" y="6079056"/>
            <a:ext cx="46438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chemeClr val="lt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575298" y="278125"/>
            <a:ext cx="60351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Reinigungsmittel und Kosmetikprodukte mit Mikroplastik</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93" name="Google Shape;193;p12"/>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Waschmittel, Reinigungsmittel und Kosmetikprodukte mit Mikroplastik.</a:t>
            </a:r>
            <a:endParaRPr sz="2000" b="0" i="0" u="none" strike="noStrike" cap="none" dirty="0">
              <a:solidFill>
                <a:srgbClr val="3F3F3F"/>
              </a:solidFill>
              <a:latin typeface="Aptos" panose="020B0004020202020204" pitchFamily="34" charset="0"/>
              <a:sym typeface="Arial"/>
            </a:endParaRPr>
          </a:p>
        </p:txBody>
      </p:sp>
      <p:pic>
        <p:nvPicPr>
          <p:cNvPr id="194" name="Google Shape;194;p12"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title"/>
          </p:nvPr>
        </p:nvSpPr>
        <p:spPr>
          <a:xfrm>
            <a:off x="575297" y="278125"/>
            <a:ext cx="63447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Textilien und Leder, bei deren Herstellung Menschenrechte verletzt wurden</a:t>
            </a:r>
            <a:endParaRPr dirty="0">
              <a:latin typeface="Aptos Serif" panose="02020604070405020304" pitchFamily="18" charset="0"/>
              <a:cs typeface="Aptos Serif" panose="02020604070405020304" pitchFamily="18" charset="0"/>
            </a:endParaRPr>
          </a:p>
        </p:txBody>
      </p:sp>
      <p:sp>
        <p:nvSpPr>
          <p:cNvPr id="201" name="Google Shape;201;p13"/>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Teppiche, Leder, Kleidung (Arbeitskleidung) aus Ländern des Globalen Südens (siehe DAC-Liste), die nicht unter Einhaltung der ILO-Kernarbeitsnormen hergestellt wurden.</a:t>
            </a:r>
            <a:endParaRPr sz="2000" b="0" i="0" u="none" strike="noStrike" cap="none" dirty="0">
              <a:solidFill>
                <a:srgbClr val="3F3F3F"/>
              </a:solidFill>
              <a:latin typeface="Aptos" panose="020B0004020202020204" pitchFamily="34" charset="0"/>
              <a:sym typeface="Arial"/>
            </a:endParaRPr>
          </a:p>
          <a:p>
            <a:pPr marL="0" lvl="0" indent="0" algn="l" rtl="0">
              <a:lnSpc>
                <a:spcPct val="90000"/>
              </a:lnSpc>
              <a:spcBef>
                <a:spcPts val="0"/>
              </a:spcBef>
              <a:spcAft>
                <a:spcPts val="0"/>
              </a:spcAft>
              <a:buClr>
                <a:srgbClr val="3F3F3F"/>
              </a:buClr>
              <a:buSzPts val="2000"/>
              <a:buNone/>
            </a:pP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DAC-Liste: </a:t>
            </a:r>
            <a:r>
              <a:rPr lang="de-DE" u="sng" dirty="0">
                <a:solidFill>
                  <a:schemeClr val="accent4"/>
                </a:solidFill>
                <a:latin typeface="Aptos" panose="020B0004020202020204" pitchFamily="34" charset="0"/>
                <a:hlinkClick r:id="rId3">
                  <a:extLst>
                    <a:ext uri="{A12FA001-AC4F-418D-AE19-62706E023703}">
                      <ahyp:hlinkClr xmlns:ahyp="http://schemas.microsoft.com/office/drawing/2018/hyperlinkcolor" val="tx"/>
                    </a:ext>
                  </a:extLst>
                </a:hlinkClick>
              </a:rPr>
              <a:t>https://www.oecd.org/en/topics/sub-issues/oda-eligibility-and-conditions/dac-list-of-oda-recipients.html</a:t>
            </a:r>
            <a:r>
              <a:rPr lang="de-DE" dirty="0">
                <a:latin typeface="Aptos" panose="020B0004020202020204" pitchFamily="34" charset="0"/>
              </a:rPr>
              <a:t> </a:t>
            </a:r>
            <a:endParaRPr dirty="0">
              <a:latin typeface="Aptos" panose="020B0004020202020204" pitchFamily="34" charset="0"/>
            </a:endParaRPr>
          </a:p>
        </p:txBody>
      </p:sp>
      <p:pic>
        <p:nvPicPr>
          <p:cNvPr id="202" name="Google Shape;202;p13" descr="Hängende Glühbirnen"/>
          <p:cNvPicPr preferRelativeResize="0">
            <a:picLocks noGrp="1"/>
          </p:cNvPicPr>
          <p:nvPr>
            <p:ph type="pic" idx="2"/>
          </p:nvPr>
        </p:nvPicPr>
        <p:blipFill rotWithShape="1">
          <a:blip r:embed="rId4">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575300" y="278125"/>
            <a:ext cx="68448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Produkte aus Naturkautschuk, bei deren Herstellung Menschen- rechte verletzt wurden</a:t>
            </a:r>
            <a:endParaRPr sz="4000" dirty="0">
              <a:latin typeface="Aptos Serif" panose="02020604070405020304" pitchFamily="18" charset="0"/>
              <a:cs typeface="Aptos Serif" panose="02020604070405020304" pitchFamily="18" charset="0"/>
            </a:endParaRPr>
          </a:p>
        </p:txBody>
      </p:sp>
      <p:sp>
        <p:nvSpPr>
          <p:cNvPr id="209" name="Google Shape;209;p14"/>
          <p:cNvSpPr txBox="1">
            <a:spLocks noGrp="1"/>
          </p:cNvSpPr>
          <p:nvPr>
            <p:ph type="body" idx="1"/>
          </p:nvPr>
        </p:nvSpPr>
        <p:spPr>
          <a:xfrm>
            <a:off x="594348" y="3279575"/>
            <a:ext cx="5980200" cy="2994300"/>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Produkte aus Naturkautschuk (Arbeitshandschuhe, Staubschutzmatten etc.) aus Ländern des Globalen Südens (siehe DAC-Liste), die nicht unter Einhaltung der ILO-Kernarbeitsnormen hergestellt wurden.</a:t>
            </a:r>
            <a:endParaRPr sz="2000" b="0" i="0" u="none" strike="noStrike" cap="none" dirty="0">
              <a:solidFill>
                <a:srgbClr val="3F3F3F"/>
              </a:solidFill>
              <a:latin typeface="Aptos" panose="020B0004020202020204" pitchFamily="34" charset="0"/>
              <a:sym typeface="Arial"/>
            </a:endParaRPr>
          </a:p>
          <a:p>
            <a:pPr marL="0" lvl="0" indent="0" algn="l" rtl="0">
              <a:lnSpc>
                <a:spcPct val="90000"/>
              </a:lnSpc>
              <a:spcBef>
                <a:spcPts val="0"/>
              </a:spcBef>
              <a:spcAft>
                <a:spcPts val="0"/>
              </a:spcAft>
              <a:buClr>
                <a:srgbClr val="3F3F3F"/>
              </a:buClr>
              <a:buSzPts val="2000"/>
              <a:buNone/>
            </a:pP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DAC-Liste: </a:t>
            </a:r>
            <a:r>
              <a:rPr lang="de-DE" u="sng" dirty="0">
                <a:solidFill>
                  <a:schemeClr val="accent4"/>
                </a:solidFill>
                <a:latin typeface="Aptos" panose="020B0004020202020204" pitchFamily="34" charset="0"/>
                <a:hlinkClick r:id="rId3">
                  <a:extLst>
                    <a:ext uri="{A12FA001-AC4F-418D-AE19-62706E023703}">
                      <ahyp:hlinkClr xmlns:ahyp="http://schemas.microsoft.com/office/drawing/2018/hyperlinkcolor" val="tx"/>
                    </a:ext>
                  </a:extLst>
                </a:hlinkClick>
              </a:rPr>
              <a:t>https://www.oecd.org/en/topics/sub-issues/oda-eligibility-and-conditions/dac-list-of-oda-recipients.html</a:t>
            </a:r>
            <a:r>
              <a:rPr lang="de-DE" dirty="0">
                <a:latin typeface="Aptos" panose="020B0004020202020204" pitchFamily="34" charset="0"/>
              </a:rPr>
              <a:t> </a:t>
            </a:r>
            <a:endParaRPr dirty="0">
              <a:latin typeface="Aptos" panose="020B0004020202020204" pitchFamily="34" charset="0"/>
            </a:endParaRPr>
          </a:p>
        </p:txBody>
      </p:sp>
      <p:pic>
        <p:nvPicPr>
          <p:cNvPr id="210" name="Google Shape;210;p14" descr="Hängende Glühbirnen"/>
          <p:cNvPicPr preferRelativeResize="0">
            <a:picLocks noGrp="1"/>
          </p:cNvPicPr>
          <p:nvPr>
            <p:ph type="pic" idx="2"/>
          </p:nvPr>
        </p:nvPicPr>
        <p:blipFill rotWithShape="1">
          <a:blip r:embed="rId4">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5"/>
          <p:cNvSpPr txBox="1">
            <a:spLocks noGrp="1"/>
          </p:cNvSpPr>
          <p:nvPr>
            <p:ph type="title"/>
          </p:nvPr>
        </p:nvSpPr>
        <p:spPr>
          <a:xfrm>
            <a:off x="575298" y="278125"/>
            <a:ext cx="59637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Elektrogeräte, die nicht energieeffizient sind</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217" name="Google Shape;217;p15"/>
          <p:cNvSpPr txBox="1">
            <a:spLocks noGrp="1"/>
          </p:cNvSpPr>
          <p:nvPr>
            <p:ph type="body" idx="1"/>
          </p:nvPr>
        </p:nvSpPr>
        <p:spPr>
          <a:xfrm>
            <a:off x="594348" y="3279575"/>
            <a:ext cx="6063600" cy="2994300"/>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Elektrogeräte mit einer Energiekennzeichnung (A–G), die nicht zu einer der höheren Effizienzklassen ihrer Produktgruppe gehören.</a:t>
            </a: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endParaRPr sz="2000" b="0" i="0" u="none" strike="noStrike" cap="none" dirty="0">
              <a:solidFill>
                <a:srgbClr val="3F3F3F"/>
              </a:solidFill>
              <a:latin typeface="Arial"/>
              <a:ea typeface="Arial"/>
              <a:cs typeface="Arial"/>
              <a:sym typeface="Arial"/>
            </a:endParaRPr>
          </a:p>
        </p:txBody>
      </p:sp>
      <p:pic>
        <p:nvPicPr>
          <p:cNvPr id="218" name="Google Shape;218;p15"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8"/>
          <p:cNvSpPr txBox="1">
            <a:spLocks noGrp="1"/>
          </p:cNvSpPr>
          <p:nvPr>
            <p:ph type="title"/>
          </p:nvPr>
        </p:nvSpPr>
        <p:spPr>
          <a:xfrm>
            <a:off x="594348" y="391014"/>
            <a:ext cx="62733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Spielzeug und Sportartikel, bei deren Herstellung gegen die Menschenrechte verstoßen wurde</a:t>
            </a:r>
            <a:endParaRPr sz="4000" dirty="0">
              <a:latin typeface="Aptos Serif" panose="02020604070405020304" pitchFamily="18" charset="0"/>
              <a:cs typeface="Aptos Serif" panose="02020604070405020304" pitchFamily="18" charset="0"/>
            </a:endParaRPr>
          </a:p>
        </p:txBody>
      </p:sp>
      <p:sp>
        <p:nvSpPr>
          <p:cNvPr id="225" name="Google Shape;225;p18"/>
          <p:cNvSpPr txBox="1">
            <a:spLocks noGrp="1"/>
          </p:cNvSpPr>
          <p:nvPr>
            <p:ph type="body" idx="1"/>
          </p:nvPr>
        </p:nvSpPr>
        <p:spPr>
          <a:xfrm>
            <a:off x="594348" y="3279575"/>
            <a:ext cx="5873100" cy="2994300"/>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Spielzeug und Sportartikel aus Ländern des Globalen Südens (siehe DAC-Liste), die nicht unter Einhaltung der ILO-Kernarbeitsnormen hergestellt wurden.</a:t>
            </a:r>
            <a:endParaRPr sz="2000" b="0" i="0" u="none" strike="noStrike" cap="none" dirty="0">
              <a:solidFill>
                <a:srgbClr val="3F3F3F"/>
              </a:solidFill>
              <a:latin typeface="Aptos" panose="020B0004020202020204" pitchFamily="34" charset="0"/>
              <a:sym typeface="Arial"/>
            </a:endParaRPr>
          </a:p>
          <a:p>
            <a:pPr marL="0" lvl="0" indent="0" algn="l" rtl="0">
              <a:lnSpc>
                <a:spcPct val="90000"/>
              </a:lnSpc>
              <a:spcBef>
                <a:spcPts val="0"/>
              </a:spcBef>
              <a:spcAft>
                <a:spcPts val="0"/>
              </a:spcAft>
              <a:buClr>
                <a:srgbClr val="3F3F3F"/>
              </a:buClr>
              <a:buSzPts val="2000"/>
              <a:buNone/>
            </a:pP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DAC-Liste: </a:t>
            </a:r>
            <a:r>
              <a:rPr lang="de-DE" u="sng" dirty="0">
                <a:solidFill>
                  <a:schemeClr val="accent4"/>
                </a:solidFill>
                <a:latin typeface="Aptos" panose="020B0004020202020204" pitchFamily="34" charset="0"/>
                <a:hlinkClick r:id="rId3">
                  <a:extLst>
                    <a:ext uri="{A12FA001-AC4F-418D-AE19-62706E023703}">
                      <ahyp:hlinkClr xmlns:ahyp="http://schemas.microsoft.com/office/drawing/2018/hyperlinkcolor" val="tx"/>
                    </a:ext>
                  </a:extLst>
                </a:hlinkClick>
              </a:rPr>
              <a:t>https://www.oecd.org/en/topics/sub-issues/oda-eligibility-and-conditions/dac-list-of-oda-recipients.html</a:t>
            </a:r>
            <a:r>
              <a:rPr lang="de-DE" dirty="0">
                <a:latin typeface="Aptos" panose="020B0004020202020204" pitchFamily="34" charset="0"/>
              </a:rPr>
              <a:t> </a:t>
            </a: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endParaRPr dirty="0"/>
          </a:p>
        </p:txBody>
      </p:sp>
      <p:pic>
        <p:nvPicPr>
          <p:cNvPr id="226" name="Google Shape;226;p18" descr="Hängende Glühbirnen"/>
          <p:cNvPicPr preferRelativeResize="0">
            <a:picLocks noGrp="1"/>
          </p:cNvPicPr>
          <p:nvPr>
            <p:ph type="pic" idx="2"/>
          </p:nvPr>
        </p:nvPicPr>
        <p:blipFill rotWithShape="1">
          <a:blip r:embed="rId4">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9"/>
          <p:cNvSpPr txBox="1">
            <a:spLocks noGrp="1"/>
          </p:cNvSpPr>
          <p:nvPr>
            <p:ph type="title"/>
          </p:nvPr>
        </p:nvSpPr>
        <p:spPr>
          <a:xfrm>
            <a:off x="575298" y="278125"/>
            <a:ext cx="61581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Natursteine, bei deren Gewinnung gegen die Menschenrechte verstoßen wurde</a:t>
            </a:r>
            <a:endParaRPr sz="4000" dirty="0">
              <a:latin typeface="Aptos Serif" panose="02020604070405020304" pitchFamily="18" charset="0"/>
              <a:cs typeface="Aptos Serif" panose="02020604070405020304" pitchFamily="18" charset="0"/>
            </a:endParaRPr>
          </a:p>
        </p:txBody>
      </p:sp>
      <p:sp>
        <p:nvSpPr>
          <p:cNvPr id="233" name="Google Shape;233;p19"/>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Natursteine und Pflastersteine aus Ländern des Globalen Südens (siehe DAC-Liste), die nicht in Übereinstimmung mit den ILO-Kernarbeitsnormen produziert wurden.</a:t>
            </a: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endParaRPr dirty="0">
              <a:latin typeface="Aptos" panose="020B0004020202020204" pitchFamily="34" charset="0"/>
            </a:endParaRPr>
          </a:p>
          <a:p>
            <a:pPr marL="0" lvl="0" indent="0" algn="l" rtl="0">
              <a:spcBef>
                <a:spcPts val="0"/>
              </a:spcBef>
              <a:spcAft>
                <a:spcPts val="0"/>
              </a:spcAft>
              <a:buClr>
                <a:srgbClr val="3F3F3F"/>
              </a:buClr>
              <a:buSzPts val="2000"/>
              <a:buNone/>
            </a:pPr>
            <a:r>
              <a:rPr lang="de-DE" dirty="0">
                <a:latin typeface="Aptos" panose="020B0004020202020204" pitchFamily="34" charset="0"/>
              </a:rPr>
              <a:t>DAC-Liste: </a:t>
            </a:r>
            <a:r>
              <a:rPr lang="de-DE" u="sng" dirty="0">
                <a:solidFill>
                  <a:schemeClr val="accent4"/>
                </a:solidFill>
                <a:latin typeface="Aptos" panose="020B0004020202020204" pitchFamily="34" charset="0"/>
                <a:hlinkClick r:id="rId3">
                  <a:extLst>
                    <a:ext uri="{A12FA001-AC4F-418D-AE19-62706E023703}">
                      <ahyp:hlinkClr xmlns:ahyp="http://schemas.microsoft.com/office/drawing/2018/hyperlinkcolor" val="tx"/>
                    </a:ext>
                  </a:extLst>
                </a:hlinkClick>
              </a:rPr>
              <a:t>https://www.oecd.org/en/topics/sub-issues/oda-eligibility-and-conditions/dac-list-of-oda-recipients.html</a:t>
            </a:r>
            <a:r>
              <a:rPr lang="de-DE" dirty="0">
                <a:latin typeface="Aptos" panose="020B0004020202020204" pitchFamily="34" charset="0"/>
              </a:rPr>
              <a:t> </a:t>
            </a: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endParaRPr dirty="0"/>
          </a:p>
        </p:txBody>
      </p:sp>
      <p:pic>
        <p:nvPicPr>
          <p:cNvPr id="234" name="Google Shape;234;p19" descr="Hängende Glühbirnen"/>
          <p:cNvPicPr preferRelativeResize="0">
            <a:picLocks noGrp="1"/>
          </p:cNvPicPr>
          <p:nvPr>
            <p:ph type="pic" idx="2"/>
          </p:nvPr>
        </p:nvPicPr>
        <p:blipFill rotWithShape="1">
          <a:blip r:embed="rId4">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400" b="1" i="0" u="none" strike="noStrike" cap="none" dirty="0">
                <a:solidFill>
                  <a:srgbClr val="3F3F3F"/>
                </a:solidFill>
                <a:latin typeface="Aptos Serif" panose="02020604070405020304" pitchFamily="18" charset="0"/>
                <a:cs typeface="Aptos Serif" panose="02020604070405020304" pitchFamily="18" charset="0"/>
                <a:sym typeface="Play"/>
              </a:rPr>
              <a:t>PVC</a:t>
            </a:r>
            <a:endParaRPr dirty="0">
              <a:latin typeface="Aptos Serif" panose="02020604070405020304" pitchFamily="18" charset="0"/>
              <a:cs typeface="Aptos Serif" panose="02020604070405020304" pitchFamily="18" charset="0"/>
            </a:endParaRPr>
          </a:p>
        </p:txBody>
      </p:sp>
      <p:sp>
        <p:nvSpPr>
          <p:cNvPr id="241" name="Google Shape;241;p20"/>
          <p:cNvSpPr txBox="1">
            <a:spLocks noGrp="1"/>
          </p:cNvSpPr>
          <p:nvPr>
            <p:ph type="body" idx="1"/>
          </p:nvPr>
        </p:nvSpPr>
        <p:spPr>
          <a:xfrm>
            <a:off x="594350" y="3279575"/>
            <a:ext cx="5778000" cy="2994300"/>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1800"/>
              </a:spcBef>
              <a:spcAft>
                <a:spcPts val="0"/>
              </a:spcAft>
              <a:buClr>
                <a:srgbClr val="3F3F3F"/>
              </a:buClr>
              <a:buSzPts val="2000"/>
              <a:buNone/>
            </a:pPr>
            <a:r>
              <a:rPr lang="de-DE" dirty="0">
                <a:latin typeface="Aptos" panose="020B0004020202020204" pitchFamily="34" charset="0"/>
              </a:rPr>
              <a:t>Produkte aus PVC (auch bekannt als Polyvinylchlorid oder einfach Vinyl) sollten vermieden werden. Wird PVC verbrannt – sei es in Abfallanlagen oder durch unkontrolliertes Verbrennen –, können hochgiftige Dioxine freigesetzt werden. Dioxine gehören zu den gefährlichsten Umweltgiften und stellen ernsthafte Gesundheitsrisiken für den Menschen dar.</a:t>
            </a:r>
            <a:endParaRPr sz="2000" b="0" i="0" u="none" strike="noStrike" cap="none" dirty="0">
              <a:solidFill>
                <a:srgbClr val="3F3F3F"/>
              </a:solidFill>
              <a:latin typeface="Aptos" panose="020B0004020202020204" pitchFamily="34" charset="0"/>
              <a:sym typeface="Arial"/>
            </a:endParaRPr>
          </a:p>
        </p:txBody>
      </p:sp>
      <p:pic>
        <p:nvPicPr>
          <p:cNvPr id="242" name="Google Shape;242;p20"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1"/>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400" b="1" i="0" u="none" strike="noStrike" cap="none" dirty="0">
                <a:solidFill>
                  <a:srgbClr val="3F3F3F"/>
                </a:solidFill>
                <a:latin typeface="Aptos Serif" panose="02020604070405020304" pitchFamily="18" charset="0"/>
                <a:cs typeface="Aptos Serif" panose="02020604070405020304" pitchFamily="18" charset="0"/>
                <a:sym typeface="Play"/>
              </a:rPr>
              <a:t>Pesti</a:t>
            </a:r>
            <a:r>
              <a:rPr lang="de-DE" dirty="0">
                <a:latin typeface="Aptos Serif" panose="02020604070405020304" pitchFamily="18" charset="0"/>
                <a:cs typeface="Aptos Serif" panose="02020604070405020304" pitchFamily="18" charset="0"/>
              </a:rPr>
              <a:t>zide</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249" name="Google Shape;249;p21"/>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de-DE" sz="2000" b="0" i="0" u="none" strike="noStrike" cap="none" dirty="0">
                <a:solidFill>
                  <a:srgbClr val="3F3F3F"/>
                </a:solidFill>
                <a:latin typeface="Aptos" panose="020B0004020202020204" pitchFamily="34" charset="0"/>
                <a:sym typeface="Arial"/>
              </a:rPr>
              <a:t>Pesti</a:t>
            </a:r>
            <a:r>
              <a:rPr lang="de-DE" dirty="0">
                <a:latin typeface="Aptos" panose="020B0004020202020204" pitchFamily="34" charset="0"/>
              </a:rPr>
              <a:t>zide </a:t>
            </a:r>
            <a:r>
              <a:rPr lang="de-DE" sz="2000" b="0" i="0" u="none" strike="noStrike" cap="none" dirty="0">
                <a:solidFill>
                  <a:srgbClr val="3F3F3F"/>
                </a:solidFill>
                <a:latin typeface="Aptos" panose="020B0004020202020204" pitchFamily="34" charset="0"/>
                <a:sym typeface="Arial"/>
              </a:rPr>
              <a:t>(Herbizide, Fungizide, Insektizide) </a:t>
            </a:r>
            <a:r>
              <a:rPr lang="de-DE" dirty="0">
                <a:latin typeface="Aptos" panose="020B0004020202020204" pitchFamily="34" charset="0"/>
              </a:rPr>
              <a:t>für öffentliche Grün- und Erholungsflächen</a:t>
            </a:r>
            <a:r>
              <a:rPr lang="de-DE" sz="2000" b="0" i="0" u="none" strike="noStrike" cap="none" dirty="0">
                <a:solidFill>
                  <a:srgbClr val="3F3F3F"/>
                </a:solidFill>
                <a:latin typeface="Aptos" panose="020B0004020202020204" pitchFamily="34" charset="0"/>
                <a:sym typeface="Arial"/>
              </a:rPr>
              <a:t>.</a:t>
            </a:r>
            <a:endParaRPr sz="2000" b="0" i="0" u="none" strike="noStrike" cap="none" dirty="0">
              <a:solidFill>
                <a:srgbClr val="3F3F3F"/>
              </a:solidFill>
              <a:latin typeface="Aptos" panose="020B0004020202020204" pitchFamily="34" charset="0"/>
              <a:sym typeface="Arial"/>
            </a:endParaRPr>
          </a:p>
        </p:txBody>
      </p:sp>
      <p:pic>
        <p:nvPicPr>
          <p:cNvPr id="250" name="Google Shape;250;p21"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2"/>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Ausnahmen</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257" name="Google Shape;257;p22"/>
          <p:cNvSpPr txBox="1">
            <a:spLocks noGrp="1"/>
          </p:cNvSpPr>
          <p:nvPr>
            <p:ph type="body" idx="1"/>
          </p:nvPr>
        </p:nvSpPr>
        <p:spPr>
          <a:xfrm>
            <a:off x="594350" y="2676525"/>
            <a:ext cx="6641100" cy="3597600"/>
          </a:xfrm>
          <a:prstGeom prst="rect">
            <a:avLst/>
          </a:prstGeom>
          <a:noFill/>
          <a:ln>
            <a:noFill/>
          </a:ln>
        </p:spPr>
        <p:txBody>
          <a:bodyPr spcFirstLastPara="1" wrap="square" lIns="0" tIns="45700" rIns="91425" bIns="45700" anchor="t" anchorCtr="0">
            <a:normAutofit/>
          </a:bodyPr>
          <a:lstStyle/>
          <a:p>
            <a:pPr marL="0" marR="0" lvl="0" indent="0" algn="l" rtl="0">
              <a:lnSpc>
                <a:spcPct val="90000"/>
              </a:lnSpc>
              <a:spcBef>
                <a:spcPts val="0"/>
              </a:spcBef>
              <a:spcAft>
                <a:spcPts val="0"/>
              </a:spcAft>
              <a:buClr>
                <a:srgbClr val="3F3F3F"/>
              </a:buClr>
              <a:buSzPts val="2000"/>
              <a:buFont typeface="Arial"/>
              <a:buNone/>
            </a:pPr>
            <a:r>
              <a:rPr lang="de-DE" dirty="0">
                <a:latin typeface="Aptos" panose="020B0004020202020204" pitchFamily="34" charset="0"/>
              </a:rPr>
              <a:t>Ausnahmen von dieser Negativliste sind möglich, sollten aber begründet werden.</a:t>
            </a:r>
            <a:endParaRPr sz="2000" b="0" i="0" u="none" strike="noStrike" cap="none" dirty="0">
              <a:solidFill>
                <a:srgbClr val="3F3F3F"/>
              </a:solidFill>
              <a:latin typeface="Aptos" panose="020B0004020202020204" pitchFamily="34" charset="0"/>
              <a:sym typeface="Arial"/>
            </a:endParaRPr>
          </a:p>
          <a:p>
            <a:pPr marL="0" marR="0" lvl="0" indent="0" algn="l" rtl="0">
              <a:lnSpc>
                <a:spcPct val="90000"/>
              </a:lnSpc>
              <a:spcBef>
                <a:spcPts val="0"/>
              </a:spcBef>
              <a:spcAft>
                <a:spcPts val="0"/>
              </a:spcAft>
              <a:buClr>
                <a:srgbClr val="3F3F3F"/>
              </a:buClr>
              <a:buSzPts val="2000"/>
              <a:buFont typeface="Arial"/>
              <a:buNone/>
            </a:pPr>
            <a:endParaRPr dirty="0"/>
          </a:p>
          <a:p>
            <a:pPr marL="0" marR="0" lvl="0" indent="0" algn="l" rtl="0">
              <a:lnSpc>
                <a:spcPct val="90000"/>
              </a:lnSpc>
              <a:spcBef>
                <a:spcPts val="1800"/>
              </a:spcBef>
              <a:spcAft>
                <a:spcPts val="0"/>
              </a:spcAft>
              <a:buClr>
                <a:srgbClr val="3F3F3F"/>
              </a:buClr>
              <a:buSzPts val="2000"/>
              <a:buFont typeface="Arial"/>
              <a:buNone/>
            </a:pPr>
            <a:endParaRPr sz="2000" b="0" i="0" u="none" strike="noStrike" cap="none" dirty="0">
              <a:solidFill>
                <a:srgbClr val="3F3F3F"/>
              </a:solidFill>
              <a:highlight>
                <a:srgbClr val="FFFF00"/>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3"/>
          <p:cNvSpPr txBox="1">
            <a:spLocks noGrp="1"/>
          </p:cNvSpPr>
          <p:nvPr>
            <p:ph type="ctrTitle"/>
          </p:nvPr>
        </p:nvSpPr>
        <p:spPr>
          <a:xfrm>
            <a:off x="594360" y="411479"/>
            <a:ext cx="5486400" cy="960121"/>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3F3F3F"/>
              </a:buClr>
              <a:buSzPts val="6000"/>
              <a:buFont typeface="Play"/>
              <a:buNone/>
            </a:pPr>
            <a:r>
              <a:rPr lang="de-DE" sz="4400" dirty="0">
                <a:latin typeface="Aptos Serif" panose="02020604070405020304" pitchFamily="18" charset="0"/>
                <a:cs typeface="Aptos Serif" panose="02020604070405020304" pitchFamily="18" charset="0"/>
              </a:rPr>
              <a:t>Kontakt</a:t>
            </a:r>
            <a:endParaRPr sz="4400" dirty="0">
              <a:latin typeface="Aptos Serif" panose="02020604070405020304" pitchFamily="18" charset="0"/>
              <a:cs typeface="Aptos Serif" panose="02020604070405020304" pitchFamily="18" charset="0"/>
            </a:endParaRPr>
          </a:p>
        </p:txBody>
      </p:sp>
      <p:pic>
        <p:nvPicPr>
          <p:cNvPr id="264" name="Google Shape;264;p23" descr="Ein Bild, das Text, Schrift, Screenshot, Grafiken enthält.&#10;&#10;Automatisch generierte Beschreibung"/>
          <p:cNvPicPr preferRelativeResize="0"/>
          <p:nvPr/>
        </p:nvPicPr>
        <p:blipFill rotWithShape="1">
          <a:blip r:embed="rId3">
            <a:alphaModFix/>
          </a:blip>
          <a:srcRect/>
          <a:stretch/>
        </p:blipFill>
        <p:spPr>
          <a:xfrm>
            <a:off x="5665842" y="4740820"/>
            <a:ext cx="5273749" cy="1904297"/>
          </a:xfrm>
          <a:prstGeom prst="rect">
            <a:avLst/>
          </a:prstGeom>
          <a:noFill/>
          <a:ln>
            <a:noFill/>
          </a:ln>
        </p:spPr>
      </p:pic>
      <p:pic>
        <p:nvPicPr>
          <p:cNvPr id="265" name="Google Shape;265;p23" descr="Ein Bild, das Text, Schrift, Electric Blue (Farbe), Symbol enthält.&#10;&#10;Automatisch generierte Beschreibung"/>
          <p:cNvPicPr preferRelativeResize="0"/>
          <p:nvPr/>
        </p:nvPicPr>
        <p:blipFill rotWithShape="1">
          <a:blip r:embed="rId4">
            <a:alphaModFix/>
          </a:blip>
          <a:srcRect/>
          <a:stretch/>
        </p:blipFill>
        <p:spPr>
          <a:xfrm>
            <a:off x="101601" y="5655065"/>
            <a:ext cx="3594100" cy="753356"/>
          </a:xfrm>
          <a:prstGeom prst="rect">
            <a:avLst/>
          </a:prstGeom>
          <a:noFill/>
          <a:ln>
            <a:noFill/>
          </a:ln>
        </p:spPr>
      </p:pic>
      <p:sp>
        <p:nvSpPr>
          <p:cNvPr id="266" name="Google Shape;266;p23"/>
          <p:cNvSpPr txBox="1"/>
          <p:nvPr/>
        </p:nvSpPr>
        <p:spPr>
          <a:xfrm>
            <a:off x="50800" y="6363484"/>
            <a:ext cx="46451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800" b="0" i="0" u="none" strike="noStrike" cap="none">
              <a:solidFill>
                <a:schemeClr val="lt1"/>
              </a:solidFill>
              <a:latin typeface="Arial"/>
              <a:ea typeface="Arial"/>
              <a:cs typeface="Arial"/>
              <a:sym typeface="Arial"/>
            </a:endParaRPr>
          </a:p>
        </p:txBody>
      </p:sp>
      <p:sp>
        <p:nvSpPr>
          <p:cNvPr id="267" name="Google Shape;267;p23"/>
          <p:cNvSpPr txBox="1"/>
          <p:nvPr/>
        </p:nvSpPr>
        <p:spPr>
          <a:xfrm>
            <a:off x="481461" y="2455910"/>
            <a:ext cx="62184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dirty="0">
                <a:solidFill>
                  <a:schemeClr val="dk1"/>
                </a:solidFill>
                <a:highlight>
                  <a:srgbClr val="FFFF00"/>
                </a:highlight>
                <a:latin typeface="Aptos" panose="020B0004020202020204" pitchFamily="34" charset="0"/>
              </a:rPr>
              <a:t>Wenn Sie beabsichtigen, diese Negativliste – oder eine angepasste Version davon – in Ihrer Gemeinde zu verwenden, dann tragen Sie hier bitte die Ansprechperson für die nachhaltige Beschaffung in Ihrer Gemeinde ein.</a:t>
            </a:r>
            <a:endParaRPr sz="1800" dirty="0">
              <a:solidFill>
                <a:schemeClr val="dk1"/>
              </a:solidFill>
              <a:highlight>
                <a:srgbClr val="FFFF00"/>
              </a:highlight>
              <a:latin typeface="Aptos"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Hinweis</a:t>
            </a:r>
            <a:endParaRPr dirty="0">
              <a:latin typeface="Aptos Serif" panose="02020604070405020304" pitchFamily="18" charset="0"/>
              <a:cs typeface="Aptos Serif" panose="02020604070405020304" pitchFamily="18" charset="0"/>
            </a:endParaRPr>
          </a:p>
        </p:txBody>
      </p:sp>
      <p:sp>
        <p:nvSpPr>
          <p:cNvPr id="130" name="Google Shape;130;p2"/>
          <p:cNvSpPr txBox="1">
            <a:spLocks noGrp="1"/>
          </p:cNvSpPr>
          <p:nvPr>
            <p:ph type="body" idx="1"/>
          </p:nvPr>
        </p:nvSpPr>
        <p:spPr>
          <a:xfrm>
            <a:off x="593725" y="2281238"/>
            <a:ext cx="6788150" cy="3709987"/>
          </a:xfrm>
          <a:prstGeom prst="rect">
            <a:avLst/>
          </a:prstGeom>
          <a:noFill/>
          <a:ln>
            <a:noFill/>
          </a:ln>
        </p:spPr>
        <p:txBody>
          <a:bodyPr spcFirstLastPara="1" wrap="square" lIns="0" tIns="457200" rIns="0" bIns="0" anchor="t" anchorCtr="0">
            <a:normAutofit/>
          </a:bodyPr>
          <a:lstStyle/>
          <a:p>
            <a:pPr marL="0" marR="0" lvl="0" indent="0" algn="l" rtl="0">
              <a:lnSpc>
                <a:spcPct val="115000"/>
              </a:lnSpc>
              <a:spcBef>
                <a:spcPts val="0"/>
              </a:spcBef>
              <a:spcAft>
                <a:spcPts val="0"/>
              </a:spcAft>
              <a:buClr>
                <a:schemeClr val="accent4"/>
              </a:buClr>
              <a:buSzPts val="2400"/>
              <a:buFont typeface="Arial"/>
              <a:buNone/>
            </a:pPr>
            <a:r>
              <a:rPr lang="de-DE" dirty="0">
                <a:latin typeface="Aptos" panose="020B0004020202020204" pitchFamily="34" charset="0"/>
              </a:rPr>
              <a:t>Die folgenden Folien zeigen Produkte und Materialien auf, die NICHT beschafft werden sollten, da sie nicht den Umwelt- und Sozialstandards für nachhaltige Produkte und Dienstleistungen genügen.</a:t>
            </a:r>
            <a:endParaRPr sz="2400" b="1" i="0" u="none" strike="noStrike" cap="none" dirty="0">
              <a:solidFill>
                <a:schemeClr val="accent4"/>
              </a:solidFill>
              <a:latin typeface="Aptos" panose="020B000402020202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Tropenholz</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37" name="Google Shape;137;p3"/>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Tropenholz, wenn heimische Holzarten oder andere Materialien für den jeweiligen Verwendungszweck geeignet sind.</a:t>
            </a:r>
            <a:endParaRPr sz="2000" b="0" i="0" u="none" strike="noStrike" cap="none" dirty="0">
              <a:solidFill>
                <a:srgbClr val="3F3F3F"/>
              </a:solidFill>
              <a:latin typeface="Aptos" panose="020B0004020202020204" pitchFamily="34" charset="0"/>
              <a:sym typeface="Arial"/>
            </a:endParaRPr>
          </a:p>
          <a:p>
            <a:pPr marL="0" lvl="0" indent="0" algn="l" rtl="0">
              <a:lnSpc>
                <a:spcPct val="90000"/>
              </a:lnSpc>
              <a:spcBef>
                <a:spcPts val="1800"/>
              </a:spcBef>
              <a:spcAft>
                <a:spcPts val="0"/>
              </a:spcAft>
              <a:buClr>
                <a:srgbClr val="3F3F3F"/>
              </a:buClr>
              <a:buSzPts val="2000"/>
              <a:buNone/>
            </a:pPr>
            <a:endParaRPr sz="2000" b="0" i="0" u="none" strike="noStrike" cap="none" dirty="0">
              <a:solidFill>
                <a:srgbClr val="3F3F3F"/>
              </a:solidFill>
              <a:latin typeface="Arial"/>
              <a:ea typeface="Arial"/>
              <a:cs typeface="Arial"/>
              <a:sym typeface="Arial"/>
            </a:endParaRPr>
          </a:p>
        </p:txBody>
      </p:sp>
      <p:pic>
        <p:nvPicPr>
          <p:cNvPr id="138" name="Google Shape;138;p3"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a:spLocks noGrp="1"/>
          </p:cNvSpPr>
          <p:nvPr>
            <p:ph type="title"/>
          </p:nvPr>
        </p:nvSpPr>
        <p:spPr>
          <a:xfrm>
            <a:off x="575300" y="278125"/>
            <a:ext cx="59397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Holz aus nicht nachhaltiger Waldbewirtschaftung</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45" name="Google Shape;145;p4"/>
          <p:cNvSpPr txBox="1">
            <a:spLocks noGrp="1"/>
          </p:cNvSpPr>
          <p:nvPr>
            <p:ph type="body" idx="1"/>
          </p:nvPr>
        </p:nvSpPr>
        <p:spPr>
          <a:xfrm>
            <a:off x="594350" y="3279575"/>
            <a:ext cx="5063400" cy="2994300"/>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Holz und Holzprodukte, deren Herkunft aus legaler und nachhaltiger Forstwirtschaft nicht nachgewiesen werden kann. Der Nachweis kann durch eine Zertifizierung mit dem PEFC- oder FSC-Siegel, einem gleichwertigen Label oder durch individuelle Nachweise erbracht werden.</a:t>
            </a:r>
            <a:endParaRPr sz="2000" b="0" i="0" u="none" strike="noStrike" cap="none" dirty="0">
              <a:solidFill>
                <a:srgbClr val="3F3F3F"/>
              </a:solidFill>
              <a:latin typeface="Aptos" panose="020B0004020202020204" pitchFamily="34" charset="0"/>
              <a:sym typeface="Arial"/>
            </a:endParaRPr>
          </a:p>
        </p:txBody>
      </p:sp>
      <p:pic>
        <p:nvPicPr>
          <p:cNvPr id="146" name="Google Shape;146;p4"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594348" y="424881"/>
            <a:ext cx="70446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Importierte </a:t>
            </a:r>
            <a:r>
              <a:rPr lang="de-DE" sz="4000" dirty="0" err="1">
                <a:latin typeface="Aptos Serif" panose="02020604070405020304" pitchFamily="18" charset="0"/>
                <a:cs typeface="Aptos Serif" panose="02020604070405020304" pitchFamily="18" charset="0"/>
              </a:rPr>
              <a:t>landwirtschaft</a:t>
            </a:r>
            <a:r>
              <a:rPr lang="de-DE" sz="4000" dirty="0">
                <a:latin typeface="Aptos Serif" panose="02020604070405020304" pitchFamily="18" charset="0"/>
                <a:cs typeface="Aptos Serif" panose="02020604070405020304" pitchFamily="18" charset="0"/>
              </a:rPr>
              <a:t>- </a:t>
            </a:r>
            <a:r>
              <a:rPr lang="de-DE" sz="4000" dirty="0" err="1">
                <a:latin typeface="Aptos Serif" panose="02020604070405020304" pitchFamily="18" charset="0"/>
                <a:cs typeface="Aptos Serif" panose="02020604070405020304" pitchFamily="18" charset="0"/>
              </a:rPr>
              <a:t>liche</a:t>
            </a:r>
            <a:r>
              <a:rPr lang="de-DE" sz="4000" dirty="0">
                <a:latin typeface="Aptos Serif" panose="02020604070405020304" pitchFamily="18" charset="0"/>
                <a:cs typeface="Aptos Serif" panose="02020604070405020304" pitchFamily="18" charset="0"/>
              </a:rPr>
              <a:t> Erzeugnisse, bei </a:t>
            </a:r>
            <a:br>
              <a:rPr lang="de-DE" sz="4000" dirty="0">
                <a:latin typeface="Aptos Serif" panose="02020604070405020304" pitchFamily="18" charset="0"/>
                <a:cs typeface="Aptos Serif" panose="02020604070405020304" pitchFamily="18" charset="0"/>
              </a:rPr>
            </a:br>
            <a:r>
              <a:rPr lang="de-DE" sz="4000" dirty="0">
                <a:latin typeface="Aptos Serif" panose="02020604070405020304" pitchFamily="18" charset="0"/>
                <a:cs typeface="Aptos Serif" panose="02020604070405020304" pitchFamily="18" charset="0"/>
              </a:rPr>
              <a:t>deren Herstellung Menschen-</a:t>
            </a:r>
            <a:endParaRPr sz="4000" dirty="0">
              <a:latin typeface="Aptos Serif" panose="02020604070405020304" pitchFamily="18" charset="0"/>
              <a:cs typeface="Aptos Serif" panose="02020604070405020304" pitchFamily="18" charset="0"/>
            </a:endParaRPr>
          </a:p>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rechte verletzt wurden</a:t>
            </a:r>
            <a:endParaRPr sz="4000" dirty="0">
              <a:latin typeface="Aptos Serif" panose="02020604070405020304" pitchFamily="18" charset="0"/>
              <a:cs typeface="Aptos Serif" panose="02020604070405020304" pitchFamily="18" charset="0"/>
            </a:endParaRPr>
          </a:p>
        </p:txBody>
      </p:sp>
      <p:sp>
        <p:nvSpPr>
          <p:cNvPr id="153" name="Google Shape;153;p7"/>
          <p:cNvSpPr txBox="1">
            <a:spLocks noGrp="1"/>
          </p:cNvSpPr>
          <p:nvPr>
            <p:ph type="body" idx="1"/>
          </p:nvPr>
        </p:nvSpPr>
        <p:spPr>
          <a:xfrm>
            <a:off x="594348" y="3279575"/>
            <a:ext cx="5925600" cy="2994300"/>
          </a:xfrm>
          <a:prstGeom prst="rect">
            <a:avLst/>
          </a:prstGeom>
          <a:noFill/>
          <a:ln>
            <a:noFill/>
          </a:ln>
        </p:spPr>
        <p:txBody>
          <a:bodyPr spcFirstLastPara="1" wrap="square" lIns="0" tIns="228600" rIns="0" bIns="0" anchor="t" anchorCtr="0">
            <a:normAutofit lnSpcReduction="10000"/>
          </a:bodyPr>
          <a:lstStyle/>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Importierte landwirtschaftliche Erzeugnisse aus Ländern des Globalen Südens (siehe DAC-Liste) – wie Kaffee, Tee, Kakao, Reis, Zucker, Orangensaft oder Rosen –, die nicht unter Einhaltung der ILO-Kernarbeitsnormen produziert wurden und die nicht mit dem Fairtrade-Siegel oder einem gleichwertigen Label zertifiziert sind.</a:t>
            </a:r>
            <a:endParaRPr sz="2000" b="0" i="0" u="none" strike="noStrike" cap="none" dirty="0">
              <a:solidFill>
                <a:srgbClr val="3F3F3F"/>
              </a:solidFill>
              <a:latin typeface="Aptos" panose="020B0004020202020204" pitchFamily="34" charset="0"/>
              <a:sym typeface="Arial"/>
            </a:endParaRPr>
          </a:p>
          <a:p>
            <a:pPr marL="0" lvl="0" indent="0" algn="l" rtl="0">
              <a:lnSpc>
                <a:spcPct val="90000"/>
              </a:lnSpc>
              <a:spcBef>
                <a:spcPts val="0"/>
              </a:spcBef>
              <a:spcAft>
                <a:spcPts val="0"/>
              </a:spcAft>
              <a:buClr>
                <a:srgbClr val="3F3F3F"/>
              </a:buClr>
              <a:buSzPts val="2000"/>
              <a:buNone/>
            </a:pPr>
            <a:endParaRPr dirty="0">
              <a:latin typeface="Aptos" panose="020B0004020202020204" pitchFamily="34" charset="0"/>
            </a:endParaRPr>
          </a:p>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DAC-Liste: </a:t>
            </a:r>
            <a:r>
              <a:rPr lang="de-DE" u="sng" dirty="0">
                <a:solidFill>
                  <a:schemeClr val="hlink"/>
                </a:solidFill>
                <a:latin typeface="Aptos" panose="020B0004020202020204" pitchFamily="34" charset="0"/>
                <a:hlinkClick r:id="rId3"/>
              </a:rPr>
              <a:t>https://www.oecd.org/en/topics/sub-issues/oda-eligibility-and-conditions/dac-list-of-oda-recipients.html</a:t>
            </a:r>
            <a:r>
              <a:rPr lang="de-DE" dirty="0">
                <a:latin typeface="Aptos" panose="020B0004020202020204" pitchFamily="34" charset="0"/>
              </a:rPr>
              <a:t> </a:t>
            </a:r>
            <a:endParaRPr dirty="0">
              <a:latin typeface="Aptos" panose="020B0004020202020204" pitchFamily="34" charset="0"/>
            </a:endParaRPr>
          </a:p>
        </p:txBody>
      </p:sp>
      <p:pic>
        <p:nvPicPr>
          <p:cNvPr id="154" name="Google Shape;154;p7" descr="Hängende Glühbirnen"/>
          <p:cNvPicPr preferRelativeResize="0">
            <a:picLocks noGrp="1"/>
          </p:cNvPicPr>
          <p:nvPr>
            <p:ph type="pic" idx="2"/>
          </p:nvPr>
        </p:nvPicPr>
        <p:blipFill rotWithShape="1">
          <a:blip r:embed="rId4">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Gentechnisch veränderte Lebensmittel</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61" name="Google Shape;161;p8"/>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Gentechnisch veränderte Lebensmittel.</a:t>
            </a:r>
            <a:endParaRPr sz="2000" b="0" i="0" u="none" strike="noStrike" cap="none" dirty="0">
              <a:solidFill>
                <a:srgbClr val="3F3F3F"/>
              </a:solidFill>
              <a:latin typeface="Aptos" panose="020B0004020202020204" pitchFamily="34" charset="0"/>
              <a:sym typeface="Arial"/>
            </a:endParaRPr>
          </a:p>
        </p:txBody>
      </p:sp>
      <p:pic>
        <p:nvPicPr>
          <p:cNvPr id="162" name="Google Shape;162;p8"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575299" y="278125"/>
            <a:ext cx="57375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Getränke in Einwegverpackungen</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69" name="Google Shape;169;p9"/>
          <p:cNvSpPr txBox="1">
            <a:spLocks noGrp="1"/>
          </p:cNvSpPr>
          <p:nvPr>
            <p:ph type="body" idx="1"/>
          </p:nvPr>
        </p:nvSpPr>
        <p:spPr>
          <a:xfrm>
            <a:off x="594348" y="3279575"/>
            <a:ext cx="5873100" cy="2994300"/>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Mineralwasser, Erfrischungsgetränke und alkoholische Getränke in Einwegverpackungen mit Ausnahme von Sekt und Wein in Glasflaschen. Dies gilt nicht für Veranstaltungen, bei denen die Ausgabe von Getränken in Mehrwegverpackungen ein Sicherheitsrisiko darstellt.</a:t>
            </a:r>
            <a:endParaRPr sz="2000" b="0" i="0" u="none" strike="noStrike" cap="none" dirty="0">
              <a:solidFill>
                <a:srgbClr val="3F3F3F"/>
              </a:solidFill>
              <a:latin typeface="Aptos" panose="020B0004020202020204" pitchFamily="34" charset="0"/>
              <a:sym typeface="Arial"/>
            </a:endParaRPr>
          </a:p>
        </p:txBody>
      </p:sp>
      <p:pic>
        <p:nvPicPr>
          <p:cNvPr id="170" name="Google Shape;170;p9"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Einweggeschirr</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77" name="Google Shape;177;p10"/>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Einweggeschirr und -besteck in Kantinen, Cafeterien und bei Veranstaltungen. Ausnahmen können gemacht werden, um Sicherheitsrisiken zu vermeiden.</a:t>
            </a:r>
            <a:endParaRPr sz="2000" b="0" i="0" u="none" strike="noStrike" cap="none" dirty="0">
              <a:solidFill>
                <a:srgbClr val="3F3F3F"/>
              </a:solidFill>
              <a:latin typeface="Aptos" panose="020B0004020202020204" pitchFamily="34" charset="0"/>
              <a:sym typeface="Arial"/>
            </a:endParaRPr>
          </a:p>
        </p:txBody>
      </p:sp>
      <p:pic>
        <p:nvPicPr>
          <p:cNvPr id="178" name="Google Shape;178;p10"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Reinigungsmittel mit gefährlichen Inhaltsstoffen</a:t>
            </a:r>
            <a:endParaRPr dirty="0">
              <a:latin typeface="Aptos Serif" panose="02020604070405020304" pitchFamily="18" charset="0"/>
              <a:cs typeface="Aptos Serif" panose="02020604070405020304" pitchFamily="18" charset="0"/>
            </a:endParaRPr>
          </a:p>
        </p:txBody>
      </p:sp>
      <p:sp>
        <p:nvSpPr>
          <p:cNvPr id="185" name="Google Shape;185;p11"/>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0"/>
              </a:spcBef>
              <a:spcAft>
                <a:spcPts val="0"/>
              </a:spcAft>
              <a:buClr>
                <a:srgbClr val="3F3F3F"/>
              </a:buClr>
              <a:buSzPts val="2000"/>
              <a:buNone/>
            </a:pPr>
            <a:r>
              <a:rPr lang="de-DE" dirty="0">
                <a:latin typeface="Aptos" panose="020B0004020202020204" pitchFamily="34" charset="0"/>
              </a:rPr>
              <a:t>Chlorhaltige Reinigungsmittel (Hypochlorit und </a:t>
            </a:r>
            <a:r>
              <a:rPr lang="de-DE" dirty="0" err="1">
                <a:latin typeface="Aptos" panose="020B0004020202020204" pitchFamily="34" charset="0"/>
              </a:rPr>
              <a:t>Dichloroisocyanurat</a:t>
            </a:r>
            <a:r>
              <a:rPr lang="de-DE" dirty="0">
                <a:latin typeface="Aptos" panose="020B0004020202020204" pitchFamily="34" charset="0"/>
              </a:rPr>
              <a:t>) sowie Spülkasten-Zusätze und Lufterfrischer.</a:t>
            </a:r>
            <a:endParaRPr sz="2000" b="0" i="0" u="none" strike="noStrike" cap="none" dirty="0">
              <a:solidFill>
                <a:srgbClr val="3F3F3F"/>
              </a:solidFill>
              <a:latin typeface="Aptos" panose="020B0004020202020204" pitchFamily="34" charset="0"/>
              <a:sym typeface="Arial"/>
            </a:endParaRPr>
          </a:p>
        </p:txBody>
      </p:sp>
      <p:pic>
        <p:nvPicPr>
          <p:cNvPr id="186" name="Google Shape;186;p11" descr="Hängende Glühbirnen"/>
          <p:cNvPicPr preferRelativeResize="0">
            <a:picLocks noGrp="1"/>
          </p:cNvPicPr>
          <p:nvPr>
            <p:ph type="pic" idx="2"/>
          </p:nvPr>
        </p:nvPicPr>
        <p:blipFill rotWithShape="1">
          <a:blip r:embed="rId3">
            <a:alphaModFix/>
          </a:blip>
          <a:srcRect l="5412" r="5410"/>
          <a:stretch/>
        </p:blipFill>
        <p:spPr>
          <a:xfrm flipH="1">
            <a:off x="6733505" y="0"/>
            <a:ext cx="5458495" cy="6858000"/>
          </a:xfrm>
          <a:prstGeom prst="flowChartDelay">
            <a:avLst/>
          </a:prstGeom>
          <a:solidFill>
            <a:srgbClr val="87C3CD"/>
          </a:solidFill>
          <a:ln>
            <a:noFill/>
          </a:ln>
        </p:spPr>
      </p:pic>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767</Words>
  <Application>Microsoft Macintosh PowerPoint</Application>
  <PresentationFormat>Breitbild</PresentationFormat>
  <Paragraphs>70</Paragraphs>
  <Slides>19</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Calibri</vt:lpstr>
      <vt:lpstr>Aptos Serif</vt:lpstr>
      <vt:lpstr>Aptos</vt:lpstr>
      <vt:lpstr>Play</vt:lpstr>
      <vt:lpstr>Arial</vt:lpstr>
      <vt:lpstr>Benutzerdefiniert</vt:lpstr>
      <vt:lpstr>Was man nicht beschaffen sollte - Negativliste</vt:lpstr>
      <vt:lpstr>Hinweis</vt:lpstr>
      <vt:lpstr>Tropenholz</vt:lpstr>
      <vt:lpstr>Holz aus nicht nachhaltiger Waldbewirtschaftung</vt:lpstr>
      <vt:lpstr>Importierte landwirtschaft- liche Erzeugnisse, bei  deren Herstellung Menschen- rechte verletzt wurden</vt:lpstr>
      <vt:lpstr>Gentechnisch veränderte Lebensmittel</vt:lpstr>
      <vt:lpstr>Getränke in Einwegverpackungen</vt:lpstr>
      <vt:lpstr>Einweggeschirr</vt:lpstr>
      <vt:lpstr>Reinigungsmittel mit gefährlichen Inhaltsstoffen</vt:lpstr>
      <vt:lpstr>Reinigungsmittel und Kosmetikprodukte mit Mikroplastik</vt:lpstr>
      <vt:lpstr>Textilien und Leder, bei deren Herstellung Menschenrechte verletzt wurden</vt:lpstr>
      <vt:lpstr>Produkte aus Naturkautschuk, bei deren Herstellung Menschen- rechte verletzt wurden</vt:lpstr>
      <vt:lpstr>Elektrogeräte, die nicht energieeffizient sind</vt:lpstr>
      <vt:lpstr>Spielzeug und Sportartikel, bei deren Herstellung gegen die Menschenrechte verstoßen wurde</vt:lpstr>
      <vt:lpstr>Natursteine, bei deren Gewinnung gegen die Menschenrechte verstoßen wurde</vt:lpstr>
      <vt:lpstr>PVC</vt:lpstr>
      <vt:lpstr>Pestizide</vt:lpstr>
      <vt:lpstr>Ausnahmen</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1</cp:revision>
  <dcterms:created xsi:type="dcterms:W3CDTF">2024-09-16T10:50:40Z</dcterms:created>
  <dcterms:modified xsi:type="dcterms:W3CDTF">2025-08-04T09:41:23Z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