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embeddedFontLst>
    <p:embeddedFont>
      <p:font typeface="Aptos Serif" panose="02020604070405020304" pitchFamily="18" charset="0"/>
      <p:regular r:id="rId34"/>
      <p:bold r:id="rId35"/>
      <p:italic r:id="rId36"/>
      <p:boldItalic r:id="rId37"/>
    </p:embeddedFont>
    <p:embeddedFont>
      <p:font typeface="Play" pitchFamily="2"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juQi5Mktht9JKdfZGY4NYuzcuXw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vien Füh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7"/>
    <p:restoredTop sz="94694"/>
  </p:normalViewPr>
  <p:slideViewPr>
    <p:cSldViewPr snapToGrid="0">
      <p:cViewPr varScale="1">
        <p:scale>
          <a:sx n="113" d="100"/>
          <a:sy n="113" d="100"/>
        </p:scale>
        <p:origin x="1064"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customschemas.google.com/relationships/presentationmetadata" Target="meta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haeller\Desktop\Grafik%20Vergleich%20Allzweckreinig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de-AT" sz="1800" b="0" i="0" u="none" strike="noStrike" baseline="0" dirty="0">
                <a:effectLst/>
                <a:latin typeface="Aptos" panose="020B0004020202020204" pitchFamily="34" charset="0"/>
              </a:rPr>
              <a:t>Umweltwirkungen von 1.000 kg Kopierpapier, </a:t>
            </a:r>
            <a:br>
              <a:rPr lang="de-AT" sz="1800" b="0" i="0" u="none" strike="noStrike" baseline="0" dirty="0">
                <a:effectLst/>
                <a:latin typeface="Aptos" panose="020B0004020202020204" pitchFamily="34" charset="0"/>
              </a:rPr>
            </a:br>
            <a:r>
              <a:rPr lang="de-AT" sz="1800" b="0" i="0" u="none" strike="noStrike" baseline="0" dirty="0">
                <a:effectLst/>
                <a:latin typeface="Aptos" panose="020B0004020202020204" pitchFamily="34" charset="0"/>
              </a:rPr>
              <a:t>Vergleich Papier aus Primärfasern und Recyclingpapier</a:t>
            </a:r>
            <a:r>
              <a:rPr lang="de-AT" sz="1800" b="0" i="0" u="none" strike="noStrike" baseline="0" dirty="0">
                <a:latin typeface="Aptos" panose="020B0004020202020204" pitchFamily="34" charset="0"/>
              </a:rPr>
              <a:t> </a:t>
            </a:r>
            <a:endParaRPr lang="de-AT" sz="1800" dirty="0">
              <a:latin typeface="Aptos" panose="020B0004020202020204" pitchFamily="34" charset="0"/>
            </a:endParaRPr>
          </a:p>
        </c:rich>
      </c:tx>
      <c:layout>
        <c:manualLayout>
          <c:xMode val="edge"/>
          <c:yMode val="edge"/>
          <c:x val="0.23324726952990527"/>
          <c:y val="6.6741289691729707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de-AT"/>
        </a:p>
      </c:txPr>
    </c:title>
    <c:autoTitleDeleted val="0"/>
    <c:plotArea>
      <c:layout>
        <c:manualLayout>
          <c:layoutTarget val="inner"/>
          <c:xMode val="edge"/>
          <c:yMode val="edge"/>
          <c:x val="8.7629267161794061E-2"/>
          <c:y val="0.24350506384852483"/>
          <c:w val="0.88345380329036138"/>
          <c:h val="0.55397011965314114"/>
        </c:manualLayout>
      </c:layout>
      <c:barChart>
        <c:barDir val="col"/>
        <c:grouping val="clustered"/>
        <c:varyColors val="0"/>
        <c:ser>
          <c:idx val="0"/>
          <c:order val="0"/>
          <c:tx>
            <c:strRef>
              <c:f>Tabelle1!$K$3</c:f>
              <c:strCache>
                <c:ptCount val="1"/>
                <c:pt idx="0">
                  <c:v>Primärfaser Durchschnitt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Tabelle1!$J$4:$J$6</c:f>
              <c:strCache>
                <c:ptCount val="3"/>
                <c:pt idx="0">
                  <c:v>Klimawandel</c:v>
                </c:pt>
                <c:pt idx="1">
                  <c:v>Versauerung</c:v>
                </c:pt>
                <c:pt idx="2">
                  <c:v>Feinstaub</c:v>
                </c:pt>
              </c:strCache>
            </c:strRef>
          </c:cat>
          <c:val>
            <c:numRef>
              <c:f>Tabelle1!$K$4:$K$6</c:f>
              <c:numCache>
                <c:formatCode>0%</c:formatCode>
                <c:ptCount val="3"/>
                <c:pt idx="0">
                  <c:v>1</c:v>
                </c:pt>
                <c:pt idx="1">
                  <c:v>1</c:v>
                </c:pt>
                <c:pt idx="2">
                  <c:v>1</c:v>
                </c:pt>
              </c:numCache>
            </c:numRef>
          </c:val>
          <c:extLst>
            <c:ext xmlns:c16="http://schemas.microsoft.com/office/drawing/2014/chart" uri="{C3380CC4-5D6E-409C-BE32-E72D297353CC}">
              <c16:uniqueId val="{00000000-4DF6-4C73-AA12-73228C2E95DB}"/>
            </c:ext>
          </c:extLst>
        </c:ser>
        <c:ser>
          <c:idx val="1"/>
          <c:order val="1"/>
          <c:tx>
            <c:strRef>
              <c:f>Tabelle1!$L$3</c:f>
              <c:strCache>
                <c:ptCount val="1"/>
                <c:pt idx="0">
                  <c:v>Recyclingfaser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Tabelle1!$J$4:$J$6</c:f>
              <c:strCache>
                <c:ptCount val="3"/>
                <c:pt idx="0">
                  <c:v>Klimawandel</c:v>
                </c:pt>
                <c:pt idx="1">
                  <c:v>Versauerung</c:v>
                </c:pt>
                <c:pt idx="2">
                  <c:v>Feinstaub</c:v>
                </c:pt>
              </c:strCache>
            </c:strRef>
          </c:cat>
          <c:val>
            <c:numRef>
              <c:f>Tabelle1!$L$4:$L$6</c:f>
              <c:numCache>
                <c:formatCode>0%</c:formatCode>
                <c:ptCount val="3"/>
                <c:pt idx="0">
                  <c:v>0.85</c:v>
                </c:pt>
                <c:pt idx="1">
                  <c:v>0.62</c:v>
                </c:pt>
                <c:pt idx="2">
                  <c:v>0.56000000000000005</c:v>
                </c:pt>
              </c:numCache>
            </c:numRef>
          </c:val>
          <c:extLst>
            <c:ext xmlns:c16="http://schemas.microsoft.com/office/drawing/2014/chart" uri="{C3380CC4-5D6E-409C-BE32-E72D297353CC}">
              <c16:uniqueId val="{00000001-4DF6-4C73-AA12-73228C2E95DB}"/>
            </c:ext>
          </c:extLst>
        </c:ser>
        <c:dLbls>
          <c:dLblPos val="outEnd"/>
          <c:showLegendKey val="0"/>
          <c:showVal val="1"/>
          <c:showCatName val="0"/>
          <c:showSerName val="0"/>
          <c:showPercent val="0"/>
          <c:showBubbleSize val="0"/>
        </c:dLbls>
        <c:gapWidth val="219"/>
        <c:overlap val="-27"/>
        <c:axId val="1186495536"/>
        <c:axId val="1186493616"/>
      </c:barChart>
      <c:catAx>
        <c:axId val="118649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ptos" panose="020B0004020202020204" pitchFamily="34" charset="0"/>
                <a:ea typeface="+mn-ea"/>
                <a:cs typeface="+mn-cs"/>
              </a:defRPr>
            </a:pPr>
            <a:endParaRPr lang="de-DE"/>
          </a:p>
        </c:txPr>
        <c:crossAx val="1186493616"/>
        <c:crosses val="autoZero"/>
        <c:auto val="1"/>
        <c:lblAlgn val="ctr"/>
        <c:lblOffset val="100"/>
        <c:noMultiLvlLbl val="0"/>
      </c:catAx>
      <c:valAx>
        <c:axId val="11864936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ptos" panose="020B0004020202020204" pitchFamily="34" charset="0"/>
                <a:ea typeface="+mn-ea"/>
                <a:cs typeface="+mn-cs"/>
              </a:defRPr>
            </a:pPr>
            <a:endParaRPr lang="de-DE"/>
          </a:p>
        </c:txPr>
        <c:crossAx val="1186495536"/>
        <c:crosses val="autoZero"/>
        <c:crossBetween val="between"/>
      </c:valAx>
      <c:spPr>
        <a:noFill/>
        <a:ln>
          <a:noFill/>
        </a:ln>
        <a:effectLst/>
      </c:spPr>
    </c:plotArea>
    <c:legend>
      <c:legendPos val="b"/>
      <c:layout>
        <c:manualLayout>
          <c:xMode val="edge"/>
          <c:yMode val="edge"/>
          <c:x val="0.24373970209559767"/>
          <c:y val="0.89927292774004308"/>
          <c:w val="0.51252038881575135"/>
          <c:h val="7.430699299971917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ptos" panose="020B0004020202020204" pitchFamily="34" charset="0"/>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25-07-14T11:03:50.788" idx="1">
    <p:pos x="6000" y="0"/>
    <p:text>Hier vielleicht tatsächlich ein Beispiel nennen? Möbel?</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nVr3Kl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08" name="Google Shape;10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6ef4af8784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g36ef4af8784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02" name="Google Shape;20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20" name="Google Shape;220;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37" name="Google Shape;237;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6ef4af8784_1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36ef4af8784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6ef4af8784_1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g36ef4af8784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83" name="Google Shape;283;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91" name="Google Shape;29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00" name="Google Shape;300;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6ef4af8784_1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g36ef4af8784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6ef4af8784_1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g36ef4af8784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29" name="Google Shape;32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de-DE" sz="1200">
                <a:solidFill>
                  <a:srgbClr val="323F4F"/>
                </a:solidFill>
              </a:rPr>
              <a:t>Quelle Bild: Ecolab https://de-at.ecolab.com/offerings/liquid-dishmachine-products/professional-dishwasher-liquid-rinse-aids</a:t>
            </a:r>
            <a:endParaRPr/>
          </a:p>
          <a:p>
            <a:pPr marL="457200" marR="0" lvl="0" indent="-228600" algn="l" rtl="0">
              <a:lnSpc>
                <a:spcPct val="100000"/>
              </a:lnSpc>
              <a:spcBef>
                <a:spcPts val="0"/>
              </a:spcBef>
              <a:spcAft>
                <a:spcPts val="0"/>
              </a:spcAft>
              <a:buSzPts val="1400"/>
              <a:buNone/>
            </a:pPr>
            <a:endParaRPr/>
          </a:p>
        </p:txBody>
      </p:sp>
      <p:sp>
        <p:nvSpPr>
          <p:cNvPr id="349" name="Google Shape;349;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23" name="Google Shape;12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6ef4af8784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g36ef4af8784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372" name="Google Shape;37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31</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39" name="Google Shape;13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48" name="Google Shape;14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inhalt und Tabelle">
  <p:cSld name="Titelinhalt und Tabelle">
    <p:bg>
      <p:bgPr>
        <a:solidFill>
          <a:schemeClr val="lt1"/>
        </a:solidFill>
        <a:effectLst/>
      </p:bgPr>
    </p:bg>
    <p:spTree>
      <p:nvGrpSpPr>
        <p:cNvPr id="1" name="Shape 81"/>
        <p:cNvGrpSpPr/>
        <p:nvPr/>
      </p:nvGrpSpPr>
      <p:grpSpPr>
        <a:xfrm>
          <a:off x="0" y="0"/>
          <a:ext cx="0" cy="0"/>
          <a:chOff x="0" y="0"/>
          <a:chExt cx="0" cy="0"/>
        </a:xfrm>
      </p:grpSpPr>
      <p:sp>
        <p:nvSpPr>
          <p:cNvPr id="82" name="Google Shape;82;p26"/>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3" name="Google Shape;83;p26"/>
          <p:cNvCxnSpPr/>
          <p:nvPr/>
        </p:nvCxnSpPr>
        <p:spPr>
          <a:xfrm>
            <a:off x="3670935"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84" name="Google Shape;84;p26"/>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228600" algn="l">
              <a:lnSpc>
                <a:spcPct val="90000"/>
              </a:lnSpc>
              <a:spcBef>
                <a:spcPts val="1800"/>
              </a:spcBef>
              <a:spcAft>
                <a:spcPts val="0"/>
              </a:spcAft>
              <a:buClr>
                <a:srgbClr val="3F3F3F"/>
              </a:buClr>
              <a:buSzPts val="2000"/>
              <a:buNone/>
              <a:defRPr sz="2000"/>
            </a:lvl2pPr>
            <a:lvl3pPr marL="1371600" lvl="2" indent="-228600" algn="l">
              <a:lnSpc>
                <a:spcPct val="90000"/>
              </a:lnSpc>
              <a:spcBef>
                <a:spcPts val="1800"/>
              </a:spcBef>
              <a:spcAft>
                <a:spcPts val="0"/>
              </a:spcAft>
              <a:buClr>
                <a:srgbClr val="3F3F3F"/>
              </a:buClr>
              <a:buSzPts val="2000"/>
              <a:buNone/>
              <a:defRPr sz="2000"/>
            </a:lvl3pPr>
            <a:lvl4pPr marL="1828800" lvl="3" indent="-228600" algn="l">
              <a:lnSpc>
                <a:spcPct val="90000"/>
              </a:lnSpc>
              <a:spcBef>
                <a:spcPts val="1800"/>
              </a:spcBef>
              <a:spcAft>
                <a:spcPts val="0"/>
              </a:spcAft>
              <a:buClr>
                <a:srgbClr val="3F3F3F"/>
              </a:buClr>
              <a:buSzPts val="2000"/>
              <a:buNone/>
              <a:defRPr sz="2000"/>
            </a:lvl4pPr>
            <a:lvl5pPr marL="2286000" lvl="4" indent="-228600" algn="l">
              <a:lnSpc>
                <a:spcPct val="90000"/>
              </a:lnSpc>
              <a:spcBef>
                <a:spcPts val="1800"/>
              </a:spcBef>
              <a:spcAft>
                <a:spcPts val="0"/>
              </a:spcAft>
              <a:buClr>
                <a:srgbClr val="3F3F3F"/>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5" name="Google Shape;85;p26"/>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6" name="Google Shape;86;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87" name="Google Shape;87;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8" name="Google Shape;88;p26"/>
          <p:cNvGrpSpPr/>
          <p:nvPr/>
        </p:nvGrpSpPr>
        <p:grpSpPr>
          <a:xfrm rot="-5400000">
            <a:off x="-1340601" y="4196010"/>
            <a:ext cx="3053166" cy="2270813"/>
            <a:chOff x="4881398" y="2159825"/>
            <a:chExt cx="3881604" cy="2778984"/>
          </a:xfrm>
        </p:grpSpPr>
        <p:sp>
          <p:nvSpPr>
            <p:cNvPr id="89" name="Google Shape;89;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 name="Google Shape;90;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und zwei Inhalte">
  <p:cSld name="Titel und zwei Inhalte">
    <p:bg>
      <p:bgPr>
        <a:solidFill>
          <a:schemeClr val="lt1"/>
        </a:solidFill>
        <a:effectLst/>
      </p:bgPr>
    </p:bg>
    <p:spTree>
      <p:nvGrpSpPr>
        <p:cNvPr id="1" name="Shape 92"/>
        <p:cNvGrpSpPr/>
        <p:nvPr/>
      </p:nvGrpSpPr>
      <p:grpSpPr>
        <a:xfrm>
          <a:off x="0" y="0"/>
          <a:ext cx="0" cy="0"/>
          <a:chOff x="0" y="0"/>
          <a:chExt cx="0" cy="0"/>
        </a:xfrm>
      </p:grpSpPr>
      <p:sp>
        <p:nvSpPr>
          <p:cNvPr id="93" name="Google Shape;93;p27"/>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4" name="Google Shape;94;p27"/>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95" name="Google Shape;95;p27"/>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6" name="Google Shape;96;p27"/>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rgbClr val="3F3F3F"/>
              </a:buClr>
              <a:buSzPts val="2000"/>
              <a:buFont typeface="Arial"/>
              <a:buChar char="•"/>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7" name="Google Shape;97;p27"/>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99" name="Google Shape;99;p27"/>
          <p:cNvSpPr/>
          <p:nvPr/>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0" name="Google Shape;100;p27"/>
          <p:cNvSpPr/>
          <p:nvPr/>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1" name="Google Shape;101;p27"/>
          <p:cNvSpPr/>
          <p:nvPr/>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102"/>
        <p:cNvGrpSpPr/>
        <p:nvPr/>
      </p:nvGrpSpPr>
      <p:grpSpPr>
        <a:xfrm>
          <a:off x="0" y="0"/>
          <a:ext cx="0" cy="0"/>
          <a:chOff x="0" y="0"/>
          <a:chExt cx="0" cy="0"/>
        </a:xfrm>
      </p:grpSpPr>
      <p:sp>
        <p:nvSpPr>
          <p:cNvPr id="103" name="Google Shape;103;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104" name="Google Shape;104;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18"/>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und zwei Inhalte 2">
  <p:cSld name="Titel und zwei Inhalte 2">
    <p:bg>
      <p:bgPr>
        <a:solidFill>
          <a:schemeClr val="lt1"/>
        </a:solidFill>
        <a:effectLst/>
      </p:bgPr>
    </p:bg>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23"/>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4" name="Google Shape;34;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5" name="Google Shape;35;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6" name="Google Shape;36;p23"/>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7" name="Google Shape;37;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 name="Google Shape;38;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 name="Google Shape;39;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inhalt und Bild">
  <p:cSld name="Titelinhalt und Bild">
    <p:bg>
      <p:bgPr>
        <a:solidFill>
          <a:schemeClr val="lt1"/>
        </a:solidFill>
        <a:effectLst/>
      </p:bgPr>
    </p:bg>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43" name="Google Shape;43;p25"/>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4" name="Google Shape;44;p25"/>
          <p:cNvSpPr>
            <a:spLocks noGrp="1"/>
          </p:cNvSpPr>
          <p:nvPr>
            <p:ph type="pic" idx="2"/>
          </p:nvPr>
        </p:nvSpPr>
        <p:spPr>
          <a:xfrm flipH="1">
            <a:off x="6733505" y="0"/>
            <a:ext cx="5458495" cy="6858000"/>
          </a:xfrm>
          <a:prstGeom prst="flowChartDelay">
            <a:avLst/>
          </a:prstGeom>
          <a:solidFill>
            <a:srgbClr val="87C3CD"/>
          </a:solidFill>
          <a:ln>
            <a:noFill/>
          </a:ln>
        </p:spPr>
      </p:sp>
      <p:sp>
        <p:nvSpPr>
          <p:cNvPr id="45" name="Google Shape;4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6" name="Google Shape;4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elle 2">
  <p:cSld name="Tabelle 2">
    <p:bg>
      <p:bgPr>
        <a:solidFill>
          <a:schemeClr val="lt1"/>
        </a:solidFill>
        <a:effectLst/>
      </p:bgPr>
    </p:bg>
    <p:spTree>
      <p:nvGrpSpPr>
        <p:cNvPr id="1" name="Shape 47"/>
        <p:cNvGrpSpPr/>
        <p:nvPr/>
      </p:nvGrpSpPr>
      <p:grpSpPr>
        <a:xfrm>
          <a:off x="0" y="0"/>
          <a:ext cx="0" cy="0"/>
          <a:chOff x="0" y="0"/>
          <a:chExt cx="0" cy="0"/>
        </a:xfrm>
      </p:grpSpPr>
      <p:sp>
        <p:nvSpPr>
          <p:cNvPr id="48" name="Google Shape;48;p28"/>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50" name="Google Shape;5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1" name="Google Shape;51;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52"/>
        <p:cNvGrpSpPr/>
        <p:nvPr/>
      </p:nvGrpSpPr>
      <p:grpSpPr>
        <a:xfrm>
          <a:off x="0" y="0"/>
          <a:ext cx="0" cy="0"/>
          <a:chOff x="0" y="0"/>
          <a:chExt cx="0" cy="0"/>
        </a:xfrm>
      </p:grpSpPr>
      <p:sp>
        <p:nvSpPr>
          <p:cNvPr id="53" name="Google Shape;53;p20"/>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5" name="Google Shape;55;p20"/>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6" name="Google Shape;56;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 name="Google Shape;57;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 name="Google Shape;58;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2">
  <p:cSld name="Titel 2">
    <p:bg>
      <p:bgPr>
        <a:solidFill>
          <a:schemeClr val="lt1"/>
        </a:solidFill>
        <a:effectLst/>
      </p:bgPr>
    </p:bg>
    <p:spTree>
      <p:nvGrpSpPr>
        <p:cNvPr id="1" name="Shape 59"/>
        <p:cNvGrpSpPr/>
        <p:nvPr/>
      </p:nvGrpSpPr>
      <p:grpSpPr>
        <a:xfrm>
          <a:off x="0" y="0"/>
          <a:ext cx="0" cy="0"/>
          <a:chOff x="0" y="0"/>
          <a:chExt cx="0" cy="0"/>
        </a:xfrm>
      </p:grpSpPr>
      <p:sp>
        <p:nvSpPr>
          <p:cNvPr id="60" name="Google Shape;60;p21"/>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62" name="Google Shape;62;p21"/>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3" name="Google Shape;63;p21"/>
          <p:cNvSpPr>
            <a:spLocks noGrp="1"/>
          </p:cNvSpPr>
          <p:nvPr>
            <p:ph type="pic" idx="2"/>
          </p:nvPr>
        </p:nvSpPr>
        <p:spPr>
          <a:xfrm>
            <a:off x="0" y="-11113"/>
            <a:ext cx="5628068" cy="6858000"/>
          </a:xfrm>
          <a:prstGeom prst="flowChartDelay">
            <a:avLst/>
          </a:prstGeom>
          <a:solidFill>
            <a:srgbClr val="87C3CD"/>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lt1"/>
        </a:solidFill>
        <a:effectLst/>
      </p:bgPr>
    </p:bg>
    <p:spTree>
      <p:nvGrpSpPr>
        <p:cNvPr id="1" name="Shape 64"/>
        <p:cNvGrpSpPr/>
        <p:nvPr/>
      </p:nvGrpSpPr>
      <p:grpSpPr>
        <a:xfrm>
          <a:off x="0" y="0"/>
          <a:ext cx="0" cy="0"/>
          <a:chOff x="0" y="0"/>
          <a:chExt cx="0" cy="0"/>
        </a:xfrm>
      </p:grpSpPr>
      <p:sp>
        <p:nvSpPr>
          <p:cNvPr id="65" name="Google Shape;65;p22"/>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6" name="Google Shape;66;p22"/>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7" name="Google Shape;67;p22"/>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8" name="Google Shape;68;p2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 name="Google Shape;69;p2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 name="Google Shape;70;p2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Inhalt ">
  <p:cSld name="Titel und Inhalt ">
    <p:bg>
      <p:bgPr>
        <a:solidFill>
          <a:schemeClr val="lt1"/>
        </a:solidFill>
        <a:effectLst/>
      </p:bgPr>
    </p:bg>
    <p:spTree>
      <p:nvGrpSpPr>
        <p:cNvPr id="1" name="Shape 71"/>
        <p:cNvGrpSpPr/>
        <p:nvPr/>
      </p:nvGrpSpPr>
      <p:grpSpPr>
        <a:xfrm>
          <a:off x="0" y="0"/>
          <a:ext cx="0" cy="0"/>
          <a:chOff x="0" y="0"/>
          <a:chExt cx="0" cy="0"/>
        </a:xfrm>
      </p:grpSpPr>
      <p:sp>
        <p:nvSpPr>
          <p:cNvPr id="72" name="Google Shape;72;p24"/>
          <p:cNvSpPr txBox="1">
            <a:spLocks noGrp="1"/>
          </p:cNvSpPr>
          <p:nvPr>
            <p:ph type="title"/>
          </p:nvPr>
        </p:nvSpPr>
        <p:spPr>
          <a:xfrm>
            <a:off x="6318885" y="3499667"/>
            <a:ext cx="4939666" cy="254281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3" name="Google Shape;73;p24"/>
          <p:cNvCxnSpPr/>
          <p:nvPr/>
        </p:nvCxnSpPr>
        <p:spPr>
          <a:xfrm>
            <a:off x="6347460"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4" name="Google Shape;74;p24"/>
          <p:cNvSpPr txBox="1">
            <a:spLocks noGrp="1"/>
          </p:cNvSpPr>
          <p:nvPr>
            <p:ph type="body" idx="1"/>
          </p:nvPr>
        </p:nvSpPr>
        <p:spPr>
          <a:xfrm>
            <a:off x="603885" y="457201"/>
            <a:ext cx="5198269" cy="2305050"/>
          </a:xfrm>
          <a:prstGeom prst="rect">
            <a:avLst/>
          </a:prstGeom>
          <a:noFill/>
          <a:ln>
            <a:noFill/>
          </a:ln>
        </p:spPr>
        <p:txBody>
          <a:bodyPr spcFirstLastPara="1" wrap="square" lIns="0" tIns="274300" rIns="91425" bIns="45700" anchor="t" anchorCtr="0">
            <a:normAutofit/>
          </a:bodyPr>
          <a:lstStyle>
            <a:lvl1pPr marL="457200" lvl="0" indent="-355600" algn="l">
              <a:lnSpc>
                <a:spcPct val="90000"/>
              </a:lnSpc>
              <a:spcBef>
                <a:spcPts val="1800"/>
              </a:spcBef>
              <a:spcAft>
                <a:spcPts val="0"/>
              </a:spcAft>
              <a:buClr>
                <a:srgbClr val="3F3F3F"/>
              </a:buClr>
              <a:buSzPts val="2000"/>
              <a:buFont typeface="Play"/>
              <a:buAutoNum type="arabicPeriod"/>
              <a:defRPr sz="2000"/>
            </a:lvl1pPr>
            <a:lvl2pPr marL="914400" lvl="1" indent="-355600" algn="l">
              <a:lnSpc>
                <a:spcPct val="90000"/>
              </a:lnSpc>
              <a:spcBef>
                <a:spcPts val="1800"/>
              </a:spcBef>
              <a:spcAft>
                <a:spcPts val="0"/>
              </a:spcAft>
              <a:buClr>
                <a:srgbClr val="3F3F3F"/>
              </a:buClr>
              <a:buSzPts val="2000"/>
              <a:buFont typeface="Play"/>
              <a:buAutoNum type="alphaLcPeriod"/>
              <a:defRPr sz="2000"/>
            </a:lvl2pPr>
            <a:lvl3pPr marL="1371600" lvl="2" indent="-355600" algn="l">
              <a:lnSpc>
                <a:spcPct val="90000"/>
              </a:lnSpc>
              <a:spcBef>
                <a:spcPts val="1800"/>
              </a:spcBef>
              <a:spcAft>
                <a:spcPts val="0"/>
              </a:spcAft>
              <a:buClr>
                <a:srgbClr val="3F3F3F"/>
              </a:buClr>
              <a:buSzPts val="2000"/>
              <a:buFont typeface="Play"/>
              <a:buAutoNum type="arabicParenR"/>
              <a:defRPr sz="2000"/>
            </a:lvl3pPr>
            <a:lvl4pPr marL="1828800" lvl="3" indent="-228600" algn="l">
              <a:lnSpc>
                <a:spcPct val="90000"/>
              </a:lnSpc>
              <a:spcBef>
                <a:spcPts val="1800"/>
              </a:spcBef>
              <a:spcAft>
                <a:spcPts val="0"/>
              </a:spcAft>
              <a:buClr>
                <a:srgbClr val="3F3F3F"/>
              </a:buClr>
              <a:buSzPts val="2000"/>
              <a:buFont typeface="Play"/>
              <a:buNone/>
              <a:defRPr sz="2000"/>
            </a:lvl4pPr>
            <a:lvl5pPr marL="2286000" lvl="4" indent="-355600" algn="l">
              <a:lnSpc>
                <a:spcPct val="90000"/>
              </a:lnSpc>
              <a:spcBef>
                <a:spcPts val="1800"/>
              </a:spcBef>
              <a:spcAft>
                <a:spcPts val="0"/>
              </a:spcAft>
              <a:buClr>
                <a:srgbClr val="3F3F3F"/>
              </a:buClr>
              <a:buSzPts val="2000"/>
              <a:buFont typeface="Play"/>
              <a:buAutoNum type="arabicPeriod"/>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5" name="Google Shape;75;p24"/>
          <p:cNvSpPr txBox="1">
            <a:spLocks noGrp="1"/>
          </p:cNvSpPr>
          <p:nvPr>
            <p:ph type="body" idx="2"/>
          </p:nvPr>
        </p:nvSpPr>
        <p:spPr>
          <a:xfrm>
            <a:off x="594360" y="2810595"/>
            <a:ext cx="5198269" cy="3319513"/>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6" name="Google Shape;76;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77" name="Google Shape;77;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9" name="Google Shape;79;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 name="Google Shape;80;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16" descr="Logo ProCure"/>
          <p:cNvPicPr preferRelativeResize="0"/>
          <p:nvPr/>
        </p:nvPicPr>
        <p:blipFill rotWithShape="1">
          <a:blip r:embed="rId14">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image" Target="../media/image19.png"/><Relationship Id="rId5" Type="http://schemas.openxmlformats.org/officeDocument/2006/relationships/image" Target="../media/image13.jp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 descr="Ein Bild, das Text, Schrift, Screenshot, Grafiken enthält.&#10;&#10;Automatisch generierte Beschreibung"/>
          <p:cNvPicPr preferRelativeResize="0"/>
          <p:nvPr/>
        </p:nvPicPr>
        <p:blipFill rotWithShape="1">
          <a:blip r:embed="rId3">
            <a:alphaModFix/>
          </a:blip>
          <a:srcRect/>
          <a:stretch/>
        </p:blipFill>
        <p:spPr>
          <a:xfrm>
            <a:off x="6096000" y="4836746"/>
            <a:ext cx="5273749" cy="1904297"/>
          </a:xfrm>
          <a:prstGeom prst="rect">
            <a:avLst/>
          </a:prstGeom>
          <a:noFill/>
          <a:ln>
            <a:noFill/>
          </a:ln>
        </p:spPr>
      </p:pic>
      <p:sp>
        <p:nvSpPr>
          <p:cNvPr id="111" name="Google Shape;111;p1"/>
          <p:cNvSpPr txBox="1"/>
          <p:nvPr/>
        </p:nvSpPr>
        <p:spPr>
          <a:xfrm>
            <a:off x="6204706" y="2306414"/>
            <a:ext cx="5882100"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800" b="1" i="0" u="none" strike="noStrike" cap="none" dirty="0">
                <a:solidFill>
                  <a:srgbClr val="3F3F3F"/>
                </a:solidFill>
                <a:latin typeface="Aptos Serif" panose="02020604070405020304" pitchFamily="18" charset="0"/>
                <a:ea typeface="Play"/>
                <a:cs typeface="Aptos Serif" panose="02020604070405020304" pitchFamily="18" charset="0"/>
                <a:sym typeface="Play"/>
              </a:rPr>
              <a:t>Vorteile einer nachhaltigen Beschaffung und Informationen zu deren Umsetzung</a:t>
            </a:r>
            <a:endParaRPr dirty="0">
              <a:latin typeface="Aptos Serif" panose="02020604070405020304" pitchFamily="18" charset="0"/>
              <a:cs typeface="Aptos Serif" panose="02020604070405020304" pitchFamily="18" charset="0"/>
            </a:endParaRPr>
          </a:p>
        </p:txBody>
      </p:sp>
      <p:pic>
        <p:nvPicPr>
          <p:cNvPr id="112" name="Google Shape;112;p1" descr="Ein Bild, das Screenshot, Grafiken, Schrift, Grafikdesign enthält.&#10;&#10;Automatisch generierte Beschreibung"/>
          <p:cNvPicPr preferRelativeResize="0"/>
          <p:nvPr/>
        </p:nvPicPr>
        <p:blipFill rotWithShape="1">
          <a:blip r:embed="rId4">
            <a:alphaModFix/>
          </a:blip>
          <a:srcRect/>
          <a:stretch/>
        </p:blipFill>
        <p:spPr>
          <a:xfrm>
            <a:off x="2255002" y="2068287"/>
            <a:ext cx="3409143" cy="1861207"/>
          </a:xfrm>
          <a:prstGeom prst="rect">
            <a:avLst/>
          </a:prstGeom>
          <a:noFill/>
          <a:ln>
            <a:noFill/>
          </a:ln>
        </p:spPr>
      </p:pic>
      <p:pic>
        <p:nvPicPr>
          <p:cNvPr id="113" name="Google Shape;113;p1" descr="Ein Bild, das Text, Schrift, Electric Blue (Farbe), Symbol enthält.&#10;&#10;Automatisch generierte Beschreibung"/>
          <p:cNvPicPr preferRelativeResize="0"/>
          <p:nvPr/>
        </p:nvPicPr>
        <p:blipFill rotWithShape="1">
          <a:blip r:embed="rId5">
            <a:alphaModFix/>
          </a:blip>
          <a:srcRect/>
          <a:stretch/>
        </p:blipFill>
        <p:spPr>
          <a:xfrm>
            <a:off x="0" y="5498732"/>
            <a:ext cx="2768600" cy="580324"/>
          </a:xfrm>
          <a:prstGeom prst="rect">
            <a:avLst/>
          </a:prstGeom>
          <a:noFill/>
          <a:ln>
            <a:noFill/>
          </a:ln>
        </p:spPr>
      </p:pic>
      <p:sp>
        <p:nvSpPr>
          <p:cNvPr id="114" name="Google Shape;114;p1"/>
          <p:cNvSpPr txBox="1"/>
          <p:nvPr/>
        </p:nvSpPr>
        <p:spPr>
          <a:xfrm>
            <a:off x="-33715" y="6079056"/>
            <a:ext cx="457743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800" b="0" i="0" u="none" strike="noStrike" cap="none">
                <a:solidFill>
                  <a:schemeClr val="lt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36ef4af8784_1_7"/>
          <p:cNvSpPr txBox="1">
            <a:spLocks noGrp="1"/>
          </p:cNvSpPr>
          <p:nvPr>
            <p:ph type="ctrTitle"/>
          </p:nvPr>
        </p:nvSpPr>
        <p:spPr>
          <a:xfrm>
            <a:off x="6309904" y="411479"/>
            <a:ext cx="5486400" cy="32919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de-DE" sz="5400" dirty="0">
                <a:latin typeface="Aptos Serif" panose="02020604070405020304" pitchFamily="18" charset="0"/>
                <a:cs typeface="Aptos Serif" panose="02020604070405020304" pitchFamily="18" charset="0"/>
              </a:rPr>
              <a:t>Vier Möglichkeiten der Beschaffung</a:t>
            </a:r>
            <a:endParaRPr sz="5400" dirty="0">
              <a:latin typeface="Aptos Serif" panose="02020604070405020304" pitchFamily="18" charset="0"/>
              <a:cs typeface="Aptos Serif" panose="0202060407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6"/>
          <p:cNvSpPr txBox="1">
            <a:spLocks noGrp="1"/>
          </p:cNvSpPr>
          <p:nvPr>
            <p:ph type="title"/>
          </p:nvPr>
        </p:nvSpPr>
        <p:spPr>
          <a:xfrm>
            <a:off x="575309" y="405720"/>
            <a:ext cx="6835584"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Vier Möglichkeiten der Beschaffung</a:t>
            </a:r>
            <a:br>
              <a:rPr lang="de-DE" dirty="0"/>
            </a:br>
            <a:endParaRPr sz="2400" dirty="0">
              <a:solidFill>
                <a:schemeClr val="accent4"/>
              </a:solidFill>
              <a:latin typeface="Arial"/>
              <a:ea typeface="Arial"/>
              <a:cs typeface="Arial"/>
              <a:sym typeface="Arial"/>
            </a:endParaRPr>
          </a:p>
        </p:txBody>
      </p:sp>
      <p:sp>
        <p:nvSpPr>
          <p:cNvPr id="205" name="Google Shape;205;p36"/>
          <p:cNvSpPr txBox="1">
            <a:spLocks noGrp="1"/>
          </p:cNvSpPr>
          <p:nvPr>
            <p:ph type="body" idx="1"/>
          </p:nvPr>
        </p:nvSpPr>
        <p:spPr>
          <a:xfrm>
            <a:off x="381000" y="3205717"/>
            <a:ext cx="11430000" cy="3024962"/>
          </a:xfrm>
          <a:prstGeom prst="rect">
            <a:avLst/>
          </a:prstGeom>
          <a:noFill/>
          <a:ln>
            <a:noFill/>
          </a:ln>
        </p:spPr>
        <p:txBody>
          <a:bodyPr spcFirstLastPara="1" wrap="square" lIns="0" tIns="228600" rIns="0" bIns="0" anchor="t" anchorCtr="0">
            <a:noAutofit/>
          </a:bodyPr>
          <a:lstStyle/>
          <a:p>
            <a:pPr marL="457200" lvl="0" indent="-228600" algn="l" rtl="0">
              <a:lnSpc>
                <a:spcPct val="100000"/>
              </a:lnSpc>
              <a:spcBef>
                <a:spcPts val="600"/>
              </a:spcBef>
              <a:spcAft>
                <a:spcPts val="0"/>
              </a:spcAft>
              <a:buSzPts val="2000"/>
              <a:buNone/>
            </a:pPr>
            <a:r>
              <a:rPr lang="de-DE" sz="2800" dirty="0">
                <a:latin typeface="Aptos" panose="020B0004020202020204" pitchFamily="34" charset="0"/>
              </a:rPr>
              <a:t>1. Beschaffung unterhalb der Schwelle für Ausschreibungen:</a:t>
            </a:r>
            <a:br>
              <a:rPr lang="de-DE" sz="2800" dirty="0">
                <a:latin typeface="Aptos" panose="020B0004020202020204" pitchFamily="34" charset="0"/>
              </a:rPr>
            </a:br>
            <a:r>
              <a:rPr lang="de-DE" sz="2800" dirty="0">
                <a:latin typeface="Aptos" panose="020B0004020202020204" pitchFamily="34" charset="0"/>
              </a:rPr>
              <a:t> Vereinfachte Verfahren</a:t>
            </a:r>
            <a:endParaRPr dirty="0">
              <a:latin typeface="Aptos" panose="020B0004020202020204" pitchFamily="34" charset="0"/>
            </a:endParaRPr>
          </a:p>
          <a:p>
            <a:pPr marL="457200" lvl="0" indent="-228600" algn="l" rtl="0">
              <a:lnSpc>
                <a:spcPct val="100000"/>
              </a:lnSpc>
              <a:spcBef>
                <a:spcPts val="1200"/>
              </a:spcBef>
              <a:spcAft>
                <a:spcPts val="0"/>
              </a:spcAft>
              <a:buSzPts val="2000"/>
              <a:buNone/>
            </a:pPr>
            <a:r>
              <a:rPr lang="de-DE" sz="2800" dirty="0">
                <a:latin typeface="Aptos" panose="020B0004020202020204" pitchFamily="34" charset="0"/>
              </a:rPr>
              <a:t>2. Durchführung von Ausschreibungen</a:t>
            </a:r>
            <a:endParaRPr dirty="0">
              <a:latin typeface="Aptos" panose="020B0004020202020204" pitchFamily="34" charset="0"/>
            </a:endParaRPr>
          </a:p>
          <a:p>
            <a:pPr marL="457200" lvl="0" indent="-228600" algn="l" rtl="0">
              <a:lnSpc>
                <a:spcPct val="100000"/>
              </a:lnSpc>
              <a:spcBef>
                <a:spcPts val="1200"/>
              </a:spcBef>
              <a:spcAft>
                <a:spcPts val="0"/>
              </a:spcAft>
              <a:buSzPts val="2000"/>
              <a:buNone/>
            </a:pPr>
            <a:r>
              <a:rPr lang="de-DE" sz="2800" dirty="0">
                <a:latin typeface="Aptos" panose="020B0004020202020204" pitchFamily="34" charset="0"/>
              </a:rPr>
              <a:t>3. Beschaffung über eine zentrale Beschaffungsstelle</a:t>
            </a:r>
            <a:endParaRPr dirty="0">
              <a:latin typeface="Aptos" panose="020B0004020202020204" pitchFamily="34" charset="0"/>
            </a:endParaRPr>
          </a:p>
          <a:p>
            <a:pPr marL="457200" lvl="0" indent="-228600" algn="l" rtl="0">
              <a:lnSpc>
                <a:spcPct val="100000"/>
              </a:lnSpc>
              <a:spcBef>
                <a:spcPts val="1200"/>
              </a:spcBef>
              <a:spcAft>
                <a:spcPts val="600"/>
              </a:spcAft>
              <a:buSzPts val="2000"/>
              <a:buNone/>
            </a:pPr>
            <a:r>
              <a:rPr lang="de-DE" sz="2800" dirty="0">
                <a:latin typeface="Aptos" panose="020B0004020202020204" pitchFamily="34" charset="0"/>
              </a:rPr>
              <a:t>4. Gemeinsame Beschaffung mit anderen Gemeinden</a:t>
            </a:r>
            <a:endParaRPr dirty="0">
              <a:latin typeface="Aptos" panose="020B0004020202020204" pitchFamily="34" charset="0"/>
            </a:endParaRPr>
          </a:p>
        </p:txBody>
      </p:sp>
      <p:pic>
        <p:nvPicPr>
          <p:cNvPr id="206" name="Google Shape;206;p36" descr="Ein Bild, das Text, Kreis, Screenshot, Cartoon enthält.&#10;&#10;KI-generierte Inhalte können fehlerhaft sein."/>
          <p:cNvPicPr preferRelativeResize="0"/>
          <p:nvPr/>
        </p:nvPicPr>
        <p:blipFill rotWithShape="1">
          <a:blip r:embed="rId3">
            <a:alphaModFix/>
          </a:blip>
          <a:srcRect t="20698" b="22659"/>
          <a:stretch/>
        </p:blipFill>
        <p:spPr>
          <a:xfrm>
            <a:off x="6413500" y="206234"/>
            <a:ext cx="5689600" cy="3222766"/>
          </a:xfrm>
          <a:prstGeom prst="rect">
            <a:avLst/>
          </a:prstGeom>
          <a:noFill/>
          <a:ln>
            <a:noFill/>
          </a:ln>
        </p:spPr>
      </p:pic>
      <p:sp>
        <p:nvSpPr>
          <p:cNvPr id="207" name="Google Shape;207;p3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7"/>
          <p:cNvSpPr txBox="1">
            <a:spLocks noGrp="1"/>
          </p:cNvSpPr>
          <p:nvPr>
            <p:ph type="title"/>
          </p:nvPr>
        </p:nvSpPr>
        <p:spPr>
          <a:xfrm>
            <a:off x="575309" y="278129"/>
            <a:ext cx="10664191"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1. Beschaffung unterhalb der Schwelle für Ausschreibungen</a:t>
            </a:r>
            <a:endParaRPr sz="4000" dirty="0">
              <a:latin typeface="Aptos Serif" panose="02020604070405020304" pitchFamily="18" charset="0"/>
              <a:cs typeface="Aptos Serif" panose="02020604070405020304" pitchFamily="18" charset="0"/>
            </a:endParaRPr>
          </a:p>
        </p:txBody>
      </p:sp>
      <p:sp>
        <p:nvSpPr>
          <p:cNvPr id="213" name="Google Shape;213;p37"/>
          <p:cNvSpPr txBox="1">
            <a:spLocks noGrp="1"/>
          </p:cNvSpPr>
          <p:nvPr>
            <p:ph type="body" idx="1"/>
          </p:nvPr>
        </p:nvSpPr>
        <p:spPr>
          <a:xfrm>
            <a:off x="594358" y="3279579"/>
            <a:ext cx="8433527" cy="2994415"/>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1800"/>
              </a:spcBef>
              <a:spcAft>
                <a:spcPts val="0"/>
              </a:spcAft>
              <a:buSzPts val="2000"/>
              <a:buNone/>
            </a:pPr>
            <a:r>
              <a:rPr lang="de-DE" sz="2800" dirty="0">
                <a:latin typeface="Aptos" panose="020B0004020202020204" pitchFamily="34" charset="0"/>
              </a:rPr>
              <a:t>Liegt der Wert einer Beschaffung unter der Schwelle für Ausschreibungen, kann ein Direktkauf oder ein vereinfachtes Verfahren angewendet werden.</a:t>
            </a:r>
            <a:endParaRPr dirty="0">
              <a:latin typeface="Aptos" panose="020B0004020202020204" pitchFamily="34" charset="0"/>
            </a:endParaRPr>
          </a:p>
        </p:txBody>
      </p:sp>
      <p:pic>
        <p:nvPicPr>
          <p:cNvPr id="214" name="Google Shape;214;p37" descr="Ein Bild, das Geburtstagstorte, Darstellung enthält.&#10;&#10;KI-generierte Inhalte können fehlerhaft sein."/>
          <p:cNvPicPr preferRelativeResize="0"/>
          <p:nvPr/>
        </p:nvPicPr>
        <p:blipFill rotWithShape="1">
          <a:blip r:embed="rId3">
            <a:alphaModFix/>
          </a:blip>
          <a:srcRect l="17244" r="3162" b="-2"/>
          <a:stretch/>
        </p:blipFill>
        <p:spPr>
          <a:xfrm>
            <a:off x="8850336" y="1206820"/>
            <a:ext cx="3714197" cy="4729936"/>
          </a:xfrm>
          <a:prstGeom prst="flowChartDelay">
            <a:avLst/>
          </a:prstGeom>
          <a:noFill/>
          <a:ln>
            <a:noFill/>
          </a:ln>
        </p:spPr>
      </p:pic>
      <p:sp>
        <p:nvSpPr>
          <p:cNvPr id="215" name="Google Shape;215;p3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12</a:t>
            </a:fld>
            <a:endParaRPr/>
          </a:p>
        </p:txBody>
      </p:sp>
      <p:sp>
        <p:nvSpPr>
          <p:cNvPr id="216" name="Google Shape;216;p37"/>
          <p:cNvSpPr txBox="1"/>
          <p:nvPr/>
        </p:nvSpPr>
        <p:spPr>
          <a:xfrm>
            <a:off x="493121" y="5131891"/>
            <a:ext cx="863600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400" b="0" i="1" u="none" strike="noStrike" cap="none" dirty="0">
                <a:solidFill>
                  <a:srgbClr val="7A931F"/>
                </a:solidFill>
                <a:latin typeface="Aptos" panose="020B0004020202020204" pitchFamily="34" charset="0"/>
                <a:sym typeface="Arial"/>
              </a:rPr>
              <a:t>Beim Direktkauf und bei vereinfachten Verfahren gibt es zahlreiche Möglichkeiten, nachhaltige Produkte oder Dienstleistungen zu beschaffen.</a:t>
            </a:r>
            <a:endParaRPr sz="2400" b="0" i="1" u="none" strike="noStrike" cap="none" dirty="0">
              <a:solidFill>
                <a:srgbClr val="7A931F"/>
              </a:solidFill>
              <a:latin typeface="Aptos" panose="020B0004020202020204" pitchFamily="34" charset="0"/>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8"/>
          <p:cNvSpPr txBox="1">
            <a:spLocks noGrp="1"/>
          </p:cNvSpPr>
          <p:nvPr>
            <p:ph type="title"/>
          </p:nvPr>
        </p:nvSpPr>
        <p:spPr>
          <a:xfrm>
            <a:off x="575309" y="278129"/>
            <a:ext cx="7901033" cy="235402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2. Durchführung einer Ausschreibung</a:t>
            </a:r>
            <a:endParaRPr sz="4000" dirty="0">
              <a:latin typeface="Aptos Serif" panose="02020604070405020304" pitchFamily="18" charset="0"/>
              <a:cs typeface="Aptos Serif" panose="02020604070405020304" pitchFamily="18" charset="0"/>
            </a:endParaRPr>
          </a:p>
        </p:txBody>
      </p:sp>
      <p:sp>
        <p:nvSpPr>
          <p:cNvPr id="223" name="Google Shape;223;p38"/>
          <p:cNvSpPr txBox="1">
            <a:spLocks noGrp="1"/>
          </p:cNvSpPr>
          <p:nvPr>
            <p:ph type="body" idx="1"/>
          </p:nvPr>
        </p:nvSpPr>
        <p:spPr>
          <a:xfrm>
            <a:off x="594360" y="3200916"/>
            <a:ext cx="11235690" cy="3276084"/>
          </a:xfrm>
          <a:prstGeom prst="rect">
            <a:avLst/>
          </a:prstGeom>
          <a:noFill/>
          <a:ln>
            <a:noFill/>
          </a:ln>
        </p:spPr>
        <p:txBody>
          <a:bodyPr spcFirstLastPara="1" wrap="square" lIns="0" tIns="228600" rIns="0" bIns="0" anchor="t" anchorCtr="0">
            <a:normAutofit fontScale="85000" lnSpcReduction="20000"/>
          </a:bodyPr>
          <a:lstStyle/>
          <a:p>
            <a:pPr marL="0" lvl="0" indent="0" algn="l" rtl="0">
              <a:lnSpc>
                <a:spcPct val="120000"/>
              </a:lnSpc>
              <a:spcBef>
                <a:spcPts val="300"/>
              </a:spcBef>
              <a:spcAft>
                <a:spcPts val="0"/>
              </a:spcAft>
              <a:buSzPct val="71301"/>
              <a:buNone/>
            </a:pPr>
            <a:r>
              <a:rPr lang="de-DE" sz="3300" b="0" dirty="0">
                <a:latin typeface="Aptos" panose="020B0004020202020204" pitchFamily="34" charset="0"/>
              </a:rPr>
              <a:t>Möglichkeiten, Nachhaltigkeitskriterien in der Ausschreibung zu berücksichtigen:</a:t>
            </a:r>
            <a:endParaRPr dirty="0">
              <a:latin typeface="Aptos" panose="020B0004020202020204" pitchFamily="34" charset="0"/>
            </a:endParaRPr>
          </a:p>
          <a:p>
            <a:pPr marL="342900" lvl="0" indent="-342900" algn="l" rtl="0">
              <a:lnSpc>
                <a:spcPct val="120000"/>
              </a:lnSpc>
              <a:spcBef>
                <a:spcPts val="600"/>
              </a:spcBef>
              <a:spcAft>
                <a:spcPts val="0"/>
              </a:spcAft>
              <a:buSzPct val="71301"/>
              <a:buFont typeface="Arial"/>
              <a:buChar char="•"/>
            </a:pPr>
            <a:r>
              <a:rPr lang="de-DE" sz="3300" b="0" dirty="0">
                <a:latin typeface="Aptos" panose="020B0004020202020204" pitchFamily="34" charset="0"/>
              </a:rPr>
              <a:t>Technische Spezifikationen</a:t>
            </a:r>
            <a:endParaRPr dirty="0">
              <a:latin typeface="Aptos" panose="020B0004020202020204" pitchFamily="34" charset="0"/>
            </a:endParaRPr>
          </a:p>
          <a:p>
            <a:pPr marL="342900" lvl="0" indent="-342900" algn="l" rtl="0">
              <a:lnSpc>
                <a:spcPct val="120000"/>
              </a:lnSpc>
              <a:spcBef>
                <a:spcPts val="600"/>
              </a:spcBef>
              <a:spcAft>
                <a:spcPts val="0"/>
              </a:spcAft>
              <a:buSzPct val="71301"/>
              <a:buFont typeface="Arial"/>
              <a:buChar char="•"/>
            </a:pPr>
            <a:r>
              <a:rPr lang="de-DE" sz="3300" b="0" dirty="0">
                <a:latin typeface="Aptos" panose="020B0004020202020204" pitchFamily="34" charset="0"/>
              </a:rPr>
              <a:t>Zuschlagskriterien</a:t>
            </a:r>
            <a:endParaRPr dirty="0">
              <a:latin typeface="Aptos" panose="020B0004020202020204" pitchFamily="34" charset="0"/>
            </a:endParaRPr>
          </a:p>
          <a:p>
            <a:pPr marL="342900" lvl="0" indent="-342900" algn="l" rtl="0">
              <a:lnSpc>
                <a:spcPct val="120000"/>
              </a:lnSpc>
              <a:spcBef>
                <a:spcPts val="600"/>
              </a:spcBef>
              <a:spcAft>
                <a:spcPts val="0"/>
              </a:spcAft>
              <a:buSzPct val="71301"/>
              <a:buFont typeface="Arial"/>
              <a:buChar char="•"/>
            </a:pPr>
            <a:r>
              <a:rPr lang="de-DE" sz="3300" b="0" dirty="0">
                <a:latin typeface="Aptos" panose="020B0004020202020204" pitchFamily="34" charset="0"/>
              </a:rPr>
              <a:t>Vertragsbedingungen</a:t>
            </a:r>
            <a:endParaRPr dirty="0">
              <a:latin typeface="Aptos" panose="020B0004020202020204" pitchFamily="34" charset="0"/>
            </a:endParaRPr>
          </a:p>
          <a:p>
            <a:pPr marL="342900" lvl="0" indent="-342900" algn="l" rtl="0">
              <a:lnSpc>
                <a:spcPct val="120000"/>
              </a:lnSpc>
              <a:spcBef>
                <a:spcPts val="600"/>
              </a:spcBef>
              <a:spcAft>
                <a:spcPts val="0"/>
              </a:spcAft>
              <a:buSzPct val="71301"/>
              <a:buFont typeface="Arial"/>
              <a:buChar char="•"/>
            </a:pPr>
            <a:r>
              <a:rPr lang="de-DE" sz="3300" b="0" dirty="0">
                <a:latin typeface="Aptos" panose="020B0004020202020204" pitchFamily="34" charset="0"/>
              </a:rPr>
              <a:t>Eignungskriterien</a:t>
            </a:r>
            <a:endParaRPr dirty="0">
              <a:latin typeface="Aptos" panose="020B0004020202020204" pitchFamily="34" charset="0"/>
            </a:endParaRPr>
          </a:p>
          <a:p>
            <a:pPr marL="0" lvl="0" indent="0" algn="l" rtl="0">
              <a:lnSpc>
                <a:spcPct val="90000"/>
              </a:lnSpc>
              <a:spcBef>
                <a:spcPts val="2100"/>
              </a:spcBef>
              <a:spcAft>
                <a:spcPts val="0"/>
              </a:spcAft>
              <a:buSzPct val="213903"/>
              <a:buNone/>
            </a:pPr>
            <a:endParaRPr sz="1100" b="0" dirty="0"/>
          </a:p>
        </p:txBody>
      </p:sp>
      <p:pic>
        <p:nvPicPr>
          <p:cNvPr id="224" name="Google Shape;224;p38" descr="Ein Bild, das Cartoon, Clipart enthält.&#10;&#10;KI-generierte Inhalte können fehlerhaft sein."/>
          <p:cNvPicPr preferRelativeResize="0"/>
          <p:nvPr/>
        </p:nvPicPr>
        <p:blipFill rotWithShape="1">
          <a:blip r:embed="rId3">
            <a:alphaModFix/>
          </a:blip>
          <a:srcRect l="12979" r="7425" b="-2"/>
          <a:stretch/>
        </p:blipFill>
        <p:spPr>
          <a:xfrm>
            <a:off x="7747121" y="-882602"/>
            <a:ext cx="4219101" cy="5409446"/>
          </a:xfrm>
          <a:prstGeom prst="flowChartDelay">
            <a:avLst/>
          </a:prstGeom>
          <a:noFill/>
          <a:ln>
            <a:noFill/>
          </a:ln>
        </p:spPr>
      </p:pic>
      <p:sp>
        <p:nvSpPr>
          <p:cNvPr id="225" name="Google Shape;225;p3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9"/>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3. Beschaffung über eine zentrale Beschaffungsstelle</a:t>
            </a:r>
            <a:endParaRPr dirty="0">
              <a:latin typeface="Aptos Serif" panose="02020604070405020304" pitchFamily="18" charset="0"/>
              <a:cs typeface="Aptos Serif" panose="02020604070405020304" pitchFamily="18" charset="0"/>
            </a:endParaRPr>
          </a:p>
        </p:txBody>
      </p:sp>
      <p:pic>
        <p:nvPicPr>
          <p:cNvPr id="231" name="Google Shape;231;p39"/>
          <p:cNvPicPr preferRelativeResize="0"/>
          <p:nvPr/>
        </p:nvPicPr>
        <p:blipFill rotWithShape="1">
          <a:blip r:embed="rId3">
            <a:alphaModFix/>
          </a:blip>
          <a:srcRect l="958" t="8061" r="1018" b="5737"/>
          <a:stretch/>
        </p:blipFill>
        <p:spPr>
          <a:xfrm>
            <a:off x="7120393" y="1700638"/>
            <a:ext cx="4709657" cy="2329689"/>
          </a:xfrm>
          <a:prstGeom prst="rect">
            <a:avLst/>
          </a:prstGeom>
          <a:noFill/>
          <a:ln>
            <a:noFill/>
          </a:ln>
        </p:spPr>
      </p:pic>
      <p:sp>
        <p:nvSpPr>
          <p:cNvPr id="232" name="Google Shape;232;p3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14</a:t>
            </a:fld>
            <a:endParaRPr/>
          </a:p>
        </p:txBody>
      </p:sp>
      <p:sp>
        <p:nvSpPr>
          <p:cNvPr id="233" name="Google Shape;233;p39"/>
          <p:cNvSpPr txBox="1">
            <a:spLocks noGrp="1"/>
          </p:cNvSpPr>
          <p:nvPr>
            <p:ph type="body" idx="1"/>
          </p:nvPr>
        </p:nvSpPr>
        <p:spPr>
          <a:xfrm>
            <a:off x="594360" y="3947886"/>
            <a:ext cx="11235690" cy="2841614"/>
          </a:xfrm>
          <a:prstGeom prst="rect">
            <a:avLst/>
          </a:prstGeom>
          <a:noFill/>
          <a:ln>
            <a:noFill/>
          </a:ln>
        </p:spPr>
        <p:txBody>
          <a:bodyPr spcFirstLastPara="1" wrap="square" lIns="0" tIns="228600" rIns="0" bIns="0" anchor="t" anchorCtr="0">
            <a:normAutofit/>
          </a:bodyPr>
          <a:lstStyle/>
          <a:p>
            <a:pPr marL="342900" lvl="0" indent="-342900" algn="l" rtl="0">
              <a:lnSpc>
                <a:spcPct val="120000"/>
              </a:lnSpc>
              <a:spcBef>
                <a:spcPts val="300"/>
              </a:spcBef>
              <a:spcAft>
                <a:spcPts val="0"/>
              </a:spcAft>
              <a:buClr>
                <a:srgbClr val="3F3F3F"/>
              </a:buClr>
              <a:buSzPts val="2000"/>
              <a:buFont typeface="Arial"/>
              <a:buChar char="•"/>
            </a:pPr>
            <a:r>
              <a:rPr lang="de-DE" sz="3000" b="0" dirty="0">
                <a:solidFill>
                  <a:srgbClr val="3F3F3F"/>
                </a:solidFill>
                <a:latin typeface="Aptos" panose="020B0004020202020204" pitchFamily="34" charset="0"/>
              </a:rPr>
              <a:t>Zentrale Beschaffungsstellen bieten in der Regel Produkte und Dienstleistungen aus Rahmenvereinbarungen an.</a:t>
            </a:r>
            <a:endParaRPr dirty="0">
              <a:latin typeface="Aptos" panose="020B0004020202020204" pitchFamily="34" charset="0"/>
            </a:endParaRPr>
          </a:p>
          <a:p>
            <a:pPr marL="342900" lvl="0" indent="-342900" algn="l" rtl="0">
              <a:lnSpc>
                <a:spcPct val="120000"/>
              </a:lnSpc>
              <a:spcBef>
                <a:spcPts val="600"/>
              </a:spcBef>
              <a:spcAft>
                <a:spcPts val="0"/>
              </a:spcAft>
              <a:buClr>
                <a:srgbClr val="3F3F3F"/>
              </a:buClr>
              <a:buSzPts val="2000"/>
              <a:buFont typeface="Arial"/>
              <a:buChar char="•"/>
            </a:pPr>
            <a:r>
              <a:rPr lang="de-DE" sz="3000" b="0" dirty="0">
                <a:solidFill>
                  <a:srgbClr val="3F3F3F"/>
                </a:solidFill>
                <a:latin typeface="Aptos" panose="020B0004020202020204" pitchFamily="34" charset="0"/>
              </a:rPr>
              <a:t>Prüfen Sie, ob nachhaltige Lösungen angeboten werden.</a:t>
            </a:r>
            <a:endParaRPr dirty="0">
              <a:latin typeface="Aptos" panose="020B0004020202020204" pitchFamily="34" charset="0"/>
            </a:endParaRPr>
          </a:p>
          <a:p>
            <a:pPr marL="342900" lvl="0" indent="-342900" algn="l" rtl="0">
              <a:lnSpc>
                <a:spcPct val="120000"/>
              </a:lnSpc>
              <a:spcBef>
                <a:spcPts val="600"/>
              </a:spcBef>
              <a:spcAft>
                <a:spcPts val="0"/>
              </a:spcAft>
              <a:buClr>
                <a:srgbClr val="3F3F3F"/>
              </a:buClr>
              <a:buSzPts val="2000"/>
              <a:buFont typeface="Arial"/>
              <a:buChar char="•"/>
            </a:pPr>
            <a:r>
              <a:rPr lang="de-DE" sz="3000" b="0" dirty="0">
                <a:solidFill>
                  <a:srgbClr val="3F3F3F"/>
                </a:solidFill>
                <a:latin typeface="Aptos" panose="020B0004020202020204" pitchFamily="34" charset="0"/>
              </a:rPr>
              <a:t>Teilweise sind nachhaltige Angebote markiert.</a:t>
            </a:r>
            <a:endParaRPr dirty="0">
              <a:latin typeface="Aptos" panose="020B0004020202020204" pitchFamily="34" charset="0"/>
            </a:endParaRPr>
          </a:p>
          <a:p>
            <a:pPr marL="342900" lvl="0" indent="-215900" algn="l" rtl="0">
              <a:lnSpc>
                <a:spcPct val="120000"/>
              </a:lnSpc>
              <a:spcBef>
                <a:spcPts val="600"/>
              </a:spcBef>
              <a:spcAft>
                <a:spcPts val="0"/>
              </a:spcAft>
              <a:buClr>
                <a:srgbClr val="3F3F3F"/>
              </a:buClr>
              <a:buSzPts val="2000"/>
              <a:buFont typeface="Arial"/>
              <a:buNone/>
            </a:pPr>
            <a:endParaRPr sz="2800" b="0" dirty="0">
              <a:solidFill>
                <a:srgbClr val="3F3F3F"/>
              </a:solidFill>
            </a:endParaRPr>
          </a:p>
          <a:p>
            <a:pPr marL="342900" lvl="0" indent="-215900" algn="l" rtl="0">
              <a:lnSpc>
                <a:spcPct val="120000"/>
              </a:lnSpc>
              <a:spcBef>
                <a:spcPts val="600"/>
              </a:spcBef>
              <a:spcAft>
                <a:spcPts val="0"/>
              </a:spcAft>
              <a:buClr>
                <a:srgbClr val="3F3F3F"/>
              </a:buClr>
              <a:buSzPts val="2000"/>
              <a:buFont typeface="Arial"/>
              <a:buNone/>
            </a:pPr>
            <a:endParaRPr sz="2800" b="0" dirty="0">
              <a:solidFill>
                <a:srgbClr val="3F3F3F"/>
              </a:solidFill>
            </a:endParaRPr>
          </a:p>
          <a:p>
            <a:pPr marL="0" lvl="0" indent="0" algn="l" rtl="0">
              <a:lnSpc>
                <a:spcPct val="80000"/>
              </a:lnSpc>
              <a:spcBef>
                <a:spcPts val="2500"/>
              </a:spcBef>
              <a:spcAft>
                <a:spcPts val="0"/>
              </a:spcAft>
              <a:buSzPts val="2400"/>
              <a:buNone/>
            </a:pPr>
            <a:endParaRPr sz="1100" b="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0"/>
          <p:cNvSpPr txBox="1">
            <a:spLocks noGrp="1"/>
          </p:cNvSpPr>
          <p:nvPr>
            <p:ph type="title"/>
          </p:nvPr>
        </p:nvSpPr>
        <p:spPr>
          <a:xfrm>
            <a:off x="594360" y="189572"/>
            <a:ext cx="8244840"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4. Gemeinsame Beschaffung mit anderen Gemeinden</a:t>
            </a:r>
            <a:endParaRPr dirty="0">
              <a:latin typeface="Aptos Serif" panose="02020604070405020304" pitchFamily="18" charset="0"/>
              <a:cs typeface="Aptos Serif" panose="02020604070405020304" pitchFamily="18" charset="0"/>
            </a:endParaRPr>
          </a:p>
        </p:txBody>
      </p:sp>
      <p:sp>
        <p:nvSpPr>
          <p:cNvPr id="240" name="Google Shape;240;p40"/>
          <p:cNvSpPr txBox="1">
            <a:spLocks noGrp="1"/>
          </p:cNvSpPr>
          <p:nvPr>
            <p:ph type="body" idx="1"/>
          </p:nvPr>
        </p:nvSpPr>
        <p:spPr>
          <a:xfrm>
            <a:off x="594360" y="2281918"/>
            <a:ext cx="11481526" cy="4267738"/>
          </a:xfrm>
          <a:prstGeom prst="rect">
            <a:avLst/>
          </a:prstGeom>
          <a:noFill/>
          <a:ln>
            <a:noFill/>
          </a:ln>
        </p:spPr>
        <p:txBody>
          <a:bodyPr spcFirstLastPara="1" wrap="square" lIns="0" tIns="228600" rIns="0" bIns="0" anchor="t" anchorCtr="0">
            <a:noAutofit/>
          </a:bodyPr>
          <a:lstStyle/>
          <a:p>
            <a:pPr marL="457200" lvl="0" indent="-228600" algn="l" rtl="0">
              <a:lnSpc>
                <a:spcPct val="100000"/>
              </a:lnSpc>
              <a:spcBef>
                <a:spcPts val="600"/>
              </a:spcBef>
              <a:spcAft>
                <a:spcPts val="0"/>
              </a:spcAft>
              <a:buSzPts val="2400"/>
              <a:buNone/>
            </a:pPr>
            <a:r>
              <a:rPr lang="de-DE" sz="2800" b="0" dirty="0">
                <a:solidFill>
                  <a:srgbClr val="3F3F3F"/>
                </a:solidFill>
                <a:latin typeface="Aptos" panose="020B0004020202020204" pitchFamily="34" charset="0"/>
              </a:rPr>
              <a:t>Vorteile der gemeinsamen Beschaffung:</a:t>
            </a:r>
            <a:endParaRPr dirty="0">
              <a:latin typeface="Aptos" panose="020B0004020202020204" pitchFamily="34" charset="0"/>
            </a:endParaRPr>
          </a:p>
          <a:p>
            <a:pPr marL="571500" lvl="0" indent="-342900" algn="l" rtl="0">
              <a:lnSpc>
                <a:spcPct val="100000"/>
              </a:lnSpc>
              <a:spcBef>
                <a:spcPts val="1200"/>
              </a:spcBef>
              <a:spcAft>
                <a:spcPts val="0"/>
              </a:spcAft>
              <a:buSzPts val="2400"/>
              <a:buFont typeface="Arial"/>
              <a:buChar char="•"/>
            </a:pPr>
            <a:r>
              <a:rPr lang="de-DE" sz="2800" b="0" dirty="0">
                <a:solidFill>
                  <a:srgbClr val="3F3F3F"/>
                </a:solidFill>
                <a:latin typeface="Aptos" panose="020B0004020202020204" pitchFamily="34" charset="0"/>
              </a:rPr>
              <a:t>Nachhaltigkeitskriterien können einfacher durchgesetzt werden, da Lieferanten eher bereit sind, Anforderungen zu erfüllen (z. B. Anteil an Recyclingmaterial), wenn die Verträge finanziell attraktiv sind.</a:t>
            </a:r>
            <a:endParaRPr dirty="0">
              <a:latin typeface="Aptos" panose="020B0004020202020204" pitchFamily="34" charset="0"/>
            </a:endParaRPr>
          </a:p>
          <a:p>
            <a:pPr marL="571500" lvl="0" indent="-342900" algn="l" rtl="0">
              <a:lnSpc>
                <a:spcPct val="100000"/>
              </a:lnSpc>
              <a:spcBef>
                <a:spcPts val="1200"/>
              </a:spcBef>
              <a:spcAft>
                <a:spcPts val="0"/>
              </a:spcAft>
              <a:buSzPts val="2400"/>
              <a:buFont typeface="Arial"/>
              <a:buChar char="•"/>
            </a:pPr>
            <a:r>
              <a:rPr lang="de-DE" sz="2800" b="0" dirty="0">
                <a:solidFill>
                  <a:srgbClr val="3F3F3F"/>
                </a:solidFill>
                <a:latin typeface="Aptos" panose="020B0004020202020204" pitchFamily="34" charset="0"/>
              </a:rPr>
              <a:t>Die Preise sind besser, wenn Produkte oder Dienstleistungen in größeren Mengen beschafft werden.</a:t>
            </a:r>
            <a:endParaRPr dirty="0">
              <a:latin typeface="Aptos" panose="020B0004020202020204" pitchFamily="34" charset="0"/>
            </a:endParaRPr>
          </a:p>
          <a:p>
            <a:pPr marL="571500" lvl="0" indent="-342900" algn="l" rtl="0">
              <a:lnSpc>
                <a:spcPct val="100000"/>
              </a:lnSpc>
              <a:spcBef>
                <a:spcPts val="1200"/>
              </a:spcBef>
              <a:spcAft>
                <a:spcPts val="600"/>
              </a:spcAft>
              <a:buSzPts val="2400"/>
              <a:buFont typeface="Arial"/>
              <a:buChar char="•"/>
            </a:pPr>
            <a:r>
              <a:rPr lang="de-DE" sz="2800" b="0" dirty="0">
                <a:solidFill>
                  <a:srgbClr val="3F3F3F"/>
                </a:solidFill>
                <a:latin typeface="Aptos" panose="020B0004020202020204" pitchFamily="34" charset="0"/>
              </a:rPr>
              <a:t>Die Effizienz der Beschaffungsprozesse kann gesteigert und die Verwaltungskosten können reduziert werden.</a:t>
            </a:r>
            <a:endParaRPr dirty="0">
              <a:latin typeface="Aptos" panose="020B0004020202020204" pitchFamily="34" charset="0"/>
            </a:endParaRPr>
          </a:p>
        </p:txBody>
      </p:sp>
      <p:sp>
        <p:nvSpPr>
          <p:cNvPr id="241" name="Google Shape;241;p4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36ef4af8784_1_11"/>
          <p:cNvSpPr txBox="1">
            <a:spLocks noGrp="1"/>
          </p:cNvSpPr>
          <p:nvPr>
            <p:ph type="ctrTitle"/>
          </p:nvPr>
        </p:nvSpPr>
        <p:spPr>
          <a:xfrm>
            <a:off x="6309904" y="411479"/>
            <a:ext cx="5486400" cy="32919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de-DE" sz="5400" dirty="0">
                <a:latin typeface="Aptos Serif" panose="02020604070405020304" pitchFamily="18" charset="0"/>
                <a:cs typeface="Aptos Serif" panose="02020604070405020304" pitchFamily="18" charset="0"/>
              </a:rPr>
              <a:t>Gütezeichen als Hilfsmittel</a:t>
            </a:r>
            <a:endParaRPr sz="5400" dirty="0">
              <a:latin typeface="Aptos Serif" panose="02020604070405020304" pitchFamily="18" charset="0"/>
              <a:cs typeface="Aptos Serif" panose="0202060407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1"/>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Gütezeichen als Hilfsmittel</a:t>
            </a:r>
            <a:endParaRPr sz="4000" dirty="0">
              <a:latin typeface="Aptos Serif" panose="02020604070405020304" pitchFamily="18" charset="0"/>
              <a:cs typeface="Aptos Serif" panose="02020604070405020304" pitchFamily="18" charset="0"/>
            </a:endParaRPr>
          </a:p>
        </p:txBody>
      </p:sp>
      <p:pic>
        <p:nvPicPr>
          <p:cNvPr id="252" name="Google Shape;252;p41" descr="Europäisches Umweltzeichen – Wikipedia"/>
          <p:cNvPicPr preferRelativeResize="0"/>
          <p:nvPr/>
        </p:nvPicPr>
        <p:blipFill rotWithShape="1">
          <a:blip r:embed="rId3">
            <a:alphaModFix/>
          </a:blip>
          <a:srcRect/>
          <a:stretch/>
        </p:blipFill>
        <p:spPr>
          <a:xfrm>
            <a:off x="594360" y="3093963"/>
            <a:ext cx="974873" cy="974873"/>
          </a:xfrm>
          <a:prstGeom prst="rect">
            <a:avLst/>
          </a:prstGeom>
          <a:noFill/>
          <a:ln>
            <a:noFill/>
          </a:ln>
        </p:spPr>
      </p:pic>
      <p:pic>
        <p:nvPicPr>
          <p:cNvPr id="253" name="Google Shape;253;p41" descr="Österreichisches Umweltzeichen"/>
          <p:cNvPicPr preferRelativeResize="0"/>
          <p:nvPr/>
        </p:nvPicPr>
        <p:blipFill rotWithShape="1">
          <a:blip r:embed="rId4">
            <a:alphaModFix/>
          </a:blip>
          <a:srcRect/>
          <a:stretch/>
        </p:blipFill>
        <p:spPr>
          <a:xfrm>
            <a:off x="1801080" y="3049441"/>
            <a:ext cx="974872" cy="974872"/>
          </a:xfrm>
          <a:prstGeom prst="rect">
            <a:avLst/>
          </a:prstGeom>
          <a:noFill/>
          <a:ln>
            <a:noFill/>
          </a:ln>
        </p:spPr>
      </p:pic>
      <p:pic>
        <p:nvPicPr>
          <p:cNvPr id="254" name="Google Shape;254;p41" descr="Blauer Engel | Das deutsche Umweltzeichen"/>
          <p:cNvPicPr preferRelativeResize="0"/>
          <p:nvPr/>
        </p:nvPicPr>
        <p:blipFill rotWithShape="1">
          <a:blip r:embed="rId5">
            <a:alphaModFix/>
          </a:blip>
          <a:srcRect/>
          <a:stretch/>
        </p:blipFill>
        <p:spPr>
          <a:xfrm>
            <a:off x="2775952" y="2973241"/>
            <a:ext cx="2007084" cy="1129509"/>
          </a:xfrm>
          <a:prstGeom prst="rect">
            <a:avLst/>
          </a:prstGeom>
          <a:noFill/>
          <a:ln>
            <a:noFill/>
          </a:ln>
        </p:spPr>
      </p:pic>
      <p:pic>
        <p:nvPicPr>
          <p:cNvPr id="255" name="Google Shape;255;p41" descr="NF environnement - papier | écoconso"/>
          <p:cNvPicPr preferRelativeResize="0"/>
          <p:nvPr/>
        </p:nvPicPr>
        <p:blipFill rotWithShape="1">
          <a:blip r:embed="rId6">
            <a:alphaModFix/>
          </a:blip>
          <a:srcRect/>
          <a:stretch/>
        </p:blipFill>
        <p:spPr>
          <a:xfrm>
            <a:off x="4515449" y="3049441"/>
            <a:ext cx="1332324" cy="974871"/>
          </a:xfrm>
          <a:prstGeom prst="rect">
            <a:avLst/>
          </a:prstGeom>
          <a:noFill/>
          <a:ln>
            <a:noFill/>
          </a:ln>
        </p:spPr>
      </p:pic>
      <p:pic>
        <p:nvPicPr>
          <p:cNvPr id="256" name="Google Shape;256;p41" descr="Cradle to Cradle Certified Tyman International products"/>
          <p:cNvPicPr preferRelativeResize="0"/>
          <p:nvPr/>
        </p:nvPicPr>
        <p:blipFill rotWithShape="1">
          <a:blip r:embed="rId7">
            <a:alphaModFix/>
          </a:blip>
          <a:srcRect/>
          <a:stretch/>
        </p:blipFill>
        <p:spPr>
          <a:xfrm>
            <a:off x="6079620" y="3093963"/>
            <a:ext cx="885825" cy="885825"/>
          </a:xfrm>
          <a:prstGeom prst="rect">
            <a:avLst/>
          </a:prstGeom>
          <a:noFill/>
          <a:ln>
            <a:noFill/>
          </a:ln>
        </p:spPr>
      </p:pic>
      <p:sp>
        <p:nvSpPr>
          <p:cNvPr id="257" name="Google Shape;257;p41"/>
          <p:cNvSpPr txBox="1"/>
          <p:nvPr/>
        </p:nvSpPr>
        <p:spPr>
          <a:xfrm>
            <a:off x="594350" y="2310925"/>
            <a:ext cx="67878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400" b="1" i="0" u="none" strike="noStrike" cap="none" dirty="0">
                <a:solidFill>
                  <a:schemeClr val="accent4"/>
                </a:solidFill>
                <a:latin typeface="Aptos" panose="020B0004020202020204" pitchFamily="34" charset="0"/>
                <a:sym typeface="Arial"/>
              </a:rPr>
              <a:t>Gütezeichen breit angelegter </a:t>
            </a:r>
            <a:r>
              <a:rPr lang="de-DE" sz="2400" b="1" dirty="0">
                <a:solidFill>
                  <a:schemeClr val="accent4"/>
                </a:solidFill>
                <a:latin typeface="Aptos" panose="020B0004020202020204" pitchFamily="34" charset="0"/>
              </a:rPr>
              <a:t>Z</a:t>
            </a:r>
            <a:r>
              <a:rPr lang="de-DE" sz="2400" b="1" i="0" u="none" strike="noStrike" cap="none" dirty="0">
                <a:solidFill>
                  <a:schemeClr val="accent4"/>
                </a:solidFill>
                <a:latin typeface="Aptos" panose="020B0004020202020204" pitchFamily="34" charset="0"/>
                <a:sym typeface="Arial"/>
              </a:rPr>
              <a:t>ertifizierungsinitiativen:</a:t>
            </a:r>
            <a:endParaRPr sz="2400" b="1" i="0" u="none" strike="noStrike" cap="none" dirty="0">
              <a:solidFill>
                <a:schemeClr val="accent4"/>
              </a:solidFill>
              <a:latin typeface="Aptos" panose="020B0004020202020204" pitchFamily="34" charset="0"/>
              <a:sym typeface="Arial"/>
            </a:endParaRPr>
          </a:p>
        </p:txBody>
      </p:sp>
      <p:sp>
        <p:nvSpPr>
          <p:cNvPr id="258" name="Google Shape;258;p41"/>
          <p:cNvSpPr txBox="1"/>
          <p:nvPr/>
        </p:nvSpPr>
        <p:spPr>
          <a:xfrm>
            <a:off x="594350" y="4318475"/>
            <a:ext cx="79122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400" b="1" i="0" u="none" strike="noStrike" cap="none" dirty="0">
                <a:solidFill>
                  <a:schemeClr val="accent4"/>
                </a:solidFill>
                <a:latin typeface="Aptos" panose="020B0004020202020204" pitchFamily="34" charset="0"/>
                <a:sym typeface="Arial"/>
              </a:rPr>
              <a:t>Gütezeichen von Zertifizierungsinitiativen mit kleinerem Produktportfolio:</a:t>
            </a:r>
            <a:endParaRPr sz="2400" b="1" i="0" u="none" strike="noStrike" cap="none" dirty="0">
              <a:solidFill>
                <a:schemeClr val="accent4"/>
              </a:solidFill>
              <a:latin typeface="Aptos" panose="020B0004020202020204" pitchFamily="34" charset="0"/>
              <a:sym typeface="Arial"/>
            </a:endParaRPr>
          </a:p>
        </p:txBody>
      </p:sp>
      <p:pic>
        <p:nvPicPr>
          <p:cNvPr id="259" name="Google Shape;259;p41" descr="Die globale Nachhaltigkeitszertifizierung für IT-Produkte"/>
          <p:cNvPicPr preferRelativeResize="0"/>
          <p:nvPr/>
        </p:nvPicPr>
        <p:blipFill rotWithShape="1">
          <a:blip r:embed="rId8">
            <a:alphaModFix/>
          </a:blip>
          <a:srcRect/>
          <a:stretch/>
        </p:blipFill>
        <p:spPr>
          <a:xfrm>
            <a:off x="594360" y="5178338"/>
            <a:ext cx="1438275" cy="895350"/>
          </a:xfrm>
          <a:prstGeom prst="rect">
            <a:avLst/>
          </a:prstGeom>
          <a:noFill/>
          <a:ln>
            <a:noFill/>
          </a:ln>
        </p:spPr>
      </p:pic>
      <p:pic>
        <p:nvPicPr>
          <p:cNvPr id="260" name="Google Shape;260;p41" descr="OEKO-TEX® STANDARD 100"/>
          <p:cNvPicPr preferRelativeResize="0"/>
          <p:nvPr/>
        </p:nvPicPr>
        <p:blipFill rotWithShape="1">
          <a:blip r:embed="rId9">
            <a:alphaModFix/>
          </a:blip>
          <a:srcRect/>
          <a:stretch/>
        </p:blipFill>
        <p:spPr>
          <a:xfrm>
            <a:off x="2245852" y="5073539"/>
            <a:ext cx="1066800" cy="1009650"/>
          </a:xfrm>
          <a:prstGeom prst="rect">
            <a:avLst/>
          </a:prstGeom>
          <a:noFill/>
          <a:ln>
            <a:noFill/>
          </a:ln>
        </p:spPr>
      </p:pic>
      <p:pic>
        <p:nvPicPr>
          <p:cNvPr id="261" name="Google Shape;261;p41" descr="Global Organic Textile Standard Logo"/>
          <p:cNvPicPr preferRelativeResize="0"/>
          <p:nvPr/>
        </p:nvPicPr>
        <p:blipFill rotWithShape="1">
          <a:blip r:embed="rId10">
            <a:alphaModFix/>
          </a:blip>
          <a:srcRect/>
          <a:stretch/>
        </p:blipFill>
        <p:spPr>
          <a:xfrm>
            <a:off x="3374681" y="5173551"/>
            <a:ext cx="809625" cy="809625"/>
          </a:xfrm>
          <a:prstGeom prst="rect">
            <a:avLst/>
          </a:prstGeom>
          <a:noFill/>
          <a:ln>
            <a:noFill/>
          </a:ln>
        </p:spPr>
      </p:pic>
      <p:pic>
        <p:nvPicPr>
          <p:cNvPr id="262" name="Google Shape;262;p41" descr="ASC | Labelinfo"/>
          <p:cNvPicPr preferRelativeResize="0"/>
          <p:nvPr/>
        </p:nvPicPr>
        <p:blipFill rotWithShape="1">
          <a:blip r:embed="rId11">
            <a:alphaModFix/>
          </a:blip>
          <a:srcRect t="24657" b="24656"/>
          <a:stretch/>
        </p:blipFill>
        <p:spPr>
          <a:xfrm>
            <a:off x="4308169" y="5151053"/>
            <a:ext cx="1597331" cy="809625"/>
          </a:xfrm>
          <a:prstGeom prst="rect">
            <a:avLst/>
          </a:prstGeom>
          <a:noFill/>
          <a:ln>
            <a:noFill/>
          </a:ln>
        </p:spPr>
      </p:pic>
      <p:sp>
        <p:nvSpPr>
          <p:cNvPr id="263" name="Google Shape;263;p41"/>
          <p:cNvSpPr txBox="1"/>
          <p:nvPr/>
        </p:nvSpPr>
        <p:spPr>
          <a:xfrm>
            <a:off x="7587275" y="2463325"/>
            <a:ext cx="46047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400" b="1" i="0" u="none" strike="noStrike" cap="none" dirty="0">
                <a:solidFill>
                  <a:schemeClr val="accent4"/>
                </a:solidFill>
                <a:latin typeface="Aptos" panose="020B0004020202020204" pitchFamily="34" charset="0"/>
                <a:sym typeface="Arial"/>
              </a:rPr>
              <a:t>Gesetzlich </a:t>
            </a:r>
            <a:r>
              <a:rPr lang="de-DE" sz="2400" b="1" dirty="0">
                <a:solidFill>
                  <a:schemeClr val="accent4"/>
                </a:solidFill>
                <a:latin typeface="Aptos" panose="020B0004020202020204" pitchFamily="34" charset="0"/>
              </a:rPr>
              <a:t>v</a:t>
            </a:r>
            <a:r>
              <a:rPr lang="de-DE" sz="2400" b="1" i="0" u="none" strike="noStrike" cap="none" dirty="0">
                <a:solidFill>
                  <a:schemeClr val="accent4"/>
                </a:solidFill>
                <a:latin typeface="Aptos" panose="020B0004020202020204" pitchFamily="34" charset="0"/>
                <a:sym typeface="Arial"/>
              </a:rPr>
              <a:t>orgeschriebene Gütezeichen:</a:t>
            </a:r>
            <a:endParaRPr sz="2400" b="1" i="0" u="none" strike="noStrike" cap="none" dirty="0">
              <a:solidFill>
                <a:schemeClr val="accent4"/>
              </a:solidFill>
              <a:latin typeface="Aptos" panose="020B0004020202020204" pitchFamily="34" charset="0"/>
              <a:sym typeface="Arial"/>
            </a:endParaRPr>
          </a:p>
        </p:txBody>
      </p:sp>
      <p:pic>
        <p:nvPicPr>
          <p:cNvPr id="264" name="Google Shape;264;p41" descr="Bio-Logo - Europäische Kommission"/>
          <p:cNvPicPr preferRelativeResize="0"/>
          <p:nvPr/>
        </p:nvPicPr>
        <p:blipFill rotWithShape="1">
          <a:blip r:embed="rId12">
            <a:alphaModFix/>
          </a:blip>
          <a:srcRect/>
          <a:stretch/>
        </p:blipFill>
        <p:spPr>
          <a:xfrm>
            <a:off x="7886697" y="3342163"/>
            <a:ext cx="1419225" cy="942975"/>
          </a:xfrm>
          <a:prstGeom prst="rect">
            <a:avLst/>
          </a:prstGeom>
          <a:noFill/>
          <a:ln>
            <a:noFill/>
          </a:ln>
        </p:spPr>
      </p:pic>
      <p:pic>
        <p:nvPicPr>
          <p:cNvPr id="265" name="Google Shape;265;p41" descr="Kühl- und Gefriergeräte | Umweltbundesamt"/>
          <p:cNvPicPr preferRelativeResize="0"/>
          <p:nvPr/>
        </p:nvPicPr>
        <p:blipFill rotWithShape="1">
          <a:blip r:embed="rId13">
            <a:alphaModFix/>
          </a:blip>
          <a:srcRect l="37292" r="37838"/>
          <a:stretch/>
        </p:blipFill>
        <p:spPr>
          <a:xfrm>
            <a:off x="9584342" y="3342170"/>
            <a:ext cx="1031357" cy="2087083"/>
          </a:xfrm>
          <a:prstGeom prst="rect">
            <a:avLst/>
          </a:prstGeom>
          <a:noFill/>
          <a:ln>
            <a:noFill/>
          </a:ln>
        </p:spPr>
      </p:pic>
      <p:sp>
        <p:nvSpPr>
          <p:cNvPr id="266" name="Google Shape;266;p4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36ef4af8784_1_15"/>
          <p:cNvSpPr txBox="1">
            <a:spLocks noGrp="1"/>
          </p:cNvSpPr>
          <p:nvPr>
            <p:ph type="ctrTitle"/>
          </p:nvPr>
        </p:nvSpPr>
        <p:spPr>
          <a:xfrm>
            <a:off x="6309904" y="411479"/>
            <a:ext cx="5486400" cy="32919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de-DE" sz="5400" dirty="0">
                <a:latin typeface="Aptos Serif" panose="02020604070405020304" pitchFamily="18" charset="0"/>
                <a:cs typeface="Aptos Serif" panose="02020604070405020304" pitchFamily="18" charset="0"/>
              </a:rPr>
              <a:t>Erstellung eines Beschaffungs-</a:t>
            </a:r>
            <a:br>
              <a:rPr lang="de-DE" sz="5400" dirty="0">
                <a:latin typeface="Aptos Serif" panose="02020604070405020304" pitchFamily="18" charset="0"/>
                <a:cs typeface="Aptos Serif" panose="02020604070405020304" pitchFamily="18" charset="0"/>
              </a:rPr>
            </a:br>
            <a:r>
              <a:rPr lang="de-DE" sz="5400" dirty="0" err="1">
                <a:latin typeface="Aptos Serif" panose="02020604070405020304" pitchFamily="18" charset="0"/>
                <a:cs typeface="Aptos Serif" panose="02020604070405020304" pitchFamily="18" charset="0"/>
              </a:rPr>
              <a:t>katalogs</a:t>
            </a:r>
            <a:endParaRPr sz="5400" dirty="0">
              <a:latin typeface="Aptos Serif" panose="02020604070405020304" pitchFamily="18" charset="0"/>
              <a:cs typeface="Aptos Serif" panose="0202060407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2"/>
          <p:cNvSpPr txBox="1">
            <a:spLocks noGrp="1"/>
          </p:cNvSpPr>
          <p:nvPr>
            <p:ph type="title"/>
          </p:nvPr>
        </p:nvSpPr>
        <p:spPr>
          <a:xfrm>
            <a:off x="564114" y="829341"/>
            <a:ext cx="8774229" cy="1325563"/>
          </a:xfrm>
          <a:prstGeom prst="rect">
            <a:avLst/>
          </a:prstGeom>
          <a:noFill/>
          <a:ln>
            <a:noFill/>
          </a:ln>
        </p:spPr>
        <p:txBody>
          <a:bodyPr spcFirstLastPara="1" wrap="square" lIns="0" tIns="0" rIns="0" bIns="0" anchor="ctr" anchorCtr="0">
            <a:normAutofit/>
          </a:bodyPr>
          <a:lstStyle/>
          <a:p>
            <a:pPr marL="0" lvl="0" indent="0" algn="l" rtl="0">
              <a:lnSpc>
                <a:spcPct val="80000"/>
              </a:lnSpc>
              <a:spcBef>
                <a:spcPts val="0"/>
              </a:spcBef>
              <a:spcAft>
                <a:spcPts val="0"/>
              </a:spcAft>
              <a:buClr>
                <a:srgbClr val="3F3F3F"/>
              </a:buClr>
              <a:buSzPts val="4889"/>
              <a:buFont typeface="Play"/>
              <a:buNone/>
            </a:pPr>
            <a:r>
              <a:rPr lang="de-DE" sz="4011" dirty="0">
                <a:latin typeface="Aptos Serif" panose="02020604070405020304" pitchFamily="18" charset="0"/>
                <a:cs typeface="Aptos Serif" panose="02020604070405020304" pitchFamily="18" charset="0"/>
              </a:rPr>
              <a:t>Erstellung eines Beschaffungskatalogs</a:t>
            </a:r>
            <a:endParaRPr sz="3900" dirty="0">
              <a:latin typeface="Aptos Serif" panose="02020604070405020304" pitchFamily="18" charset="0"/>
              <a:cs typeface="Aptos Serif" panose="02020604070405020304" pitchFamily="18" charset="0"/>
            </a:endParaRPr>
          </a:p>
        </p:txBody>
      </p:sp>
      <p:sp>
        <p:nvSpPr>
          <p:cNvPr id="277" name="Google Shape;277;p42"/>
          <p:cNvSpPr txBox="1">
            <a:spLocks noGrp="1"/>
          </p:cNvSpPr>
          <p:nvPr>
            <p:ph type="body" idx="4294967295"/>
          </p:nvPr>
        </p:nvSpPr>
        <p:spPr>
          <a:xfrm>
            <a:off x="594360" y="3106057"/>
            <a:ext cx="11104154" cy="2922602"/>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rgbClr val="000000"/>
              </a:buClr>
              <a:buSzPts val="2800"/>
              <a:buNone/>
            </a:pPr>
            <a:r>
              <a:rPr lang="de-DE" b="0" i="0" u="none" strike="noStrike" cap="none" dirty="0">
                <a:latin typeface="Aptos" panose="020B0004020202020204" pitchFamily="34" charset="0"/>
              </a:rPr>
              <a:t>Schritt 1: Erstellung der Struktur des Beschaffungskatalogs</a:t>
            </a:r>
            <a:endParaRPr b="0" i="0" u="none" strike="noStrike" cap="none" dirty="0">
              <a:latin typeface="Aptos" panose="020B0004020202020204" pitchFamily="34" charset="0"/>
            </a:endParaRPr>
          </a:p>
          <a:p>
            <a:pPr marL="457200" lvl="0" indent="-457200" algn="l" rtl="0">
              <a:lnSpc>
                <a:spcPct val="90000"/>
              </a:lnSpc>
              <a:spcBef>
                <a:spcPts val="1800"/>
              </a:spcBef>
              <a:spcAft>
                <a:spcPts val="0"/>
              </a:spcAft>
              <a:buClr>
                <a:srgbClr val="000000"/>
              </a:buClr>
              <a:buSzPts val="2800"/>
              <a:buNone/>
            </a:pPr>
            <a:r>
              <a:rPr lang="de-DE" b="0" i="0" u="none" strike="noStrike" cap="none" dirty="0">
                <a:latin typeface="Aptos" panose="020B0004020202020204" pitchFamily="34" charset="0"/>
              </a:rPr>
              <a:t>Schritt 2: Identifizierung und Bewertung von Lieferanten</a:t>
            </a:r>
            <a:endParaRPr b="0" i="0" u="none" strike="noStrike" cap="none" dirty="0">
              <a:latin typeface="Aptos" panose="020B0004020202020204" pitchFamily="34" charset="0"/>
            </a:endParaRPr>
          </a:p>
          <a:p>
            <a:pPr marL="457200" lvl="0" indent="-457200" algn="l" rtl="0">
              <a:lnSpc>
                <a:spcPct val="90000"/>
              </a:lnSpc>
              <a:spcBef>
                <a:spcPts val="1800"/>
              </a:spcBef>
              <a:spcAft>
                <a:spcPts val="0"/>
              </a:spcAft>
              <a:buClr>
                <a:srgbClr val="000000"/>
              </a:buClr>
              <a:buSzPts val="2800"/>
              <a:buNone/>
            </a:pPr>
            <a:r>
              <a:rPr lang="de-DE" b="0" i="0" u="none" strike="noStrike" cap="none" dirty="0">
                <a:latin typeface="Aptos" panose="020B0004020202020204" pitchFamily="34" charset="0"/>
              </a:rPr>
              <a:t>Schritt 3: Verwendung des Beschaffungskatalogs</a:t>
            </a:r>
            <a:endParaRPr b="0" i="0" u="none" strike="noStrike" cap="none" dirty="0">
              <a:latin typeface="Aptos" panose="020B0004020202020204" pitchFamily="34" charset="0"/>
            </a:endParaRPr>
          </a:p>
          <a:p>
            <a:pPr marL="457200" lvl="0" indent="-457200" algn="l" rtl="0">
              <a:lnSpc>
                <a:spcPct val="90000"/>
              </a:lnSpc>
              <a:spcBef>
                <a:spcPts val="1800"/>
              </a:spcBef>
              <a:spcAft>
                <a:spcPts val="1800"/>
              </a:spcAft>
              <a:buClr>
                <a:srgbClr val="000000"/>
              </a:buClr>
              <a:buSzPts val="2800"/>
              <a:buNone/>
            </a:pPr>
            <a:r>
              <a:rPr lang="de-DE" b="0" i="0" u="none" strike="noStrike" cap="none" dirty="0">
                <a:latin typeface="Aptos" panose="020B0004020202020204" pitchFamily="34" charset="0"/>
              </a:rPr>
              <a:t>Schritt 4: Regelmäßige Überprüfung und Aktualisierung</a:t>
            </a:r>
            <a:endParaRPr b="0" i="0" u="none" strike="noStrike" cap="none" dirty="0">
              <a:latin typeface="Aptos" panose="020B0004020202020204" pitchFamily="34" charset="0"/>
            </a:endParaRPr>
          </a:p>
        </p:txBody>
      </p:sp>
      <p:pic>
        <p:nvPicPr>
          <p:cNvPr id="278" name="Google Shape;278;p42" descr="Ein Bild, das Screenshot enthält.&#10;&#10;KI-generierte Inhalte können fehlerhaft sein."/>
          <p:cNvPicPr preferRelativeResize="0"/>
          <p:nvPr/>
        </p:nvPicPr>
        <p:blipFill rotWithShape="1">
          <a:blip r:embed="rId3">
            <a:alphaModFix/>
          </a:blip>
          <a:srcRect t="17765" r="1" b="24647"/>
          <a:stretch/>
        </p:blipFill>
        <p:spPr>
          <a:xfrm>
            <a:off x="7298830" y="-489535"/>
            <a:ext cx="5311140" cy="3058564"/>
          </a:xfrm>
          <a:prstGeom prst="rect">
            <a:avLst/>
          </a:prstGeom>
          <a:noFill/>
          <a:ln>
            <a:noFill/>
          </a:ln>
        </p:spPr>
      </p:pic>
      <p:sp>
        <p:nvSpPr>
          <p:cNvPr id="279" name="Google Shape;279;p4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de-DE" sz="5400" dirty="0">
                <a:latin typeface="Aptos Serif" panose="02020604070405020304" pitchFamily="18" charset="0"/>
                <a:cs typeface="Aptos Serif" panose="02020604070405020304" pitchFamily="18" charset="0"/>
              </a:rPr>
              <a:t>Ausgewählte Vorteile</a:t>
            </a:r>
            <a:endParaRPr sz="5400" dirty="0">
              <a:latin typeface="Aptos Serif" panose="02020604070405020304" pitchFamily="18" charset="0"/>
              <a:cs typeface="Aptos Serif" panose="0202060407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3"/>
          <p:cNvSpPr txBox="1">
            <a:spLocks noGrp="1"/>
          </p:cNvSpPr>
          <p:nvPr>
            <p:ph type="title"/>
          </p:nvPr>
        </p:nvSpPr>
        <p:spPr>
          <a:xfrm>
            <a:off x="594360" y="189572"/>
            <a:ext cx="7092980"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Inhalte des Beschaffungskatalogs</a:t>
            </a:r>
            <a:endParaRPr dirty="0">
              <a:latin typeface="Aptos Serif" panose="02020604070405020304" pitchFamily="18" charset="0"/>
              <a:cs typeface="Aptos Serif" panose="02020604070405020304" pitchFamily="18" charset="0"/>
            </a:endParaRPr>
          </a:p>
        </p:txBody>
      </p:sp>
      <p:sp>
        <p:nvSpPr>
          <p:cNvPr id="286" name="Google Shape;286;p43"/>
          <p:cNvSpPr txBox="1">
            <a:spLocks noGrp="1"/>
          </p:cNvSpPr>
          <p:nvPr>
            <p:ph type="body" idx="1"/>
          </p:nvPr>
        </p:nvSpPr>
        <p:spPr>
          <a:xfrm>
            <a:off x="594360" y="2801256"/>
            <a:ext cx="11282208" cy="3428093"/>
          </a:xfrm>
          <a:prstGeom prst="rect">
            <a:avLst/>
          </a:prstGeom>
          <a:noFill/>
          <a:ln>
            <a:noFill/>
          </a:ln>
        </p:spPr>
        <p:txBody>
          <a:bodyPr spcFirstLastPara="1" wrap="square" lIns="0" tIns="228600" rIns="0" bIns="0" anchor="t" anchorCtr="0">
            <a:noAutofit/>
          </a:bodyPr>
          <a:lstStyle/>
          <a:p>
            <a:pPr marL="457200" lvl="0" indent="-457200" algn="l" rtl="0">
              <a:lnSpc>
                <a:spcPct val="90000"/>
              </a:lnSpc>
              <a:spcBef>
                <a:spcPts val="0"/>
              </a:spcBef>
              <a:spcAft>
                <a:spcPts val="0"/>
              </a:spcAft>
              <a:buClr>
                <a:srgbClr val="000000"/>
              </a:buClr>
              <a:buSzPts val="2800"/>
              <a:buFont typeface="Arial"/>
              <a:buChar char="•"/>
            </a:pPr>
            <a:r>
              <a:rPr lang="de-DE" sz="2800" b="0" dirty="0">
                <a:solidFill>
                  <a:srgbClr val="3F3F3F"/>
                </a:solidFill>
                <a:latin typeface="Aptos" panose="020B0004020202020204" pitchFamily="34" charset="0"/>
              </a:rPr>
              <a:t>Liste der regelmäßig beschafften Produkte und Dienstleistungen</a:t>
            </a:r>
            <a:endParaRPr dirty="0">
              <a:latin typeface="Aptos" panose="020B0004020202020204" pitchFamily="34" charset="0"/>
            </a:endParaRPr>
          </a:p>
          <a:p>
            <a:pPr marL="457200" lvl="0" indent="-457200" algn="l" rtl="0">
              <a:lnSpc>
                <a:spcPct val="90000"/>
              </a:lnSpc>
              <a:spcBef>
                <a:spcPts val="1800"/>
              </a:spcBef>
              <a:spcAft>
                <a:spcPts val="0"/>
              </a:spcAft>
              <a:buClr>
                <a:srgbClr val="000000"/>
              </a:buClr>
              <a:buSzPts val="2800"/>
              <a:buFont typeface="Arial"/>
              <a:buChar char="•"/>
            </a:pPr>
            <a:r>
              <a:rPr lang="de-DE" sz="2800" b="0" dirty="0">
                <a:solidFill>
                  <a:srgbClr val="3F3F3F"/>
                </a:solidFill>
                <a:latin typeface="Aptos" panose="020B0004020202020204" pitchFamily="34" charset="0"/>
              </a:rPr>
              <a:t>Nachhaltigkeitskriterien für die Produkte und Dienstleistungen</a:t>
            </a:r>
            <a:endParaRPr sz="2800" dirty="0">
              <a:latin typeface="Aptos" panose="020B0004020202020204" pitchFamily="34" charset="0"/>
            </a:endParaRPr>
          </a:p>
          <a:p>
            <a:pPr marL="457200" lvl="0" indent="-457200" algn="l" rtl="0">
              <a:lnSpc>
                <a:spcPct val="90000"/>
              </a:lnSpc>
              <a:spcBef>
                <a:spcPts val="1800"/>
              </a:spcBef>
              <a:spcAft>
                <a:spcPts val="0"/>
              </a:spcAft>
              <a:buClr>
                <a:srgbClr val="000000"/>
              </a:buClr>
              <a:buSzPts val="2800"/>
              <a:buFont typeface="Arial"/>
              <a:buChar char="•"/>
            </a:pPr>
            <a:r>
              <a:rPr lang="de-DE" sz="2800" b="0" dirty="0">
                <a:solidFill>
                  <a:srgbClr val="3F3F3F"/>
                </a:solidFill>
                <a:latin typeface="Aptos" panose="020B0004020202020204" pitchFamily="34" charset="0"/>
              </a:rPr>
              <a:t>Informationen, wie Produkte und Dienstleistungen von der Gemeinde beschafft werden</a:t>
            </a:r>
            <a:endParaRPr dirty="0">
              <a:latin typeface="Aptos" panose="020B0004020202020204" pitchFamily="34" charset="0"/>
            </a:endParaRPr>
          </a:p>
          <a:p>
            <a:pPr marL="457200" lvl="0" indent="-457200" algn="l" rtl="0">
              <a:lnSpc>
                <a:spcPct val="90000"/>
              </a:lnSpc>
              <a:spcBef>
                <a:spcPts val="1800"/>
              </a:spcBef>
              <a:spcAft>
                <a:spcPts val="1800"/>
              </a:spcAft>
              <a:buClr>
                <a:srgbClr val="000000"/>
              </a:buClr>
              <a:buSzPts val="2800"/>
              <a:buFont typeface="Arial"/>
              <a:buChar char="•"/>
            </a:pPr>
            <a:r>
              <a:rPr lang="de-DE" sz="2800" b="0" dirty="0">
                <a:solidFill>
                  <a:srgbClr val="3F3F3F"/>
                </a:solidFill>
                <a:latin typeface="Aptos" panose="020B0004020202020204" pitchFamily="34" charset="0"/>
              </a:rPr>
              <a:t>Angaben zu den Lieferanten der nachhaltigen Produkte und Dienstleistungen</a:t>
            </a:r>
            <a:endParaRPr dirty="0">
              <a:latin typeface="Aptos" panose="020B0004020202020204" pitchFamily="34" charset="0"/>
            </a:endParaRPr>
          </a:p>
        </p:txBody>
      </p:sp>
      <p:sp>
        <p:nvSpPr>
          <p:cNvPr id="287" name="Google Shape;287;p4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4"/>
          <p:cNvSpPr txBox="1">
            <a:spLocks noGrp="1"/>
          </p:cNvSpPr>
          <p:nvPr>
            <p:ph type="title"/>
          </p:nvPr>
        </p:nvSpPr>
        <p:spPr>
          <a:xfrm>
            <a:off x="575295" y="278125"/>
            <a:ext cx="7459200" cy="2354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Identifizierung und Bewertung von Lieferanten</a:t>
            </a:r>
            <a:endParaRPr dirty="0">
              <a:latin typeface="Aptos Serif" panose="02020604070405020304" pitchFamily="18" charset="0"/>
              <a:cs typeface="Aptos Serif" panose="02020604070405020304" pitchFamily="18" charset="0"/>
            </a:endParaRPr>
          </a:p>
        </p:txBody>
      </p:sp>
      <p:sp>
        <p:nvSpPr>
          <p:cNvPr id="294" name="Google Shape;294;p44"/>
          <p:cNvSpPr txBox="1">
            <a:spLocks noGrp="1"/>
          </p:cNvSpPr>
          <p:nvPr>
            <p:ph type="body" idx="1"/>
          </p:nvPr>
        </p:nvSpPr>
        <p:spPr>
          <a:xfrm>
            <a:off x="594360" y="3119158"/>
            <a:ext cx="11216640" cy="2994415"/>
          </a:xfrm>
          <a:prstGeom prst="rect">
            <a:avLst/>
          </a:prstGeom>
          <a:noFill/>
          <a:ln>
            <a:noFill/>
          </a:ln>
        </p:spPr>
        <p:txBody>
          <a:bodyPr spcFirstLastPara="1" wrap="square" lIns="0" tIns="228600" rIns="0" bIns="0" anchor="t" anchorCtr="0">
            <a:noAutofit/>
          </a:bodyPr>
          <a:lstStyle/>
          <a:p>
            <a:pPr marL="685800" lvl="0" indent="-457200" algn="l" rtl="0">
              <a:lnSpc>
                <a:spcPct val="100000"/>
              </a:lnSpc>
              <a:spcBef>
                <a:spcPts val="300"/>
              </a:spcBef>
              <a:spcAft>
                <a:spcPts val="0"/>
              </a:spcAft>
              <a:buSzPts val="2000"/>
              <a:buFont typeface="Arial"/>
              <a:buChar char="•"/>
            </a:pPr>
            <a:r>
              <a:rPr lang="de-DE" sz="2800" dirty="0">
                <a:latin typeface="Aptos" panose="020B0004020202020204" pitchFamily="34" charset="0"/>
              </a:rPr>
              <a:t>Befragung von potenziellen Lieferanten, ob nachhaltige Produkte geliefert werden können</a:t>
            </a:r>
            <a:endParaRPr dirty="0">
              <a:latin typeface="Aptos" panose="020B0004020202020204" pitchFamily="34" charset="0"/>
            </a:endParaRPr>
          </a:p>
          <a:p>
            <a:pPr marL="685800" lvl="0" indent="-457200" algn="l" rtl="0">
              <a:lnSpc>
                <a:spcPct val="100000"/>
              </a:lnSpc>
              <a:spcBef>
                <a:spcPts val="600"/>
              </a:spcBef>
              <a:spcAft>
                <a:spcPts val="0"/>
              </a:spcAft>
              <a:buSzPts val="2000"/>
              <a:buFont typeface="Arial"/>
              <a:buChar char="•"/>
            </a:pPr>
            <a:r>
              <a:rPr lang="de-DE" sz="2800" dirty="0">
                <a:latin typeface="Aptos" panose="020B0004020202020204" pitchFamily="34" charset="0"/>
              </a:rPr>
              <a:t>Einholung von Nachweisen über die Erfüllung von Nachhaltigkeitskriterien</a:t>
            </a:r>
            <a:endParaRPr dirty="0">
              <a:latin typeface="Aptos" panose="020B0004020202020204" pitchFamily="34" charset="0"/>
            </a:endParaRPr>
          </a:p>
          <a:p>
            <a:pPr marL="685800" lvl="0" indent="-457200" algn="l" rtl="0">
              <a:lnSpc>
                <a:spcPct val="100000"/>
              </a:lnSpc>
              <a:spcBef>
                <a:spcPts val="600"/>
              </a:spcBef>
              <a:spcAft>
                <a:spcPts val="0"/>
              </a:spcAft>
              <a:buSzPts val="2000"/>
              <a:buFont typeface="Arial"/>
              <a:buChar char="•"/>
            </a:pPr>
            <a:r>
              <a:rPr lang="de-DE" sz="2800" dirty="0">
                <a:latin typeface="Aptos" panose="020B0004020202020204" pitchFamily="34" charset="0"/>
              </a:rPr>
              <a:t>Prüfung dieser Nachweise durch die Gemeinde</a:t>
            </a:r>
            <a:endParaRPr dirty="0">
              <a:latin typeface="Aptos" panose="020B0004020202020204" pitchFamily="34" charset="0"/>
            </a:endParaRPr>
          </a:p>
          <a:p>
            <a:pPr marL="685800" lvl="0" indent="-457200" algn="l" rtl="0">
              <a:lnSpc>
                <a:spcPct val="100000"/>
              </a:lnSpc>
              <a:spcBef>
                <a:spcPts val="600"/>
              </a:spcBef>
              <a:spcAft>
                <a:spcPts val="300"/>
              </a:spcAft>
              <a:buSzPts val="2000"/>
              <a:buFont typeface="Arial"/>
              <a:buChar char="•"/>
            </a:pPr>
            <a:r>
              <a:rPr lang="de-DE" sz="2800" dirty="0">
                <a:latin typeface="Aptos" panose="020B0004020202020204" pitchFamily="34" charset="0"/>
              </a:rPr>
              <a:t>Vergleich der Preise und Eintragung im Beschaffungskatalog</a:t>
            </a:r>
            <a:endParaRPr dirty="0">
              <a:latin typeface="Aptos" panose="020B0004020202020204" pitchFamily="34" charset="0"/>
            </a:endParaRPr>
          </a:p>
        </p:txBody>
      </p:sp>
      <p:pic>
        <p:nvPicPr>
          <p:cNvPr id="295" name="Google Shape;295;p44" descr="Ein Bild, das Kreis, Screenshot enthält.&#10;&#10;KI-generierte Inhalte können fehlerhaft sein."/>
          <p:cNvPicPr preferRelativeResize="0"/>
          <p:nvPr/>
        </p:nvPicPr>
        <p:blipFill rotWithShape="1">
          <a:blip r:embed="rId3">
            <a:alphaModFix/>
          </a:blip>
          <a:srcRect/>
          <a:stretch/>
        </p:blipFill>
        <p:spPr>
          <a:xfrm>
            <a:off x="7724391" y="-638156"/>
            <a:ext cx="4698384" cy="4698384"/>
          </a:xfrm>
          <a:prstGeom prst="rect">
            <a:avLst/>
          </a:prstGeom>
          <a:noFill/>
          <a:ln>
            <a:noFill/>
          </a:ln>
        </p:spPr>
      </p:pic>
      <p:sp>
        <p:nvSpPr>
          <p:cNvPr id="296" name="Google Shape;296;p4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5"/>
          <p:cNvSpPr txBox="1">
            <a:spLocks noGrp="1"/>
          </p:cNvSpPr>
          <p:nvPr>
            <p:ph type="title"/>
          </p:nvPr>
        </p:nvSpPr>
        <p:spPr>
          <a:xfrm>
            <a:off x="594359" y="605382"/>
            <a:ext cx="5942448"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Regelmäßige Überprüfungen und Aktualisierungen</a:t>
            </a:r>
            <a:endParaRPr dirty="0">
              <a:latin typeface="Aptos Serif" panose="02020604070405020304" pitchFamily="18" charset="0"/>
              <a:cs typeface="Aptos Serif" panose="02020604070405020304" pitchFamily="18" charset="0"/>
            </a:endParaRPr>
          </a:p>
        </p:txBody>
      </p:sp>
      <p:sp>
        <p:nvSpPr>
          <p:cNvPr id="303" name="Google Shape;303;p45"/>
          <p:cNvSpPr txBox="1">
            <a:spLocks noGrp="1"/>
          </p:cNvSpPr>
          <p:nvPr>
            <p:ph type="body" idx="1"/>
          </p:nvPr>
        </p:nvSpPr>
        <p:spPr>
          <a:xfrm>
            <a:off x="381001" y="3279579"/>
            <a:ext cx="7239000" cy="2994415"/>
          </a:xfrm>
          <a:prstGeom prst="rect">
            <a:avLst/>
          </a:prstGeom>
          <a:noFill/>
          <a:ln>
            <a:noFill/>
          </a:ln>
        </p:spPr>
        <p:txBody>
          <a:bodyPr spcFirstLastPara="1" wrap="square" lIns="0" tIns="228600" rIns="0" bIns="0" anchor="t" anchorCtr="0">
            <a:noAutofit/>
          </a:bodyPr>
          <a:lstStyle/>
          <a:p>
            <a:pPr marL="228600" lvl="0" indent="0" algn="l" rtl="0">
              <a:lnSpc>
                <a:spcPct val="115000"/>
              </a:lnSpc>
              <a:spcBef>
                <a:spcPts val="1000"/>
              </a:spcBef>
              <a:spcAft>
                <a:spcPts val="0"/>
              </a:spcAft>
              <a:buSzPts val="2000"/>
              <a:buNone/>
            </a:pPr>
            <a:r>
              <a:rPr lang="de-DE" sz="2800" dirty="0">
                <a:latin typeface="Aptos" panose="020B0004020202020204" pitchFamily="34" charset="0"/>
              </a:rPr>
              <a:t>Da sich die Märkte weiterentwickeln, muss der Katalog regelmäßig aktualisiert werden.</a:t>
            </a:r>
            <a:endParaRPr dirty="0">
              <a:latin typeface="Aptos" panose="020B0004020202020204" pitchFamily="34" charset="0"/>
            </a:endParaRPr>
          </a:p>
          <a:p>
            <a:pPr marL="228600" lvl="0" indent="0" algn="l" rtl="0">
              <a:lnSpc>
                <a:spcPct val="115000"/>
              </a:lnSpc>
              <a:spcBef>
                <a:spcPts val="1000"/>
              </a:spcBef>
              <a:spcAft>
                <a:spcPts val="300"/>
              </a:spcAft>
              <a:buSzPts val="2000"/>
              <a:buNone/>
            </a:pPr>
            <a:r>
              <a:rPr lang="de-DE" sz="2800" dirty="0">
                <a:latin typeface="Aptos" panose="020B0004020202020204" pitchFamily="34" charset="0"/>
              </a:rPr>
              <a:t>Eine Möglichkeit, den Katalog aktuell zu halten, ist, ihn zu einem E-Shop weiterzuentwickeln. </a:t>
            </a:r>
            <a:endParaRPr dirty="0">
              <a:latin typeface="Aptos" panose="020B0004020202020204" pitchFamily="34" charset="0"/>
            </a:endParaRPr>
          </a:p>
        </p:txBody>
      </p:sp>
      <p:sp>
        <p:nvSpPr>
          <p:cNvPr id="304" name="Google Shape;304;p45"/>
          <p:cNvSpPr>
            <a:spLocks noGrp="1"/>
          </p:cNvSpPr>
          <p:nvPr>
            <p:ph type="pic" idx="2"/>
          </p:nvPr>
        </p:nvSpPr>
        <p:spPr>
          <a:xfrm flipH="1">
            <a:off x="7492200" y="0"/>
            <a:ext cx="5063400" cy="6858000"/>
          </a:xfrm>
          <a:prstGeom prst="flowChartDelay">
            <a:avLst/>
          </a:prstGeom>
          <a:solidFill>
            <a:srgbClr val="87C3CD"/>
          </a:solidFill>
          <a:ln>
            <a:noFill/>
          </a:ln>
        </p:spPr>
        <p:txBody>
          <a:bodyPr/>
          <a:lstStyle/>
          <a:p>
            <a:endParaRPr lang="de-DE"/>
          </a:p>
        </p:txBody>
      </p:sp>
      <p:sp>
        <p:nvSpPr>
          <p:cNvPr id="305" name="Google Shape;305;p45"/>
          <p:cNvSpPr txBox="1"/>
          <p:nvPr/>
        </p:nvSpPr>
        <p:spPr>
          <a:xfrm>
            <a:off x="8112478" y="1351050"/>
            <a:ext cx="4364100" cy="4155900"/>
          </a:xfrm>
          <a:prstGeom prst="rect">
            <a:avLst/>
          </a:prstGeom>
          <a:solidFill>
            <a:srgbClr val="87C3CD"/>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de-DE" sz="2400" b="0" i="0" u="none" strike="noStrike" cap="none" dirty="0">
                <a:solidFill>
                  <a:schemeClr val="lt1"/>
                </a:solidFill>
                <a:latin typeface="Aptos" panose="020B0004020202020204" pitchFamily="34" charset="0"/>
                <a:sym typeface="Arial"/>
              </a:rPr>
              <a:t>Ein E-Shop ermöglicht es den Beschaffungsverantwortlichen in der Gemeinde, vorausgewählte Produkte und Dienstleistungen direkt bei verschiedenen Lieferanten zu bestellen – z. B. Reinigungsmittel beim lokalen Anbieter oder Feuerwehrfahrzeuge über die zentrale Beschaffungsstelle.</a:t>
            </a:r>
            <a:endParaRPr sz="1400" b="0" i="0" u="none" strike="noStrike" cap="none" dirty="0">
              <a:solidFill>
                <a:srgbClr val="000000"/>
              </a:solidFill>
              <a:latin typeface="Aptos" panose="020B0004020202020204" pitchFamily="34" charset="0"/>
              <a:sym typeface="Arial"/>
            </a:endParaRPr>
          </a:p>
        </p:txBody>
      </p:sp>
      <p:sp>
        <p:nvSpPr>
          <p:cNvPr id="306" name="Google Shape;306;p4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36ef4af8784_1_19"/>
          <p:cNvSpPr txBox="1">
            <a:spLocks noGrp="1"/>
          </p:cNvSpPr>
          <p:nvPr>
            <p:ph type="ctrTitle"/>
          </p:nvPr>
        </p:nvSpPr>
        <p:spPr>
          <a:xfrm>
            <a:off x="6309904" y="411479"/>
            <a:ext cx="5486400" cy="32919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de-DE" sz="5400" dirty="0">
                <a:latin typeface="Aptos Serif" panose="02020604070405020304" pitchFamily="18" charset="0"/>
                <a:cs typeface="Aptos Serif" panose="02020604070405020304" pitchFamily="18" charset="0"/>
              </a:rPr>
              <a:t>Lokale und regionale Beschaffung</a:t>
            </a:r>
            <a:endParaRPr sz="5400" dirty="0">
              <a:latin typeface="Aptos Serif" panose="02020604070405020304" pitchFamily="18" charset="0"/>
              <a:cs typeface="Aptos Serif" panose="0202060407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6"/>
          <p:cNvSpPr txBox="1">
            <a:spLocks noGrp="1"/>
          </p:cNvSpPr>
          <p:nvPr>
            <p:ph type="title"/>
          </p:nvPr>
        </p:nvSpPr>
        <p:spPr>
          <a:xfrm>
            <a:off x="575310" y="118109"/>
            <a:ext cx="6158195"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Lokale und regionale Beschaffung</a:t>
            </a:r>
            <a:endParaRPr dirty="0">
              <a:latin typeface="Aptos Serif" panose="02020604070405020304" pitchFamily="18" charset="0"/>
              <a:cs typeface="Aptos Serif" panose="02020604070405020304" pitchFamily="18" charset="0"/>
            </a:endParaRPr>
          </a:p>
        </p:txBody>
      </p:sp>
      <p:sp>
        <p:nvSpPr>
          <p:cNvPr id="317" name="Google Shape;317;p46"/>
          <p:cNvSpPr>
            <a:spLocks noGrp="1"/>
          </p:cNvSpPr>
          <p:nvPr>
            <p:ph type="pic" idx="2"/>
          </p:nvPr>
        </p:nvSpPr>
        <p:spPr>
          <a:xfrm flipH="1">
            <a:off x="8601829" y="0"/>
            <a:ext cx="5458495" cy="6858000"/>
          </a:xfrm>
          <a:prstGeom prst="flowChartDelay">
            <a:avLst/>
          </a:prstGeom>
          <a:solidFill>
            <a:srgbClr val="87C3CD"/>
          </a:solidFill>
          <a:ln>
            <a:noFill/>
          </a:ln>
        </p:spPr>
        <p:txBody>
          <a:bodyPr/>
          <a:lstStyle/>
          <a:p>
            <a:endParaRPr lang="de-DE"/>
          </a:p>
        </p:txBody>
      </p:sp>
      <p:sp>
        <p:nvSpPr>
          <p:cNvPr id="318" name="Google Shape;318;p4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24</a:t>
            </a:fld>
            <a:endParaRPr/>
          </a:p>
        </p:txBody>
      </p:sp>
      <p:sp>
        <p:nvSpPr>
          <p:cNvPr id="319" name="Google Shape;319;p46"/>
          <p:cNvSpPr txBox="1"/>
          <p:nvPr/>
        </p:nvSpPr>
        <p:spPr>
          <a:xfrm>
            <a:off x="450814" y="3228801"/>
            <a:ext cx="8610900" cy="380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Arial"/>
              <a:ea typeface="Arial"/>
              <a:cs typeface="Arial"/>
              <a:sym typeface="Arial"/>
            </a:endParaRPr>
          </a:p>
          <a:p>
            <a:pPr marL="571500" marR="0" lvl="0" indent="-342900" algn="l" rtl="0">
              <a:lnSpc>
                <a:spcPct val="115000"/>
              </a:lnSpc>
              <a:spcBef>
                <a:spcPts val="300"/>
              </a:spcBef>
              <a:spcAft>
                <a:spcPts val="0"/>
              </a:spcAft>
              <a:buClr>
                <a:schemeClr val="accent4"/>
              </a:buClr>
              <a:buSzPts val="2400"/>
              <a:buFont typeface="Arial"/>
              <a:buChar char="•"/>
            </a:pPr>
            <a:r>
              <a:rPr lang="de-DE" sz="2800" b="0" i="0" u="none" strike="noStrike" cap="none" dirty="0">
                <a:solidFill>
                  <a:srgbClr val="3F3F3F"/>
                </a:solidFill>
                <a:latin typeface="Aptos" panose="020B0004020202020204" pitchFamily="34" charset="0"/>
                <a:sym typeface="Arial"/>
              </a:rPr>
              <a:t>Bewertung der Transportemissionen</a:t>
            </a:r>
            <a:endParaRPr dirty="0">
              <a:latin typeface="Aptos" panose="020B0004020202020204" pitchFamily="34" charset="0"/>
            </a:endParaRPr>
          </a:p>
          <a:p>
            <a:pPr marL="571500" marR="0" lvl="0" indent="-342900" algn="l" rtl="0">
              <a:lnSpc>
                <a:spcPct val="115000"/>
              </a:lnSpc>
              <a:spcBef>
                <a:spcPts val="600"/>
              </a:spcBef>
              <a:spcAft>
                <a:spcPts val="0"/>
              </a:spcAft>
              <a:buClr>
                <a:schemeClr val="accent4"/>
              </a:buClr>
              <a:buSzPts val="2400"/>
              <a:buFont typeface="Arial"/>
              <a:buChar char="•"/>
            </a:pPr>
            <a:r>
              <a:rPr lang="de-DE" sz="2800" b="0" i="0" u="none" strike="noStrike" cap="none" dirty="0">
                <a:solidFill>
                  <a:srgbClr val="3F3F3F"/>
                </a:solidFill>
                <a:latin typeface="Aptos" panose="020B0004020202020204" pitchFamily="34" charset="0"/>
                <a:sym typeface="Arial"/>
              </a:rPr>
              <a:t>Aufteilung größerer Aufträge in kleinere Lose</a:t>
            </a:r>
            <a:endParaRPr dirty="0">
              <a:latin typeface="Aptos" panose="020B0004020202020204" pitchFamily="34" charset="0"/>
            </a:endParaRPr>
          </a:p>
          <a:p>
            <a:pPr marL="571500" marR="0" lvl="0" indent="-342900" algn="l" rtl="0">
              <a:lnSpc>
                <a:spcPct val="115000"/>
              </a:lnSpc>
              <a:spcBef>
                <a:spcPts val="600"/>
              </a:spcBef>
              <a:spcAft>
                <a:spcPts val="0"/>
              </a:spcAft>
              <a:buClr>
                <a:schemeClr val="accent4"/>
              </a:buClr>
              <a:buSzPts val="2400"/>
              <a:buFont typeface="Arial"/>
              <a:buChar char="•"/>
            </a:pPr>
            <a:r>
              <a:rPr lang="de-DE" sz="2800" b="0" i="0" u="none" strike="noStrike" cap="none" dirty="0">
                <a:solidFill>
                  <a:srgbClr val="3F3F3F"/>
                </a:solidFill>
                <a:latin typeface="Aptos" panose="020B0004020202020204" pitchFamily="34" charset="0"/>
                <a:sym typeface="Arial"/>
              </a:rPr>
              <a:t>Festlegung kurzer Liefer- oder Reaktionszeiten</a:t>
            </a:r>
            <a:endParaRPr dirty="0">
              <a:latin typeface="Aptos" panose="020B0004020202020204" pitchFamily="34" charset="0"/>
            </a:endParaRPr>
          </a:p>
          <a:p>
            <a:pPr marL="571500" marR="0" lvl="0" indent="-342900" algn="l" rtl="0">
              <a:lnSpc>
                <a:spcPct val="115000"/>
              </a:lnSpc>
              <a:spcBef>
                <a:spcPts val="600"/>
              </a:spcBef>
              <a:spcAft>
                <a:spcPts val="0"/>
              </a:spcAft>
              <a:buClr>
                <a:schemeClr val="accent4"/>
              </a:buClr>
              <a:buSzPts val="2400"/>
              <a:buFont typeface="Arial"/>
              <a:buChar char="•"/>
            </a:pPr>
            <a:r>
              <a:rPr lang="de-DE" sz="2800" b="0" i="0" u="none" strike="noStrike" cap="none" dirty="0">
                <a:solidFill>
                  <a:srgbClr val="3F3F3F"/>
                </a:solidFill>
                <a:latin typeface="Aptos" panose="020B0004020202020204" pitchFamily="34" charset="0"/>
                <a:sym typeface="Arial"/>
              </a:rPr>
              <a:t>Festlegung von Qualitätskriterien, die lokale/regionale Lieferanten mit größerer Wahrscheinlichkeit erfüllen können</a:t>
            </a:r>
            <a:endParaRPr dirty="0">
              <a:latin typeface="Aptos" panose="020B0004020202020204" pitchFamily="34" charset="0"/>
            </a:endParaRPr>
          </a:p>
          <a:p>
            <a:pPr marL="285750" marR="0" lvl="0" indent="-177800" algn="l" rtl="0">
              <a:lnSpc>
                <a:spcPct val="100000"/>
              </a:lnSpc>
              <a:spcBef>
                <a:spcPts val="300"/>
              </a:spcBef>
              <a:spcAft>
                <a:spcPts val="0"/>
              </a:spcAft>
              <a:buClr>
                <a:srgbClr val="000000"/>
              </a:buClr>
              <a:buSzPts val="1700"/>
              <a:buFont typeface="Arial"/>
              <a:buNone/>
            </a:pPr>
            <a:endParaRPr sz="1700" b="0" i="0" u="none" strike="noStrike" cap="none" dirty="0">
              <a:solidFill>
                <a:srgbClr val="3F3F3F"/>
              </a:solidFill>
              <a:latin typeface="Arial"/>
              <a:ea typeface="Arial"/>
              <a:cs typeface="Arial"/>
              <a:sym typeface="Arial"/>
            </a:endParaRPr>
          </a:p>
        </p:txBody>
      </p:sp>
      <p:sp>
        <p:nvSpPr>
          <p:cNvPr id="320" name="Google Shape;320;p46"/>
          <p:cNvSpPr txBox="1"/>
          <p:nvPr/>
        </p:nvSpPr>
        <p:spPr>
          <a:xfrm>
            <a:off x="9258299" y="1551563"/>
            <a:ext cx="4145554" cy="3754874"/>
          </a:xfrm>
          <a:prstGeom prst="rect">
            <a:avLst/>
          </a:prstGeom>
          <a:solidFill>
            <a:srgbClr val="87C3CD"/>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de-DE" sz="2800" b="0" i="0" u="none" strike="noStrike" cap="none" dirty="0">
                <a:solidFill>
                  <a:schemeClr val="lt1"/>
                </a:solidFill>
                <a:latin typeface="Aptos" panose="020B0004020202020204" pitchFamily="34" charset="0"/>
                <a:sym typeface="Arial"/>
              </a:rPr>
              <a:t>Durch die Umsetzung dieser Strategien können die Gemeinden die lokale und regionale Wirtschaft fördern und gleichzeitig sicherstellen, dass die Beschaffung rechtskonform ist.</a:t>
            </a:r>
            <a:endParaRPr sz="2800" b="0" i="0" u="none" strike="noStrike" cap="none" dirty="0">
              <a:solidFill>
                <a:schemeClr val="lt1"/>
              </a:solidFill>
              <a:latin typeface="Aptos" panose="020B0004020202020204" pitchFamily="34" charset="0"/>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36ef4af8784_1_23"/>
          <p:cNvSpPr txBox="1">
            <a:spLocks noGrp="1"/>
          </p:cNvSpPr>
          <p:nvPr>
            <p:ph type="ctrTitle"/>
          </p:nvPr>
        </p:nvSpPr>
        <p:spPr>
          <a:xfrm>
            <a:off x="6299200" y="366324"/>
            <a:ext cx="7122704" cy="32919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de-DE" sz="5400" dirty="0">
                <a:latin typeface="Aptos Serif" panose="02020604070405020304" pitchFamily="18" charset="0"/>
                <a:cs typeface="Aptos Serif" panose="02020604070405020304" pitchFamily="18" charset="0"/>
              </a:rPr>
              <a:t>Risiko-</a:t>
            </a:r>
            <a:br>
              <a:rPr lang="de-DE" sz="5400" dirty="0">
                <a:latin typeface="Aptos Serif" panose="02020604070405020304" pitchFamily="18" charset="0"/>
                <a:cs typeface="Aptos Serif" panose="02020604070405020304" pitchFamily="18" charset="0"/>
              </a:rPr>
            </a:br>
            <a:r>
              <a:rPr lang="de-DE" sz="5400" dirty="0" err="1">
                <a:latin typeface="Aptos Serif" panose="02020604070405020304" pitchFamily="18" charset="0"/>
                <a:cs typeface="Aptos Serif" panose="02020604070405020304" pitchFamily="18" charset="0"/>
              </a:rPr>
              <a:t>management</a:t>
            </a:r>
            <a:r>
              <a:rPr lang="de-DE" sz="5400" dirty="0">
                <a:latin typeface="Aptos Serif" panose="02020604070405020304" pitchFamily="18" charset="0"/>
                <a:cs typeface="Aptos Serif" panose="02020604070405020304" pitchFamily="18" charset="0"/>
              </a:rPr>
              <a:t> </a:t>
            </a:r>
            <a:br>
              <a:rPr lang="de-DE" sz="5400" dirty="0">
                <a:latin typeface="Aptos Serif" panose="02020604070405020304" pitchFamily="18" charset="0"/>
                <a:cs typeface="Aptos Serif" panose="02020604070405020304" pitchFamily="18" charset="0"/>
              </a:rPr>
            </a:br>
            <a:r>
              <a:rPr lang="de-DE" sz="5400" dirty="0">
                <a:latin typeface="Aptos Serif" panose="02020604070405020304" pitchFamily="18" charset="0"/>
                <a:cs typeface="Aptos Serif" panose="02020604070405020304" pitchFamily="18" charset="0"/>
              </a:rPr>
              <a:t>und Umgang mit Stolpersteinen</a:t>
            </a:r>
            <a:endParaRPr sz="5400" dirty="0">
              <a:latin typeface="Aptos Serif" panose="02020604070405020304" pitchFamily="18" charset="0"/>
              <a:cs typeface="Aptos Serif" panose="0202060407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7"/>
          <p:cNvSpPr txBox="1">
            <a:spLocks noGrp="1"/>
          </p:cNvSpPr>
          <p:nvPr>
            <p:ph type="title"/>
          </p:nvPr>
        </p:nvSpPr>
        <p:spPr>
          <a:xfrm>
            <a:off x="575298" y="278125"/>
            <a:ext cx="6768300" cy="2354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Risikomanagement bei nachhaltiger Beschaffung</a:t>
            </a:r>
            <a:endParaRPr dirty="0">
              <a:latin typeface="Aptos Serif" panose="02020604070405020304" pitchFamily="18" charset="0"/>
              <a:cs typeface="Aptos Serif" panose="02020604070405020304" pitchFamily="18" charset="0"/>
            </a:endParaRPr>
          </a:p>
        </p:txBody>
      </p:sp>
      <p:sp>
        <p:nvSpPr>
          <p:cNvPr id="332" name="Google Shape;332;p47"/>
          <p:cNvSpPr txBox="1">
            <a:spLocks noGrp="1"/>
          </p:cNvSpPr>
          <p:nvPr>
            <p:ph type="body" idx="1"/>
          </p:nvPr>
        </p:nvSpPr>
        <p:spPr>
          <a:xfrm>
            <a:off x="124691" y="2937165"/>
            <a:ext cx="7495309" cy="3729450"/>
          </a:xfrm>
          <a:prstGeom prst="rect">
            <a:avLst/>
          </a:prstGeom>
          <a:noFill/>
          <a:ln>
            <a:noFill/>
          </a:ln>
        </p:spPr>
        <p:txBody>
          <a:bodyPr spcFirstLastPara="1" wrap="square" lIns="0" tIns="228600" rIns="0" bIns="0" anchor="t" anchorCtr="0">
            <a:noAutofit/>
          </a:bodyPr>
          <a:lstStyle/>
          <a:p>
            <a:pPr marL="457200" lvl="0" indent="0" algn="l" rtl="0">
              <a:lnSpc>
                <a:spcPct val="100000"/>
              </a:lnSpc>
              <a:spcBef>
                <a:spcPts val="300"/>
              </a:spcBef>
              <a:spcAft>
                <a:spcPts val="0"/>
              </a:spcAft>
              <a:buSzPts val="2000"/>
              <a:buNone/>
            </a:pPr>
            <a:r>
              <a:rPr lang="de-DE" sz="2800" dirty="0">
                <a:latin typeface="Aptos" panose="020B0004020202020204" pitchFamily="34" charset="0"/>
              </a:rPr>
              <a:t>Mögliche Risiken:</a:t>
            </a:r>
            <a:endParaRPr dirty="0">
              <a:latin typeface="Aptos" panose="020B0004020202020204" pitchFamily="34" charset="0"/>
            </a:endParaRPr>
          </a:p>
          <a:p>
            <a:pPr marL="800100" lvl="0" indent="-342900" algn="l" rtl="0">
              <a:lnSpc>
                <a:spcPct val="100000"/>
              </a:lnSpc>
              <a:spcBef>
                <a:spcPts val="600"/>
              </a:spcBef>
              <a:spcAft>
                <a:spcPts val="0"/>
              </a:spcAft>
              <a:buSzPts val="2000"/>
              <a:buFont typeface="Arial"/>
              <a:buChar char="•"/>
            </a:pPr>
            <a:r>
              <a:rPr lang="de-DE" sz="2800" dirty="0">
                <a:latin typeface="Aptos" panose="020B0004020202020204" pitchFamily="34" charset="0"/>
              </a:rPr>
              <a:t>Produkt erfüllt die Erwartungen nicht</a:t>
            </a:r>
            <a:endParaRPr dirty="0">
              <a:latin typeface="Aptos" panose="020B0004020202020204" pitchFamily="34" charset="0"/>
            </a:endParaRPr>
          </a:p>
          <a:p>
            <a:pPr marL="800100" lvl="0" indent="-342900" algn="l" rtl="0">
              <a:lnSpc>
                <a:spcPct val="100000"/>
              </a:lnSpc>
              <a:spcBef>
                <a:spcPts val="600"/>
              </a:spcBef>
              <a:spcAft>
                <a:spcPts val="0"/>
              </a:spcAft>
              <a:buSzPts val="2000"/>
              <a:buFont typeface="Arial"/>
              <a:buChar char="•"/>
            </a:pPr>
            <a:r>
              <a:rPr lang="de-DE" sz="2800" dirty="0">
                <a:latin typeface="Aptos" panose="020B0004020202020204" pitchFamily="34" charset="0"/>
              </a:rPr>
              <a:t>Nachhaltige Lösungen sind im Einkauf teurer</a:t>
            </a:r>
            <a:endParaRPr dirty="0">
              <a:latin typeface="Aptos" panose="020B0004020202020204" pitchFamily="34" charset="0"/>
            </a:endParaRPr>
          </a:p>
          <a:p>
            <a:pPr marL="800100" lvl="0" indent="-342900" algn="l" rtl="0">
              <a:lnSpc>
                <a:spcPct val="100000"/>
              </a:lnSpc>
              <a:spcBef>
                <a:spcPts val="600"/>
              </a:spcBef>
              <a:spcAft>
                <a:spcPts val="300"/>
              </a:spcAft>
              <a:buSzPts val="2000"/>
              <a:buFont typeface="Arial"/>
              <a:buChar char="•"/>
            </a:pPr>
            <a:r>
              <a:rPr lang="de-DE" sz="2800" dirty="0">
                <a:latin typeface="Aptos" panose="020B0004020202020204" pitchFamily="34" charset="0"/>
              </a:rPr>
              <a:t>Begrenzte Verfügbarkeit nachhaltiger Produkte und Dienstleistungen</a:t>
            </a:r>
            <a:endParaRPr dirty="0">
              <a:latin typeface="Aptos" panose="020B0004020202020204" pitchFamily="34" charset="0"/>
            </a:endParaRPr>
          </a:p>
        </p:txBody>
      </p:sp>
      <p:sp>
        <p:nvSpPr>
          <p:cNvPr id="333" name="Google Shape;333;p47"/>
          <p:cNvSpPr>
            <a:spLocks noGrp="1"/>
          </p:cNvSpPr>
          <p:nvPr>
            <p:ph type="pic" idx="2"/>
          </p:nvPr>
        </p:nvSpPr>
        <p:spPr>
          <a:xfrm flipH="1">
            <a:off x="8072577" y="0"/>
            <a:ext cx="5044442" cy="6858000"/>
          </a:xfrm>
          <a:prstGeom prst="flowChartDelay">
            <a:avLst/>
          </a:prstGeom>
          <a:solidFill>
            <a:srgbClr val="87C3CD"/>
          </a:solidFill>
          <a:ln>
            <a:noFill/>
          </a:ln>
        </p:spPr>
        <p:txBody>
          <a:bodyPr/>
          <a:lstStyle/>
          <a:p>
            <a:endParaRPr lang="de-DE"/>
          </a:p>
        </p:txBody>
      </p:sp>
      <p:sp>
        <p:nvSpPr>
          <p:cNvPr id="334" name="Google Shape;334;p47"/>
          <p:cNvSpPr txBox="1"/>
          <p:nvPr/>
        </p:nvSpPr>
        <p:spPr>
          <a:xfrm>
            <a:off x="8290228" y="2113704"/>
            <a:ext cx="4104167" cy="2246769"/>
          </a:xfrm>
          <a:prstGeom prst="rect">
            <a:avLst/>
          </a:prstGeom>
          <a:solidFill>
            <a:srgbClr val="87C3CD"/>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de-DE" sz="2800" b="0" i="0" u="none" strike="noStrike" cap="none" dirty="0">
                <a:solidFill>
                  <a:schemeClr val="lt1"/>
                </a:solidFill>
                <a:latin typeface="Aptos" panose="020B0004020202020204" pitchFamily="34" charset="0"/>
                <a:sym typeface="Arial"/>
              </a:rPr>
              <a:t>Bei nachhaltiger Beschaffung ist es wichtig, potenzielle Risiken in den Blick zu nehmen.</a:t>
            </a:r>
            <a:endParaRPr dirty="0">
              <a:latin typeface="Aptos" panose="020B0004020202020204" pitchFamily="34" charset="0"/>
            </a:endParaRPr>
          </a:p>
        </p:txBody>
      </p:sp>
      <p:sp>
        <p:nvSpPr>
          <p:cNvPr id="335" name="Google Shape;335;p4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8"/>
          <p:cNvSpPr txBox="1">
            <a:spLocks noGrp="1"/>
          </p:cNvSpPr>
          <p:nvPr>
            <p:ph type="title"/>
          </p:nvPr>
        </p:nvSpPr>
        <p:spPr>
          <a:xfrm>
            <a:off x="594359" y="349060"/>
            <a:ext cx="8411418"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Risiko: Produkt erfüllt die Erwartung nicht</a:t>
            </a:r>
            <a:endParaRPr dirty="0">
              <a:latin typeface="Aptos Serif" panose="02020604070405020304" pitchFamily="18" charset="0"/>
              <a:cs typeface="Aptos Serif" panose="02020604070405020304" pitchFamily="18" charset="0"/>
            </a:endParaRPr>
          </a:p>
        </p:txBody>
      </p:sp>
      <p:sp>
        <p:nvSpPr>
          <p:cNvPr id="341" name="Google Shape;341;p48"/>
          <p:cNvSpPr txBox="1">
            <a:spLocks noGrp="1"/>
          </p:cNvSpPr>
          <p:nvPr>
            <p:ph type="body" idx="1"/>
          </p:nvPr>
        </p:nvSpPr>
        <p:spPr>
          <a:xfrm>
            <a:off x="594359" y="2281918"/>
            <a:ext cx="6285412" cy="4227022"/>
          </a:xfrm>
          <a:prstGeom prst="rect">
            <a:avLst/>
          </a:prstGeom>
          <a:noFill/>
          <a:ln>
            <a:noFill/>
          </a:ln>
        </p:spPr>
        <p:txBody>
          <a:bodyPr spcFirstLastPara="1" wrap="square" lIns="0" tIns="228600" rIns="0" bIns="0" anchor="t" anchorCtr="0">
            <a:normAutofit/>
          </a:bodyPr>
          <a:lstStyle/>
          <a:p>
            <a:pPr marL="457200" lvl="0" indent="-228600" algn="l" rtl="0">
              <a:lnSpc>
                <a:spcPct val="80000"/>
              </a:lnSpc>
              <a:spcBef>
                <a:spcPts val="2200"/>
              </a:spcBef>
              <a:spcAft>
                <a:spcPts val="0"/>
              </a:spcAft>
              <a:buClr>
                <a:schemeClr val="accent4"/>
              </a:buClr>
              <a:buSzPts val="2400"/>
              <a:buFont typeface="Arial"/>
              <a:buNone/>
            </a:pPr>
            <a:r>
              <a:rPr lang="de-DE" sz="2800" b="0" dirty="0">
                <a:solidFill>
                  <a:srgbClr val="3F3F3F"/>
                </a:solidFill>
                <a:latin typeface="Aptos" panose="020B0004020202020204" pitchFamily="34" charset="0"/>
              </a:rPr>
              <a:t>Beispiele:</a:t>
            </a:r>
            <a:endParaRPr dirty="0">
              <a:latin typeface="Aptos" panose="020B0004020202020204" pitchFamily="34" charset="0"/>
            </a:endParaRPr>
          </a:p>
          <a:p>
            <a:pPr marL="571500" lvl="0" indent="-342900" algn="l" rtl="0">
              <a:lnSpc>
                <a:spcPct val="80000"/>
              </a:lnSpc>
              <a:spcBef>
                <a:spcPts val="2200"/>
              </a:spcBef>
              <a:spcAft>
                <a:spcPts val="0"/>
              </a:spcAft>
              <a:buSzPts val="2400"/>
              <a:buFont typeface="Arial"/>
              <a:buChar char="•"/>
            </a:pPr>
            <a:r>
              <a:rPr lang="de-DE" sz="2800" b="0" dirty="0">
                <a:solidFill>
                  <a:srgbClr val="3F3F3F"/>
                </a:solidFill>
                <a:latin typeface="Aptos" panose="020B0004020202020204" pitchFamily="34" charset="0"/>
              </a:rPr>
              <a:t>Kleidung geht schneller kaputt</a:t>
            </a:r>
            <a:endParaRPr dirty="0">
              <a:latin typeface="Aptos" panose="020B0004020202020204" pitchFamily="34" charset="0"/>
            </a:endParaRPr>
          </a:p>
          <a:p>
            <a:pPr marL="571500" lvl="0" indent="-342900" algn="l" rtl="0">
              <a:lnSpc>
                <a:spcPct val="80000"/>
              </a:lnSpc>
              <a:spcBef>
                <a:spcPts val="2200"/>
              </a:spcBef>
              <a:spcAft>
                <a:spcPts val="0"/>
              </a:spcAft>
              <a:buSzPts val="2400"/>
              <a:buFont typeface="Arial"/>
              <a:buChar char="•"/>
            </a:pPr>
            <a:r>
              <a:rPr lang="de-DE" sz="2800" b="0" dirty="0">
                <a:solidFill>
                  <a:srgbClr val="3F3F3F"/>
                </a:solidFill>
                <a:latin typeface="Aptos" panose="020B0004020202020204" pitchFamily="34" charset="0"/>
              </a:rPr>
              <a:t>Kaffee schmeckt nicht gut</a:t>
            </a:r>
            <a:endParaRPr dirty="0">
              <a:latin typeface="Aptos" panose="020B0004020202020204" pitchFamily="34" charset="0"/>
            </a:endParaRPr>
          </a:p>
          <a:p>
            <a:pPr marL="571500" lvl="0" indent="-342900" algn="l" rtl="0">
              <a:lnSpc>
                <a:spcPct val="80000"/>
              </a:lnSpc>
              <a:spcBef>
                <a:spcPts val="2200"/>
              </a:spcBef>
              <a:spcAft>
                <a:spcPts val="0"/>
              </a:spcAft>
              <a:buSzPts val="2400"/>
              <a:buFont typeface="Arial"/>
              <a:buChar char="•"/>
            </a:pPr>
            <a:r>
              <a:rPr lang="de-DE" sz="2800" b="0" dirty="0">
                <a:solidFill>
                  <a:srgbClr val="3F3F3F"/>
                </a:solidFill>
                <a:latin typeface="Aptos" panose="020B0004020202020204" pitchFamily="34" charset="0"/>
              </a:rPr>
              <a:t>Reichweite des E-Autos verringert sich im Betrieb rasant</a:t>
            </a:r>
            <a:endParaRPr dirty="0">
              <a:latin typeface="Aptos" panose="020B0004020202020204" pitchFamily="34" charset="0"/>
            </a:endParaRPr>
          </a:p>
        </p:txBody>
      </p:sp>
      <p:sp>
        <p:nvSpPr>
          <p:cNvPr id="342" name="Google Shape;342;p4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27</a:t>
            </a:fld>
            <a:endParaRPr/>
          </a:p>
        </p:txBody>
      </p:sp>
      <p:pic>
        <p:nvPicPr>
          <p:cNvPr id="343" name="Google Shape;343;p48" descr="Verschmutzte Kleidung mit einfarbiger Füllung"/>
          <p:cNvPicPr preferRelativeResize="0"/>
          <p:nvPr/>
        </p:nvPicPr>
        <p:blipFill rotWithShape="1">
          <a:blip r:embed="rId3">
            <a:alphaModFix/>
          </a:blip>
          <a:srcRect/>
          <a:stretch/>
        </p:blipFill>
        <p:spPr>
          <a:xfrm>
            <a:off x="7527497" y="2281918"/>
            <a:ext cx="1360170" cy="1360170"/>
          </a:xfrm>
          <a:prstGeom prst="rect">
            <a:avLst/>
          </a:prstGeom>
          <a:noFill/>
          <a:ln>
            <a:noFill/>
          </a:ln>
        </p:spPr>
      </p:pic>
      <p:pic>
        <p:nvPicPr>
          <p:cNvPr id="344" name="Google Shape;344;p48" descr="Kaffee mit einfarbiger Füllung"/>
          <p:cNvPicPr preferRelativeResize="0"/>
          <p:nvPr/>
        </p:nvPicPr>
        <p:blipFill rotWithShape="1">
          <a:blip r:embed="rId4">
            <a:alphaModFix/>
          </a:blip>
          <a:srcRect/>
          <a:stretch/>
        </p:blipFill>
        <p:spPr>
          <a:xfrm>
            <a:off x="7005526" y="3981439"/>
            <a:ext cx="1261110" cy="1261110"/>
          </a:xfrm>
          <a:prstGeom prst="rect">
            <a:avLst/>
          </a:prstGeom>
          <a:noFill/>
          <a:ln>
            <a:noFill/>
          </a:ln>
        </p:spPr>
      </p:pic>
      <p:pic>
        <p:nvPicPr>
          <p:cNvPr id="345" name="Google Shape;345;p48" descr="Automechaniker mit einfarbiger Füllung"/>
          <p:cNvPicPr preferRelativeResize="0"/>
          <p:nvPr/>
        </p:nvPicPr>
        <p:blipFill rotWithShape="1">
          <a:blip r:embed="rId5">
            <a:alphaModFix/>
          </a:blip>
          <a:srcRect/>
          <a:stretch/>
        </p:blipFill>
        <p:spPr>
          <a:xfrm>
            <a:off x="9176163" y="3600772"/>
            <a:ext cx="1143001" cy="11430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9"/>
          <p:cNvSpPr txBox="1">
            <a:spLocks noGrp="1"/>
          </p:cNvSpPr>
          <p:nvPr>
            <p:ph type="title"/>
          </p:nvPr>
        </p:nvSpPr>
        <p:spPr>
          <a:xfrm>
            <a:off x="594361" y="278129"/>
            <a:ext cx="7720300"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Risiko: Produkt erfüllt die Erwartung nicht</a:t>
            </a:r>
            <a:endParaRPr sz="4000" dirty="0">
              <a:latin typeface="Aptos Serif" panose="02020604070405020304" pitchFamily="18" charset="0"/>
              <a:cs typeface="Aptos Serif" panose="02020604070405020304" pitchFamily="18" charset="0"/>
            </a:endParaRPr>
          </a:p>
        </p:txBody>
      </p:sp>
      <p:sp>
        <p:nvSpPr>
          <p:cNvPr id="352" name="Google Shape;352;p49"/>
          <p:cNvSpPr txBox="1">
            <a:spLocks noGrp="1"/>
          </p:cNvSpPr>
          <p:nvPr>
            <p:ph type="body" idx="1"/>
          </p:nvPr>
        </p:nvSpPr>
        <p:spPr>
          <a:xfrm>
            <a:off x="381000" y="2209800"/>
            <a:ext cx="8271328" cy="4020879"/>
          </a:xfrm>
          <a:prstGeom prst="rect">
            <a:avLst/>
          </a:prstGeom>
          <a:noFill/>
          <a:ln>
            <a:noFill/>
          </a:ln>
        </p:spPr>
        <p:txBody>
          <a:bodyPr spcFirstLastPara="1" wrap="square" lIns="0" tIns="45700" rIns="0" bIns="0" anchor="t" anchorCtr="0">
            <a:normAutofit fontScale="85000" lnSpcReduction="20000"/>
          </a:bodyPr>
          <a:lstStyle/>
          <a:p>
            <a:pPr marL="457200" lvl="0" indent="-228600" algn="l" rtl="0">
              <a:lnSpc>
                <a:spcPct val="120000"/>
              </a:lnSpc>
              <a:spcBef>
                <a:spcPts val="600"/>
              </a:spcBef>
              <a:spcAft>
                <a:spcPts val="0"/>
              </a:spcAft>
              <a:buSzPct val="78201"/>
              <a:buNone/>
            </a:pPr>
            <a:r>
              <a:rPr lang="de-DE" sz="3300" dirty="0">
                <a:latin typeface="Aptos" panose="020B0004020202020204" pitchFamily="34" charset="0"/>
              </a:rPr>
              <a:t>Mögliche Lösungen:</a:t>
            </a:r>
            <a:endParaRPr dirty="0">
              <a:latin typeface="Aptos" panose="020B0004020202020204" pitchFamily="34" charset="0"/>
            </a:endParaRPr>
          </a:p>
          <a:p>
            <a:pPr marL="571500" lvl="0" indent="-342900" algn="l" rtl="0">
              <a:lnSpc>
                <a:spcPct val="120000"/>
              </a:lnSpc>
              <a:spcBef>
                <a:spcPts val="1200"/>
              </a:spcBef>
              <a:spcAft>
                <a:spcPts val="0"/>
              </a:spcAft>
              <a:buSzPct val="78201"/>
              <a:buFont typeface="Arial"/>
              <a:buChar char="•"/>
            </a:pPr>
            <a:r>
              <a:rPr lang="de-DE" sz="3300" dirty="0">
                <a:latin typeface="Aptos" panose="020B0004020202020204" pitchFamily="34" charset="0"/>
              </a:rPr>
              <a:t>Vor dem Kauf möglichst viele Informationen über das Produkt sammeln (Reviews etc.)</a:t>
            </a:r>
            <a:endParaRPr dirty="0">
              <a:latin typeface="Aptos" panose="020B0004020202020204" pitchFamily="34" charset="0"/>
            </a:endParaRPr>
          </a:p>
          <a:p>
            <a:pPr marL="571500" lvl="0" indent="-342900" algn="l" rtl="0">
              <a:lnSpc>
                <a:spcPct val="120000"/>
              </a:lnSpc>
              <a:spcBef>
                <a:spcPts val="1200"/>
              </a:spcBef>
              <a:spcAft>
                <a:spcPts val="0"/>
              </a:spcAft>
              <a:buSzPct val="78201"/>
              <a:buFont typeface="Arial"/>
              <a:buChar char="•"/>
            </a:pPr>
            <a:r>
              <a:rPr lang="de-DE" sz="3300" dirty="0">
                <a:latin typeface="Aptos" panose="020B0004020202020204" pitchFamily="34" charset="0"/>
              </a:rPr>
              <a:t>Testung des Produkts unter realen Bedingungen (mit den Personen, welche die Produkte später verwenden werden, z.B. Reinigungskräften bei Testung von Reinigungsmitteln)</a:t>
            </a:r>
            <a:endParaRPr dirty="0">
              <a:latin typeface="Aptos" panose="020B0004020202020204" pitchFamily="34" charset="0"/>
            </a:endParaRPr>
          </a:p>
          <a:p>
            <a:pPr marL="571500" lvl="0" indent="-342900" algn="l" rtl="0">
              <a:lnSpc>
                <a:spcPct val="120000"/>
              </a:lnSpc>
              <a:spcBef>
                <a:spcPts val="1200"/>
              </a:spcBef>
              <a:spcAft>
                <a:spcPts val="0"/>
              </a:spcAft>
              <a:buSzPct val="78201"/>
              <a:buFont typeface="Arial"/>
              <a:buChar char="•"/>
            </a:pPr>
            <a:r>
              <a:rPr lang="de-DE" sz="3300" dirty="0">
                <a:latin typeface="Aptos" panose="020B0004020202020204" pitchFamily="34" charset="0"/>
              </a:rPr>
              <a:t>Zunächst nur Bestellung kleiner Mengen</a:t>
            </a:r>
            <a:endParaRPr dirty="0">
              <a:latin typeface="Aptos" panose="020B0004020202020204" pitchFamily="34" charset="0"/>
            </a:endParaRPr>
          </a:p>
          <a:p>
            <a:pPr marL="457200" lvl="0" indent="-228600" algn="l" rtl="0">
              <a:lnSpc>
                <a:spcPct val="90000"/>
              </a:lnSpc>
              <a:spcBef>
                <a:spcPts val="2400"/>
              </a:spcBef>
              <a:spcAft>
                <a:spcPts val="0"/>
              </a:spcAft>
              <a:buClr>
                <a:srgbClr val="3F3F3F"/>
              </a:buClr>
              <a:buSzPct val="129032"/>
              <a:buFont typeface="Arial"/>
              <a:buNone/>
            </a:pPr>
            <a:endParaRPr dirty="0"/>
          </a:p>
        </p:txBody>
      </p:sp>
      <p:sp>
        <p:nvSpPr>
          <p:cNvPr id="353" name="Google Shape;353;p4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28</a:t>
            </a:fld>
            <a:endParaRPr/>
          </a:p>
        </p:txBody>
      </p:sp>
      <p:pic>
        <p:nvPicPr>
          <p:cNvPr id="354" name="Google Shape;354;p49"/>
          <p:cNvPicPr preferRelativeResize="0"/>
          <p:nvPr/>
        </p:nvPicPr>
        <p:blipFill rotWithShape="1">
          <a:blip r:embed="rId3">
            <a:alphaModFix/>
          </a:blip>
          <a:srcRect l="16647" r="19388"/>
          <a:stretch/>
        </p:blipFill>
        <p:spPr>
          <a:xfrm>
            <a:off x="8652328" y="1508897"/>
            <a:ext cx="3158672" cy="278335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0"/>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Begrenzte Budgets der Gemeinde</a:t>
            </a:r>
            <a:endParaRPr dirty="0">
              <a:latin typeface="Aptos Serif" panose="02020604070405020304" pitchFamily="18" charset="0"/>
              <a:cs typeface="Aptos Serif" panose="02020604070405020304" pitchFamily="18" charset="0"/>
            </a:endParaRPr>
          </a:p>
        </p:txBody>
      </p:sp>
      <p:sp>
        <p:nvSpPr>
          <p:cNvPr id="360" name="Google Shape;360;p50"/>
          <p:cNvSpPr txBox="1">
            <a:spLocks noGrp="1"/>
          </p:cNvSpPr>
          <p:nvPr>
            <p:ph type="body" idx="1"/>
          </p:nvPr>
        </p:nvSpPr>
        <p:spPr>
          <a:xfrm>
            <a:off x="594359" y="2281918"/>
            <a:ext cx="9783018" cy="3708517"/>
          </a:xfrm>
          <a:prstGeom prst="rect">
            <a:avLst/>
          </a:prstGeom>
          <a:noFill/>
          <a:ln>
            <a:noFill/>
          </a:ln>
        </p:spPr>
        <p:txBody>
          <a:bodyPr spcFirstLastPara="1" wrap="square" lIns="0" tIns="228600" rIns="0" bIns="0" anchor="t" anchorCtr="0">
            <a:normAutofit/>
          </a:bodyPr>
          <a:lstStyle/>
          <a:p>
            <a:pPr marL="457200" lvl="0" indent="-228600" algn="l" rtl="0">
              <a:lnSpc>
                <a:spcPct val="110000"/>
              </a:lnSpc>
              <a:spcBef>
                <a:spcPts val="300"/>
              </a:spcBef>
              <a:spcAft>
                <a:spcPts val="0"/>
              </a:spcAft>
              <a:buSzPts val="2400"/>
              <a:buNone/>
            </a:pPr>
            <a:r>
              <a:rPr lang="de-DE" sz="2800" b="0" dirty="0">
                <a:solidFill>
                  <a:srgbClr val="3F3F3F"/>
                </a:solidFill>
                <a:latin typeface="Aptos" panose="020B0004020202020204" pitchFamily="34" charset="0"/>
              </a:rPr>
              <a:t>Mögliche Lösungen:</a:t>
            </a:r>
            <a:endParaRPr dirty="0">
              <a:latin typeface="Aptos" panose="020B0004020202020204" pitchFamily="34" charset="0"/>
            </a:endParaRPr>
          </a:p>
          <a:p>
            <a:pPr marL="571500" lvl="0" indent="-342900" algn="l" rtl="0">
              <a:lnSpc>
                <a:spcPct val="110000"/>
              </a:lnSpc>
              <a:spcBef>
                <a:spcPts val="600"/>
              </a:spcBef>
              <a:spcAft>
                <a:spcPts val="0"/>
              </a:spcAft>
              <a:buSzPts val="2400"/>
              <a:buFont typeface="Arial"/>
              <a:buChar char="•"/>
            </a:pPr>
            <a:r>
              <a:rPr lang="de-DE" sz="2800" b="0" dirty="0">
                <a:solidFill>
                  <a:srgbClr val="3F3F3F"/>
                </a:solidFill>
                <a:latin typeface="Aptos" panose="020B0004020202020204" pitchFamily="34" charset="0"/>
              </a:rPr>
              <a:t>Transparenz bei Preisen und Kosten herstellen</a:t>
            </a:r>
            <a:endParaRPr sz="2800" b="0" dirty="0">
              <a:solidFill>
                <a:srgbClr val="3F3F3F"/>
              </a:solidFill>
              <a:latin typeface="Aptos" panose="020B0004020202020204" pitchFamily="34" charset="0"/>
            </a:endParaRPr>
          </a:p>
          <a:p>
            <a:pPr marL="571500" lvl="0" indent="-368300" algn="l" rtl="0">
              <a:lnSpc>
                <a:spcPct val="110000"/>
              </a:lnSpc>
              <a:spcBef>
                <a:spcPts val="600"/>
              </a:spcBef>
              <a:spcAft>
                <a:spcPts val="0"/>
              </a:spcAft>
              <a:buClr>
                <a:srgbClr val="3F3F3F"/>
              </a:buClr>
              <a:buSzPts val="2800"/>
              <a:buChar char="•"/>
            </a:pPr>
            <a:r>
              <a:rPr lang="de-DE" sz="2800" b="0" dirty="0">
                <a:solidFill>
                  <a:srgbClr val="3F3F3F"/>
                </a:solidFill>
                <a:latin typeface="Aptos" panose="020B0004020202020204" pitchFamily="34" charset="0"/>
              </a:rPr>
              <a:t>Überlegungen, wie die eingekauften Mengen reduziert werden können</a:t>
            </a:r>
            <a:endParaRPr sz="2800" b="0" dirty="0">
              <a:solidFill>
                <a:srgbClr val="3F3F3F"/>
              </a:solidFill>
              <a:latin typeface="Aptos" panose="020B0004020202020204" pitchFamily="34" charset="0"/>
            </a:endParaRPr>
          </a:p>
          <a:p>
            <a:pPr marL="571500" lvl="0" indent="-342900" algn="l" rtl="0">
              <a:lnSpc>
                <a:spcPct val="110000"/>
              </a:lnSpc>
              <a:spcBef>
                <a:spcPts val="600"/>
              </a:spcBef>
              <a:spcAft>
                <a:spcPts val="0"/>
              </a:spcAft>
              <a:buSzPts val="2400"/>
              <a:buFont typeface="Arial"/>
              <a:buChar char="•"/>
            </a:pPr>
            <a:r>
              <a:rPr lang="de-DE" sz="2800" b="0" dirty="0">
                <a:solidFill>
                  <a:srgbClr val="3F3F3F"/>
                </a:solidFill>
                <a:latin typeface="Aptos" panose="020B0004020202020204" pitchFamily="34" charset="0"/>
              </a:rPr>
              <a:t>Bessere Preise durch zentrale Beschaffungsstellen</a:t>
            </a:r>
            <a:endParaRPr dirty="0">
              <a:latin typeface="Aptos" panose="020B0004020202020204" pitchFamily="34" charset="0"/>
            </a:endParaRPr>
          </a:p>
          <a:p>
            <a:pPr marL="571500" lvl="0" indent="-342900" algn="l" rtl="0">
              <a:lnSpc>
                <a:spcPct val="110000"/>
              </a:lnSpc>
              <a:spcBef>
                <a:spcPts val="600"/>
              </a:spcBef>
              <a:spcAft>
                <a:spcPts val="0"/>
              </a:spcAft>
              <a:buSzPts val="2400"/>
              <a:buFont typeface="Arial"/>
              <a:buChar char="•"/>
            </a:pPr>
            <a:r>
              <a:rPr lang="de-DE" sz="2800" b="0" dirty="0">
                <a:solidFill>
                  <a:srgbClr val="3F3F3F"/>
                </a:solidFill>
                <a:latin typeface="Aptos" panose="020B0004020202020204" pitchFamily="34" charset="0"/>
              </a:rPr>
              <a:t>Bessere Preise durch gemeinsame Beschaffung</a:t>
            </a:r>
            <a:endParaRPr dirty="0">
              <a:latin typeface="Aptos" panose="020B0004020202020204" pitchFamily="34" charset="0"/>
            </a:endParaRPr>
          </a:p>
          <a:p>
            <a:pPr marL="571500" lvl="0" indent="-190500" algn="l" rtl="0">
              <a:lnSpc>
                <a:spcPct val="80000"/>
              </a:lnSpc>
              <a:spcBef>
                <a:spcPts val="2500"/>
              </a:spcBef>
              <a:spcAft>
                <a:spcPts val="0"/>
              </a:spcAft>
              <a:buSzPts val="2400"/>
              <a:buFont typeface="Arial"/>
              <a:buNone/>
            </a:pPr>
            <a:endParaRPr dirty="0"/>
          </a:p>
        </p:txBody>
      </p:sp>
      <p:sp>
        <p:nvSpPr>
          <p:cNvPr id="361" name="Google Shape;361;p5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Wichtigste Vorteile:</a:t>
            </a:r>
            <a:endParaRPr sz="4000" dirty="0">
              <a:latin typeface="Aptos Serif" panose="02020604070405020304" pitchFamily="18" charset="0"/>
              <a:cs typeface="Aptos Serif" panose="02020604070405020304" pitchFamily="18" charset="0"/>
            </a:endParaRPr>
          </a:p>
        </p:txBody>
      </p:sp>
      <p:grpSp>
        <p:nvGrpSpPr>
          <p:cNvPr id="126" name="Google Shape;126;p8"/>
          <p:cNvGrpSpPr/>
          <p:nvPr/>
        </p:nvGrpSpPr>
        <p:grpSpPr>
          <a:xfrm>
            <a:off x="3123739" y="2446623"/>
            <a:ext cx="5944519" cy="3679941"/>
            <a:chOff x="571335" y="1135"/>
            <a:chExt cx="5944519" cy="3679941"/>
          </a:xfrm>
        </p:grpSpPr>
        <p:sp>
          <p:nvSpPr>
            <p:cNvPr id="127" name="Google Shape;127;p8"/>
            <p:cNvSpPr/>
            <p:nvPr/>
          </p:nvSpPr>
          <p:spPr>
            <a:xfrm>
              <a:off x="571335" y="1135"/>
              <a:ext cx="2830723" cy="1698434"/>
            </a:xfrm>
            <a:prstGeom prst="rect">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txBox="1"/>
            <p:nvPr/>
          </p:nvSpPr>
          <p:spPr>
            <a:xfrm>
              <a:off x="571335" y="1135"/>
              <a:ext cx="2830723" cy="169843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de-DE" sz="2800" b="0" i="0" u="none" strike="noStrike" cap="none" dirty="0">
                  <a:solidFill>
                    <a:schemeClr val="lt1"/>
                  </a:solidFill>
                  <a:latin typeface="Aptos" panose="020B0004020202020204" pitchFamily="34" charset="0"/>
                  <a:sym typeface="Arial"/>
                </a:rPr>
                <a:t>Ökologische Vorteile</a:t>
              </a:r>
              <a:endParaRPr dirty="0">
                <a:latin typeface="Aptos" panose="020B0004020202020204" pitchFamily="34" charset="0"/>
              </a:endParaRPr>
            </a:p>
          </p:txBody>
        </p:sp>
        <p:sp>
          <p:nvSpPr>
            <p:cNvPr id="129" name="Google Shape;129;p8"/>
            <p:cNvSpPr/>
            <p:nvPr/>
          </p:nvSpPr>
          <p:spPr>
            <a:xfrm>
              <a:off x="3685131" y="1135"/>
              <a:ext cx="2830723" cy="1698434"/>
            </a:xfrm>
            <a:prstGeom prst="rect">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txBox="1"/>
            <p:nvPr/>
          </p:nvSpPr>
          <p:spPr>
            <a:xfrm>
              <a:off x="3685131" y="1135"/>
              <a:ext cx="2830723" cy="169843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de-DE" sz="2800" b="0" i="0" u="none" strike="noStrike" cap="none" dirty="0">
                  <a:solidFill>
                    <a:schemeClr val="lt1"/>
                  </a:solidFill>
                  <a:latin typeface="Aptos" panose="020B0004020202020204" pitchFamily="34" charset="0"/>
                  <a:sym typeface="Arial"/>
                </a:rPr>
                <a:t>Gesundheitliche Vorteile</a:t>
              </a:r>
              <a:endParaRPr dirty="0">
                <a:latin typeface="Aptos" panose="020B0004020202020204" pitchFamily="34" charset="0"/>
              </a:endParaRPr>
            </a:p>
          </p:txBody>
        </p:sp>
        <p:sp>
          <p:nvSpPr>
            <p:cNvPr id="131" name="Google Shape;131;p8"/>
            <p:cNvSpPr/>
            <p:nvPr/>
          </p:nvSpPr>
          <p:spPr>
            <a:xfrm>
              <a:off x="571335" y="1982642"/>
              <a:ext cx="2830723" cy="1698434"/>
            </a:xfrm>
            <a:prstGeom prst="rect">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txBox="1"/>
            <p:nvPr/>
          </p:nvSpPr>
          <p:spPr>
            <a:xfrm>
              <a:off x="571335" y="1982642"/>
              <a:ext cx="2830723" cy="169843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de-DE" sz="2800" b="0" i="0" u="none" strike="noStrike" cap="none" dirty="0">
                  <a:solidFill>
                    <a:schemeClr val="lt1"/>
                  </a:solidFill>
                  <a:latin typeface="Aptos" panose="020B0004020202020204" pitchFamily="34" charset="0"/>
                  <a:sym typeface="Arial"/>
                </a:rPr>
                <a:t>Soziale </a:t>
              </a:r>
            </a:p>
            <a:p>
              <a:pPr marL="0" marR="0" lvl="0" indent="0" algn="ctr" rtl="0">
                <a:lnSpc>
                  <a:spcPct val="90000"/>
                </a:lnSpc>
                <a:spcBef>
                  <a:spcPts val="0"/>
                </a:spcBef>
                <a:spcAft>
                  <a:spcPts val="0"/>
                </a:spcAft>
                <a:buClr>
                  <a:srgbClr val="000000"/>
                </a:buClr>
                <a:buSzPts val="2800"/>
                <a:buFont typeface="Arial"/>
                <a:buNone/>
              </a:pPr>
              <a:r>
                <a:rPr lang="de-DE" sz="2800" b="0" i="0" u="none" strike="noStrike" cap="none" dirty="0">
                  <a:solidFill>
                    <a:schemeClr val="lt1"/>
                  </a:solidFill>
                  <a:latin typeface="Aptos" panose="020B0004020202020204" pitchFamily="34" charset="0"/>
                  <a:sym typeface="Arial"/>
                </a:rPr>
                <a:t>Vorteile</a:t>
              </a:r>
              <a:endParaRPr dirty="0">
                <a:latin typeface="Aptos" panose="020B0004020202020204" pitchFamily="34" charset="0"/>
              </a:endParaRPr>
            </a:p>
          </p:txBody>
        </p:sp>
        <p:sp>
          <p:nvSpPr>
            <p:cNvPr id="133" name="Google Shape;133;p8"/>
            <p:cNvSpPr/>
            <p:nvPr/>
          </p:nvSpPr>
          <p:spPr>
            <a:xfrm>
              <a:off x="3685131" y="1982642"/>
              <a:ext cx="2830723" cy="1698434"/>
            </a:xfrm>
            <a:prstGeom prst="rect">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txBox="1"/>
            <p:nvPr/>
          </p:nvSpPr>
          <p:spPr>
            <a:xfrm>
              <a:off x="3685131" y="1982642"/>
              <a:ext cx="2830723" cy="169843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de-DE" sz="2800" b="0" i="0" u="none" strike="noStrike" cap="none" dirty="0">
                  <a:solidFill>
                    <a:schemeClr val="lt1"/>
                  </a:solidFill>
                  <a:latin typeface="Aptos" panose="020B0004020202020204" pitchFamily="34" charset="0"/>
                  <a:sym typeface="Arial"/>
                </a:rPr>
                <a:t>Wirtschaftliche Vorteile</a:t>
              </a:r>
              <a:endParaRPr dirty="0">
                <a:latin typeface="Aptos" panose="020B0004020202020204" pitchFamily="34" charset="0"/>
              </a:endParaRPr>
            </a:p>
          </p:txBody>
        </p:sp>
      </p:grpSp>
      <p:sp>
        <p:nvSpPr>
          <p:cNvPr id="135" name="Google Shape;135;p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36ef4af8784_1_1"/>
          <p:cNvSpPr txBox="1">
            <a:spLocks noGrp="1"/>
          </p:cNvSpPr>
          <p:nvPr>
            <p:ph type="title"/>
          </p:nvPr>
        </p:nvSpPr>
        <p:spPr>
          <a:xfrm>
            <a:off x="594350" y="189575"/>
            <a:ext cx="7421700" cy="18723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Begrenzte Verfügbarkeit nachhaltiger Produkte und Dienstleistungen</a:t>
            </a:r>
            <a:endParaRPr dirty="0">
              <a:latin typeface="Aptos Serif" panose="02020604070405020304" pitchFamily="18" charset="0"/>
              <a:cs typeface="Aptos Serif" panose="02020604070405020304" pitchFamily="18" charset="0"/>
            </a:endParaRPr>
          </a:p>
        </p:txBody>
      </p:sp>
      <p:sp>
        <p:nvSpPr>
          <p:cNvPr id="367" name="Google Shape;367;g36ef4af8784_1_1"/>
          <p:cNvSpPr txBox="1">
            <a:spLocks noGrp="1"/>
          </p:cNvSpPr>
          <p:nvPr>
            <p:ph type="body" idx="1"/>
          </p:nvPr>
        </p:nvSpPr>
        <p:spPr>
          <a:xfrm>
            <a:off x="594359" y="2281918"/>
            <a:ext cx="9783000" cy="3708600"/>
          </a:xfrm>
          <a:prstGeom prst="rect">
            <a:avLst/>
          </a:prstGeom>
          <a:noFill/>
          <a:ln>
            <a:noFill/>
          </a:ln>
        </p:spPr>
        <p:txBody>
          <a:bodyPr spcFirstLastPara="1" wrap="square" lIns="0" tIns="228600" rIns="0" bIns="0" anchor="t" anchorCtr="0">
            <a:normAutofit/>
          </a:bodyPr>
          <a:lstStyle/>
          <a:p>
            <a:pPr marL="457200" lvl="0" indent="-228600" algn="l" rtl="0">
              <a:lnSpc>
                <a:spcPct val="110000"/>
              </a:lnSpc>
              <a:spcBef>
                <a:spcPts val="300"/>
              </a:spcBef>
              <a:spcAft>
                <a:spcPts val="0"/>
              </a:spcAft>
              <a:buSzPts val="2400"/>
              <a:buNone/>
            </a:pPr>
            <a:r>
              <a:rPr lang="de-DE" sz="2800" b="0" dirty="0">
                <a:solidFill>
                  <a:srgbClr val="3F3F3F"/>
                </a:solidFill>
                <a:latin typeface="Aptos" panose="020B0004020202020204" pitchFamily="34" charset="0"/>
              </a:rPr>
              <a:t>Mögliche Lösungen:</a:t>
            </a:r>
            <a:endParaRPr dirty="0">
              <a:latin typeface="Aptos" panose="020B0004020202020204" pitchFamily="34" charset="0"/>
            </a:endParaRPr>
          </a:p>
          <a:p>
            <a:pPr marL="457200" lvl="0" indent="-381000" algn="l" rtl="0">
              <a:lnSpc>
                <a:spcPct val="115000"/>
              </a:lnSpc>
              <a:spcBef>
                <a:spcPts val="1200"/>
              </a:spcBef>
              <a:spcAft>
                <a:spcPts val="0"/>
              </a:spcAft>
              <a:buSzPts val="2400"/>
              <a:buChar char="•"/>
            </a:pPr>
            <a:r>
              <a:rPr lang="de-DE" sz="2800" b="0" dirty="0">
                <a:solidFill>
                  <a:srgbClr val="3F3F3F"/>
                </a:solidFill>
                <a:latin typeface="Aptos" panose="020B0004020202020204" pitchFamily="34" charset="0"/>
              </a:rPr>
              <a:t>Zusammenarbeit mit anderen Gemeinden</a:t>
            </a:r>
            <a:endParaRPr dirty="0">
              <a:latin typeface="Aptos" panose="020B0004020202020204" pitchFamily="34" charset="0"/>
            </a:endParaRPr>
          </a:p>
          <a:p>
            <a:pPr marL="457200" lvl="0" indent="-381000" algn="l" rtl="0">
              <a:lnSpc>
                <a:spcPct val="115000"/>
              </a:lnSpc>
              <a:spcBef>
                <a:spcPts val="1200"/>
              </a:spcBef>
              <a:spcAft>
                <a:spcPts val="0"/>
              </a:spcAft>
              <a:buSzPts val="2400"/>
              <a:buChar char="•"/>
            </a:pPr>
            <a:r>
              <a:rPr lang="de-DE" sz="2800" b="0" dirty="0">
                <a:solidFill>
                  <a:srgbClr val="3F3F3F"/>
                </a:solidFill>
                <a:latin typeface="Aptos" panose="020B0004020202020204" pitchFamily="34" charset="0"/>
              </a:rPr>
              <a:t>Zusammenarbeit mit Lieferanten</a:t>
            </a:r>
            <a:endParaRPr dirty="0">
              <a:latin typeface="Aptos" panose="020B0004020202020204" pitchFamily="34" charset="0"/>
            </a:endParaRPr>
          </a:p>
          <a:p>
            <a:pPr marL="457200" lvl="0" indent="-381000" algn="l" rtl="0">
              <a:lnSpc>
                <a:spcPct val="115000"/>
              </a:lnSpc>
              <a:spcBef>
                <a:spcPts val="1200"/>
              </a:spcBef>
              <a:spcAft>
                <a:spcPts val="0"/>
              </a:spcAft>
              <a:buSzPts val="2400"/>
              <a:buChar char="•"/>
            </a:pPr>
            <a:r>
              <a:rPr lang="de-DE" sz="2800" b="0" dirty="0">
                <a:solidFill>
                  <a:srgbClr val="3F3F3F"/>
                </a:solidFill>
                <a:latin typeface="Aptos" panose="020B0004020202020204" pitchFamily="34" charset="0"/>
              </a:rPr>
              <a:t>Schrittweise Umsetzung</a:t>
            </a:r>
            <a:endParaRPr sz="2800" b="0" dirty="0">
              <a:solidFill>
                <a:srgbClr val="3F3F3F"/>
              </a:solidFill>
              <a:latin typeface="Aptos" panose="020B0004020202020204" pitchFamily="34" charset="0"/>
            </a:endParaRPr>
          </a:p>
          <a:p>
            <a:pPr marL="571500" lvl="0" indent="-190500" algn="l" rtl="0">
              <a:lnSpc>
                <a:spcPct val="80000"/>
              </a:lnSpc>
              <a:spcBef>
                <a:spcPts val="2500"/>
              </a:spcBef>
              <a:spcAft>
                <a:spcPts val="0"/>
              </a:spcAft>
              <a:buSzPts val="2400"/>
              <a:buFont typeface="Arial"/>
              <a:buNone/>
            </a:pPr>
            <a:endParaRPr dirty="0"/>
          </a:p>
        </p:txBody>
      </p:sp>
      <p:sp>
        <p:nvSpPr>
          <p:cNvPr id="368" name="Google Shape;368;g36ef4af8784_1_1"/>
          <p:cNvSpPr txBox="1">
            <a:spLocks noGrp="1"/>
          </p:cNvSpPr>
          <p:nvPr>
            <p:ph type="sldNum" idx="12"/>
          </p:nvPr>
        </p:nvSpPr>
        <p:spPr>
          <a:xfrm>
            <a:off x="594360" y="6332220"/>
            <a:ext cx="523200" cy="247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5"/>
          <p:cNvSpPr txBox="1">
            <a:spLocks noGrp="1"/>
          </p:cNvSpPr>
          <p:nvPr>
            <p:ph type="ctrTitle"/>
          </p:nvPr>
        </p:nvSpPr>
        <p:spPr>
          <a:xfrm>
            <a:off x="594360" y="411479"/>
            <a:ext cx="901954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5400"/>
              <a:buNone/>
            </a:pPr>
            <a:r>
              <a:rPr lang="de-DE" sz="5400" dirty="0">
                <a:latin typeface="Aptos Serif" panose="02020604070405020304" pitchFamily="18" charset="0"/>
                <a:cs typeface="Aptos Serif" panose="02020604070405020304" pitchFamily="18" charset="0"/>
              </a:rPr>
              <a:t>Vielen Dank!</a:t>
            </a:r>
            <a:endParaRPr dirty="0">
              <a:latin typeface="Aptos Serif" panose="02020604070405020304" pitchFamily="18" charset="0"/>
              <a:cs typeface="Aptos Serif" panose="02020604070405020304" pitchFamily="18" charset="0"/>
            </a:endParaRPr>
          </a:p>
        </p:txBody>
      </p:sp>
      <p:pic>
        <p:nvPicPr>
          <p:cNvPr id="375" name="Google Shape;375;p15" descr="Ein Bild, das Text, Schrift, Screenshot, Grafiken enthält.&#10;&#10;Automatisch generierte Beschreibung"/>
          <p:cNvPicPr preferRelativeResize="0"/>
          <p:nvPr/>
        </p:nvPicPr>
        <p:blipFill rotWithShape="1">
          <a:blip r:embed="rId3">
            <a:alphaModFix/>
          </a:blip>
          <a:srcRect/>
          <a:stretch/>
        </p:blipFill>
        <p:spPr>
          <a:xfrm>
            <a:off x="5665842" y="4740820"/>
            <a:ext cx="5273749" cy="1904297"/>
          </a:xfrm>
          <a:prstGeom prst="rect">
            <a:avLst/>
          </a:prstGeom>
          <a:noFill/>
          <a:ln>
            <a:noFill/>
          </a:ln>
        </p:spPr>
      </p:pic>
      <p:pic>
        <p:nvPicPr>
          <p:cNvPr id="376" name="Google Shape;376;p15" descr="Ein Bild, das Text, Schrift, Electric Blue (Farbe), Symbol enthält.&#10;&#10;Automatisch generierte Beschreibung"/>
          <p:cNvPicPr preferRelativeResize="0"/>
          <p:nvPr/>
        </p:nvPicPr>
        <p:blipFill rotWithShape="1">
          <a:blip r:embed="rId4">
            <a:alphaModFix/>
          </a:blip>
          <a:srcRect/>
          <a:stretch/>
        </p:blipFill>
        <p:spPr>
          <a:xfrm>
            <a:off x="101601" y="5655065"/>
            <a:ext cx="3594100" cy="753356"/>
          </a:xfrm>
          <a:prstGeom prst="rect">
            <a:avLst/>
          </a:prstGeom>
          <a:noFill/>
          <a:ln>
            <a:noFill/>
          </a:ln>
        </p:spPr>
      </p:pic>
      <p:sp>
        <p:nvSpPr>
          <p:cNvPr id="377" name="Google Shape;377;p15"/>
          <p:cNvSpPr txBox="1"/>
          <p:nvPr/>
        </p:nvSpPr>
        <p:spPr>
          <a:xfrm>
            <a:off x="50800" y="6363475"/>
            <a:ext cx="5011394"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8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0"/>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Beispiel: Ökologische Vorteile</a:t>
            </a:r>
            <a:endParaRPr sz="4000" dirty="0">
              <a:latin typeface="Aptos Serif" panose="02020604070405020304" pitchFamily="18" charset="0"/>
              <a:cs typeface="Aptos Serif" panose="02020604070405020304" pitchFamily="18" charset="0"/>
            </a:endParaRPr>
          </a:p>
        </p:txBody>
      </p:sp>
      <p:sp>
        <p:nvSpPr>
          <p:cNvPr id="142" name="Google Shape;142;p3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4</a:t>
            </a:fld>
            <a:endParaRPr/>
          </a:p>
        </p:txBody>
      </p:sp>
      <p:graphicFrame>
        <p:nvGraphicFramePr>
          <p:cNvPr id="143" name="Google Shape;143;p30"/>
          <p:cNvGraphicFramePr/>
          <p:nvPr>
            <p:extLst>
              <p:ext uri="{D42A27DB-BD31-4B8C-83A1-F6EECF244321}">
                <p14:modId xmlns:p14="http://schemas.microsoft.com/office/powerpoint/2010/main" val="249567791"/>
              </p:ext>
            </p:extLst>
          </p:nvPr>
        </p:nvGraphicFramePr>
        <p:xfrm>
          <a:off x="1535430" y="2343805"/>
          <a:ext cx="912114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44" name="Google Shape;144;p30"/>
          <p:cNvSpPr txBox="1"/>
          <p:nvPr/>
        </p:nvSpPr>
        <p:spPr>
          <a:xfrm>
            <a:off x="1535430" y="6318261"/>
            <a:ext cx="861345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dirty="0">
                <a:solidFill>
                  <a:srgbClr val="595959"/>
                </a:solidFill>
                <a:latin typeface="Aptos" panose="020B0004020202020204" pitchFamily="34" charset="0"/>
                <a:sym typeface="Arial"/>
              </a:rPr>
              <a:t>Quelle: Deutsches Umweltbundesamt 2022 „Aktualisierte Ökobilanz von Grafik- und Hygienepapier“, S. 46 </a:t>
            </a:r>
            <a:br>
              <a:rPr lang="de-DE" sz="1400" b="0" i="0" u="none" strike="noStrike" cap="none" dirty="0">
                <a:solidFill>
                  <a:srgbClr val="727272"/>
                </a:solidFill>
                <a:latin typeface="Aptos" panose="020B0004020202020204" pitchFamily="34" charset="0"/>
                <a:sym typeface="Arial"/>
              </a:rPr>
            </a:br>
            <a:endParaRPr sz="1400" b="0" i="0" u="none" strike="noStrike" cap="none" dirty="0">
              <a:solidFill>
                <a:srgbClr val="727272"/>
              </a:solidFill>
              <a:latin typeface="Aptos" panose="020B0004020202020204" pitchFamily="34" charset="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1"/>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Beispiele: Gesundheitliche Vorteile</a:t>
            </a:r>
            <a:endParaRPr sz="4000" dirty="0">
              <a:latin typeface="Aptos Serif" panose="02020604070405020304" pitchFamily="18" charset="0"/>
              <a:cs typeface="Aptos Serif" panose="02020604070405020304" pitchFamily="18" charset="0"/>
            </a:endParaRPr>
          </a:p>
        </p:txBody>
      </p:sp>
      <p:sp>
        <p:nvSpPr>
          <p:cNvPr id="151" name="Google Shape;151;p31"/>
          <p:cNvSpPr txBox="1">
            <a:spLocks noGrp="1"/>
          </p:cNvSpPr>
          <p:nvPr>
            <p:ph type="body" idx="2"/>
          </p:nvPr>
        </p:nvSpPr>
        <p:spPr>
          <a:xfrm>
            <a:off x="-114300" y="2209800"/>
            <a:ext cx="9300900" cy="4122300"/>
          </a:xfrm>
          <a:prstGeom prst="rect">
            <a:avLst/>
          </a:prstGeom>
          <a:noFill/>
          <a:ln>
            <a:noFill/>
          </a:ln>
        </p:spPr>
        <p:txBody>
          <a:bodyPr spcFirstLastPara="1" wrap="square" lIns="0" tIns="45700" rIns="0" bIns="0" anchor="t" anchorCtr="0">
            <a:normAutofit/>
          </a:bodyPr>
          <a:lstStyle/>
          <a:p>
            <a:pPr marL="685800" lvl="1" indent="0" algn="l" rtl="0">
              <a:lnSpc>
                <a:spcPct val="120000"/>
              </a:lnSpc>
              <a:spcBef>
                <a:spcPts val="1800"/>
              </a:spcBef>
              <a:spcAft>
                <a:spcPts val="0"/>
              </a:spcAft>
              <a:buSzPts val="2000"/>
              <a:buNone/>
            </a:pPr>
            <a:r>
              <a:rPr lang="de-DE" sz="2400" dirty="0">
                <a:latin typeface="Aptos" panose="020B0004020202020204" pitchFamily="34" charset="0"/>
              </a:rPr>
              <a:t>Grenzwerte für gesundheitsgefährdende Inhaltsstoffe</a:t>
            </a:r>
            <a:endParaRPr sz="1600" dirty="0">
              <a:latin typeface="Aptos" panose="020B0004020202020204" pitchFamily="34" charset="0"/>
            </a:endParaRPr>
          </a:p>
          <a:p>
            <a:pPr marL="685800" lvl="1" indent="0" algn="l" rtl="0">
              <a:lnSpc>
                <a:spcPct val="120000"/>
              </a:lnSpc>
              <a:spcBef>
                <a:spcPts val="1800"/>
              </a:spcBef>
              <a:spcAft>
                <a:spcPts val="0"/>
              </a:spcAft>
              <a:buSzPts val="2000"/>
              <a:buNone/>
            </a:pPr>
            <a:endParaRPr sz="2800" dirty="0"/>
          </a:p>
        </p:txBody>
      </p:sp>
      <p:sp>
        <p:nvSpPr>
          <p:cNvPr id="152" name="Google Shape;152;p31"/>
          <p:cNvSpPr txBox="1">
            <a:spLocks noGrp="1"/>
          </p:cNvSpPr>
          <p:nvPr>
            <p:ph type="sldNum" idx="12"/>
          </p:nvPr>
        </p:nvSpPr>
        <p:spPr>
          <a:xfrm>
            <a:off x="289560" y="5987449"/>
            <a:ext cx="523200" cy="247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5</a:t>
            </a:fld>
            <a:endParaRPr/>
          </a:p>
        </p:txBody>
      </p:sp>
      <p:pic>
        <p:nvPicPr>
          <p:cNvPr id="153" name="Google Shape;153;p31" descr="Ein Bild, das Symbol enthält.&#10;&#10;KI-generierte Inhalte können fehlerhaft sein."/>
          <p:cNvPicPr preferRelativeResize="0"/>
          <p:nvPr/>
        </p:nvPicPr>
        <p:blipFill rotWithShape="1">
          <a:blip r:embed="rId3">
            <a:alphaModFix/>
          </a:blip>
          <a:srcRect/>
          <a:stretch/>
        </p:blipFill>
        <p:spPr>
          <a:xfrm>
            <a:off x="1029845" y="2963179"/>
            <a:ext cx="2143125" cy="2143125"/>
          </a:xfrm>
          <a:prstGeom prst="rect">
            <a:avLst/>
          </a:prstGeom>
          <a:noFill/>
          <a:ln>
            <a:noFill/>
          </a:ln>
        </p:spPr>
      </p:pic>
      <p:pic>
        <p:nvPicPr>
          <p:cNvPr id="154" name="Google Shape;154;p31" descr="Ein Bild, das Verkehrsschild enthält.&#10;&#10;KI-generierte Inhalte können fehlerhaft sein."/>
          <p:cNvPicPr preferRelativeResize="0"/>
          <p:nvPr/>
        </p:nvPicPr>
        <p:blipFill rotWithShape="1">
          <a:blip r:embed="rId4">
            <a:alphaModFix/>
          </a:blip>
          <a:srcRect l="1150" t="4169" r="-1150" b="2875"/>
          <a:stretch/>
        </p:blipFill>
        <p:spPr>
          <a:xfrm>
            <a:off x="4934170" y="2954729"/>
            <a:ext cx="2323650" cy="2160000"/>
          </a:xfrm>
          <a:prstGeom prst="rect">
            <a:avLst/>
          </a:prstGeom>
          <a:noFill/>
          <a:ln>
            <a:noFill/>
          </a:ln>
        </p:spPr>
      </p:pic>
      <p:sp>
        <p:nvSpPr>
          <p:cNvPr id="155" name="Google Shape;155;p31"/>
          <p:cNvSpPr txBox="1"/>
          <p:nvPr/>
        </p:nvSpPr>
        <p:spPr>
          <a:xfrm>
            <a:off x="594350" y="5218350"/>
            <a:ext cx="33300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2000" b="0" i="0" u="none" strike="noStrike" cap="none" dirty="0">
                <a:solidFill>
                  <a:srgbClr val="000000"/>
                </a:solidFill>
                <a:latin typeface="Aptos" panose="020B0004020202020204" pitchFamily="34" charset="0"/>
                <a:sym typeface="Arial"/>
              </a:rPr>
              <a:t>u. a. Krebs, </a:t>
            </a:r>
            <a:br>
              <a:rPr lang="de-DE" sz="2000" b="0" i="0" u="none" strike="noStrike" cap="none" dirty="0">
                <a:solidFill>
                  <a:srgbClr val="000000"/>
                </a:solidFill>
                <a:latin typeface="Aptos" panose="020B0004020202020204" pitchFamily="34" charset="0"/>
                <a:sym typeface="Arial"/>
              </a:rPr>
            </a:br>
            <a:r>
              <a:rPr lang="de-DE" sz="2000" b="0" i="0" u="none" strike="noStrike" cap="none" dirty="0">
                <a:solidFill>
                  <a:srgbClr val="000000"/>
                </a:solidFill>
                <a:latin typeface="Aptos" panose="020B0004020202020204" pitchFamily="34" charset="0"/>
                <a:sym typeface="Arial"/>
              </a:rPr>
              <a:t>Erbgutveränderung,  Atemwegssensibilisierung</a:t>
            </a:r>
            <a:endParaRPr sz="2000" b="0" i="0" u="none" strike="noStrike" cap="none" dirty="0">
              <a:solidFill>
                <a:srgbClr val="000000"/>
              </a:solidFill>
              <a:latin typeface="Aptos" panose="020B0004020202020204" pitchFamily="34" charset="0"/>
              <a:sym typeface="Arial"/>
            </a:endParaRPr>
          </a:p>
        </p:txBody>
      </p:sp>
      <p:sp>
        <p:nvSpPr>
          <p:cNvPr id="156" name="Google Shape;156;p31"/>
          <p:cNvSpPr txBox="1"/>
          <p:nvPr/>
        </p:nvSpPr>
        <p:spPr>
          <a:xfrm>
            <a:off x="4300350" y="5218350"/>
            <a:ext cx="35913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2000" b="0" i="0" u="none" strike="noStrike" cap="none" dirty="0">
                <a:solidFill>
                  <a:srgbClr val="000000"/>
                </a:solidFill>
                <a:latin typeface="Aptos" panose="020B0004020202020204" pitchFamily="34" charset="0"/>
                <a:sym typeface="Arial"/>
              </a:rPr>
              <a:t>u. a. Reizungen, Allergien, gesundheitsschädlich beim Einatmen oder Verschlucken</a:t>
            </a:r>
            <a:endParaRPr sz="2000" b="0" i="0" u="none" strike="noStrike" cap="none" dirty="0">
              <a:solidFill>
                <a:srgbClr val="000000"/>
              </a:solidFill>
              <a:latin typeface="Aptos" panose="020B0004020202020204" pitchFamily="34" charset="0"/>
              <a:sym typeface="Arial"/>
            </a:endParaRPr>
          </a:p>
        </p:txBody>
      </p:sp>
      <p:sp>
        <p:nvSpPr>
          <p:cNvPr id="157" name="Google Shape;157;p31"/>
          <p:cNvSpPr/>
          <p:nvPr/>
        </p:nvSpPr>
        <p:spPr>
          <a:xfrm>
            <a:off x="8015950" y="2323350"/>
            <a:ext cx="3978000" cy="3511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de-DE" sz="2400" dirty="0">
                <a:solidFill>
                  <a:schemeClr val="lt1"/>
                </a:solidFill>
                <a:latin typeface="Aptos" panose="020B0004020202020204" pitchFamily="34" charset="0"/>
              </a:rPr>
              <a:t>Nachhaltig beschaffte Möbel emittieren nur geringe Mengen an VOC – Stoffen, die Reizungen oder langfristige Gesundheitsschäden verursachen können (siehe Gefahrensymbole links).</a:t>
            </a:r>
            <a:endParaRPr sz="2400" dirty="0">
              <a:solidFill>
                <a:schemeClr val="lt1"/>
              </a:solidFill>
              <a:latin typeface="Aptos" panose="020B00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2"/>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Beispiele: Soziale Vorteile</a:t>
            </a:r>
            <a:endParaRPr sz="4000" dirty="0">
              <a:latin typeface="Aptos Serif" panose="02020604070405020304" pitchFamily="18" charset="0"/>
              <a:cs typeface="Aptos Serif" panose="02020604070405020304" pitchFamily="18" charset="0"/>
            </a:endParaRPr>
          </a:p>
        </p:txBody>
      </p:sp>
      <p:sp>
        <p:nvSpPr>
          <p:cNvPr id="163" name="Google Shape;163;p32"/>
          <p:cNvSpPr txBox="1">
            <a:spLocks noGrp="1"/>
          </p:cNvSpPr>
          <p:nvPr>
            <p:ph type="body" idx="2"/>
          </p:nvPr>
        </p:nvSpPr>
        <p:spPr>
          <a:xfrm>
            <a:off x="594359" y="2467978"/>
            <a:ext cx="11292841" cy="3864242"/>
          </a:xfrm>
          <a:prstGeom prst="rect">
            <a:avLst/>
          </a:prstGeom>
          <a:noFill/>
          <a:ln>
            <a:noFill/>
          </a:ln>
        </p:spPr>
        <p:txBody>
          <a:bodyPr spcFirstLastPara="1" wrap="square" lIns="0" tIns="45700" rIns="0" bIns="0" anchor="t" anchorCtr="0">
            <a:normAutofit/>
          </a:bodyPr>
          <a:lstStyle/>
          <a:p>
            <a:pPr marL="1028700" lvl="1" indent="-342900" algn="l" rtl="0">
              <a:lnSpc>
                <a:spcPct val="120000"/>
              </a:lnSpc>
              <a:spcBef>
                <a:spcPts val="1800"/>
              </a:spcBef>
              <a:spcAft>
                <a:spcPts val="0"/>
              </a:spcAft>
              <a:buSzPts val="2000"/>
              <a:buFont typeface="Arial"/>
              <a:buChar char="•"/>
            </a:pPr>
            <a:r>
              <a:rPr lang="de-DE" sz="2800" dirty="0">
                <a:latin typeface="Aptos" panose="020B0004020202020204" pitchFamily="34" charset="0"/>
              </a:rPr>
              <a:t>Arbeitsbedingungen entsprechen den Grundprinzipien der IAO (Vereinigungsfreiheit, keine Kinder- und Zwangsarbeit etc.)</a:t>
            </a:r>
            <a:endParaRPr dirty="0">
              <a:latin typeface="Aptos" panose="020B0004020202020204" pitchFamily="34" charset="0"/>
            </a:endParaRPr>
          </a:p>
          <a:p>
            <a:pPr marL="1028700" lvl="1" indent="-342900" algn="l" rtl="0">
              <a:lnSpc>
                <a:spcPct val="120000"/>
              </a:lnSpc>
              <a:spcBef>
                <a:spcPts val="1800"/>
              </a:spcBef>
              <a:spcAft>
                <a:spcPts val="0"/>
              </a:spcAft>
              <a:buSzPts val="2000"/>
              <a:buFont typeface="Arial"/>
              <a:buChar char="•"/>
            </a:pPr>
            <a:r>
              <a:rPr lang="de-DE" sz="2800" dirty="0">
                <a:latin typeface="Aptos" panose="020B0004020202020204" pitchFamily="34" charset="0"/>
              </a:rPr>
              <a:t>Fair Trade: zusätzlich faire Löhne</a:t>
            </a:r>
            <a:endParaRPr dirty="0">
              <a:latin typeface="Aptos" panose="020B0004020202020204" pitchFamily="34" charset="0"/>
            </a:endParaRPr>
          </a:p>
          <a:p>
            <a:pPr marL="1028700" lvl="1" indent="-342900" algn="l" rtl="0">
              <a:lnSpc>
                <a:spcPct val="120000"/>
              </a:lnSpc>
              <a:spcBef>
                <a:spcPts val="1800"/>
              </a:spcBef>
              <a:spcAft>
                <a:spcPts val="0"/>
              </a:spcAft>
              <a:buSzPts val="2000"/>
              <a:buFont typeface="Arial"/>
              <a:buChar char="•"/>
            </a:pPr>
            <a:r>
              <a:rPr lang="de-DE" sz="2800" dirty="0">
                <a:latin typeface="Aptos" panose="020B0004020202020204" pitchFamily="34" charset="0"/>
              </a:rPr>
              <a:t>Beschäftigung von Menschen, die auf dem Arbeitsmarkt benachteiligt sind (ältere Menschen, Menschen mit Behinderung, junge Menschen/Lehrlinge etc.)</a:t>
            </a:r>
            <a:endParaRPr dirty="0">
              <a:latin typeface="Aptos" panose="020B0004020202020204" pitchFamily="34" charset="0"/>
            </a:endParaRPr>
          </a:p>
          <a:p>
            <a:pPr marL="1028700" lvl="1" indent="-215900" algn="l" rtl="0">
              <a:lnSpc>
                <a:spcPct val="120000"/>
              </a:lnSpc>
              <a:spcBef>
                <a:spcPts val="1800"/>
              </a:spcBef>
              <a:spcAft>
                <a:spcPts val="0"/>
              </a:spcAft>
              <a:buSzPts val="2000"/>
              <a:buFont typeface="Arial"/>
              <a:buNone/>
            </a:pPr>
            <a:endParaRPr sz="2800" dirty="0"/>
          </a:p>
          <a:p>
            <a:pPr marL="1028700" lvl="1" indent="-215900" algn="l" rtl="0">
              <a:lnSpc>
                <a:spcPct val="120000"/>
              </a:lnSpc>
              <a:spcBef>
                <a:spcPts val="1800"/>
              </a:spcBef>
              <a:spcAft>
                <a:spcPts val="0"/>
              </a:spcAft>
              <a:buSzPts val="2000"/>
              <a:buFont typeface="Arial"/>
              <a:buNone/>
            </a:pPr>
            <a:endParaRPr sz="2800" dirty="0"/>
          </a:p>
        </p:txBody>
      </p:sp>
      <p:sp>
        <p:nvSpPr>
          <p:cNvPr id="164" name="Google Shape;164;p3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Beispiele: Wirtschaftliche Vorteile</a:t>
            </a:r>
            <a:endParaRPr sz="4000" dirty="0">
              <a:latin typeface="Aptos Serif" panose="02020604070405020304" pitchFamily="18" charset="0"/>
              <a:cs typeface="Aptos Serif" panose="02020604070405020304" pitchFamily="18" charset="0"/>
            </a:endParaRPr>
          </a:p>
        </p:txBody>
      </p:sp>
      <p:sp>
        <p:nvSpPr>
          <p:cNvPr id="170" name="Google Shape;170;p33"/>
          <p:cNvSpPr txBox="1">
            <a:spLocks noGrp="1"/>
          </p:cNvSpPr>
          <p:nvPr>
            <p:ph type="body" idx="2"/>
          </p:nvPr>
        </p:nvSpPr>
        <p:spPr>
          <a:xfrm>
            <a:off x="594359" y="2467978"/>
            <a:ext cx="11292841" cy="3864242"/>
          </a:xfrm>
          <a:prstGeom prst="rect">
            <a:avLst/>
          </a:prstGeom>
          <a:noFill/>
          <a:ln>
            <a:noFill/>
          </a:ln>
        </p:spPr>
        <p:txBody>
          <a:bodyPr spcFirstLastPara="1" wrap="square" lIns="0" tIns="45700" rIns="0" bIns="0" anchor="t" anchorCtr="0">
            <a:normAutofit/>
          </a:bodyPr>
          <a:lstStyle/>
          <a:p>
            <a:pPr marL="1028700" lvl="1" indent="-342900" algn="l" rtl="0">
              <a:lnSpc>
                <a:spcPct val="120000"/>
              </a:lnSpc>
              <a:spcBef>
                <a:spcPts val="1800"/>
              </a:spcBef>
              <a:spcAft>
                <a:spcPts val="0"/>
              </a:spcAft>
              <a:buSzPts val="2000"/>
              <a:buFont typeface="Arial"/>
              <a:buChar char="•"/>
            </a:pPr>
            <a:r>
              <a:rPr lang="de-DE" sz="2800" dirty="0">
                <a:latin typeface="Aptos" panose="020B0004020202020204" pitchFamily="34" charset="0"/>
              </a:rPr>
              <a:t>Wertschöpfung verstärkt vor Ort oder in der Region</a:t>
            </a:r>
            <a:endParaRPr dirty="0">
              <a:latin typeface="Aptos" panose="020B0004020202020204" pitchFamily="34" charset="0"/>
            </a:endParaRPr>
          </a:p>
          <a:p>
            <a:pPr marL="1028700" lvl="1" indent="-342900" algn="l" rtl="0">
              <a:lnSpc>
                <a:spcPct val="120000"/>
              </a:lnSpc>
              <a:spcBef>
                <a:spcPts val="1800"/>
              </a:spcBef>
              <a:spcAft>
                <a:spcPts val="0"/>
              </a:spcAft>
              <a:buSzPts val="2000"/>
              <a:buFont typeface="Arial"/>
              <a:buChar char="•"/>
            </a:pPr>
            <a:r>
              <a:rPr lang="de-DE" sz="2800" dirty="0">
                <a:latin typeface="Aptos" panose="020B0004020202020204" pitchFamily="34" charset="0"/>
              </a:rPr>
              <a:t>Beschaffungskosten senken durch die Anschaffung langlebiger Produkte</a:t>
            </a:r>
            <a:endParaRPr dirty="0">
              <a:latin typeface="Aptos" panose="020B0004020202020204" pitchFamily="34" charset="0"/>
            </a:endParaRPr>
          </a:p>
          <a:p>
            <a:pPr marL="1028700" lvl="1" indent="-342900" algn="l" rtl="0">
              <a:lnSpc>
                <a:spcPct val="120000"/>
              </a:lnSpc>
              <a:spcBef>
                <a:spcPts val="1800"/>
              </a:spcBef>
              <a:spcAft>
                <a:spcPts val="0"/>
              </a:spcAft>
              <a:buSzPts val="2000"/>
              <a:buFont typeface="Arial"/>
              <a:buChar char="•"/>
            </a:pPr>
            <a:r>
              <a:rPr lang="de-DE" sz="2800" dirty="0">
                <a:latin typeface="Aptos" panose="020B0004020202020204" pitchFamily="34" charset="0"/>
              </a:rPr>
              <a:t>Betriebskosten senken durch die Beschaffung energieeffizienter Waren</a:t>
            </a:r>
            <a:endParaRPr dirty="0">
              <a:latin typeface="Aptos" panose="020B0004020202020204" pitchFamily="34" charset="0"/>
            </a:endParaRPr>
          </a:p>
          <a:p>
            <a:pPr marL="1028700" lvl="1" indent="-215900" algn="l" rtl="0">
              <a:lnSpc>
                <a:spcPct val="120000"/>
              </a:lnSpc>
              <a:spcBef>
                <a:spcPts val="1800"/>
              </a:spcBef>
              <a:spcAft>
                <a:spcPts val="0"/>
              </a:spcAft>
              <a:buSzPts val="2000"/>
              <a:buFont typeface="Arial"/>
              <a:buNone/>
            </a:pPr>
            <a:endParaRPr sz="2800" dirty="0"/>
          </a:p>
        </p:txBody>
      </p:sp>
      <p:sp>
        <p:nvSpPr>
          <p:cNvPr id="171" name="Google Shape;171;p3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4"/>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de-DE" sz="5400" dirty="0">
                <a:latin typeface="Aptos Serif" panose="02020604070405020304" pitchFamily="18" charset="0"/>
                <a:cs typeface="Aptos Serif" panose="02020604070405020304" pitchFamily="18" charset="0"/>
              </a:rPr>
              <a:t>Umsetzung der nachhaltigen Beschaffung</a:t>
            </a:r>
            <a:endParaRPr sz="5400" dirty="0">
              <a:latin typeface="Aptos Serif" panose="02020604070405020304" pitchFamily="18" charset="0"/>
              <a:cs typeface="Aptos Serif" panose="0202060407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5"/>
          <p:cNvSpPr txBox="1">
            <a:spLocks noGrp="1"/>
          </p:cNvSpPr>
          <p:nvPr>
            <p:ph type="title"/>
          </p:nvPr>
        </p:nvSpPr>
        <p:spPr>
          <a:xfrm>
            <a:off x="594360" y="189572"/>
            <a:ext cx="7673340"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Umsetzung der nachhaltigen Beschaffung</a:t>
            </a:r>
            <a:endParaRPr sz="4000" dirty="0">
              <a:latin typeface="Aptos Serif" panose="02020604070405020304" pitchFamily="18" charset="0"/>
              <a:cs typeface="Aptos Serif" panose="02020604070405020304" pitchFamily="18" charset="0"/>
            </a:endParaRPr>
          </a:p>
        </p:txBody>
      </p:sp>
      <p:grpSp>
        <p:nvGrpSpPr>
          <p:cNvPr id="182" name="Google Shape;182;p35"/>
          <p:cNvGrpSpPr/>
          <p:nvPr/>
        </p:nvGrpSpPr>
        <p:grpSpPr>
          <a:xfrm>
            <a:off x="594360" y="2383552"/>
            <a:ext cx="10058399" cy="3794880"/>
            <a:chOff x="0" y="0"/>
            <a:chExt cx="10058399" cy="3794880"/>
          </a:xfrm>
        </p:grpSpPr>
        <p:sp>
          <p:nvSpPr>
            <p:cNvPr id="183" name="Google Shape;183;p35"/>
            <p:cNvSpPr/>
            <p:nvPr/>
          </p:nvSpPr>
          <p:spPr>
            <a:xfrm>
              <a:off x="0" y="768876"/>
              <a:ext cx="10058399" cy="702000"/>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5"/>
            <p:cNvSpPr txBox="1"/>
            <p:nvPr/>
          </p:nvSpPr>
          <p:spPr>
            <a:xfrm>
              <a:off x="34269" y="803145"/>
              <a:ext cx="9989861" cy="633462"/>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rgbClr val="000000"/>
                </a:buClr>
                <a:buSzPts val="3000"/>
                <a:buFont typeface="Arial"/>
                <a:buNone/>
              </a:pPr>
              <a:r>
                <a:rPr lang="de-DE" sz="2800" b="0" i="0" u="none" strike="noStrike" cap="none" dirty="0">
                  <a:solidFill>
                    <a:schemeClr val="lt1"/>
                  </a:solidFill>
                  <a:latin typeface="Aptos" panose="020B0004020202020204" pitchFamily="34" charset="0"/>
                  <a:cs typeface="Aptos Serif" panose="02020604070405020304" pitchFamily="18" charset="0"/>
                  <a:sym typeface="Arial"/>
                </a:rPr>
                <a:t>2. Gütezeichen als Hilfsmittel</a:t>
              </a:r>
              <a:endParaRPr sz="2800" dirty="0">
                <a:latin typeface="Aptos" panose="020B0004020202020204" pitchFamily="34" charset="0"/>
                <a:cs typeface="Aptos Serif" panose="02020604070405020304" pitchFamily="18" charset="0"/>
              </a:endParaRPr>
            </a:p>
          </p:txBody>
        </p:sp>
        <p:sp>
          <p:nvSpPr>
            <p:cNvPr id="185" name="Google Shape;185;p35"/>
            <p:cNvSpPr/>
            <p:nvPr/>
          </p:nvSpPr>
          <p:spPr>
            <a:xfrm>
              <a:off x="0" y="0"/>
              <a:ext cx="10058399" cy="702000"/>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5"/>
            <p:cNvSpPr txBox="1"/>
            <p:nvPr/>
          </p:nvSpPr>
          <p:spPr>
            <a:xfrm>
              <a:off x="34269" y="34269"/>
              <a:ext cx="9989861" cy="633462"/>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rgbClr val="000000"/>
                </a:buClr>
                <a:buSzPts val="3000"/>
                <a:buFont typeface="Arial"/>
                <a:buNone/>
              </a:pPr>
              <a:r>
                <a:rPr lang="de-DE" sz="2800" b="0" i="0" u="none" strike="noStrike" cap="none" dirty="0">
                  <a:solidFill>
                    <a:schemeClr val="lt1"/>
                  </a:solidFill>
                  <a:latin typeface="Aptos" panose="020B0004020202020204" pitchFamily="34" charset="0"/>
                  <a:sym typeface="Arial"/>
                </a:rPr>
                <a:t>1. Vier Möglichkeiten der Beschaffung</a:t>
              </a:r>
              <a:endParaRPr sz="2800" dirty="0">
                <a:latin typeface="Aptos" panose="020B0004020202020204" pitchFamily="34" charset="0"/>
              </a:endParaRPr>
            </a:p>
          </p:txBody>
        </p:sp>
        <p:sp>
          <p:nvSpPr>
            <p:cNvPr id="187" name="Google Shape;187;p35"/>
            <p:cNvSpPr/>
            <p:nvPr/>
          </p:nvSpPr>
          <p:spPr>
            <a:xfrm>
              <a:off x="0" y="1565130"/>
              <a:ext cx="10058399" cy="702000"/>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5"/>
            <p:cNvSpPr txBox="1"/>
            <p:nvPr/>
          </p:nvSpPr>
          <p:spPr>
            <a:xfrm>
              <a:off x="34269" y="1599399"/>
              <a:ext cx="9989861" cy="633462"/>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rgbClr val="000000"/>
                </a:buClr>
                <a:buSzPts val="3000"/>
                <a:buFont typeface="Arial"/>
                <a:buNone/>
              </a:pPr>
              <a:r>
                <a:rPr lang="de-DE" sz="2800" b="0" i="0" u="none" strike="noStrike" cap="none" dirty="0">
                  <a:solidFill>
                    <a:schemeClr val="lt1"/>
                  </a:solidFill>
                  <a:latin typeface="Aptos" panose="020B0004020202020204" pitchFamily="34" charset="0"/>
                  <a:sym typeface="Arial"/>
                </a:rPr>
                <a:t>3. Erstellung eines Beschaffungskatalogs</a:t>
              </a:r>
              <a:endParaRPr sz="1200" dirty="0">
                <a:latin typeface="Aptos" panose="020B0004020202020204" pitchFamily="34" charset="0"/>
              </a:endParaRPr>
            </a:p>
          </p:txBody>
        </p:sp>
        <p:sp>
          <p:nvSpPr>
            <p:cNvPr id="189" name="Google Shape;189;p35"/>
            <p:cNvSpPr/>
            <p:nvPr/>
          </p:nvSpPr>
          <p:spPr>
            <a:xfrm>
              <a:off x="0" y="2340371"/>
              <a:ext cx="10058399" cy="702000"/>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5"/>
            <p:cNvSpPr txBox="1"/>
            <p:nvPr/>
          </p:nvSpPr>
          <p:spPr>
            <a:xfrm>
              <a:off x="34269" y="2374640"/>
              <a:ext cx="9989861" cy="633462"/>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rgbClr val="000000"/>
                </a:buClr>
                <a:buSzPts val="3000"/>
                <a:buFont typeface="Arial"/>
                <a:buNone/>
              </a:pPr>
              <a:r>
                <a:rPr lang="de-DE" sz="2800" b="0" i="0" u="none" strike="noStrike" cap="none" dirty="0">
                  <a:solidFill>
                    <a:schemeClr val="lt1"/>
                  </a:solidFill>
                  <a:latin typeface="Aptos" panose="020B0004020202020204" pitchFamily="34" charset="0"/>
                  <a:sym typeface="Arial"/>
                </a:rPr>
                <a:t>4. Lokale und regionale Beschaffung</a:t>
              </a:r>
              <a:endParaRPr sz="1200" dirty="0">
                <a:latin typeface="Aptos" panose="020B0004020202020204" pitchFamily="34" charset="0"/>
              </a:endParaRPr>
            </a:p>
          </p:txBody>
        </p:sp>
        <p:sp>
          <p:nvSpPr>
            <p:cNvPr id="191" name="Google Shape;191;p35"/>
            <p:cNvSpPr/>
            <p:nvPr/>
          </p:nvSpPr>
          <p:spPr>
            <a:xfrm>
              <a:off x="0" y="3092880"/>
              <a:ext cx="10058399" cy="702000"/>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5"/>
            <p:cNvSpPr txBox="1"/>
            <p:nvPr/>
          </p:nvSpPr>
          <p:spPr>
            <a:xfrm>
              <a:off x="34269" y="3127149"/>
              <a:ext cx="9990000" cy="633600"/>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rgbClr val="000000"/>
                </a:buClr>
                <a:buSzPts val="3000"/>
                <a:buFont typeface="Arial"/>
                <a:buNone/>
              </a:pPr>
              <a:r>
                <a:rPr lang="de-DE" sz="2800" b="0" i="0" u="none" strike="noStrike" cap="none" dirty="0">
                  <a:solidFill>
                    <a:schemeClr val="lt1"/>
                  </a:solidFill>
                  <a:latin typeface="Aptos" panose="020B0004020202020204" pitchFamily="34" charset="0"/>
                  <a:sym typeface="Arial"/>
                </a:rPr>
                <a:t>5. Risikomanagement</a:t>
              </a:r>
              <a:endParaRPr sz="1200" dirty="0">
                <a:latin typeface="Aptos" panose="020B0004020202020204" pitchFamily="34" charset="0"/>
              </a:endParaRPr>
            </a:p>
          </p:txBody>
        </p:sp>
      </p:grpSp>
      <p:sp>
        <p:nvSpPr>
          <p:cNvPr id="193" name="Google Shape;193;p3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9</a:t>
            </a:fld>
            <a:endParaRPr/>
          </a:p>
        </p:txBody>
      </p:sp>
    </p:spTree>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1036</Words>
  <Application>Microsoft Macintosh PowerPoint</Application>
  <PresentationFormat>Breitbild</PresentationFormat>
  <Paragraphs>156</Paragraphs>
  <Slides>31</Slides>
  <Notes>31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31</vt:i4>
      </vt:variant>
    </vt:vector>
  </HeadingPairs>
  <TitlesOfParts>
    <vt:vector size="37" baseType="lpstr">
      <vt:lpstr>Calibri</vt:lpstr>
      <vt:lpstr>Aptos Serif</vt:lpstr>
      <vt:lpstr>Aptos</vt:lpstr>
      <vt:lpstr>Arial</vt:lpstr>
      <vt:lpstr>Play</vt:lpstr>
      <vt:lpstr>Benutzerdefiniert</vt:lpstr>
      <vt:lpstr>PowerPoint-Präsentation</vt:lpstr>
      <vt:lpstr>Ausgewählte Vorteile</vt:lpstr>
      <vt:lpstr>Wichtigste Vorteile:</vt:lpstr>
      <vt:lpstr>Beispiel: Ökologische Vorteile</vt:lpstr>
      <vt:lpstr>Beispiele: Gesundheitliche Vorteile</vt:lpstr>
      <vt:lpstr>Beispiele: Soziale Vorteile</vt:lpstr>
      <vt:lpstr>Beispiele: Wirtschaftliche Vorteile</vt:lpstr>
      <vt:lpstr>Umsetzung der nachhaltigen Beschaffung</vt:lpstr>
      <vt:lpstr>Umsetzung der nachhaltigen Beschaffung</vt:lpstr>
      <vt:lpstr>Vier Möglichkeiten der Beschaffung</vt:lpstr>
      <vt:lpstr>Vier Möglichkeiten der Beschaffung </vt:lpstr>
      <vt:lpstr>1. Beschaffung unterhalb der Schwelle für Ausschreibungen</vt:lpstr>
      <vt:lpstr>2. Durchführung einer Ausschreibung</vt:lpstr>
      <vt:lpstr>3. Beschaffung über eine zentrale Beschaffungsstelle</vt:lpstr>
      <vt:lpstr>4. Gemeinsame Beschaffung mit anderen Gemeinden</vt:lpstr>
      <vt:lpstr>Gütezeichen als Hilfsmittel</vt:lpstr>
      <vt:lpstr>Gütezeichen als Hilfsmittel</vt:lpstr>
      <vt:lpstr>Erstellung eines Beschaffungs- katalogs</vt:lpstr>
      <vt:lpstr>Erstellung eines Beschaffungskatalogs</vt:lpstr>
      <vt:lpstr>Inhalte des Beschaffungskatalogs</vt:lpstr>
      <vt:lpstr>Identifizierung und Bewertung von Lieferanten</vt:lpstr>
      <vt:lpstr>Regelmäßige Überprüfungen und Aktualisierungen</vt:lpstr>
      <vt:lpstr>Lokale und regionale Beschaffung</vt:lpstr>
      <vt:lpstr>Lokale und regionale Beschaffung</vt:lpstr>
      <vt:lpstr>Risiko- management  und Umgang mit Stolpersteinen</vt:lpstr>
      <vt:lpstr>Risikomanagement bei nachhaltiger Beschaffung</vt:lpstr>
      <vt:lpstr>Risiko: Produkt erfüllt die Erwartung nicht</vt:lpstr>
      <vt:lpstr>Risiko: Produkt erfüllt die Erwartung nicht</vt:lpstr>
      <vt:lpstr>Begrenzte Budgets der Gemeinde</vt:lpstr>
      <vt:lpstr>Begrenzte Verfügbarkeit nachhaltiger Produkte und Dienstleistungen</vt:lpstr>
      <vt:lpstr>Vielen Dank!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lastModifiedBy>Henrieta Winklhofer</cp:lastModifiedBy>
  <cp:revision>1</cp:revision>
  <dcterms:created xsi:type="dcterms:W3CDTF">2024-09-16T10:50:40Z</dcterms:created>
  <dcterms:modified xsi:type="dcterms:W3CDTF">2025-08-04T09:17:16Z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