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ptos Serif" panose="02020604070405020304" pitchFamily="18" charset="0"/>
      <p:regular r:id="rId22"/>
      <p:bold r:id="rId23"/>
      <p:italic r:id="rId24"/>
      <p:boldItalic r:id="rId25"/>
    </p:embeddedFont>
    <p:embeddedFont>
      <p:font typeface="Play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JLI0GdYM6wDEQlgATy/3Ae8pd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725"/>
  </p:normalViewPr>
  <p:slideViewPr>
    <p:cSldViewPr snapToGrid="0">
      <p:cViewPr varScale="1">
        <p:scale>
          <a:sx n="113" d="100"/>
          <a:sy n="113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4-03T06:23:19.303" idx="1">
    <p:pos x="7680" y="0"/>
    <p:text>Insert one photo per product in each slide.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hbM_xp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25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5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5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p3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35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5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104" name="Google Shape;104;p35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5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36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7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26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6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7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7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4" name="Google Shape;44;p2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9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9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9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9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" name="Google Shape;57;p30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30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usammenfassung 2">
  <p:cSld name="Zusammenfassung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31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594359" y="102875"/>
            <a:ext cx="11318837" cy="168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657599" y="2282008"/>
            <a:ext cx="8130209" cy="369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31"/>
          <p:cNvGrpSpPr/>
          <p:nvPr/>
        </p:nvGrpSpPr>
        <p:grpSpPr>
          <a:xfrm rot="-5400000">
            <a:off x="-1510682" y="4366092"/>
            <a:ext cx="3033138" cy="1910624"/>
            <a:chOff x="4906860" y="2159825"/>
            <a:chExt cx="3856142" cy="2338190"/>
          </a:xfrm>
        </p:grpSpPr>
        <p:sp>
          <p:nvSpPr>
            <p:cNvPr id="66" name="Google Shape;66;p31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1"/>
            <p:cNvSpPr/>
            <p:nvPr/>
          </p:nvSpPr>
          <p:spPr>
            <a:xfrm>
              <a:off x="4906860" y="2724951"/>
              <a:ext cx="1177611" cy="1193527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1"/>
            <p:cNvSpPr/>
            <p:nvPr/>
          </p:nvSpPr>
          <p:spPr>
            <a:xfrm>
              <a:off x="6390367" y="3563171"/>
              <a:ext cx="806080" cy="8060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3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" name="Google Shape;82;p3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3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24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Was man nicht beschaffen sollte</a:t>
            </a:r>
            <a:r>
              <a:rPr lang="de-DE" sz="60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- 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Negativliste</a:t>
            </a:r>
            <a:endParaRPr sz="40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21" name="Google Shape;121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467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D5E491DB-0DCC-211A-7665-00F03AC21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4" y="5274028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0351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Reinigungsmittel und Kosmetikprodukte mit Mikroplastik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Waschmittel, Reinigungsmittel und Kosmetikprodukte mit Mikroplastik.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94" name="Google Shape;194;p12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575297" y="278125"/>
            <a:ext cx="63447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Textilien und Leder, bei deren Herstellung Menschenrechte verletzt wurden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Teppiche, Leder, Kleidung (Arbeitskleidung) aus Ländern des Globalen Südens (siehe DAC-Liste), die nicht unter Einhaltung der ILO-Kernarbeitsnormen hergestellt wurden.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DAC-Liste: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2" name="Google Shape;202;p13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>
            <a:spLocks noGrp="1"/>
          </p:cNvSpPr>
          <p:nvPr>
            <p:ph type="title"/>
          </p:nvPr>
        </p:nvSpPr>
        <p:spPr>
          <a:xfrm>
            <a:off x="575300" y="278125"/>
            <a:ext cx="68448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Produkte aus Naturkautschuk, bei deren Herstellung Menschen- rechte verletzt wurden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9" name="Google Shape;209;p14"/>
          <p:cNvSpPr txBox="1">
            <a:spLocks noGrp="1"/>
          </p:cNvSpPr>
          <p:nvPr>
            <p:ph type="body" idx="1"/>
          </p:nvPr>
        </p:nvSpPr>
        <p:spPr>
          <a:xfrm>
            <a:off x="594348" y="3279575"/>
            <a:ext cx="5980200" cy="29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Produkte aus Naturkautschuk (Arbeitshandschuhe, Staubschutzmatten etc.) aus Ländern des Globalen Südens (siehe DAC-Liste), die nicht unter Einhaltung der ILO-Kernarbeitsnormen hergestellt wurden.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DAC-Liste: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0" name="Google Shape;210;p14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59637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Elektrogeräte, die nicht energieeffizient sind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1"/>
          </p:nvPr>
        </p:nvSpPr>
        <p:spPr>
          <a:xfrm>
            <a:off x="594348" y="3279575"/>
            <a:ext cx="6063600" cy="29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Elektrogeräte mit einer Energiekennzeichnung (A–G), die nicht zu einer der höheren Effizienzklassen ihrer Produktgruppe gehören.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5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594348" y="391014"/>
            <a:ext cx="6273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Spielzeug und Sportartikel, bei deren Herstellung gegen die Menschenrechte verstoßen wurde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594348" y="3279575"/>
            <a:ext cx="5873100" cy="29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Spielzeug und Sportartikel aus Ländern des Globalen Südens (siehe DAC-Liste), die nicht unter Einhaltung der ILO-Kernarbeitsnormen hergestellt wurden.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DAC-Liste: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/>
          </a:p>
        </p:txBody>
      </p:sp>
      <p:pic>
        <p:nvPicPr>
          <p:cNvPr id="226" name="Google Shape;226;p18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1581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Natursteine, bei deren Gewinnung gegen die Menschenrechte verstoßen wurde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Natursteine und Pflastersteine aus Ländern des Globalen Südens (siehe DAC-Liste), die nicht in Übereinstimmung mit den ILO-Kernarbeitsnormen produziert wurden.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DAC-Liste: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/>
          </a:p>
        </p:txBody>
      </p:sp>
      <p:pic>
        <p:nvPicPr>
          <p:cNvPr id="234" name="Google Shape;234;p19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PVC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594350" y="3279575"/>
            <a:ext cx="5778000" cy="29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Produkte aus PVC (auch bekannt als Polyvinylchlorid oder einfach Vinyl) sollten vermieden werden. Wird PVC verbrannt – sei es in Abfallanlagen oder durch unkontrolliertes Verbrennen –, können hochgiftige Dioxine freigesetzt werden. Dioxine gehören zu den gefährlichsten Umweltgiften und stellen ernsthafte Gesundheitsrisiken für den Menschen dar.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42" name="Google Shape;242;p20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Pesti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zide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Pesti</a:t>
            </a:r>
            <a:r>
              <a:rPr lang="de-DE" dirty="0">
                <a:latin typeface="Aptos" panose="020B0004020202020204" pitchFamily="34" charset="0"/>
              </a:rPr>
              <a:t>zide 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(Herbizide, Fungizide, Insektizide) </a:t>
            </a:r>
            <a:r>
              <a:rPr lang="de-DE" dirty="0">
                <a:latin typeface="Aptos" panose="020B0004020202020204" pitchFamily="34" charset="0"/>
              </a:rPr>
              <a:t>für öffentliche Grün- und Erholungsflächen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0" name="Google Shape;250;p21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Ausnahmen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1"/>
          </p:nvPr>
        </p:nvSpPr>
        <p:spPr>
          <a:xfrm>
            <a:off x="594350" y="2676525"/>
            <a:ext cx="6641100" cy="3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Ausnahmen von dieser Negativliste sind möglich, sollten aber begründet werden.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96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4400" dirty="0">
                <a:latin typeface="Aptos Serif" panose="02020604070405020304" pitchFamily="18" charset="0"/>
                <a:cs typeface="Aptos Serif" panose="02020604070405020304" pitchFamily="18" charset="0"/>
              </a:rPr>
              <a:t>Kontakt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64" name="Google Shape;264;p23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220" y="4975418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481461" y="2455910"/>
            <a:ext cx="6218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Wenn Sie beabsichtigen, diese Negativliste – oder eine angepasste Version davon – in Ihrer Gemeinde zu verwenden, dann tragen Sie hier bitte die Ansprechperson für die nachhaltige Beschaffung in Ihrer Gemeinde ein.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Aptos" panose="020B0004020202020204" pitchFamily="34" charset="0"/>
            </a:endParaRPr>
          </a:p>
        </p:txBody>
      </p:sp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B3833CD0-A695-6B0F-F2FC-88AD61DA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975418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Hinweis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593725" y="2281238"/>
            <a:ext cx="6788150" cy="370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0" bIns="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Die folgenden Folien zeigen Produkte und Materialien auf, die NICHT beschafft werden sollten, da sie nicht den Umwelt- und Sozialstandards für nachhaltige Produkte und Dienstleistungen genügen.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Tropenholz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Tropenholz, wenn heimische Holzarten oder andere Materialien für den jeweiligen Verwendungszweck geeignet sind.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575300" y="278125"/>
            <a:ext cx="59397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Holz aus nicht nachhaltiger Waldbewirtschaftung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594350" y="3279575"/>
            <a:ext cx="5063400" cy="29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Holz und Holzprodukte, deren Herkunft aus legaler und nachhaltiger Forstwirtschaft nicht nachgewiesen werden kann. Der Nachweis kann durch eine Zertifizierung mit dem PEFC- oder FSC-Siegel, einem gleichwertigen Label oder durch individuelle Nachweise erbracht werden.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6" name="Google Shape;146;p4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594348" y="424881"/>
            <a:ext cx="70446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Importierte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landwirtschaft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-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liche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Erzeugnisse, bei </a:t>
            </a:r>
            <a:b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deren Herstellung Menschen-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rechte verletzt wurden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594348" y="3279575"/>
            <a:ext cx="5925600" cy="29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Importierte landwirtschaftliche Erzeugnisse aus Ländern des Globalen Südens (siehe DAC-Liste) – wie Kaffee, Tee, Kakao, Reis, Zucker, Orangensaft oder Rosen –, die nicht unter Einhaltung der ILO-Kernarbeitsnormen produziert wurden und die nicht mit dem Fairtrade-Siegel oder einem gleichwertigen Label zertifiziert sind.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DAC-Liste: </a:t>
            </a:r>
            <a:r>
              <a:rPr lang="de-DE" u="sng" dirty="0">
                <a:solidFill>
                  <a:schemeClr val="hlink"/>
                </a:solidFill>
                <a:latin typeface="Aptos" panose="020B0004020202020204" pitchFamily="34" charset="0"/>
                <a:hlinkClick r:id="rId3"/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154" name="Google Shape;154;p7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Gentechnisch veränderte Lebensmittel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Gentechnisch veränderte Lebensmittel.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62" name="Google Shape;162;p8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575299" y="278125"/>
            <a:ext cx="57375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Getränke in Einwegverpackungen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594348" y="3279575"/>
            <a:ext cx="5873100" cy="29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Mineralwasser, Erfrischungsgetränke und alkoholische Getränke in Einwegverpackungen mit Ausnahme von Sekt und Wein in Glasflaschen. Dies gilt nicht für Veranstaltungen, bei denen die Ausgabe von Getränken in Mehrwegverpackungen ein Sicherheitsrisiko darstellt.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0" name="Google Shape;170;p9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Einweggeschirr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Einweggeschirr und -besteck in Kantinen, Cafeterien und bei Veranstaltungen. Ausnahmen können gemacht werden, um Sicherheitsrisiken zu vermeiden.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8" name="Google Shape;178;p10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Reinigungsmittel mit gefährlichen Inhaltsstoffen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Chlorhaltige Reinigungsmittel (Hypochlorit und </a:t>
            </a:r>
            <a:r>
              <a:rPr lang="de-DE" dirty="0" err="1">
                <a:latin typeface="Aptos" panose="020B0004020202020204" pitchFamily="34" charset="0"/>
              </a:rPr>
              <a:t>Dichloroisocyanurat</a:t>
            </a:r>
            <a:r>
              <a:rPr lang="de-DE" dirty="0">
                <a:latin typeface="Aptos" panose="020B0004020202020204" pitchFamily="34" charset="0"/>
              </a:rPr>
              <a:t>) sowie Spülkasten-Zusätze und Lufterfrischer.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86" name="Google Shape;186;p11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0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Macintosh PowerPoint</Application>
  <PresentationFormat>Breitbild</PresentationFormat>
  <Paragraphs>68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Calibri</vt:lpstr>
      <vt:lpstr>Aptos Serif</vt:lpstr>
      <vt:lpstr>Play</vt:lpstr>
      <vt:lpstr>Aptos</vt:lpstr>
      <vt:lpstr>Arial</vt:lpstr>
      <vt:lpstr>Benutzerdefiniert</vt:lpstr>
      <vt:lpstr>Was man nicht beschaffen sollte - Negativliste</vt:lpstr>
      <vt:lpstr>Hinweis</vt:lpstr>
      <vt:lpstr>Tropenholz</vt:lpstr>
      <vt:lpstr>Holz aus nicht nachhaltiger Waldbewirtschaftung</vt:lpstr>
      <vt:lpstr>Importierte landwirtschaft- liche Erzeugnisse, bei  deren Herstellung Menschen- rechte verletzt wurden</vt:lpstr>
      <vt:lpstr>Gentechnisch veränderte Lebensmittel</vt:lpstr>
      <vt:lpstr>Getränke in Einwegverpackungen</vt:lpstr>
      <vt:lpstr>Einweggeschirr</vt:lpstr>
      <vt:lpstr>Reinigungsmittel mit gefährlichen Inhaltsstoffen</vt:lpstr>
      <vt:lpstr>Reinigungsmittel und Kosmetikprodukte mit Mikroplastik</vt:lpstr>
      <vt:lpstr>Textilien und Leder, bei deren Herstellung Menschenrechte verletzt wurden</vt:lpstr>
      <vt:lpstr>Produkte aus Naturkautschuk, bei deren Herstellung Menschen- rechte verletzt wurden</vt:lpstr>
      <vt:lpstr>Elektrogeräte, die nicht energieeffizient sind</vt:lpstr>
      <vt:lpstr>Spielzeug und Sportartikel, bei deren Herstellung gegen die Menschenrechte verstoßen wurde</vt:lpstr>
      <vt:lpstr>Natursteine, bei deren Gewinnung gegen die Menschenrechte verstoßen wurde</vt:lpstr>
      <vt:lpstr>PVC</vt:lpstr>
      <vt:lpstr>Pestizide</vt:lpstr>
      <vt:lpstr>Ausnahmen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2</cp:revision>
  <dcterms:created xsi:type="dcterms:W3CDTF">2024-09-16T10:50:40Z</dcterms:created>
  <dcterms:modified xsi:type="dcterms:W3CDTF">2025-08-21T09:32:48Z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