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Aptos Serif" panose="02020604070405020304" pitchFamily="18" charset="0"/>
      <p:regular r:id="rId34"/>
      <p:bold r:id="rId35"/>
      <p:italic r:id="rId36"/>
      <p:boldItalic r:id="rId37"/>
    </p:embeddedFont>
    <p:embeddedFont>
      <p:font typeface="Play" pitchFamily="2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uQi5Mktht9JKdfZGY4NYuzcuX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vien Füh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1"/>
    <p:restoredTop sz="94725"/>
  </p:normalViewPr>
  <p:slideViewPr>
    <p:cSldViewPr snapToGrid="0">
      <p:cViewPr varScale="1">
        <p:scale>
          <a:sx n="88" d="100"/>
          <a:sy n="88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aeller\Desktop\Grafik%20Vergleich%20Allzweckreinig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Umweltwirkungen von 1.000 kg Kopierpapier, </a:t>
            </a:r>
            <a:br>
              <a:rPr lang="de-AT" sz="1800" b="0" i="0" u="none" strike="noStrike" baseline="0" dirty="0">
                <a:effectLst/>
                <a:latin typeface="Aptos" panose="020B0004020202020204" pitchFamily="34" charset="0"/>
              </a:rPr>
            </a:br>
            <a:r>
              <a:rPr lang="de-AT" sz="1800" b="0" i="0" u="none" strike="noStrike" baseline="0" dirty="0">
                <a:effectLst/>
                <a:latin typeface="Aptos" panose="020B0004020202020204" pitchFamily="34" charset="0"/>
              </a:rPr>
              <a:t>Vergleich Papier aus Primärfasern und Recyclingpapier</a:t>
            </a:r>
            <a:r>
              <a:rPr lang="de-AT" sz="1800" b="0" i="0" u="none" strike="noStrike" baseline="0" dirty="0">
                <a:latin typeface="Aptos" panose="020B0004020202020204" pitchFamily="34" charset="0"/>
              </a:rPr>
              <a:t> </a:t>
            </a:r>
            <a:endParaRPr lang="de-AT" sz="1800" dirty="0">
              <a:latin typeface="Aptos" panose="020B0004020202020204" pitchFamily="34" charset="0"/>
            </a:endParaRPr>
          </a:p>
        </c:rich>
      </c:tx>
      <c:layout>
        <c:manualLayout>
          <c:xMode val="edge"/>
          <c:yMode val="edge"/>
          <c:x val="0.23324726952990527"/>
          <c:y val="6.67412896917297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>
        <c:manualLayout>
          <c:layoutTarget val="inner"/>
          <c:xMode val="edge"/>
          <c:yMode val="edge"/>
          <c:x val="8.7629267161794061E-2"/>
          <c:y val="0.24350506384852483"/>
          <c:w val="0.88345380329036138"/>
          <c:h val="0.55397011965314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Tabelle1!$K$3</c:f>
              <c:strCache>
                <c:ptCount val="1"/>
                <c:pt idx="0">
                  <c:v>Primärfaser Durchschnitt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Tabelle1!$J$4:$J$6</c:f>
              <c:strCache>
                <c:ptCount val="3"/>
                <c:pt idx="0">
                  <c:v>Klimawandel</c:v>
                </c:pt>
                <c:pt idx="1">
                  <c:v>Versauerung</c:v>
                </c:pt>
                <c:pt idx="2">
                  <c:v>Feinstaub</c:v>
                </c:pt>
              </c:strCache>
            </c:strRef>
          </c:cat>
          <c:val>
            <c:numRef>
              <c:f>Tabelle1!$K$4:$K$6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6-4C73-AA12-73228C2E95DB}"/>
            </c:ext>
          </c:extLst>
        </c:ser>
        <c:ser>
          <c:idx val="1"/>
          <c:order val="1"/>
          <c:tx>
            <c:strRef>
              <c:f>Tabelle1!$L$3</c:f>
              <c:strCache>
                <c:ptCount val="1"/>
                <c:pt idx="0">
                  <c:v>Recyclingfaser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Tabelle1!$J$4:$J$6</c:f>
              <c:strCache>
                <c:ptCount val="3"/>
                <c:pt idx="0">
                  <c:v>Klimawandel</c:v>
                </c:pt>
                <c:pt idx="1">
                  <c:v>Versauerung</c:v>
                </c:pt>
                <c:pt idx="2">
                  <c:v>Feinstaub</c:v>
                </c:pt>
              </c:strCache>
            </c:strRef>
          </c:cat>
          <c:val>
            <c:numRef>
              <c:f>Tabelle1!$L$4:$L$6</c:f>
              <c:numCache>
                <c:formatCode>0%</c:formatCode>
                <c:ptCount val="3"/>
                <c:pt idx="0">
                  <c:v>0.85</c:v>
                </c:pt>
                <c:pt idx="1">
                  <c:v>0.62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F6-4C73-AA12-73228C2E95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6495536"/>
        <c:axId val="1186493616"/>
      </c:barChart>
      <c:catAx>
        <c:axId val="118649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de-DE"/>
          </a:p>
        </c:txPr>
        <c:crossAx val="1186493616"/>
        <c:crosses val="autoZero"/>
        <c:auto val="1"/>
        <c:lblAlgn val="ctr"/>
        <c:lblOffset val="100"/>
        <c:noMultiLvlLbl val="0"/>
      </c:catAx>
      <c:valAx>
        <c:axId val="11864936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de-DE"/>
          </a:p>
        </c:txPr>
        <c:crossAx val="118649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3970209559767"/>
          <c:y val="0.89927292774004308"/>
          <c:w val="0.51252038881575135"/>
          <c:h val="7.4306992999719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7-14T11:03:50.788" idx="1">
    <p:pos x="6000" y="0"/>
    <p:text>Hier vielleicht tatsächlich ein Beispiel nennen? Möbel?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nVr3Kl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ef4af8784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6ef4af878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ef4af8784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6ef4af878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ef4af8784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36ef4af878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6ef4af8784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36ef4af8784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6ef4af8784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6ef4af878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>
                <a:solidFill>
                  <a:srgbClr val="323F4F"/>
                </a:solidFill>
              </a:rPr>
              <a:t>Quelle Bild: Ecolab https://de-at.ecolab.com/offerings/liquid-dishmachine-products/professional-dishwasher-liquid-rinse-aids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ef4af8784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6ef4af878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9" name="Google Shape;89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9" name="Google Shape;99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2" name="Google Shape;62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3057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6204706" y="2306414"/>
            <a:ext cx="58821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Vorteile einer nachhaltigen Beschaffung und Informationen zu deren Umsetzung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12" name="Google Shape;11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5002" y="2068287"/>
            <a:ext cx="3409143" cy="18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 descr="Ein Bild, das Text, Schrift, Electric Blue (Farbe), Symbol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9573" y="5969612"/>
            <a:ext cx="2768600" cy="58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105194" y="5905851"/>
            <a:ext cx="37283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Funded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European Union. Views and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opinions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expressed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those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author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do not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necessarily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those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European Union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European Education and Culture Executive Agency (EACEA).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Neither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European Union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EACEA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held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responsible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</a:t>
            </a:r>
            <a:r>
              <a:rPr lang="de-DE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ef4af8784_1_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Vier Möglichkeiten der Beschaffung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575309" y="405720"/>
            <a:ext cx="6835584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Vier Möglichkeiten der Beschaffung</a:t>
            </a:r>
            <a:br>
              <a:rPr lang="de-DE" dirty="0"/>
            </a:br>
            <a:endParaRPr sz="24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381000" y="3205717"/>
            <a:ext cx="11430000" cy="3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1. Beschaffung unterhalb der Schwelle für Ausschreibungen:</a:t>
            </a:r>
            <a:br>
              <a:rPr lang="de-DE" sz="2800" dirty="0">
                <a:latin typeface="Aptos" panose="020B0004020202020204" pitchFamily="34" charset="0"/>
              </a:rPr>
            </a:br>
            <a:r>
              <a:rPr lang="de-DE" sz="2800" dirty="0">
                <a:latin typeface="Aptos" panose="020B0004020202020204" pitchFamily="34" charset="0"/>
              </a:rPr>
              <a:t> Vereinfachte Verfahren</a:t>
            </a:r>
            <a:endParaRPr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2. Durchführung von Ausschreibungen</a:t>
            </a:r>
            <a:endParaRPr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3. Beschaffung über eine zentrale Beschaffungsstelle</a:t>
            </a:r>
            <a:endParaRPr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4. Gemeinsame Beschaffung mit anderen Gemeinden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06" name="Google Shape;206;p36" descr="Ein Bild, das Text, Kreis, Screenshot, Cartoo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20698" b="22659"/>
          <a:stretch/>
        </p:blipFill>
        <p:spPr>
          <a:xfrm>
            <a:off x="6413500" y="206234"/>
            <a:ext cx="5689600" cy="3222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1066419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1. Beschaffung unterhalb der Schwelle für Ausschreibungen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594358" y="3279579"/>
            <a:ext cx="843352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Liegt der Wert einer Beschaffung unter der Schwelle für Ausschreibungen, kann ein Direktkauf oder ein vereinfachtes Verfahren angewendet werden.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14" name="Google Shape;214;p37" descr="Ein Bild, das Geburtstagstorte, Darstellung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7244" r="3162" b="-2"/>
          <a:stretch/>
        </p:blipFill>
        <p:spPr>
          <a:xfrm>
            <a:off x="8850336" y="1206820"/>
            <a:ext cx="3714197" cy="472993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15" name="Google Shape;215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216" name="Google Shape;216;p37"/>
          <p:cNvSpPr txBox="1"/>
          <p:nvPr/>
        </p:nvSpPr>
        <p:spPr>
          <a:xfrm>
            <a:off x="493121" y="5131891"/>
            <a:ext cx="8636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1" u="none" strike="noStrike" cap="none" dirty="0">
                <a:solidFill>
                  <a:srgbClr val="7A931F"/>
                </a:solidFill>
                <a:latin typeface="Aptos" panose="020B0004020202020204" pitchFamily="34" charset="0"/>
                <a:sym typeface="Arial"/>
              </a:rPr>
              <a:t>Beim Direktkauf und bei vereinfachten Verfahren gibt es zahlreiche Möglichkeiten, nachhaltige Produkte oder Dienstleistungen zu beschaffen.</a:t>
            </a:r>
            <a:endParaRPr sz="2400" b="0" i="1" u="none" strike="noStrike" cap="none" dirty="0">
              <a:solidFill>
                <a:srgbClr val="7A931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7901033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2. Durchführung einer Ausschreibung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594360" y="3200916"/>
            <a:ext cx="11235690" cy="327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71301"/>
              <a:buNone/>
            </a:pPr>
            <a:r>
              <a:rPr lang="de-DE" sz="3300" b="0" dirty="0">
                <a:latin typeface="Aptos" panose="020B0004020202020204" pitchFamily="34" charset="0"/>
              </a:rPr>
              <a:t>Möglichkeiten, Nachhaltigkeitskriterien in der Ausschreibung zu berücksichtigen: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1301"/>
              <a:buFont typeface="Arial"/>
              <a:buChar char="•"/>
            </a:pPr>
            <a:r>
              <a:rPr lang="de-DE" sz="3300" b="0" dirty="0">
                <a:latin typeface="Aptos" panose="020B0004020202020204" pitchFamily="34" charset="0"/>
              </a:rPr>
              <a:t>Technische Spezifikationen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1301"/>
              <a:buFont typeface="Arial"/>
              <a:buChar char="•"/>
            </a:pPr>
            <a:r>
              <a:rPr lang="de-DE" sz="3300" b="0" dirty="0">
                <a:latin typeface="Aptos" panose="020B0004020202020204" pitchFamily="34" charset="0"/>
              </a:rPr>
              <a:t>Zuschlagskriterien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1301"/>
              <a:buFont typeface="Arial"/>
              <a:buChar char="•"/>
            </a:pPr>
            <a:r>
              <a:rPr lang="de-DE" sz="3300" b="0" dirty="0">
                <a:latin typeface="Aptos" panose="020B0004020202020204" pitchFamily="34" charset="0"/>
              </a:rPr>
              <a:t>Vertragsbedingungen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1301"/>
              <a:buFont typeface="Arial"/>
              <a:buChar char="•"/>
            </a:pPr>
            <a:r>
              <a:rPr lang="de-DE" sz="3300" b="0" dirty="0">
                <a:latin typeface="Aptos" panose="020B0004020202020204" pitchFamily="34" charset="0"/>
              </a:rPr>
              <a:t>Eignungskriterien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ct val="213903"/>
              <a:buNone/>
            </a:pPr>
            <a:endParaRPr sz="1100" b="0" dirty="0"/>
          </a:p>
        </p:txBody>
      </p:sp>
      <p:pic>
        <p:nvPicPr>
          <p:cNvPr id="224" name="Google Shape;224;p38" descr="Ein Bild, das Cartoon, Clipar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2979" r="7425" b="-2"/>
          <a:stretch/>
        </p:blipFill>
        <p:spPr>
          <a:xfrm>
            <a:off x="7747121" y="-882602"/>
            <a:ext cx="4219101" cy="540944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25" name="Google Shape;225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3. Beschaffung über eine zentrale Beschaffungsstelle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31" name="Google Shape;231;p39"/>
          <p:cNvPicPr preferRelativeResize="0"/>
          <p:nvPr/>
        </p:nvPicPr>
        <p:blipFill rotWithShape="1">
          <a:blip r:embed="rId3">
            <a:alphaModFix/>
          </a:blip>
          <a:srcRect l="958" t="8061" r="1018" b="5737"/>
          <a:stretch/>
        </p:blipFill>
        <p:spPr>
          <a:xfrm>
            <a:off x="7120393" y="1700638"/>
            <a:ext cx="4709657" cy="232968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1"/>
          </p:nvPr>
        </p:nvSpPr>
        <p:spPr>
          <a:xfrm>
            <a:off x="594360" y="3947886"/>
            <a:ext cx="11235690" cy="284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Zentrale Beschaffungsstellen bieten in der Regel Produkte und Dienstleistungen aus Rahmenvereinbarungen an.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Prüfen Sie, ob nachhaltige Lösungen angeboten werden.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3000" b="0" dirty="0">
                <a:solidFill>
                  <a:srgbClr val="3F3F3F"/>
                </a:solidFill>
                <a:latin typeface="Aptos" panose="020B0004020202020204" pitchFamily="34" charset="0"/>
              </a:rPr>
              <a:t>Teilweise sind nachhaltige Angebote markiert.</a:t>
            </a:r>
            <a:endParaRPr dirty="0">
              <a:latin typeface="Aptos" panose="020B0004020202020204" pitchFamily="34" charset="0"/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sz="2800" b="0" dirty="0">
              <a:solidFill>
                <a:srgbClr val="3F3F3F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sz="2800" b="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None/>
            </a:pPr>
            <a:endParaRPr sz="11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82448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4. Gemeinsame Beschaffung mit anderen Gemeinden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594360" y="2281918"/>
            <a:ext cx="11481526" cy="426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Vorteile der gemeinsamen Beschaffung: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Nachhaltigkeitskriterien können einfacher durchgesetzt werden, da Lieferanten eher bereit sind, Anforderungen zu erfüllen (z. B. Anteil an Recyclingmaterial), wenn die Verträge finanziell attraktiv sind.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Die Preise sind besser, wenn Produkte oder Dienstleistungen in größeren Mengen beschafft werden.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Die Effizienz der Beschaffungsprozesse kann gesteigert und die Verwaltungskosten können reduziert werden.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41" name="Google Shape;241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ef4af8784_1_1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Gütezeichen als Hilfsmittel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Gütezeichen als Hilfsmittel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52" name="Google Shape;252;p41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30939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1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1080" y="3049441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1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5952" y="2973241"/>
            <a:ext cx="2007084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1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5449" y="3049441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1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79620" y="309396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594350" y="2310925"/>
            <a:ext cx="678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Gütezeichen breit angelegter 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Z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ertifizierungsinitiativen: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594350" y="4318475"/>
            <a:ext cx="7912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Gütezeichen von Zertifizierungsinitiativen mit kleinerem Produktportfolio: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59" name="Google Shape;259;p41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" y="517833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1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45852" y="5073539"/>
            <a:ext cx="1066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1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4681" y="5173551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1" descr="ASC | Labelinfo"/>
          <p:cNvPicPr preferRelativeResize="0"/>
          <p:nvPr/>
        </p:nvPicPr>
        <p:blipFill rotWithShape="1">
          <a:blip r:embed="rId11">
            <a:alphaModFix/>
          </a:blip>
          <a:srcRect t="24657" b="24656"/>
          <a:stretch/>
        </p:blipFill>
        <p:spPr>
          <a:xfrm>
            <a:off x="4308169" y="5151053"/>
            <a:ext cx="1597331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1"/>
          <p:cNvSpPr txBox="1"/>
          <p:nvPr/>
        </p:nvSpPr>
        <p:spPr>
          <a:xfrm>
            <a:off x="7587275" y="2463325"/>
            <a:ext cx="4604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Gesetzlich 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v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orgeschriebene Gütezeichen: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64" name="Google Shape;264;p41" descr="Bio-Logo - Europäische Kommiss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86697" y="3342163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1" descr="Kühl- und Gefriergeräte | Umweltbundesamt"/>
          <p:cNvPicPr preferRelativeResize="0"/>
          <p:nvPr/>
        </p:nvPicPr>
        <p:blipFill rotWithShape="1">
          <a:blip r:embed="rId13">
            <a:alphaModFix/>
          </a:blip>
          <a:srcRect l="37292" r="37838"/>
          <a:stretch/>
        </p:blipFill>
        <p:spPr>
          <a:xfrm>
            <a:off x="9584342" y="3342170"/>
            <a:ext cx="1031357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ef4af8784_1_15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Erstellung eines Beschaffungs-</a:t>
            </a:r>
            <a:b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katalogs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564114" y="829341"/>
            <a:ext cx="8774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89"/>
              <a:buFont typeface="Play"/>
              <a:buNone/>
            </a:pPr>
            <a:r>
              <a:rPr lang="de-DE" sz="4011" dirty="0">
                <a:latin typeface="Aptos Serif" panose="02020604070405020304" pitchFamily="18" charset="0"/>
                <a:cs typeface="Aptos Serif" panose="02020604070405020304" pitchFamily="18" charset="0"/>
              </a:rPr>
              <a:t>Erstellung eines Beschaffungskatalogs</a:t>
            </a:r>
            <a:endParaRPr sz="39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4294967295"/>
          </p:nvPr>
        </p:nvSpPr>
        <p:spPr>
          <a:xfrm>
            <a:off x="594360" y="3106057"/>
            <a:ext cx="11104154" cy="292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de-DE" b="0" i="0" u="none" strike="noStrike" cap="none" dirty="0">
                <a:latin typeface="Aptos" panose="020B0004020202020204" pitchFamily="34" charset="0"/>
              </a:rPr>
              <a:t>Schritt 1: Erstellung der Struktur des Beschaffungskatalogs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de-DE" b="0" i="0" u="none" strike="noStrike" cap="none" dirty="0">
                <a:latin typeface="Aptos" panose="020B0004020202020204" pitchFamily="34" charset="0"/>
              </a:rPr>
              <a:t>Schritt 2: Identifizierung und Bewertung von Lieferanten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de-DE" b="0" i="0" u="none" strike="noStrike" cap="none" dirty="0">
                <a:latin typeface="Aptos" panose="020B0004020202020204" pitchFamily="34" charset="0"/>
              </a:rPr>
              <a:t>Schritt 3: Verwendung des Beschaffungskatalogs</a:t>
            </a:r>
            <a:endParaRPr b="0" i="0" u="none" strike="noStrike" cap="none"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None/>
            </a:pPr>
            <a:r>
              <a:rPr lang="de-DE" b="0" i="0" u="none" strike="noStrike" cap="none" dirty="0">
                <a:latin typeface="Aptos" panose="020B0004020202020204" pitchFamily="34" charset="0"/>
              </a:rPr>
              <a:t>Schritt 4: Regelmäßige Überprüfung und Aktualisierung</a:t>
            </a:r>
            <a:endParaRPr b="0" i="0" u="none" strike="noStrike" cap="none" dirty="0">
              <a:latin typeface="Aptos" panose="020B0004020202020204" pitchFamily="34" charset="0"/>
            </a:endParaRPr>
          </a:p>
        </p:txBody>
      </p:sp>
      <p:pic>
        <p:nvPicPr>
          <p:cNvPr id="278" name="Google Shape;278;p42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17765" r="1" b="24647"/>
          <a:stretch/>
        </p:blipFill>
        <p:spPr>
          <a:xfrm>
            <a:off x="7298830" y="-489535"/>
            <a:ext cx="5311140" cy="30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Ausgewählte Vorteile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09298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Inhalte des Beschaffungskatalogs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86" name="Google Shape;286;p43"/>
          <p:cNvSpPr txBox="1">
            <a:spLocks noGrp="1"/>
          </p:cNvSpPr>
          <p:nvPr>
            <p:ph type="body" idx="1"/>
          </p:nvPr>
        </p:nvSpPr>
        <p:spPr>
          <a:xfrm>
            <a:off x="594360" y="2801256"/>
            <a:ext cx="11282208" cy="34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Liste der regelmäßig beschafften Produkte und Dienstleistungen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Nachhaltigkeitskriterien für die Produkte und Dienstleistungen</a:t>
            </a:r>
            <a:endParaRPr sz="2800"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Informationen, wie Produkte und Dienstleistungen von der Gemeinde beschafft werden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Angaben zu den Lieferanten der nachhaltigen Produkte und Dienstleistungen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87" name="Google Shape;287;p4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title"/>
          </p:nvPr>
        </p:nvSpPr>
        <p:spPr>
          <a:xfrm>
            <a:off x="575295" y="278125"/>
            <a:ext cx="74592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Identifizierung und Bewertung von Lieferanten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4" name="Google Shape;294;p44"/>
          <p:cNvSpPr txBox="1">
            <a:spLocks noGrp="1"/>
          </p:cNvSpPr>
          <p:nvPr>
            <p:ph type="body" idx="1"/>
          </p:nvPr>
        </p:nvSpPr>
        <p:spPr>
          <a:xfrm>
            <a:off x="594360" y="3119158"/>
            <a:ext cx="112166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68580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Befragung von potenziellen Lieferanten, ob nachhaltige Produkte geliefert werden können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Einholung von Nachweisen über die Erfüllung von Nachhaltigkeitskriterien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Prüfung dieser Nachweise durch die Gemeinde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Vergleich der Preise und Eintragung im Beschaffungskatalog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95" name="Google Shape;295;p44" descr="Ein Bild, das Kreis,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391" y="-638156"/>
            <a:ext cx="4698384" cy="469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>
            <a:spLocks noGrp="1"/>
          </p:cNvSpPr>
          <p:nvPr>
            <p:ph type="title"/>
          </p:nvPr>
        </p:nvSpPr>
        <p:spPr>
          <a:xfrm>
            <a:off x="594359" y="605382"/>
            <a:ext cx="594244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Regelmäßige Überprüfungen und Aktualisierungen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03" name="Google Shape;303;p45"/>
          <p:cNvSpPr txBox="1">
            <a:spLocks noGrp="1"/>
          </p:cNvSpPr>
          <p:nvPr>
            <p:ph type="body" idx="1"/>
          </p:nvPr>
        </p:nvSpPr>
        <p:spPr>
          <a:xfrm>
            <a:off x="381001" y="3279579"/>
            <a:ext cx="723900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Da sich die Märkte weiterentwickeln, muss der Katalog regelmäßig aktualisiert werden.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Eine Möglichkeit, den Katalog aktuell zu halten, ist, ihn zu einem E-Shop weiterzuentwickeln. 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04" name="Google Shape;304;p45"/>
          <p:cNvSpPr>
            <a:spLocks noGrp="1"/>
          </p:cNvSpPr>
          <p:nvPr>
            <p:ph type="pic" idx="2"/>
          </p:nvPr>
        </p:nvSpPr>
        <p:spPr>
          <a:xfrm flipH="1">
            <a:off x="7492200" y="0"/>
            <a:ext cx="5063400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05" name="Google Shape;305;p45"/>
          <p:cNvSpPr txBox="1"/>
          <p:nvPr/>
        </p:nvSpPr>
        <p:spPr>
          <a:xfrm>
            <a:off x="8112478" y="1351050"/>
            <a:ext cx="4364100" cy="4155900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Ein E-Shop ermöglicht es den Beschaffungsverantwortlichen in der Gemeinde, vorausgewählte Produkte und Dienstleistungen direkt bei verschiedenen Lieferanten zu bestellen – z. B. Reinigungsmittel beim lokalen Anbieter oder Feuerwehrfahrzeuge über die zentrale Beschaffungsstelle.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6" name="Google Shape;306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6ef4af8784_1_19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Lokale und regionale Beschaffung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575310" y="118109"/>
            <a:ext cx="6158195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Lokale und regionale Beschaffung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17" name="Google Shape;317;p46"/>
          <p:cNvSpPr>
            <a:spLocks noGrp="1"/>
          </p:cNvSpPr>
          <p:nvPr>
            <p:ph type="pic" idx="2"/>
          </p:nvPr>
        </p:nvSpPr>
        <p:spPr>
          <a:xfrm flipH="1">
            <a:off x="8601829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18" name="Google Shape;318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sp>
        <p:nvSpPr>
          <p:cNvPr id="319" name="Google Shape;319;p46"/>
          <p:cNvSpPr txBox="1"/>
          <p:nvPr/>
        </p:nvSpPr>
        <p:spPr>
          <a:xfrm>
            <a:off x="450814" y="3228801"/>
            <a:ext cx="8610900" cy="3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Bewertung der Transportemissionen</a:t>
            </a:r>
            <a:endParaRPr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Aufteilung größerer Aufträge in kleinere Lose</a:t>
            </a:r>
            <a:endParaRPr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Festlegung kurzer Liefer- oder Reaktionszeiten</a:t>
            </a:r>
            <a:endParaRPr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Festlegung von Qualitätskriterien, die lokale/regionale Lieferanten mit größerer Wahrscheinlichkeit erfüllen können</a:t>
            </a:r>
            <a:endParaRPr dirty="0">
              <a:latin typeface="Aptos" panose="020B0004020202020204" pitchFamily="34" charset="0"/>
            </a:endParaRPr>
          </a:p>
          <a:p>
            <a:pPr marL="285750" marR="0" lvl="0" indent="-177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6"/>
          <p:cNvSpPr txBox="1"/>
          <p:nvPr/>
        </p:nvSpPr>
        <p:spPr>
          <a:xfrm>
            <a:off x="9258299" y="1551563"/>
            <a:ext cx="4145554" cy="3754874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Durch die Umsetzung dieser Strategien können die Gemeinden die lokale und regionale Wirtschaft fördern und gleichzeitig sicherstellen, dass die Beschaffung rechtskonform ist.</a:t>
            </a:r>
            <a:endParaRPr sz="2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ef4af8784_1_23"/>
          <p:cNvSpPr txBox="1">
            <a:spLocks noGrp="1"/>
          </p:cNvSpPr>
          <p:nvPr>
            <p:ph type="ctrTitle"/>
          </p:nvPr>
        </p:nvSpPr>
        <p:spPr>
          <a:xfrm>
            <a:off x="6299200" y="366324"/>
            <a:ext cx="7122704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Risiko-</a:t>
            </a:r>
            <a:b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management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und Umgang mit Stolpersteinen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67683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Risikomanagement bei nachhaltiger Beschaffung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32" name="Google Shape;332;p47"/>
          <p:cNvSpPr txBox="1">
            <a:spLocks noGrp="1"/>
          </p:cNvSpPr>
          <p:nvPr>
            <p:ph type="body" idx="1"/>
          </p:nvPr>
        </p:nvSpPr>
        <p:spPr>
          <a:xfrm>
            <a:off x="124691" y="2937165"/>
            <a:ext cx="7495309" cy="372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Mögliche Risiken: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Produkt erfüllt die Erwartungen nicht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Nachhaltige Lösungen sind im Einkauf teurer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Begrenzte Verfügbarkeit nachhaltiger Produkte und Dienstleistungen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33" name="Google Shape;333;p47"/>
          <p:cNvSpPr>
            <a:spLocks noGrp="1"/>
          </p:cNvSpPr>
          <p:nvPr>
            <p:ph type="pic" idx="2"/>
          </p:nvPr>
        </p:nvSpPr>
        <p:spPr>
          <a:xfrm flipH="1">
            <a:off x="8072577" y="0"/>
            <a:ext cx="5044442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34" name="Google Shape;334;p47"/>
          <p:cNvSpPr txBox="1"/>
          <p:nvPr/>
        </p:nvSpPr>
        <p:spPr>
          <a:xfrm>
            <a:off x="8290228" y="2113704"/>
            <a:ext cx="4104167" cy="2246769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Bei nachhaltiger Beschaffung ist es wichtig, potenzielle Risiken in den Blick zu nehmen.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35" name="Google Shape;335;p4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Risiko: Produkt erfüllt die Erwartung nicht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41" name="Google Shape;341;p4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285412" cy="422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Beispiele: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Kleidung geht schneller kaputt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Kaffee schmeckt nicht gut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Reichweite des E-Autos verringert sich im Betrieb rasant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42" name="Google Shape;342;p4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  <p:pic>
        <p:nvPicPr>
          <p:cNvPr id="343" name="Google Shape;343;p48" descr="Verschmutzte Kleidung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497" y="2281918"/>
            <a:ext cx="1360170" cy="13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8" descr="Kaffee mit einfarbiger Füll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5526" y="3981439"/>
            <a:ext cx="1261110" cy="126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8" descr="Automechaniker mit einfarbiger Füll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163" y="3600772"/>
            <a:ext cx="1143001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>
            <a:spLocks noGrp="1"/>
          </p:cNvSpPr>
          <p:nvPr>
            <p:ph type="title"/>
          </p:nvPr>
        </p:nvSpPr>
        <p:spPr>
          <a:xfrm>
            <a:off x="594361" y="278129"/>
            <a:ext cx="7720300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Risiko: Produkt erfüllt die Erwartung nicht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52" name="Google Shape;352;p49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8271328" cy="402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 fontScale="85000" lnSpcReduction="20000"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8201"/>
              <a:buNone/>
            </a:pPr>
            <a:r>
              <a:rPr lang="de-DE" sz="3300" dirty="0">
                <a:latin typeface="Aptos" panose="020B0004020202020204" pitchFamily="34" charset="0"/>
              </a:rPr>
              <a:t>Mögliche Lösungen: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8201"/>
              <a:buFont typeface="Arial"/>
              <a:buChar char="•"/>
            </a:pPr>
            <a:r>
              <a:rPr lang="de-DE" sz="3300" dirty="0">
                <a:latin typeface="Aptos" panose="020B0004020202020204" pitchFamily="34" charset="0"/>
              </a:rPr>
              <a:t>Vor dem Kauf möglichst viele Informationen über das Produkt sammeln (Reviews etc.)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8201"/>
              <a:buFont typeface="Arial"/>
              <a:buChar char="•"/>
            </a:pPr>
            <a:r>
              <a:rPr lang="de-DE" sz="3300" dirty="0">
                <a:latin typeface="Aptos" panose="020B0004020202020204" pitchFamily="34" charset="0"/>
              </a:rPr>
              <a:t>Testung des Produkts unter realen Bedingungen (mit den Personen, welche die Produkte später verwenden werden, z.B. Reinigungskräften bei Testung von Reinigungsmitteln)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8201"/>
              <a:buFont typeface="Arial"/>
              <a:buChar char="•"/>
            </a:pPr>
            <a:r>
              <a:rPr lang="de-DE" sz="3300" dirty="0">
                <a:latin typeface="Aptos" panose="020B0004020202020204" pitchFamily="34" charset="0"/>
              </a:rPr>
              <a:t>Zunächst nur Bestellung kleiner Mengen</a:t>
            </a:r>
            <a:endParaRPr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129032"/>
              <a:buFont typeface="Arial"/>
              <a:buNone/>
            </a:pPr>
            <a:endParaRPr dirty="0"/>
          </a:p>
        </p:txBody>
      </p:sp>
      <p:sp>
        <p:nvSpPr>
          <p:cNvPr id="353" name="Google Shape;353;p4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  <p:pic>
        <p:nvPicPr>
          <p:cNvPr id="354" name="Google Shape;354;p49"/>
          <p:cNvPicPr preferRelativeResize="0"/>
          <p:nvPr/>
        </p:nvPicPr>
        <p:blipFill rotWithShape="1">
          <a:blip r:embed="rId3">
            <a:alphaModFix/>
          </a:blip>
          <a:srcRect l="16647" r="19388"/>
          <a:stretch/>
        </p:blipFill>
        <p:spPr>
          <a:xfrm>
            <a:off x="8652328" y="1508897"/>
            <a:ext cx="3158672" cy="278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Begrenzte Budgets der Gemeinde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0" name="Google Shape;360;p50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9783018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Mögliche Lösungen: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Transparenz bei Preisen und Kosten herstellen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683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Überlegungen, wie die eingekauften Mengen reduziert werden können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Bessere Preise durch zentrale Beschaffungsstellen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Bessere Preise durch gemeinsame Beschaffung</a:t>
            </a:r>
            <a:endParaRPr dirty="0">
              <a:latin typeface="Aptos" panose="020B0004020202020204" pitchFamily="34" charset="0"/>
            </a:endParaRPr>
          </a:p>
          <a:p>
            <a:pPr marL="571500" lvl="0" indent="-19050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361" name="Google Shape;361;p5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Wichtigste Vorteile: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3123739" y="2446623"/>
            <a:ext cx="5944519" cy="3679941"/>
            <a:chOff x="571335" y="1135"/>
            <a:chExt cx="5944519" cy="3679941"/>
          </a:xfrm>
        </p:grpSpPr>
        <p:sp>
          <p:nvSpPr>
            <p:cNvPr id="127" name="Google Shape;127;p8"/>
            <p:cNvSpPr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 txBox="1"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Ökologische Vorteile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 txBox="1"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Gesundheitliche Vorteile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Soziale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Vorteile</a:t>
              </a:r>
              <a:endParaRPr dirty="0">
                <a:latin typeface="Aptos" panose="020B0004020202020204" pitchFamily="34" charset="0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Wirtschaftliche Vorteile</a:t>
              </a:r>
              <a:endParaRPr dirty="0">
                <a:latin typeface="Aptos" panose="020B0004020202020204" pitchFamily="34" charset="0"/>
              </a:endParaRPr>
            </a:p>
          </p:txBody>
        </p:sp>
      </p:grpSp>
      <p:sp>
        <p:nvSpPr>
          <p:cNvPr id="135" name="Google Shape;135;p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6ef4af8784_1_1"/>
          <p:cNvSpPr txBox="1">
            <a:spLocks noGrp="1"/>
          </p:cNvSpPr>
          <p:nvPr>
            <p:ph type="title"/>
          </p:nvPr>
        </p:nvSpPr>
        <p:spPr>
          <a:xfrm>
            <a:off x="594350" y="189575"/>
            <a:ext cx="74217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Begrenzte Verfügbarkeit nachhaltiger Produkte und Dienstleistungen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7" name="Google Shape;367;g36ef4af8784_1_1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9783000" cy="3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Mögliche Lösungen:</a:t>
            </a:r>
            <a:endParaRPr dirty="0">
              <a:latin typeface="Aptos" panose="020B0004020202020204" pitchFamily="34" charset="0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Zusammenarbeit mit anderen Gemeinden</a:t>
            </a:r>
            <a:endParaRPr dirty="0">
              <a:latin typeface="Aptos" panose="020B0004020202020204" pitchFamily="34" charset="0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Zusammenarbeit mit Lieferanten</a:t>
            </a:r>
            <a:endParaRPr dirty="0">
              <a:latin typeface="Aptos" panose="020B0004020202020204" pitchFamily="34" charset="0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Schrittweise Umsetzung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19050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368" name="Google Shape;368;g36ef4af8784_1_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Vielen Dank!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375" name="Google Shape;375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7664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86E89876-98C9-981D-D6E7-0CDA1EA92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4953703"/>
            <a:ext cx="359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Beispiel: Ökologische Vorteile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graphicFrame>
        <p:nvGraphicFramePr>
          <p:cNvPr id="143" name="Google Shape;143;p30"/>
          <p:cNvGraphicFramePr/>
          <p:nvPr>
            <p:extLst>
              <p:ext uri="{D42A27DB-BD31-4B8C-83A1-F6EECF244321}">
                <p14:modId xmlns:p14="http://schemas.microsoft.com/office/powerpoint/2010/main" val="249567791"/>
              </p:ext>
            </p:extLst>
          </p:nvPr>
        </p:nvGraphicFramePr>
        <p:xfrm>
          <a:off x="1535430" y="2343805"/>
          <a:ext cx="912114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4" name="Google Shape;144;p30"/>
          <p:cNvSpPr txBox="1"/>
          <p:nvPr/>
        </p:nvSpPr>
        <p:spPr>
          <a:xfrm>
            <a:off x="1535430" y="6318261"/>
            <a:ext cx="86134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sym typeface="Arial"/>
              </a:rPr>
              <a:t>Quelle: Deutsches Umweltbundesamt 2022 „Aktualisierte Ökobilanz von Grafik- und Hygienepapier“, S. 46 </a:t>
            </a:r>
            <a:br>
              <a:rPr lang="de-DE" sz="1400" b="0" i="0" u="none" strike="noStrike" cap="none" dirty="0">
                <a:solidFill>
                  <a:srgbClr val="727272"/>
                </a:solidFill>
                <a:latin typeface="Aptos" panose="020B0004020202020204" pitchFamily="34" charset="0"/>
                <a:sym typeface="Arial"/>
              </a:rPr>
            </a:br>
            <a:endParaRPr sz="1400" b="0" i="0" u="none" strike="noStrike" cap="none" dirty="0">
              <a:solidFill>
                <a:srgbClr val="727272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Beispiele: Gesundheitliche Vorteile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-114300" y="2209800"/>
            <a:ext cx="9300900" cy="4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685800" lvl="1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400" dirty="0">
                <a:latin typeface="Aptos" panose="020B0004020202020204" pitchFamily="34" charset="0"/>
              </a:rPr>
              <a:t>Grenzwerte für gesundheitsgefährdende Inhaltsstoffe</a:t>
            </a:r>
            <a:endParaRPr sz="1600" dirty="0">
              <a:latin typeface="Aptos" panose="020B0004020202020204" pitchFamily="34" charset="0"/>
            </a:endParaRPr>
          </a:p>
          <a:p>
            <a:pPr marL="685800" lvl="1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sz="2800" dirty="0"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289560" y="5987449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pic>
        <p:nvPicPr>
          <p:cNvPr id="153" name="Google Shape;153;p31" descr="Ein Bild, das Symbo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845" y="296317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 descr="Ein Bild, das Verkehrsschild enthält.&#10;&#10;KI-generierte Inhalte können fehlerhaft sein."/>
          <p:cNvPicPr preferRelativeResize="0"/>
          <p:nvPr/>
        </p:nvPicPr>
        <p:blipFill rotWithShape="1">
          <a:blip r:embed="rId4">
            <a:alphaModFix/>
          </a:blip>
          <a:srcRect l="1150" t="4169" r="-1150" b="2875"/>
          <a:stretch/>
        </p:blipFill>
        <p:spPr>
          <a:xfrm>
            <a:off x="4934170" y="2954729"/>
            <a:ext cx="232365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/>
          <p:nvPr/>
        </p:nvSpPr>
        <p:spPr>
          <a:xfrm>
            <a:off x="594350" y="5218350"/>
            <a:ext cx="333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u. a. Krebs, </a:t>
            </a:r>
            <a:b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</a:b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Erbgutveränderung,  Atemwegssensibilisierung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4300350" y="5218350"/>
            <a:ext cx="3591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u. a. Reizungen, Allergien, gesundheitsschädlich beim Einatmen oder Verschlucken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7" name="Google Shape;157;p31"/>
          <p:cNvSpPr/>
          <p:nvPr/>
        </p:nvSpPr>
        <p:spPr>
          <a:xfrm>
            <a:off x="8015950" y="2323350"/>
            <a:ext cx="3978000" cy="35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Nachhaltig beschaffte Möbel emittieren nur geringe Mengen an VOC – Stoffen, die Reizungen oder langfristige Gesundheitsschäden verursachen können (siehe Gefahrensymbole links).</a:t>
            </a:r>
            <a:endParaRPr sz="2400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Beispiele: Soziale Vorteile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Arbeitsbedingungen entsprechen den Grundprinzipien der IAO (Vereinigungsfreiheit, keine Kinder- und Zwangsarbeit etc.)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Fair Trade: zusätzlich faire Löhne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Beschäftigung von Menschen, die auf dem Arbeitsmarkt benachteiligt sind (ältere Menschen, Menschen mit Behinderung, junge Menschen/Lehrlinge etc.)</a:t>
            </a:r>
            <a:endParaRPr dirty="0">
              <a:latin typeface="Aptos" panose="020B0004020202020204" pitchFamily="34" charset="0"/>
            </a:endParaRPr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800" dirty="0"/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800" dirty="0"/>
          </a:p>
        </p:txBody>
      </p:sp>
      <p:sp>
        <p:nvSpPr>
          <p:cNvPr id="164" name="Google Shape;164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Beispiele: Wirtschaftliche Vorteile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Wertschöpfung verstärkt vor Ort oder in der Region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Beschaffungskosten senken durch die Anschaffung langlebiger Produkte</a:t>
            </a:r>
            <a:endParaRPr dirty="0">
              <a:latin typeface="Aptos" panose="020B0004020202020204" pitchFamily="34" charset="0"/>
            </a:endParaRPr>
          </a:p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Betriebskosten senken durch die Beschaffung energieeffizienter Waren</a:t>
            </a:r>
            <a:endParaRPr dirty="0">
              <a:latin typeface="Aptos" panose="020B0004020202020204" pitchFamily="34" charset="0"/>
            </a:endParaRPr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800" dirty="0"/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Umsetzung der nachhaltigen Beschaffung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6733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Umsetzung der nachhaltigen Beschaffung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82" name="Google Shape;182;p35"/>
          <p:cNvGrpSpPr/>
          <p:nvPr/>
        </p:nvGrpSpPr>
        <p:grpSpPr>
          <a:xfrm>
            <a:off x="594360" y="2383552"/>
            <a:ext cx="10058399" cy="3794880"/>
            <a:chOff x="0" y="0"/>
            <a:chExt cx="10058399" cy="3794880"/>
          </a:xfrm>
        </p:grpSpPr>
        <p:sp>
          <p:nvSpPr>
            <p:cNvPr id="183" name="Google Shape;183;p35"/>
            <p:cNvSpPr/>
            <p:nvPr/>
          </p:nvSpPr>
          <p:spPr>
            <a:xfrm>
              <a:off x="0" y="768876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5"/>
            <p:cNvSpPr txBox="1"/>
            <p:nvPr/>
          </p:nvSpPr>
          <p:spPr>
            <a:xfrm>
              <a:off x="34269" y="803145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cs typeface="Aptos Serif" panose="02020604070405020304" pitchFamily="18" charset="0"/>
                  <a:sym typeface="Arial"/>
                </a:rPr>
                <a:t>2. Gütezeichen als Hilfsmittel</a:t>
              </a:r>
              <a:endParaRPr sz="2800" dirty="0">
                <a:latin typeface="Aptos" panose="020B0004020202020204" pitchFamily="34" charset="0"/>
                <a:cs typeface="Aptos Serif" panose="02020604070405020304" pitchFamily="18" charset="0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0" y="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5"/>
            <p:cNvSpPr txBox="1"/>
            <p:nvPr/>
          </p:nvSpPr>
          <p:spPr>
            <a:xfrm>
              <a:off x="34269" y="34269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1. Vier Möglichkeiten der Beschaffung</a:t>
              </a:r>
              <a:endParaRPr sz="2800" dirty="0">
                <a:latin typeface="Aptos" panose="020B0004020202020204" pitchFamily="34" charset="0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0" y="156513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5"/>
            <p:cNvSpPr txBox="1"/>
            <p:nvPr/>
          </p:nvSpPr>
          <p:spPr>
            <a:xfrm>
              <a:off x="34269" y="1599399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3. Erstellung eines Beschaffungskatalogs</a:t>
              </a:r>
              <a:endParaRPr sz="1200" dirty="0">
                <a:latin typeface="Aptos" panose="020B0004020202020204" pitchFamily="34" charset="0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2340371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5"/>
            <p:cNvSpPr txBox="1"/>
            <p:nvPr/>
          </p:nvSpPr>
          <p:spPr>
            <a:xfrm>
              <a:off x="34269" y="2374640"/>
              <a:ext cx="9989861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4. Lokale und regionale Beschaffung</a:t>
              </a:r>
              <a:endParaRPr sz="1200" dirty="0">
                <a:latin typeface="Aptos" panose="020B0004020202020204" pitchFamily="34" charset="0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3092880"/>
              <a:ext cx="10058399" cy="70200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5"/>
            <p:cNvSpPr txBox="1"/>
            <p:nvPr/>
          </p:nvSpPr>
          <p:spPr>
            <a:xfrm>
              <a:off x="34269" y="3127149"/>
              <a:ext cx="99900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5. Risikomanagement</a:t>
              </a:r>
              <a:endParaRPr sz="1200" dirty="0">
                <a:latin typeface="Aptos" panose="020B0004020202020204" pitchFamily="34" charset="0"/>
              </a:endParaRPr>
            </a:p>
          </p:txBody>
        </p:sp>
      </p:grp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Macintosh PowerPoint</Application>
  <PresentationFormat>Breitbild</PresentationFormat>
  <Paragraphs>155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Calibri</vt:lpstr>
      <vt:lpstr>Aptos Serif</vt:lpstr>
      <vt:lpstr>Play</vt:lpstr>
      <vt:lpstr>Aptos</vt:lpstr>
      <vt:lpstr>Arial</vt:lpstr>
      <vt:lpstr>Benutzerdefiniert</vt:lpstr>
      <vt:lpstr>PowerPoint-Präsentation</vt:lpstr>
      <vt:lpstr>Ausgewählte Vorteile</vt:lpstr>
      <vt:lpstr>Wichtigste Vorteile:</vt:lpstr>
      <vt:lpstr>Beispiel: Ökologische Vorteile</vt:lpstr>
      <vt:lpstr>Beispiele: Gesundheitliche Vorteile</vt:lpstr>
      <vt:lpstr>Beispiele: Soziale Vorteile</vt:lpstr>
      <vt:lpstr>Beispiele: Wirtschaftliche Vorteile</vt:lpstr>
      <vt:lpstr>Umsetzung der nachhaltigen Beschaffung</vt:lpstr>
      <vt:lpstr>Umsetzung der nachhaltigen Beschaffung</vt:lpstr>
      <vt:lpstr>Vier Möglichkeiten der Beschaffung</vt:lpstr>
      <vt:lpstr>Vier Möglichkeiten der Beschaffung </vt:lpstr>
      <vt:lpstr>1. Beschaffung unterhalb der Schwelle für Ausschreibungen</vt:lpstr>
      <vt:lpstr>2. Durchführung einer Ausschreibung</vt:lpstr>
      <vt:lpstr>3. Beschaffung über eine zentrale Beschaffungsstelle</vt:lpstr>
      <vt:lpstr>4. Gemeinsame Beschaffung mit anderen Gemeinden</vt:lpstr>
      <vt:lpstr>Gütezeichen als Hilfsmittel</vt:lpstr>
      <vt:lpstr>Gütezeichen als Hilfsmittel</vt:lpstr>
      <vt:lpstr>Erstellung eines Beschaffungs- katalogs</vt:lpstr>
      <vt:lpstr>Erstellung eines Beschaffungskatalogs</vt:lpstr>
      <vt:lpstr>Inhalte des Beschaffungskatalogs</vt:lpstr>
      <vt:lpstr>Identifizierung und Bewertung von Lieferanten</vt:lpstr>
      <vt:lpstr>Regelmäßige Überprüfungen und Aktualisierungen</vt:lpstr>
      <vt:lpstr>Lokale und regionale Beschaffung</vt:lpstr>
      <vt:lpstr>Lokale und regionale Beschaffung</vt:lpstr>
      <vt:lpstr>Risiko- management  und Umgang mit Stolpersteinen</vt:lpstr>
      <vt:lpstr>Risikomanagement bei nachhaltiger Beschaffung</vt:lpstr>
      <vt:lpstr>Risiko: Produkt erfüllt die Erwartung nicht</vt:lpstr>
      <vt:lpstr>Risiko: Produkt erfüllt die Erwartung nicht</vt:lpstr>
      <vt:lpstr>Begrenzte Budgets der Gemeinde</vt:lpstr>
      <vt:lpstr>Begrenzte Verfügbarkeit nachhaltiger Produkte und Dienstleistungen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Henrieta Winklhofer</cp:lastModifiedBy>
  <cp:revision>2</cp:revision>
  <dcterms:created xsi:type="dcterms:W3CDTF">2024-09-16T10:50:40Z</dcterms:created>
  <dcterms:modified xsi:type="dcterms:W3CDTF">2025-08-21T09:23:29Z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