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Aptos Serif" panose="02020604070405020304" pitchFamily="18" charset="0"/>
      <p:regular r:id="rId22"/>
      <p:bold r:id="rId23"/>
      <p:italic r:id="rId24"/>
      <p:boldItalic r:id="rId25"/>
    </p:embeddedFont>
    <p:embeddedFont>
      <p:font typeface="Play" pitchFamily="2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JLI0GdYM6wDEQlgATy/3Ae8pdw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ivien Füh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1"/>
    <p:restoredTop sz="94718"/>
  </p:normalViewPr>
  <p:slideViewPr>
    <p:cSldViewPr snapToGrid="0">
      <p:cViewPr varScale="1">
        <p:scale>
          <a:sx n="113" d="100"/>
          <a:sy n="113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4-03T06:23:19.303" idx="1">
    <p:pos x="7680" y="0"/>
    <p:text>Insert one photo per product in each slide.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hbM_xpQ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1">
  <p:cSld name="Titel 1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/>
          <p:nvPr/>
        </p:nvSpPr>
        <p:spPr>
          <a:xfrm rot="10800000">
            <a:off x="332000" y="4831776"/>
            <a:ext cx="4356925" cy="4052448"/>
          </a:xfrm>
          <a:prstGeom prst="pie">
            <a:avLst>
              <a:gd name="adj1" fmla="val 0"/>
              <a:gd name="adj2" fmla="val 1080160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5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" name="Google Shape;18;p25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Google Shape;19;p25"/>
          <p:cNvSpPr/>
          <p:nvPr/>
        </p:nvSpPr>
        <p:spPr>
          <a:xfrm rot="10800000">
            <a:off x="-1304496" y="5613097"/>
            <a:ext cx="2624490" cy="2489806"/>
          </a:xfrm>
          <a:prstGeom prst="pie">
            <a:avLst>
              <a:gd name="adj1" fmla="val 5413995"/>
              <a:gd name="adj2" fmla="val 1082628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5"/>
          <p:cNvSpPr/>
          <p:nvPr/>
        </p:nvSpPr>
        <p:spPr>
          <a:xfrm rot="-5400000">
            <a:off x="-1055890" y="818688"/>
            <a:ext cx="2127278" cy="2127278"/>
          </a:xfrm>
          <a:prstGeom prst="pie">
            <a:avLst>
              <a:gd name="adj1" fmla="val 0"/>
              <a:gd name="adj2" fmla="val 1085180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 ">
  <p:cSld name="Titel und Inhalt 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"/>
          <p:cNvSpPr txBox="1">
            <a:spLocks noGrp="1"/>
          </p:cNvSpPr>
          <p:nvPr>
            <p:ph type="title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8" name="Google Shape;88;p34"/>
          <p:cNvCxnSpPr/>
          <p:nvPr/>
        </p:nvCxnSpPr>
        <p:spPr>
          <a:xfrm>
            <a:off x="6347460" y="631317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" name="Google Shape;89;p34"/>
          <p:cNvSpPr txBox="1">
            <a:spLocks noGrp="1"/>
          </p:cNvSpPr>
          <p:nvPr>
            <p:ph type="body" idx="1"/>
          </p:nvPr>
        </p:nvSpPr>
        <p:spPr>
          <a:xfrm>
            <a:off x="603885" y="457201"/>
            <a:ext cx="5198269" cy="23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AutoNum type="arabicPeriod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AutoNum type="alphaLcPeriod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AutoNum type="arabicParenR"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None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Play"/>
              <a:buAutoNum type="arabicPeriod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body" idx="2"/>
          </p:nvPr>
        </p:nvSpPr>
        <p:spPr>
          <a:xfrm>
            <a:off x="594360" y="2810595"/>
            <a:ext cx="5198269" cy="3319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/>
          <p:nvPr/>
        </p:nvSpPr>
        <p:spPr>
          <a:xfrm>
            <a:off x="8601559" y="-1416132"/>
            <a:ext cx="2848220" cy="2848220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4"/>
          <p:cNvSpPr/>
          <p:nvPr/>
        </p:nvSpPr>
        <p:spPr>
          <a:xfrm>
            <a:off x="6179401" y="-908076"/>
            <a:ext cx="1807674" cy="1832107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4"/>
          <p:cNvSpPr/>
          <p:nvPr/>
        </p:nvSpPr>
        <p:spPr>
          <a:xfrm>
            <a:off x="7827282" y="1627027"/>
            <a:ext cx="1307555" cy="1307555"/>
          </a:xfrm>
          <a:prstGeom prst="ellipse">
            <a:avLst/>
          </a:prstGeom>
          <a:solidFill>
            <a:srgbClr val="CBE2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inhalt und Tabelle">
  <p:cSld name="Titelinhalt und Tabelle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5"/>
          <p:cNvSpPr txBox="1">
            <a:spLocks noGrp="1"/>
          </p:cNvSpPr>
          <p:nvPr>
            <p:ph type="title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8" name="Google Shape;98;p35"/>
          <p:cNvCxnSpPr/>
          <p:nvPr/>
        </p:nvCxnSpPr>
        <p:spPr>
          <a:xfrm>
            <a:off x="3670935" y="631317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35"/>
          <p:cNvSpPr txBox="1">
            <a:spLocks noGrp="1"/>
          </p:cNvSpPr>
          <p:nvPr>
            <p:ph type="body" idx="1"/>
          </p:nvPr>
        </p:nvSpPr>
        <p:spPr>
          <a:xfrm>
            <a:off x="603885" y="584005"/>
            <a:ext cx="2825115" cy="399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body" idx="2"/>
          </p:nvPr>
        </p:nvSpPr>
        <p:spPr>
          <a:xfrm>
            <a:off x="3670934" y="584005"/>
            <a:ext cx="7926705" cy="3999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5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3" name="Google Shape;103;p35"/>
          <p:cNvGrpSpPr/>
          <p:nvPr/>
        </p:nvGrpSpPr>
        <p:grpSpPr>
          <a:xfrm rot="-5400000">
            <a:off x="-1340601" y="4196010"/>
            <a:ext cx="3053166" cy="2270813"/>
            <a:chOff x="4881398" y="2159825"/>
            <a:chExt cx="3881604" cy="2778984"/>
          </a:xfrm>
        </p:grpSpPr>
        <p:sp>
          <p:nvSpPr>
            <p:cNvPr id="104" name="Google Shape;104;p35"/>
            <p:cNvSpPr/>
            <p:nvPr/>
          </p:nvSpPr>
          <p:spPr>
            <a:xfrm>
              <a:off x="6424812" y="2159825"/>
              <a:ext cx="2338190" cy="2338190"/>
            </a:xfrm>
            <a:prstGeom prst="pie">
              <a:avLst>
                <a:gd name="adj1" fmla="val 0"/>
                <a:gd name="adj2" fmla="val 1079561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5"/>
            <p:cNvSpPr/>
            <p:nvPr/>
          </p:nvSpPr>
          <p:spPr>
            <a:xfrm>
              <a:off x="4881398" y="2622831"/>
              <a:ext cx="1393345" cy="1412178"/>
            </a:xfrm>
            <a:prstGeom prst="pie">
              <a:avLst>
                <a:gd name="adj1" fmla="val 0"/>
                <a:gd name="adj2" fmla="val 10851802"/>
              </a:avLst>
            </a:prstGeom>
            <a:solidFill>
              <a:srgbClr val="64B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5"/>
            <p:cNvSpPr/>
            <p:nvPr/>
          </p:nvSpPr>
          <p:spPr>
            <a:xfrm>
              <a:off x="5871703" y="4132729"/>
              <a:ext cx="806080" cy="80608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le 2">
  <p:cSld name="Tabelle 2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6"/>
          <p:cNvSpPr txBox="1">
            <a:spLocks noGrp="1"/>
          </p:cNvSpPr>
          <p:nvPr>
            <p:ph type="title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6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110" name="Google Shape;110;p36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1" name="Google Shape;111;p36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nzierung">
  <p:cSld name="Finanzierung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7"/>
          <p:cNvSpPr txBox="1">
            <a:spLocks noGrp="1"/>
          </p:cNvSpPr>
          <p:nvPr>
            <p:ph type="body" idx="1"/>
          </p:nvPr>
        </p:nvSpPr>
        <p:spPr>
          <a:xfrm>
            <a:off x="2179161" y="3113786"/>
            <a:ext cx="4749959" cy="203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37" descr="Ein Bild, das Screenshot, Schrift, Text, Electric Blue (Farbe) enthält.&#10;&#10;Automatisch generierte Beschreibu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41071" y="2129065"/>
            <a:ext cx="3150689" cy="872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/>
          <p:nvPr/>
        </p:nvSpPr>
        <p:spPr>
          <a:xfrm>
            <a:off x="9879382" y="-1169095"/>
            <a:ext cx="2338190" cy="2338190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594359" y="2281918"/>
            <a:ext cx="6787747" cy="370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" name="Google Shape;27;p26"/>
          <p:cNvCxnSpPr/>
          <p:nvPr/>
        </p:nvCxnSpPr>
        <p:spPr>
          <a:xfrm>
            <a:off x="594360" y="2148840"/>
            <a:ext cx="2130552" cy="0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28;p26"/>
          <p:cNvSpPr/>
          <p:nvPr/>
        </p:nvSpPr>
        <p:spPr>
          <a:xfrm>
            <a:off x="8076007" y="-706089"/>
            <a:ext cx="1393345" cy="1412178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9723419" y="301731"/>
            <a:ext cx="846741" cy="808715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inhalt und Bild">
  <p:cSld name="Titelinhalt und Bild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3" name="Google Shape;33;p27"/>
          <p:cNvCxnSpPr/>
          <p:nvPr/>
        </p:nvCxnSpPr>
        <p:spPr>
          <a:xfrm>
            <a:off x="594360" y="2997459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34;p27"/>
          <p:cNvSpPr>
            <a:spLocks noGrp="1"/>
          </p:cNvSpPr>
          <p:nvPr>
            <p:ph type="pic" idx="2"/>
          </p:nvPr>
        </p:nvSpPr>
        <p:spPr>
          <a:xfrm flipH="1">
            <a:off x="6733505" y="0"/>
            <a:ext cx="5458495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zwei Inhalte">
  <p:cSld name="Titel und zwei Inhalte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9" name="Google Shape;39;p28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" name="Google Shape;40;p28"/>
          <p:cNvSpPr txBox="1">
            <a:spLocks noGrp="1"/>
          </p:cNvSpPr>
          <p:nvPr>
            <p:ph type="body" idx="1"/>
          </p:nvPr>
        </p:nvSpPr>
        <p:spPr>
          <a:xfrm>
            <a:off x="595523" y="2676525"/>
            <a:ext cx="5746750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2"/>
          </p:nvPr>
        </p:nvSpPr>
        <p:spPr>
          <a:xfrm>
            <a:off x="7620000" y="2676525"/>
            <a:ext cx="3947160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44" name="Google Shape;44;p28"/>
          <p:cNvSpPr/>
          <p:nvPr/>
        </p:nvSpPr>
        <p:spPr>
          <a:xfrm>
            <a:off x="9879382" y="-1169095"/>
            <a:ext cx="2338190" cy="2338190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8"/>
          <p:cNvSpPr/>
          <p:nvPr/>
        </p:nvSpPr>
        <p:spPr>
          <a:xfrm>
            <a:off x="8335968" y="-706089"/>
            <a:ext cx="1393345" cy="1412178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8"/>
          <p:cNvSpPr/>
          <p:nvPr/>
        </p:nvSpPr>
        <p:spPr>
          <a:xfrm>
            <a:off x="9762833" y="493293"/>
            <a:ext cx="806080" cy="8060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3">
  <p:cSld name="Titel 3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1"/>
          </p:nvPr>
        </p:nvSpPr>
        <p:spPr>
          <a:xfrm>
            <a:off x="594360" y="454955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0" name="Google Shape;50;p29"/>
          <p:cNvCxnSpPr/>
          <p:nvPr/>
        </p:nvCxnSpPr>
        <p:spPr>
          <a:xfrm>
            <a:off x="594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" name="Google Shape;51;p29"/>
          <p:cNvSpPr/>
          <p:nvPr/>
        </p:nvSpPr>
        <p:spPr>
          <a:xfrm>
            <a:off x="10879755" y="-1244903"/>
            <a:ext cx="2624490" cy="2489806"/>
          </a:xfrm>
          <a:prstGeom prst="pie">
            <a:avLst>
              <a:gd name="adj1" fmla="val 5413995"/>
              <a:gd name="adj2" fmla="val 1082628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9"/>
          <p:cNvSpPr/>
          <p:nvPr/>
        </p:nvSpPr>
        <p:spPr>
          <a:xfrm>
            <a:off x="6210036" y="-1896488"/>
            <a:ext cx="3792975" cy="3792975"/>
          </a:xfrm>
          <a:prstGeom prst="pie">
            <a:avLst>
              <a:gd name="adj1" fmla="val 0"/>
              <a:gd name="adj2" fmla="val 1085180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9"/>
          <p:cNvSpPr/>
          <p:nvPr/>
        </p:nvSpPr>
        <p:spPr>
          <a:xfrm rot="5400000">
            <a:off x="10295512" y="1532512"/>
            <a:ext cx="3792975" cy="3792975"/>
          </a:xfrm>
          <a:prstGeom prst="pie">
            <a:avLst>
              <a:gd name="adj1" fmla="val 0"/>
              <a:gd name="adj2" fmla="val 10837603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2">
  <p:cSld name="Titel 2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6299835" y="456860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7" name="Google Shape;57;p30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" name="Google Shape;58;p30"/>
          <p:cNvSpPr>
            <a:spLocks noGrp="1"/>
          </p:cNvSpPr>
          <p:nvPr>
            <p:ph type="pic" idx="2"/>
          </p:nvPr>
        </p:nvSpPr>
        <p:spPr>
          <a:xfrm>
            <a:off x="0" y="-11113"/>
            <a:ext cx="5628068" cy="6858000"/>
          </a:xfrm>
          <a:prstGeom prst="flowChartDelay">
            <a:avLst/>
          </a:prstGeom>
          <a:solidFill>
            <a:srgbClr val="87C3CD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usammenfassung 2">
  <p:cSld name="Zusammenfassung 2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31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31"/>
          <p:cNvSpPr txBox="1">
            <a:spLocks noGrp="1"/>
          </p:cNvSpPr>
          <p:nvPr>
            <p:ph type="title"/>
          </p:nvPr>
        </p:nvSpPr>
        <p:spPr>
          <a:xfrm>
            <a:off x="594359" y="102875"/>
            <a:ext cx="11318837" cy="168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>
            <a:off x="3657599" y="2282008"/>
            <a:ext cx="8130209" cy="369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31"/>
          <p:cNvGrpSpPr/>
          <p:nvPr/>
        </p:nvGrpSpPr>
        <p:grpSpPr>
          <a:xfrm rot="-5400000">
            <a:off x="-1510682" y="4366092"/>
            <a:ext cx="3033138" cy="1910624"/>
            <a:chOff x="4906860" y="2159825"/>
            <a:chExt cx="3856142" cy="2338190"/>
          </a:xfrm>
        </p:grpSpPr>
        <p:sp>
          <p:nvSpPr>
            <p:cNvPr id="66" name="Google Shape;66;p31"/>
            <p:cNvSpPr/>
            <p:nvPr/>
          </p:nvSpPr>
          <p:spPr>
            <a:xfrm>
              <a:off x="6424812" y="2159825"/>
              <a:ext cx="2338190" cy="2338190"/>
            </a:xfrm>
            <a:prstGeom prst="pie">
              <a:avLst>
                <a:gd name="adj1" fmla="val 0"/>
                <a:gd name="adj2" fmla="val 1079561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31"/>
            <p:cNvSpPr/>
            <p:nvPr/>
          </p:nvSpPr>
          <p:spPr>
            <a:xfrm>
              <a:off x="4906860" y="2724951"/>
              <a:ext cx="1177611" cy="1193527"/>
            </a:xfrm>
            <a:prstGeom prst="pie">
              <a:avLst>
                <a:gd name="adj1" fmla="val 0"/>
                <a:gd name="adj2" fmla="val 10851802"/>
              </a:avLst>
            </a:prstGeom>
            <a:solidFill>
              <a:srgbClr val="64B1B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31"/>
            <p:cNvSpPr/>
            <p:nvPr/>
          </p:nvSpPr>
          <p:spPr>
            <a:xfrm>
              <a:off x="6390367" y="3563171"/>
              <a:ext cx="806080" cy="806079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2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  <a:defRPr sz="60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1" name="Google Shape;71;p32"/>
          <p:cNvCxnSpPr/>
          <p:nvPr/>
        </p:nvCxnSpPr>
        <p:spPr>
          <a:xfrm>
            <a:off x="6309360" y="3950208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" name="Google Shape;72;p32"/>
          <p:cNvSpPr txBox="1">
            <a:spLocks noGrp="1"/>
          </p:cNvSpPr>
          <p:nvPr>
            <p:ph type="body" idx="1"/>
          </p:nvPr>
        </p:nvSpPr>
        <p:spPr>
          <a:xfrm>
            <a:off x="6309905" y="4549552"/>
            <a:ext cx="54864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2pPr>
            <a:lvl3pPr marL="1371600" lvl="2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3pPr>
            <a:lvl4pPr marL="1828800" lvl="3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4000"/>
              <a:buChar char="•"/>
              <a:defRPr sz="4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/>
          <p:nvPr/>
        </p:nvSpPr>
        <p:spPr>
          <a:xfrm rot="-5400000">
            <a:off x="-1994302" y="2784058"/>
            <a:ext cx="3988604" cy="4143593"/>
          </a:xfrm>
          <a:prstGeom prst="pie">
            <a:avLst>
              <a:gd name="adj1" fmla="val 0"/>
              <a:gd name="adj2" fmla="val 10795612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2"/>
          <p:cNvSpPr/>
          <p:nvPr/>
        </p:nvSpPr>
        <p:spPr>
          <a:xfrm rot="10800000">
            <a:off x="1657654" y="5606713"/>
            <a:ext cx="2376839" cy="2502573"/>
          </a:xfrm>
          <a:prstGeom prst="pie">
            <a:avLst>
              <a:gd name="adj1" fmla="val 0"/>
              <a:gd name="adj2" fmla="val 10851802"/>
            </a:avLst>
          </a:prstGeom>
          <a:solidFill>
            <a:srgbClr val="64B1B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2"/>
          <p:cNvSpPr/>
          <p:nvPr/>
        </p:nvSpPr>
        <p:spPr>
          <a:xfrm rot="-8153822">
            <a:off x="691437" y="2439793"/>
            <a:ext cx="1375053" cy="140689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zwei Inhalte 2">
  <p:cSld name="Titel und zwei Inhalte 2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 txBox="1">
            <a:spLocks noGrp="1"/>
          </p:cNvSpPr>
          <p:nvPr>
            <p:ph type="title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>
            <a:off x="594360" y="2676525"/>
            <a:ext cx="4490827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body" idx="2"/>
          </p:nvPr>
        </p:nvSpPr>
        <p:spPr>
          <a:xfrm>
            <a:off x="5881898" y="2676525"/>
            <a:ext cx="4490827" cy="359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2" name="Google Shape;82;p33"/>
          <p:cNvCxnSpPr/>
          <p:nvPr/>
        </p:nvCxnSpPr>
        <p:spPr>
          <a:xfrm>
            <a:off x="594360" y="2148840"/>
            <a:ext cx="2133600" cy="3992"/>
          </a:xfrm>
          <a:prstGeom prst="straightConnector1">
            <a:avLst/>
          </a:prstGeom>
          <a:noFill/>
          <a:ln w="1016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" name="Google Shape;83;p33"/>
          <p:cNvSpPr/>
          <p:nvPr/>
        </p:nvSpPr>
        <p:spPr>
          <a:xfrm>
            <a:off x="9879382" y="-1169095"/>
            <a:ext cx="2338190" cy="2338190"/>
          </a:xfrm>
          <a:prstGeom prst="pie">
            <a:avLst>
              <a:gd name="adj1" fmla="val 0"/>
              <a:gd name="adj2" fmla="val 10795612"/>
            </a:avLst>
          </a:prstGeom>
          <a:solidFill>
            <a:srgbClr val="AFD7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3"/>
          <p:cNvSpPr/>
          <p:nvPr/>
        </p:nvSpPr>
        <p:spPr>
          <a:xfrm>
            <a:off x="8335968" y="-706089"/>
            <a:ext cx="1393345" cy="1412178"/>
          </a:xfrm>
          <a:prstGeom prst="pie">
            <a:avLst>
              <a:gd name="adj1" fmla="val 0"/>
              <a:gd name="adj2" fmla="val 10851802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3"/>
          <p:cNvSpPr/>
          <p:nvPr/>
        </p:nvSpPr>
        <p:spPr>
          <a:xfrm>
            <a:off x="9624160" y="313424"/>
            <a:ext cx="1157486" cy="115748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9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body" idx="1"/>
          </p:nvPr>
        </p:nvSpPr>
        <p:spPr>
          <a:xfrm>
            <a:off x="594360" y="1825625"/>
            <a:ext cx="1100328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title"/>
          </p:nvPr>
        </p:nvSpPr>
        <p:spPr>
          <a:xfrm>
            <a:off x="594360" y="365125"/>
            <a:ext cx="1100328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  <a:defRPr sz="4400" b="1" i="0" u="none" strike="noStrike" cap="none">
                <a:solidFill>
                  <a:srgbClr val="3F3F3F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ldNum" idx="12"/>
          </p:nvPr>
        </p:nvSpPr>
        <p:spPr>
          <a:xfrm>
            <a:off x="594360" y="6332220"/>
            <a:ext cx="52324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/>
          </a:p>
        </p:txBody>
      </p:sp>
      <p:pic>
        <p:nvPicPr>
          <p:cNvPr id="14" name="Google Shape;14;p24" descr="Logo ProCur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419633" y="5890912"/>
            <a:ext cx="1307555" cy="7138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en/topics/sub-issues/oda-eligibility-and-conditions/dac-list-of-oda-recipients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en/topics/sub-issues/oda-eligibility-and-conditions/dac-list-of-oda-recipients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en/topics/sub-issues/oda-eligibility-and-conditions/dac-list-of-oda-recipients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en/topics/sub-issues/oda-eligibility-and-conditions/dac-list-of-oda-recipients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en/topics/sub-issues/oda-eligibility-and-conditions/dac-list-of-oda-recipient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Was man nicht beschaffen sollte</a:t>
            </a:r>
            <a:r>
              <a:rPr lang="de-DE" sz="60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Play"/>
              </a:rPr>
              <a:t> - </a:t>
            </a:r>
            <a:r>
              <a:rPr lang="de-DE" sz="4000" dirty="0">
                <a:latin typeface="Aptos Serif" panose="02020604070405020304" pitchFamily="18" charset="0"/>
                <a:cs typeface="Aptos Serif" panose="02020604070405020304" pitchFamily="18" charset="0"/>
              </a:rPr>
              <a:t>Negativliste</a:t>
            </a:r>
            <a:endParaRPr sz="40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pic>
        <p:nvPicPr>
          <p:cNvPr id="121" name="Google Shape;121;p1" descr="Ein Bild, das Text, Schrift, Screenshot, Grafiken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9467" y="4953703"/>
            <a:ext cx="5273749" cy="190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D5E491DB-0DCC-211A-7665-00F03AC21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84" y="5274028"/>
            <a:ext cx="3594100" cy="1435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title"/>
          </p:nvPr>
        </p:nvSpPr>
        <p:spPr>
          <a:xfrm>
            <a:off x="575298" y="278125"/>
            <a:ext cx="6035100" cy="23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Reinigungsmittel und Kosmetikprodukte mit Mikroplastik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Waschmittel, Reinigungsmittel und Kosmetikprodukte mit Mikroplastik.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Milchprodukte, Essen enthält.&#10;&#10;KI-generierte Inhalte können fehlerhaft sein.">
            <a:extLst>
              <a:ext uri="{FF2B5EF4-FFF2-40B4-BE49-F238E27FC236}">
                <a16:creationId xmlns:a16="http://schemas.microsoft.com/office/drawing/2014/main" id="{AEE2B8A3-BB0F-38A0-2F1C-78081A22E3D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575297" y="278125"/>
            <a:ext cx="6344700" cy="23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Textilien und Leder, bei deren Herstellung Menschenrechte verletzt wurden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01" name="Google Shape;201;p13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Teppiche, Leder, Kleidung (Arbeitskleidung) aus Ländern des Globalen Südens (siehe DAC-Liste), die nicht unter Einhaltung der ILO-Kernarbeitsnormen hergestellt wurden.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DAC-Liste: </a:t>
            </a:r>
            <a:r>
              <a:rPr lang="de-DE" u="sng" dirty="0">
                <a:solidFill>
                  <a:schemeClr val="accent4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https://www.oecd.org/en/topics/sub-issues/oda-eligibility-and-conditions/dac-list-of-oda-recipients.html</a:t>
            </a:r>
            <a:r>
              <a:rPr lang="de-DE" dirty="0">
                <a:latin typeface="Aptos" panose="020B0004020202020204" pitchFamily="34" charset="0"/>
              </a:rPr>
              <a:t> 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5" name="Bildplatzhalter 4" descr="Ein Bild, das Buch, Decke, Stoff, Im Haus enthält.&#10;&#10;KI-generierte Inhalte können fehlerhaft sein.">
            <a:extLst>
              <a:ext uri="{FF2B5EF4-FFF2-40B4-BE49-F238E27FC236}">
                <a16:creationId xmlns:a16="http://schemas.microsoft.com/office/drawing/2014/main" id="{11552865-3577-AC57-6270-9A7ABEDC237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/>
          <p:cNvSpPr txBox="1">
            <a:spLocks noGrp="1"/>
          </p:cNvSpPr>
          <p:nvPr>
            <p:ph type="title"/>
          </p:nvPr>
        </p:nvSpPr>
        <p:spPr>
          <a:xfrm>
            <a:off x="575300" y="278125"/>
            <a:ext cx="6844800" cy="23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4000" dirty="0">
                <a:latin typeface="Aptos Serif" panose="02020604070405020304" pitchFamily="18" charset="0"/>
                <a:cs typeface="Aptos Serif" panose="02020604070405020304" pitchFamily="18" charset="0"/>
              </a:rPr>
              <a:t>Produkte aus Naturkautschuk, bei deren Herstellung Menschen- rechte verletzt wurden</a:t>
            </a:r>
            <a:endParaRPr sz="40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09" name="Google Shape;209;p14"/>
          <p:cNvSpPr txBox="1">
            <a:spLocks noGrp="1"/>
          </p:cNvSpPr>
          <p:nvPr>
            <p:ph type="body" idx="1"/>
          </p:nvPr>
        </p:nvSpPr>
        <p:spPr>
          <a:xfrm>
            <a:off x="594348" y="3279575"/>
            <a:ext cx="5980200" cy="29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Produkte aus Naturkautschuk (Arbeitshandschuhe, Staubschutzmatten etc.) aus Ländern des Globalen Südens (siehe DAC-Liste), die nicht unter Einhaltung der ILO-Kernarbeitsnormen hergestellt wurden.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DAC-Liste: </a:t>
            </a:r>
            <a:r>
              <a:rPr lang="de-DE" u="sng" dirty="0">
                <a:solidFill>
                  <a:schemeClr val="accent4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https://www.oecd.org/en/topics/sub-issues/oda-eligibility-and-conditions/dac-list-of-oda-recipients.html</a:t>
            </a:r>
            <a:r>
              <a:rPr lang="de-DE" dirty="0">
                <a:latin typeface="Aptos" panose="020B0004020202020204" pitchFamily="34" charset="0"/>
              </a:rPr>
              <a:t> 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5" name="Bildplatzhalter 4" descr="Ein Bild, das Handschuhe, Person, Sicherheitshandschuh, gelb enthält.&#10;&#10;KI-generierte Inhalte können fehlerhaft sein.">
            <a:extLst>
              <a:ext uri="{FF2B5EF4-FFF2-40B4-BE49-F238E27FC236}">
                <a16:creationId xmlns:a16="http://schemas.microsoft.com/office/drawing/2014/main" id="{841BCD49-7ABE-FD1D-FEBC-0F0721825B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/>
              <a:t>Elektrogeräte, die nicht energieeffizient sind</a:t>
            </a:r>
            <a:endParaRPr lang="de-DE" b="1" i="0" u="none" strike="noStrike" cap="none"/>
          </a:p>
        </p:txBody>
      </p:sp>
      <p:sp>
        <p:nvSpPr>
          <p:cNvPr id="217" name="Google Shape;217;p15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rgbClr val="3F3F3F"/>
              </a:buClr>
              <a:buSzPts val="2000"/>
              <a:buNone/>
            </a:pPr>
            <a:r>
              <a:rPr lang="de-DE"/>
              <a:t>Elektrogeräte mit einer Energiekennzeichnung (A–G), die nicht zu einer der höheren Effizienzklassen ihrer Produktgruppe gehören.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rgbClr val="3F3F3F"/>
              </a:buClr>
              <a:buSzPts val="2000"/>
              <a:buNone/>
            </a:pPr>
            <a:endParaRPr lang="de-DE" b="0" i="0" u="none" strike="noStrike" cap="none"/>
          </a:p>
        </p:txBody>
      </p:sp>
      <p:pic>
        <p:nvPicPr>
          <p:cNvPr id="13" name="Bildplatzhalter 12" descr="Ein Bild, das Gerät, Küchengerät, Kühlschrank, Haushaltsgerät enthält.&#10;&#10;KI-generierte Inhalte können fehlerhaft sein.">
            <a:extLst>
              <a:ext uri="{FF2B5EF4-FFF2-40B4-BE49-F238E27FC236}">
                <a16:creationId xmlns:a16="http://schemas.microsoft.com/office/drawing/2014/main" id="{D6BF1A9F-9484-1199-7097-04D977DA927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407"/>
          <a:stretch>
            <a:fillRect/>
          </a:stretch>
        </p:blipFill>
        <p:spPr>
          <a:xfrm flipH="1">
            <a:off x="6733505" y="10"/>
            <a:ext cx="5458495" cy="6857990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"/>
          <p:cNvSpPr txBox="1">
            <a:spLocks noGrp="1"/>
          </p:cNvSpPr>
          <p:nvPr>
            <p:ph type="title"/>
          </p:nvPr>
        </p:nvSpPr>
        <p:spPr>
          <a:xfrm>
            <a:off x="594348" y="391014"/>
            <a:ext cx="6273300" cy="23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4000" dirty="0">
                <a:latin typeface="Aptos Serif" panose="02020604070405020304" pitchFamily="18" charset="0"/>
                <a:cs typeface="Aptos Serif" panose="02020604070405020304" pitchFamily="18" charset="0"/>
              </a:rPr>
              <a:t>Spielzeug und Sportartikel, bei deren Herstellung gegen die Menschenrechte verstoßen wurde</a:t>
            </a:r>
            <a:endParaRPr sz="40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25" name="Google Shape;225;p18"/>
          <p:cNvSpPr txBox="1">
            <a:spLocks noGrp="1"/>
          </p:cNvSpPr>
          <p:nvPr>
            <p:ph type="body" idx="1"/>
          </p:nvPr>
        </p:nvSpPr>
        <p:spPr>
          <a:xfrm>
            <a:off x="594348" y="3279575"/>
            <a:ext cx="5873100" cy="29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Spielzeug und Sportartikel aus Ländern des Globalen Südens (siehe DAC-Liste), die nicht unter Einhaltung der ILO-Kernarbeitsnormen hergestellt wurden.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DAC-Liste: </a:t>
            </a:r>
            <a:r>
              <a:rPr lang="de-DE" u="sng" dirty="0">
                <a:solidFill>
                  <a:schemeClr val="accent4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https://www.oecd.org/en/topics/sub-issues/oda-eligibility-and-conditions/dac-list-of-oda-recipients.html</a:t>
            </a:r>
            <a:r>
              <a:rPr lang="de-DE" dirty="0">
                <a:latin typeface="Aptos" panose="020B0004020202020204" pitchFamily="34" charset="0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/>
          </a:p>
        </p:txBody>
      </p:sp>
      <p:pic>
        <p:nvPicPr>
          <p:cNvPr id="5" name="Bildplatzhalter 4" descr="Ein Bild, das Gras, Ball, Fußball, Sportausrüstung enthält.&#10;&#10;KI-generierte Inhalte können fehlerhaft sein.">
            <a:extLst>
              <a:ext uri="{FF2B5EF4-FFF2-40B4-BE49-F238E27FC236}">
                <a16:creationId xmlns:a16="http://schemas.microsoft.com/office/drawing/2014/main" id="{1E1D8950-DEF4-10F8-AB7F-643A35B743B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"/>
          <p:cNvSpPr txBox="1">
            <a:spLocks noGrp="1"/>
          </p:cNvSpPr>
          <p:nvPr>
            <p:ph type="title"/>
          </p:nvPr>
        </p:nvSpPr>
        <p:spPr>
          <a:xfrm>
            <a:off x="575298" y="278125"/>
            <a:ext cx="6158100" cy="23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4000" dirty="0">
                <a:latin typeface="Aptos Serif" panose="02020604070405020304" pitchFamily="18" charset="0"/>
                <a:cs typeface="Aptos Serif" panose="02020604070405020304" pitchFamily="18" charset="0"/>
              </a:rPr>
              <a:t>Natursteine, bei deren Gewinnung gegen die Menschenrechte verstoßen wurde</a:t>
            </a:r>
            <a:endParaRPr sz="40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33" name="Google Shape;233;p19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Natursteine und Pflastersteine aus Ländern des Globalen Südens (siehe DAC-Liste), die nicht in Übereinstimmung mit den ILO-Kernarbeitsnormen produziert wurden.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DAC-Liste: </a:t>
            </a:r>
            <a:r>
              <a:rPr lang="de-DE" u="sng" dirty="0">
                <a:solidFill>
                  <a:schemeClr val="accent4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https://www.oecd.org/en/topics/sub-issues/oda-eligibility-and-conditions/dac-list-of-oda-recipients.html</a:t>
            </a:r>
            <a:r>
              <a:rPr lang="de-DE" dirty="0">
                <a:latin typeface="Aptos" panose="020B0004020202020204" pitchFamily="34" charset="0"/>
              </a:rPr>
              <a:t> </a:t>
            </a:r>
            <a:endParaRPr dirty="0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dirty="0"/>
          </a:p>
        </p:txBody>
      </p:sp>
      <p:pic>
        <p:nvPicPr>
          <p:cNvPr id="5" name="Bildplatzhalter 4" descr="Ein Bild, das Gelände, Gehwegplatte, Stein enthält.&#10;&#10;KI-generierte Inhalte können fehlerhaft sein.">
            <a:extLst>
              <a:ext uri="{FF2B5EF4-FFF2-40B4-BE49-F238E27FC236}">
                <a16:creationId xmlns:a16="http://schemas.microsoft.com/office/drawing/2014/main" id="{EF8FD4C1-3045-8573-C306-087D774F95B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Play"/>
              </a:rPr>
              <a:t>PVC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41" name="Google Shape;241;p20"/>
          <p:cNvSpPr txBox="1">
            <a:spLocks noGrp="1"/>
          </p:cNvSpPr>
          <p:nvPr>
            <p:ph type="body" idx="1"/>
          </p:nvPr>
        </p:nvSpPr>
        <p:spPr>
          <a:xfrm>
            <a:off x="594350" y="3279575"/>
            <a:ext cx="5778000" cy="29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Produkte aus PVC (auch bekannt als Polyvinylchlorid oder einfach Vinyl) sollten vermieden werden. Wird PVC verbrannt – sei es in Abfallanlagen oder durch unkontrolliertes Verbrennen –, können hochgiftige Dioxine freigesetzt werden. Dioxine gehören zu den gefährlichsten Umweltgiften und stellen ernsthafte Gesundheitsrisiken für den Menschen dar.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Pfeife Flöte Rohr enthält.&#10;&#10;KI-generierte Inhalte können fehlerhaft sein.">
            <a:extLst>
              <a:ext uri="{FF2B5EF4-FFF2-40B4-BE49-F238E27FC236}">
                <a16:creationId xmlns:a16="http://schemas.microsoft.com/office/drawing/2014/main" id="{2F10C56F-F0D1-E328-125C-B3D9620D70C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4400" b="1" i="0" u="none" strike="noStrike" cap="none" dirty="0">
                <a:solidFill>
                  <a:srgbClr val="3F3F3F"/>
                </a:solidFill>
                <a:latin typeface="Aptos Serif" panose="02020604070405020304" pitchFamily="18" charset="0"/>
                <a:cs typeface="Aptos Serif" panose="02020604070405020304" pitchFamily="18" charset="0"/>
                <a:sym typeface="Play"/>
              </a:rPr>
              <a:t>Pesti</a:t>
            </a: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zide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249" name="Google Shape;249;p21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Pesti</a:t>
            </a:r>
            <a:r>
              <a:rPr lang="de-DE" dirty="0">
                <a:latin typeface="Aptos" panose="020B0004020202020204" pitchFamily="34" charset="0"/>
              </a:rPr>
              <a:t>zide 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(Herbizide, Fungizide, Insektizide) </a:t>
            </a:r>
            <a:r>
              <a:rPr lang="de-DE" dirty="0">
                <a:latin typeface="Aptos" panose="020B0004020202020204" pitchFamily="34" charset="0"/>
              </a:rPr>
              <a:t>für öffentliche Grün- und Erholungsflächen</a:t>
            </a:r>
            <a:r>
              <a:rPr lang="de-DE" sz="2000" b="0" i="0" u="none" strike="noStrike" cap="none" dirty="0">
                <a:solidFill>
                  <a:srgbClr val="3F3F3F"/>
                </a:solidFill>
                <a:latin typeface="Aptos" panose="020B0004020202020204" pitchFamily="34" charset="0"/>
                <a:sym typeface="Arial"/>
              </a:rPr>
              <a:t>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Gras, draußen, Pflanze, orange enthält.&#10;&#10;KI-generierte Inhalte können fehlerhaft sein.">
            <a:extLst>
              <a:ext uri="{FF2B5EF4-FFF2-40B4-BE49-F238E27FC236}">
                <a16:creationId xmlns:a16="http://schemas.microsoft.com/office/drawing/2014/main" id="{7726210D-66B3-D6D0-570D-85B785D54BF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Ausnahmen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1"/>
          </p:nvPr>
        </p:nvSpPr>
        <p:spPr>
          <a:xfrm>
            <a:off x="594350" y="2676525"/>
            <a:ext cx="6641100" cy="3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r>
              <a:rPr lang="de-DE" dirty="0">
                <a:latin typeface="Aptos" panose="020B0004020202020204" pitchFamily="34" charset="0"/>
              </a:rPr>
              <a:t>Ausnahmen von dieser Negativliste sind möglich, sollten aber begründet werden.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3F3F3F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3"/>
          <p:cNvSpPr txBox="1">
            <a:spLocks noGrp="1"/>
          </p:cNvSpPr>
          <p:nvPr>
            <p:ph type="ctrTitle"/>
          </p:nvPr>
        </p:nvSpPr>
        <p:spPr>
          <a:xfrm>
            <a:off x="594360" y="411479"/>
            <a:ext cx="5486400" cy="96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lay"/>
              <a:buNone/>
            </a:pPr>
            <a:r>
              <a:rPr lang="de-DE" sz="4400" dirty="0">
                <a:latin typeface="Aptos Serif" panose="02020604070405020304" pitchFamily="18" charset="0"/>
                <a:cs typeface="Aptos Serif" panose="02020604070405020304" pitchFamily="18" charset="0"/>
              </a:rPr>
              <a:t>Kontakt</a:t>
            </a:r>
            <a:endParaRPr sz="44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264" name="Google Shape;264;p23" descr="Ein Bild, das Text, Schrift, Screenshot, Grafiken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1220" y="4975418"/>
            <a:ext cx="5273749" cy="190429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3"/>
          <p:cNvSpPr txBox="1"/>
          <p:nvPr/>
        </p:nvSpPr>
        <p:spPr>
          <a:xfrm>
            <a:off x="481461" y="2455910"/>
            <a:ext cx="6218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dirty="0">
                <a:solidFill>
                  <a:schemeClr val="dk1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Wenn Sie beabsichtigen, diese Negativliste – oder eine angepasste Version davon – in Ihrer Gemeinde zu verwenden, dann tragen Sie hier bitte die Ansprechperson für die nachhaltige Beschaffung in Ihrer Gemeinde ein.</a:t>
            </a:r>
            <a:endParaRPr sz="1800" dirty="0">
              <a:solidFill>
                <a:schemeClr val="dk1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</p:txBody>
      </p:sp>
      <p:pic>
        <p:nvPicPr>
          <p:cNvPr id="3" name="Grafik 2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B3833CD0-A695-6B0F-F2FC-88AD61DA7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" y="4975418"/>
            <a:ext cx="3594100" cy="1435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>
            <a:spLocks noGrp="1"/>
          </p:cNvSpPr>
          <p:nvPr>
            <p:ph type="title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Hinweis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30" name="Google Shape;130;p2"/>
          <p:cNvSpPr txBox="1">
            <a:spLocks noGrp="1"/>
          </p:cNvSpPr>
          <p:nvPr>
            <p:ph type="body" idx="1"/>
          </p:nvPr>
        </p:nvSpPr>
        <p:spPr>
          <a:xfrm>
            <a:off x="593725" y="2281238"/>
            <a:ext cx="6788150" cy="3709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200" rIns="0" bIns="0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Arial"/>
              <a:buNone/>
            </a:pPr>
            <a:r>
              <a:rPr lang="de-DE" dirty="0">
                <a:latin typeface="Aptos" panose="020B0004020202020204" pitchFamily="34" charset="0"/>
              </a:rPr>
              <a:t>Die folgenden Folien zeigen Produkte und Materialien auf, die NICHT beschafft werden sollten, da sie nicht den Umwelt- und Sozialstandards für nachhaltige Produkte und Dienstleistungen genügen.</a:t>
            </a:r>
            <a:endParaRPr sz="2400" b="1" i="0" u="none" strike="noStrike" cap="none" dirty="0">
              <a:solidFill>
                <a:schemeClr val="accent4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Tropenholz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37" name="Google Shape;137;p3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Tropenholz, wenn heimische Holzarten oder andere Materialien für den jeweiligen Verwendungszweck geeignet sind.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Bildplatzhalter 6" descr="Ein Bild, das draußen, Rüssel Kofferraum, Gras, Pflanze enthält.&#10;&#10;KI-generierte Inhalte können fehlerhaft sein.">
            <a:extLst>
              <a:ext uri="{FF2B5EF4-FFF2-40B4-BE49-F238E27FC236}">
                <a16:creationId xmlns:a16="http://schemas.microsoft.com/office/drawing/2014/main" id="{1DDB4B27-B2F2-52BC-202B-8085EAE8184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 txBox="1">
            <a:spLocks noGrp="1"/>
          </p:cNvSpPr>
          <p:nvPr>
            <p:ph type="title"/>
          </p:nvPr>
        </p:nvSpPr>
        <p:spPr>
          <a:xfrm>
            <a:off x="575300" y="278125"/>
            <a:ext cx="5939700" cy="23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Holz aus nicht nachhaltiger Waldbewirtschaftung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594350" y="3279575"/>
            <a:ext cx="5063400" cy="29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Holz und Holzprodukte, deren Herkunft aus legaler und nachhaltiger Forstwirtschaft nicht nachgewiesen werden kann. Der Nachweis kann durch eine Zertifizierung mit dem PEFC- oder FSC-Siegel, einem gleichwertigen Label oder durch individuelle Nachweise erbracht werden.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Abholzung, Baumstumpf, Holz, hölzern enthält.&#10;&#10;KI-generierte Inhalte können fehlerhaft sein.">
            <a:extLst>
              <a:ext uri="{FF2B5EF4-FFF2-40B4-BE49-F238E27FC236}">
                <a16:creationId xmlns:a16="http://schemas.microsoft.com/office/drawing/2014/main" id="{759778A2-73D2-60B4-2BDF-0C7E1C2D198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3400" dirty="0"/>
              <a:t>Importierte landwirtschaftliche Erzeugnisse, bei </a:t>
            </a:r>
            <a:br>
              <a:rPr lang="de-DE" sz="3400" dirty="0"/>
            </a:br>
            <a:r>
              <a:rPr lang="de-DE" sz="3400" dirty="0"/>
              <a:t>deren Herstellung Menschen-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sz="3400" dirty="0"/>
              <a:t>rechte verletzt wurden</a:t>
            </a:r>
          </a:p>
        </p:txBody>
      </p:sp>
      <p:sp>
        <p:nvSpPr>
          <p:cNvPr id="153" name="Google Shape;153;p7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rgbClr val="3F3F3F"/>
              </a:buClr>
              <a:buSzPts val="2000"/>
              <a:buNone/>
            </a:pPr>
            <a:r>
              <a:rPr lang="de-DE" sz="1600"/>
              <a:t>Importierte landwirtschaftliche Erzeugnisse aus Ländern des Globalen Südens (siehe DAC-Liste) – wie Kaffee, Tee, Kakao, Reis, Zucker, Orangensaft oder Rosen –, die nicht unter Einhaltung der ILO-Kernarbeitsnormen produziert wurden und die nicht mit dem Fairtrade-Siegel oder einem gleichwertigen Label zertifiziert sind.</a:t>
            </a:r>
            <a:endParaRPr lang="de-DE" sz="1600" b="0" i="0" u="none" strike="noStrike" cap="none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rgbClr val="3F3F3F"/>
              </a:buClr>
              <a:buSzPts val="2000"/>
              <a:buNone/>
            </a:pPr>
            <a:endParaRPr lang="de-DE" sz="1600"/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rgbClr val="3F3F3F"/>
              </a:buClr>
              <a:buSzPts val="2000"/>
              <a:buNone/>
            </a:pPr>
            <a:r>
              <a:rPr lang="de-DE" sz="1600"/>
              <a:t>DAC-Liste: </a:t>
            </a:r>
            <a:r>
              <a:rPr lang="de-DE" sz="1600" u="sng">
                <a:hlinkClick r:id="rId3"/>
              </a:rPr>
              <a:t>https://www.oecd.org/en/topics/sub-issues/oda-eligibility-and-conditions/dac-list-of-oda-recipients.html</a:t>
            </a:r>
            <a:r>
              <a:rPr lang="de-DE" sz="1600"/>
              <a:t> </a:t>
            </a:r>
          </a:p>
        </p:txBody>
      </p:sp>
      <p:pic>
        <p:nvPicPr>
          <p:cNvPr id="5" name="Bildplatzhalter 4" descr="Ein Bild, das Nüsse &amp; Samen, Nuss Mutter, Essen, Schokolade enthält.&#10;&#10;KI-generierte Inhalte können fehlerhaft sein.">
            <a:extLst>
              <a:ext uri="{FF2B5EF4-FFF2-40B4-BE49-F238E27FC236}">
                <a16:creationId xmlns:a16="http://schemas.microsoft.com/office/drawing/2014/main" id="{FBDF456F-F6F7-7B45-E1BF-DC04DD05782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6336" r="14071"/>
          <a:stretch>
            <a:fillRect/>
          </a:stretch>
        </p:blipFill>
        <p:spPr>
          <a:xfrm flipH="1">
            <a:off x="6733505" y="10"/>
            <a:ext cx="5458495" cy="6857990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Gentechnisch veränderte Lebensmittel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61" name="Google Shape;161;p8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Gentechnisch veränderte Lebensmittel.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draußen, Pflanze, Stiel Stamm, Himmel enthält.&#10;&#10;KI-generierte Inhalte können fehlerhaft sein.">
            <a:extLst>
              <a:ext uri="{FF2B5EF4-FFF2-40B4-BE49-F238E27FC236}">
                <a16:creationId xmlns:a16="http://schemas.microsoft.com/office/drawing/2014/main" id="{A34B3441-09A5-456A-1642-96793872D2A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>
            <a:spLocks noGrp="1"/>
          </p:cNvSpPr>
          <p:nvPr>
            <p:ph type="title"/>
          </p:nvPr>
        </p:nvSpPr>
        <p:spPr>
          <a:xfrm>
            <a:off x="575299" y="278125"/>
            <a:ext cx="5737500" cy="23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Getränke in Einwegverpackungen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69" name="Google Shape;169;p9"/>
          <p:cNvSpPr txBox="1">
            <a:spLocks noGrp="1"/>
          </p:cNvSpPr>
          <p:nvPr>
            <p:ph type="body" idx="1"/>
          </p:nvPr>
        </p:nvSpPr>
        <p:spPr>
          <a:xfrm>
            <a:off x="594348" y="3279575"/>
            <a:ext cx="5873100" cy="29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Mineralwasser, Erfrischungsgetränke und alkoholische Getränke in Einwegverpackungen mit Ausnahme von Sekt und Wein in Glasflaschen. Dies gilt nicht für Veranstaltungen, bei denen die Ausgabe von Getränken in Mehrwegverpackungen ein Sicherheitsrisiko darstellt.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Essen, Getränk, Plastikflasche, Wasserflasche enthält.&#10;&#10;KI-generierte Inhalte können fehlerhaft sein.">
            <a:extLst>
              <a:ext uri="{FF2B5EF4-FFF2-40B4-BE49-F238E27FC236}">
                <a16:creationId xmlns:a16="http://schemas.microsoft.com/office/drawing/2014/main" id="{1D6CCBFC-7541-730F-382B-C1DC0233015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Einweggeschirr</a:t>
            </a:r>
            <a:endParaRPr sz="4400" b="1" i="0" u="none" strike="noStrike" cap="none" dirty="0">
              <a:solidFill>
                <a:srgbClr val="3F3F3F"/>
              </a:solidFill>
              <a:latin typeface="Aptos Serif" panose="02020604070405020304" pitchFamily="18" charset="0"/>
              <a:cs typeface="Aptos Serif" panose="02020604070405020304" pitchFamily="18" charset="0"/>
              <a:sym typeface="Play"/>
            </a:endParaRPr>
          </a:p>
        </p:txBody>
      </p:sp>
      <p:sp>
        <p:nvSpPr>
          <p:cNvPr id="177" name="Google Shape;177;p10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Einweggeschirr und -besteck in Kantinen, Cafeterien und bei Veranstaltungen. Ausnahmen können gemacht werden, um Sicherheitsrisiken zu vermeiden.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Küchenutensil, Geschirr, Löffel enthält.&#10;&#10;KI-generierte Inhalte können fehlerhaft sein.">
            <a:extLst>
              <a:ext uri="{FF2B5EF4-FFF2-40B4-BE49-F238E27FC236}">
                <a16:creationId xmlns:a16="http://schemas.microsoft.com/office/drawing/2014/main" id="{F6A08136-EAFE-0DF7-9E7B-3A09160FE5D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Play"/>
              <a:buNone/>
            </a:pPr>
            <a:r>
              <a:rPr lang="de-DE" dirty="0">
                <a:latin typeface="Aptos Serif" panose="02020604070405020304" pitchFamily="18" charset="0"/>
                <a:cs typeface="Aptos Serif" panose="02020604070405020304" pitchFamily="18" charset="0"/>
              </a:rPr>
              <a:t>Reinigungsmittel mit gefährlichen Inhaltsstoffen</a:t>
            </a:r>
            <a:endParaRPr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85" name="Google Shape;185;p11"/>
          <p:cNvSpPr txBox="1">
            <a:spLocks noGrp="1"/>
          </p:cNvSpPr>
          <p:nvPr>
            <p:ph type="body" idx="1"/>
          </p:nvPr>
        </p:nvSpPr>
        <p:spPr>
          <a:xfrm>
            <a:off x="594360" y="3279579"/>
            <a:ext cx="5044440" cy="299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60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de-DE" dirty="0">
                <a:latin typeface="Aptos" panose="020B0004020202020204" pitchFamily="34" charset="0"/>
              </a:rPr>
              <a:t>Chlorhaltige Reinigungsmittel (Hypochlorit und </a:t>
            </a:r>
            <a:r>
              <a:rPr lang="de-DE" dirty="0" err="1">
                <a:latin typeface="Aptos" panose="020B0004020202020204" pitchFamily="34" charset="0"/>
              </a:rPr>
              <a:t>Dichloroisocyanurat</a:t>
            </a:r>
            <a:r>
              <a:rPr lang="de-DE" dirty="0">
                <a:latin typeface="Aptos" panose="020B0004020202020204" pitchFamily="34" charset="0"/>
              </a:rPr>
              <a:t>) sowie Spülkasten-Zusätze und Lufterfrischer.</a:t>
            </a:r>
            <a:endParaRPr sz="2000" b="0" i="0" u="none" strike="noStrike" cap="none" dirty="0">
              <a:solidFill>
                <a:srgbClr val="3F3F3F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5" name="Bildplatzhalter 4" descr="Ein Bild, das Spielzeug, Plastik, Im Haus enthält.&#10;&#10;KI-generierte Inhalte können fehlerhaft sein.">
            <a:extLst>
              <a:ext uri="{FF2B5EF4-FFF2-40B4-BE49-F238E27FC236}">
                <a16:creationId xmlns:a16="http://schemas.microsoft.com/office/drawing/2014/main" id="{99E54B6B-25A0-13F0-923C-C699285C821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0208" r="10208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Benutzerdefiniert">
  <a:themeElements>
    <a:clrScheme name="Benutzerdefiniert 5">
      <a:dk1>
        <a:srgbClr val="000000"/>
      </a:dk1>
      <a:lt1>
        <a:srgbClr val="FFFFFF"/>
      </a:lt1>
      <a:dk2>
        <a:srgbClr val="E4E4E4"/>
      </a:dk2>
      <a:lt2>
        <a:srgbClr val="A3C42A"/>
      </a:lt2>
      <a:accent1>
        <a:srgbClr val="A9D4DB"/>
      </a:accent1>
      <a:accent2>
        <a:srgbClr val="FAB609"/>
      </a:accent2>
      <a:accent3>
        <a:srgbClr val="4495A2"/>
      </a:accent3>
      <a:accent4>
        <a:srgbClr val="035854"/>
      </a:accent4>
      <a:accent5>
        <a:srgbClr val="CCDB84"/>
      </a:accent5>
      <a:accent6>
        <a:srgbClr val="A3C42A"/>
      </a:accent6>
      <a:hlink>
        <a:srgbClr val="035854"/>
      </a:hlink>
      <a:folHlink>
        <a:srgbClr val="0F49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658</Words>
  <Application>Microsoft Macintosh PowerPoint</Application>
  <PresentationFormat>Breitbild</PresentationFormat>
  <Paragraphs>68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Calibri</vt:lpstr>
      <vt:lpstr>Aptos Serif</vt:lpstr>
      <vt:lpstr>Aptos</vt:lpstr>
      <vt:lpstr>Play</vt:lpstr>
      <vt:lpstr>Arial</vt:lpstr>
      <vt:lpstr>Benutzerdefiniert</vt:lpstr>
      <vt:lpstr>Was man nicht beschaffen sollte - Negativliste</vt:lpstr>
      <vt:lpstr>Hinweis</vt:lpstr>
      <vt:lpstr>Tropenholz</vt:lpstr>
      <vt:lpstr>Holz aus nicht nachhaltiger Waldbewirtschaftung</vt:lpstr>
      <vt:lpstr>Importierte landwirtschaftliche Erzeugnisse, bei  deren Herstellung Menschen- rechte verletzt wurden</vt:lpstr>
      <vt:lpstr>Gentechnisch veränderte Lebensmittel</vt:lpstr>
      <vt:lpstr>Getränke in Einwegverpackungen</vt:lpstr>
      <vt:lpstr>Einweggeschirr</vt:lpstr>
      <vt:lpstr>Reinigungsmittel mit gefährlichen Inhaltsstoffen</vt:lpstr>
      <vt:lpstr>Reinigungsmittel und Kosmetikprodukte mit Mikroplastik</vt:lpstr>
      <vt:lpstr>Textilien und Leder, bei deren Herstellung Menschenrechte verletzt wurden</vt:lpstr>
      <vt:lpstr>Produkte aus Naturkautschuk, bei deren Herstellung Menschen- rechte verletzt wurden</vt:lpstr>
      <vt:lpstr>Elektrogeräte, die nicht energieeffizient sind</vt:lpstr>
      <vt:lpstr>Spielzeug und Sportartikel, bei deren Herstellung gegen die Menschenrechte verstoßen wurde</vt:lpstr>
      <vt:lpstr>Natursteine, bei deren Gewinnung gegen die Menschenrechte verstoßen wurde</vt:lpstr>
      <vt:lpstr>PVC</vt:lpstr>
      <vt:lpstr>Pestizide</vt:lpstr>
      <vt:lpstr>Ausnahmen</vt:lpstr>
      <vt:lpstr>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nicole</dc:creator>
  <cp:lastModifiedBy>Henrieta Winklhofer</cp:lastModifiedBy>
  <cp:revision>3</cp:revision>
  <dcterms:created xsi:type="dcterms:W3CDTF">2024-09-16T10:50:40Z</dcterms:created>
  <dcterms:modified xsi:type="dcterms:W3CDTF">2025-10-02T09:04:25Z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