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Aptos Serif" panose="02020604070405020304" pitchFamily="18" charset="0"/>
      <p:regular r:id="rId11"/>
      <p:bold r:id="rId12"/>
      <p:italic r:id="rId13"/>
      <p:boldItalic r:id="rId14"/>
    </p:embeddedFont>
    <p:embeddedFont>
      <p:font typeface="Play" pitchFamily="2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jPygSF89rvZeRe7clvz1PjHc+k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5"/>
  </p:normalViewPr>
  <p:slideViewPr>
    <p:cSldViewPr snapToGrid="0">
      <p:cViewPr varScale="1">
        <p:scale>
          <a:sx n="113" d="100"/>
          <a:sy n="113" d="100"/>
        </p:scale>
        <p:origin x="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10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0"/>
          <p:cNvSpPr txBox="1">
            <a:spLocks noGrp="1"/>
          </p:cNvSpPr>
          <p:nvPr>
            <p:ph type="title"/>
          </p:nvPr>
        </p:nvSpPr>
        <p:spPr>
          <a:xfrm>
            <a:off x="6309902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14" name="Google Shape;14;p10"/>
          <p:cNvCxnSpPr/>
          <p:nvPr/>
        </p:nvCxnSpPr>
        <p:spPr>
          <a:xfrm>
            <a:off x="6309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5" name="Google Shape;15;p10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/>
          <p:nvPr/>
        </p:nvSpPr>
        <p:spPr>
          <a:xfrm rot="-5400000">
            <a:off x="-958405" y="3819957"/>
            <a:ext cx="3988606" cy="20717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0"/>
          <p:cNvSpPr/>
          <p:nvPr/>
        </p:nvSpPr>
        <p:spPr>
          <a:xfrm rot="10800000">
            <a:off x="1657654" y="5606710"/>
            <a:ext cx="2376842" cy="1251289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0"/>
          <p:cNvSpPr/>
          <p:nvPr/>
        </p:nvSpPr>
        <p:spPr>
          <a:xfrm rot="-8153822">
            <a:off x="691435" y="2439790"/>
            <a:ext cx="1375057" cy="140689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Tabelle">
  <p:cSld name="Titelinhalt und Tabelle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9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3661409" y="4661717"/>
            <a:ext cx="7936232" cy="138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89" name="Google Shape;89;p19"/>
          <p:cNvCxnSpPr/>
          <p:nvPr/>
        </p:nvCxnSpPr>
        <p:spPr>
          <a:xfrm>
            <a:off x="3670933" y="6313170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603884" y="584005"/>
            <a:ext cx="2825116" cy="3999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91" name="Google Shape;91;p19"/>
          <p:cNvGrpSpPr/>
          <p:nvPr/>
        </p:nvGrpSpPr>
        <p:grpSpPr>
          <a:xfrm>
            <a:off x="5884" y="3804832"/>
            <a:ext cx="1315506" cy="3053171"/>
            <a:chOff x="-2" y="-1"/>
            <a:chExt cx="1315504" cy="3053169"/>
          </a:xfrm>
        </p:grpSpPr>
        <p:sp>
          <p:nvSpPr>
            <p:cNvPr id="92" name="Google Shape;92;p19"/>
            <p:cNvSpPr/>
            <p:nvPr/>
          </p:nvSpPr>
          <p:spPr>
            <a:xfrm rot="-5400000">
              <a:off x="-441923" y="441921"/>
              <a:ext cx="1839160" cy="955317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9"/>
            <p:cNvSpPr/>
            <p:nvPr/>
          </p:nvSpPr>
          <p:spPr>
            <a:xfrm rot="-5400000">
              <a:off x="-259498" y="2216696"/>
              <a:ext cx="1095969" cy="576975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9"/>
            <p:cNvSpPr/>
            <p:nvPr/>
          </p:nvSpPr>
          <p:spPr>
            <a:xfrm rot="-5400000">
              <a:off x="669141" y="1627857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5" name="Google Shape;95;p19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594359" y="198407"/>
            <a:ext cx="10972801" cy="157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2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0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0"/>
          <p:cNvSpPr/>
          <p:nvPr/>
        </p:nvSpPr>
        <p:spPr>
          <a:xfrm>
            <a:off x="9762831" y="493293"/>
            <a:ext cx="806083" cy="8060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 2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22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10" name="Google Shape;110;p22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11" name="Google Shape;111;p22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2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2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inanzierung">
  <p:cSld name="Finanzierung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3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2179160" y="3113784"/>
            <a:ext cx="4749961" cy="2036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8" name="Google Shape;118;p23" descr="Grafik 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1069" y="2129065"/>
            <a:ext cx="3150693" cy="872961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und Inhalt ">
  <p:cSld name="Titel und Inhalt 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1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6318884" y="3499667"/>
            <a:ext cx="4939668" cy="2542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23" name="Google Shape;23;p11"/>
          <p:cNvCxnSpPr/>
          <p:nvPr/>
        </p:nvCxnSpPr>
        <p:spPr>
          <a:xfrm>
            <a:off x="6347459" y="6313170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24" name="Google Shape;24;p11"/>
          <p:cNvSpPr txBox="1">
            <a:spLocks noGrp="1"/>
          </p:cNvSpPr>
          <p:nvPr>
            <p:ph type="body" idx="1"/>
          </p:nvPr>
        </p:nvSpPr>
        <p:spPr>
          <a:xfrm>
            <a:off x="603884" y="457201"/>
            <a:ext cx="5198272" cy="2305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eriod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lphaLcPeriod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arenR"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eriod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/>
          <p:nvPr/>
        </p:nvSpPr>
        <p:spPr>
          <a:xfrm>
            <a:off x="8601557" y="7977"/>
            <a:ext cx="2848222" cy="1424113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/>
          <p:nvPr/>
        </p:nvSpPr>
        <p:spPr>
          <a:xfrm>
            <a:off x="6179401" y="7977"/>
            <a:ext cx="1807675" cy="916057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1"/>
          <p:cNvSpPr/>
          <p:nvPr/>
        </p:nvSpPr>
        <p:spPr>
          <a:xfrm>
            <a:off x="7827281" y="1627027"/>
            <a:ext cx="1307559" cy="1307559"/>
          </a:xfrm>
          <a:prstGeom prst="ellipse">
            <a:avLst/>
          </a:prstGeom>
          <a:solidFill>
            <a:srgbClr val="CCE279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Zusammenfassung 2">
  <p:cSld name="Zusammenfassung 2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12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" name="Google Shape;31;p12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32" name="Google Shape;32;p12"/>
          <p:cNvSpPr txBox="1">
            <a:spLocks noGrp="1"/>
          </p:cNvSpPr>
          <p:nvPr>
            <p:ph type="title"/>
          </p:nvPr>
        </p:nvSpPr>
        <p:spPr>
          <a:xfrm>
            <a:off x="594359" y="102874"/>
            <a:ext cx="11318838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body" idx="1"/>
          </p:nvPr>
        </p:nvSpPr>
        <p:spPr>
          <a:xfrm>
            <a:off x="3657598" y="2282007"/>
            <a:ext cx="8130211" cy="369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34" name="Google Shape;34;p12"/>
          <p:cNvGrpSpPr/>
          <p:nvPr/>
        </p:nvGrpSpPr>
        <p:grpSpPr>
          <a:xfrm>
            <a:off x="-4" y="3804832"/>
            <a:ext cx="961205" cy="3033145"/>
            <a:chOff x="-1" y="-1"/>
            <a:chExt cx="961204" cy="3033143"/>
          </a:xfrm>
        </p:grpSpPr>
        <p:sp>
          <p:nvSpPr>
            <p:cNvPr id="35" name="Google Shape;35;p12"/>
            <p:cNvSpPr/>
            <p:nvPr/>
          </p:nvSpPr>
          <p:spPr>
            <a:xfrm rot="-5400000">
              <a:off x="-436036" y="441921"/>
              <a:ext cx="1839161" cy="955316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12"/>
            <p:cNvSpPr/>
            <p:nvPr/>
          </p:nvSpPr>
          <p:spPr>
            <a:xfrm rot="-5400000">
              <a:off x="-219321" y="2326180"/>
              <a:ext cx="926281" cy="487641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12"/>
            <p:cNvSpPr/>
            <p:nvPr/>
          </p:nvSpPr>
          <p:spPr>
            <a:xfrm rot="-5400000">
              <a:off x="209622" y="1219890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" name="Google Shape;38;p12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13" descr="Google Shape;14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3" name="Google Shape;43;p13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44" name="Google Shape;44;p13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3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3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4B1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47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 sz="1100" b="1" i="0" u="none" strike="noStrike" cap="non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1">
  <p:cSld name="Titel 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4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4"/>
          <p:cNvSpPr/>
          <p:nvPr/>
        </p:nvSpPr>
        <p:spPr>
          <a:xfrm rot="10800000">
            <a:off x="331999" y="4831776"/>
            <a:ext cx="4356929" cy="202622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4"/>
          <p:cNvSpPr txBox="1">
            <a:spLocks noGrp="1"/>
          </p:cNvSpPr>
          <p:nvPr>
            <p:ph type="title"/>
          </p:nvPr>
        </p:nvSpPr>
        <p:spPr>
          <a:xfrm>
            <a:off x="6309902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52" name="Google Shape;52;p14"/>
          <p:cNvCxnSpPr/>
          <p:nvPr/>
        </p:nvCxnSpPr>
        <p:spPr>
          <a:xfrm>
            <a:off x="6309358" y="3950208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53" name="Google Shape;53;p14"/>
          <p:cNvSpPr/>
          <p:nvPr/>
        </p:nvSpPr>
        <p:spPr>
          <a:xfrm rot="10800000">
            <a:off x="7748" y="5613104"/>
            <a:ext cx="1317315" cy="1244905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4"/>
          <p:cNvSpPr/>
          <p:nvPr/>
        </p:nvSpPr>
        <p:spPr>
          <a:xfrm rot="-5400000">
            <a:off x="-524072" y="1350507"/>
            <a:ext cx="2127281" cy="106364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genda 1">
  <p:cSld name="Agenda 1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5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5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594359" y="189572"/>
            <a:ext cx="6787748" cy="159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1" name="Google Shape;61;p15"/>
          <p:cNvCxnSpPr/>
          <p:nvPr/>
        </p:nvCxnSpPr>
        <p:spPr>
          <a:xfrm>
            <a:off x="594360" y="2148839"/>
            <a:ext cx="2130552" cy="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62" name="Google Shape;62;p15"/>
          <p:cNvSpPr/>
          <p:nvPr/>
        </p:nvSpPr>
        <p:spPr>
          <a:xfrm>
            <a:off x="8076006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/>
          <p:nvPr/>
        </p:nvSpPr>
        <p:spPr>
          <a:xfrm>
            <a:off x="9723418" y="301731"/>
            <a:ext cx="846745" cy="80871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2">
  <p:cSld name="Titel 2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6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6"/>
          <p:cNvSpPr txBox="1">
            <a:spLocks noGrp="1"/>
          </p:cNvSpPr>
          <p:nvPr>
            <p:ph type="title"/>
          </p:nvPr>
        </p:nvSpPr>
        <p:spPr>
          <a:xfrm>
            <a:off x="6299834" y="43052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6299834" y="456860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9" name="Google Shape;69;p16"/>
          <p:cNvCxnSpPr/>
          <p:nvPr/>
        </p:nvCxnSpPr>
        <p:spPr>
          <a:xfrm>
            <a:off x="6309358" y="3950208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70" name="Google Shape;70;p16"/>
          <p:cNvSpPr>
            <a:spLocks noGrp="1"/>
          </p:cNvSpPr>
          <p:nvPr>
            <p:ph type="pic" idx="2"/>
          </p:nvPr>
        </p:nvSpPr>
        <p:spPr>
          <a:xfrm>
            <a:off x="-2" y="-11115"/>
            <a:ext cx="5628072" cy="6858002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594359" y="278129"/>
            <a:ext cx="9778367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>
            <a:off x="594359" y="2676525"/>
            <a:ext cx="449083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B0D8D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7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7"/>
          <p:cNvSpPr/>
          <p:nvPr/>
        </p:nvSpPr>
        <p:spPr>
          <a:xfrm>
            <a:off x="9624159" y="313423"/>
            <a:ext cx="1157489" cy="115748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7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Bild">
  <p:cSld name="Titelinhalt und Bild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8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8"/>
          <p:cNvSpPr txBox="1">
            <a:spLocks noGrp="1"/>
          </p:cNvSpPr>
          <p:nvPr>
            <p:ph type="title"/>
          </p:nvPr>
        </p:nvSpPr>
        <p:spPr>
          <a:xfrm>
            <a:off x="575309" y="278129"/>
            <a:ext cx="5063493" cy="2354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body" idx="1"/>
          </p:nvPr>
        </p:nvSpPr>
        <p:spPr>
          <a:xfrm>
            <a:off x="594359" y="3279578"/>
            <a:ext cx="5044443" cy="2994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3" name="Google Shape;83;p18"/>
          <p:cNvCxnSpPr/>
          <p:nvPr/>
        </p:nvCxnSpPr>
        <p:spPr>
          <a:xfrm>
            <a:off x="594359" y="2997457"/>
            <a:ext cx="2133602" cy="3994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4" name="Google Shape;84;p18"/>
          <p:cNvSpPr>
            <a:spLocks noGrp="1"/>
          </p:cNvSpPr>
          <p:nvPr>
            <p:ph type="pic" idx="2"/>
          </p:nvPr>
        </p:nvSpPr>
        <p:spPr>
          <a:xfrm flipH="1">
            <a:off x="6733503" y="0"/>
            <a:ext cx="5458498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85" name="Google Shape;85;p18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9" descr="Grafik 3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Google Shape;7;p9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" name="Google Shape;8;p9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"/>
          <p:cNvSpPr txBox="1">
            <a:spLocks noGrp="1"/>
          </p:cNvSpPr>
          <p:nvPr>
            <p:ph type="title"/>
          </p:nvPr>
        </p:nvSpPr>
        <p:spPr>
          <a:xfrm>
            <a:off x="4912283" y="411477"/>
            <a:ext cx="6884021" cy="3291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WP4 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Train the Trainer 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25" name="Google Shape;125;p1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r>
              <a:rPr lang="en-US" sz="2400" b="1" dirty="0">
                <a:solidFill>
                  <a:schemeClr val="accent4"/>
                </a:solidFill>
                <a:latin typeface="Aptos" panose="020B0004020202020204" pitchFamily="34" charset="0"/>
              </a:rPr>
              <a:t>Training Skills - </a:t>
            </a:r>
            <a:r>
              <a:rPr lang="en-US" sz="2400" b="1" dirty="0" err="1">
                <a:solidFill>
                  <a:schemeClr val="accent4"/>
                </a:solidFill>
                <a:latin typeface="Aptos" panose="020B0004020202020204" pitchFamily="34" charset="0"/>
              </a:rPr>
              <a:t>Übung</a:t>
            </a:r>
            <a:endParaRPr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"/>
          <p:cNvSpPr txBox="1">
            <a:spLocks noGrp="1"/>
          </p:cNvSpPr>
          <p:nvPr>
            <p:ph type="body" idx="1"/>
          </p:nvPr>
        </p:nvSpPr>
        <p:spPr>
          <a:xfrm>
            <a:off x="723103" y="2488191"/>
            <a:ext cx="7502474" cy="3304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</a:pPr>
            <a:r>
              <a:rPr lang="en-US" sz="3600" b="1" dirty="0" err="1">
                <a:solidFill>
                  <a:schemeClr val="accent4"/>
                </a:solidFill>
                <a:latin typeface="Aptos" panose="020B0004020202020204" pitchFamily="34" charset="0"/>
              </a:rPr>
              <a:t>Gesprächs-Übung</a:t>
            </a:r>
            <a:endParaRPr dirty="0">
              <a:latin typeface="Aptos" panose="020B000402020202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</a:endParaRPr>
          </a:p>
          <a:p>
            <a:pPr marL="0" lvl="0" indent="0">
              <a:spcBef>
                <a:spcPts val="1000"/>
              </a:spcBef>
              <a:buClr>
                <a:schemeClr val="accent4"/>
              </a:buClr>
              <a:buSzPts val="3600"/>
              <a:buNone/>
            </a:pPr>
            <a:r>
              <a:rPr lang="en-US" sz="3600" dirty="0" err="1">
                <a:solidFill>
                  <a:schemeClr val="accent4"/>
                </a:solidFill>
                <a:latin typeface="Aptos" panose="020B0004020202020204" pitchFamily="34" charset="0"/>
              </a:rPr>
              <a:t>Umgang</a:t>
            </a:r>
            <a:r>
              <a:rPr lang="en-US" sz="3600" dirty="0">
                <a:solidFill>
                  <a:schemeClr val="accent4"/>
                </a:solidFill>
                <a:latin typeface="Aptos" panose="020B0004020202020204" pitchFamily="34" charset="0"/>
              </a:rPr>
              <a:t> </a:t>
            </a:r>
            <a:r>
              <a:rPr lang="en-US" sz="3600" dirty="0" err="1">
                <a:solidFill>
                  <a:schemeClr val="accent4"/>
                </a:solidFill>
                <a:latin typeface="Aptos" panose="020B0004020202020204" pitchFamily="34" charset="0"/>
              </a:rPr>
              <a:t>mit</a:t>
            </a:r>
            <a:r>
              <a:rPr lang="en-US" sz="3600" dirty="0">
                <a:solidFill>
                  <a:schemeClr val="accent4"/>
                </a:solidFill>
                <a:latin typeface="Aptos" panose="020B0004020202020204" pitchFamily="34" charset="0"/>
              </a:rPr>
              <a:t> </a:t>
            </a:r>
            <a:r>
              <a:rPr lang="en-US" sz="3600" dirty="0" err="1">
                <a:solidFill>
                  <a:schemeClr val="accent4"/>
                </a:solidFill>
                <a:latin typeface="Aptos" panose="020B0004020202020204" pitchFamily="34" charset="0"/>
              </a:rPr>
              <a:t>Vorbehalten</a:t>
            </a:r>
            <a:r>
              <a:rPr lang="en-US" sz="3600" dirty="0">
                <a:solidFill>
                  <a:schemeClr val="accent4"/>
                </a:solidFill>
                <a:latin typeface="Aptos" panose="020B0004020202020204" pitchFamily="34" charset="0"/>
              </a:rPr>
              <a:t> </a:t>
            </a:r>
            <a:r>
              <a:rPr lang="en-US" sz="3600" dirty="0" err="1">
                <a:solidFill>
                  <a:schemeClr val="accent4"/>
                </a:solidFill>
                <a:latin typeface="Aptos" panose="020B0004020202020204" pitchFamily="34" charset="0"/>
              </a:rPr>
              <a:t>gegenüber</a:t>
            </a:r>
            <a:r>
              <a:rPr lang="en-US" sz="3600" dirty="0">
                <a:solidFill>
                  <a:schemeClr val="accent4"/>
                </a:solidFill>
                <a:latin typeface="Aptos" panose="020B0004020202020204" pitchFamily="34" charset="0"/>
              </a:rPr>
              <a:t> </a:t>
            </a:r>
            <a:r>
              <a:rPr lang="en-US" sz="3600" dirty="0" err="1">
                <a:solidFill>
                  <a:schemeClr val="accent4"/>
                </a:solidFill>
                <a:latin typeface="Aptos" panose="020B0004020202020204" pitchFamily="34" charset="0"/>
              </a:rPr>
              <a:t>nachhaltiger</a:t>
            </a:r>
            <a:r>
              <a:rPr lang="en-US" sz="3600" dirty="0">
                <a:solidFill>
                  <a:schemeClr val="accent4"/>
                </a:solidFill>
                <a:latin typeface="Aptos" panose="020B0004020202020204" pitchFamily="34" charset="0"/>
              </a:rPr>
              <a:t> und fairer </a:t>
            </a:r>
            <a:r>
              <a:rPr lang="en-US" sz="3600" dirty="0" err="1">
                <a:solidFill>
                  <a:schemeClr val="accent4"/>
                </a:solidFill>
                <a:latin typeface="Aptos" panose="020B0004020202020204" pitchFamily="34" charset="0"/>
              </a:rPr>
              <a:t>Beschaffung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31" name="Google Shape;131;p2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1. Ziel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37" name="Google Shape;137;p3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342900" lvl="0" indent="-342900">
              <a:spcBef>
                <a:spcPts val="0"/>
              </a:spcBef>
              <a:buClr>
                <a:srgbClr val="545454"/>
              </a:buClr>
              <a:buSzPts val="2400"/>
              <a:buFont typeface="Arial"/>
              <a:buChar char="•"/>
            </a:pP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Üben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 Sie den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Umgang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mit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Einwänden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 und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Vorbehalten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.</a:t>
            </a:r>
          </a:p>
          <a:p>
            <a:pPr marL="342900" lvl="0" indent="-342900">
              <a:spcBef>
                <a:spcPts val="0"/>
              </a:spcBef>
              <a:buClr>
                <a:srgbClr val="545454"/>
              </a:buClr>
              <a:buSzPts val="2400"/>
              <a:buFont typeface="Arial"/>
              <a:buChar char="•"/>
            </a:pP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Üben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 Sie,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Gespräche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wertschätzend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 und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lösungsorientiert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zu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führen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.</a:t>
            </a:r>
          </a:p>
          <a:p>
            <a:pPr marL="342900" lvl="0" indent="-342900">
              <a:spcBef>
                <a:spcPts val="0"/>
              </a:spcBef>
              <a:buClr>
                <a:srgbClr val="545454"/>
              </a:buClr>
              <a:buSzPts val="2400"/>
              <a:buFont typeface="Arial"/>
              <a:buChar char="•"/>
            </a:pP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Erkennen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 Sie die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Vielfalt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 der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Perspektiven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 an.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38" name="Google Shape;138;p3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72000"/>
              </a:lnSpc>
              <a:spcBef>
                <a:spcPts val="0"/>
              </a:spcBef>
              <a:spcAft>
                <a:spcPts val="0"/>
              </a:spcAft>
              <a:buClr>
                <a:srgbClr val="829C21"/>
              </a:buClr>
              <a:buSzPts val="2134"/>
              <a:buFont typeface="Arial"/>
              <a:buNone/>
            </a:pPr>
            <a:r>
              <a:rPr lang="en-US" sz="2134" dirty="0">
                <a:solidFill>
                  <a:srgbClr val="829C21"/>
                </a:solidFill>
                <a:latin typeface="Aptos" panose="020B0004020202020204" pitchFamily="34" charset="0"/>
              </a:rPr>
              <a:t>Moderator:</a:t>
            </a:r>
            <a:endParaRPr sz="1745" dirty="0">
              <a:latin typeface="Aptos" panose="020B0004020202020204" pitchFamily="34" charset="0"/>
            </a:endParaRPr>
          </a:p>
          <a:p>
            <a:pPr marL="332613" lvl="0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en-US" sz="2134" dirty="0" err="1">
                <a:latin typeface="Aptos" panose="020B0004020202020204" pitchFamily="34" charset="0"/>
              </a:rPr>
              <a:t>Führt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konstruktive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Gespräche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über</a:t>
            </a:r>
            <a:r>
              <a:rPr lang="en-US" sz="2134" dirty="0">
                <a:latin typeface="Aptos" panose="020B0004020202020204" pitchFamily="34" charset="0"/>
              </a:rPr>
              <a:t> faire </a:t>
            </a:r>
            <a:r>
              <a:rPr lang="en-US" sz="2134" dirty="0" err="1">
                <a:latin typeface="Aptos" panose="020B0004020202020204" pitchFamily="34" charset="0"/>
              </a:rPr>
              <a:t>Beschaffung</a:t>
            </a:r>
            <a:r>
              <a:rPr lang="en-US" sz="2134" dirty="0">
                <a:latin typeface="Aptos" panose="020B0004020202020204" pitchFamily="34" charset="0"/>
              </a:rPr>
              <a:t>.</a:t>
            </a:r>
          </a:p>
          <a:p>
            <a:pPr marL="332613" lvl="0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en-US" sz="2134" dirty="0" err="1">
                <a:latin typeface="Aptos" panose="020B0004020202020204" pitchFamily="34" charset="0"/>
              </a:rPr>
              <a:t>Hört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aktiv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zu</a:t>
            </a:r>
            <a:r>
              <a:rPr lang="en-US" sz="2134" dirty="0">
                <a:latin typeface="Aptos" panose="020B0004020202020204" pitchFamily="34" charset="0"/>
              </a:rPr>
              <a:t>, </a:t>
            </a:r>
            <a:r>
              <a:rPr lang="en-US" sz="2134" dirty="0" err="1">
                <a:latin typeface="Aptos" panose="020B0004020202020204" pitchFamily="34" charset="0"/>
              </a:rPr>
              <a:t>stellt</a:t>
            </a:r>
            <a:r>
              <a:rPr lang="en-US" sz="2134" dirty="0">
                <a:latin typeface="Aptos" panose="020B0004020202020204" pitchFamily="34" charset="0"/>
              </a:rPr>
              <a:t> Fragen, </a:t>
            </a:r>
            <a:r>
              <a:rPr lang="en-US" sz="2134" dirty="0" err="1">
                <a:latin typeface="Aptos" panose="020B0004020202020204" pitchFamily="34" charset="0"/>
              </a:rPr>
              <a:t>hebt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Vorteile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hervor</a:t>
            </a:r>
            <a:r>
              <a:rPr lang="en-US" sz="2134" dirty="0">
                <a:latin typeface="Aptos" panose="020B0004020202020204" pitchFamily="34" charset="0"/>
              </a:rPr>
              <a:t>.</a:t>
            </a:r>
          </a:p>
          <a:p>
            <a:pPr marL="0" lvl="0" indent="0">
              <a:lnSpc>
                <a:spcPct val="72000"/>
              </a:lnSpc>
              <a:spcBef>
                <a:spcPts val="1700"/>
              </a:spcBef>
              <a:buSzPts val="2134"/>
            </a:pPr>
            <a:r>
              <a:rPr lang="en-US" sz="2134" dirty="0" err="1">
                <a:solidFill>
                  <a:srgbClr val="367781"/>
                </a:solidFill>
                <a:latin typeface="Aptos" panose="020B0004020202020204" pitchFamily="34" charset="0"/>
              </a:rPr>
              <a:t>Kritische</a:t>
            </a:r>
            <a:r>
              <a:rPr lang="en-US" sz="2134" dirty="0">
                <a:solidFill>
                  <a:srgbClr val="367781"/>
                </a:solidFill>
                <a:latin typeface="Aptos" panose="020B0004020202020204" pitchFamily="34" charset="0"/>
              </a:rPr>
              <a:t>*r </a:t>
            </a:r>
            <a:r>
              <a:rPr lang="en-US" sz="2134" dirty="0" err="1">
                <a:solidFill>
                  <a:srgbClr val="367781"/>
                </a:solidFill>
                <a:latin typeface="Aptos" panose="020B0004020202020204" pitchFamily="34" charset="0"/>
              </a:rPr>
              <a:t>Teilnehmer</a:t>
            </a:r>
            <a:r>
              <a:rPr lang="en-US" sz="2134" dirty="0">
                <a:solidFill>
                  <a:srgbClr val="367781"/>
                </a:solidFill>
                <a:latin typeface="Aptos" panose="020B0004020202020204" pitchFamily="34" charset="0"/>
              </a:rPr>
              <a:t>*in:</a:t>
            </a:r>
            <a:endParaRPr sz="1745" dirty="0">
              <a:latin typeface="Aptos" panose="020B0004020202020204" pitchFamily="34" charset="0"/>
            </a:endParaRPr>
          </a:p>
          <a:p>
            <a:pPr marL="332613" lvl="0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en-US" sz="2134" dirty="0" err="1">
                <a:latin typeface="Aptos" panose="020B0004020202020204" pitchFamily="34" charset="0"/>
              </a:rPr>
              <a:t>Äußert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konkrete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Vorbehalte</a:t>
            </a:r>
            <a:r>
              <a:rPr lang="en-US" sz="2134" dirty="0">
                <a:latin typeface="Aptos" panose="020B0004020202020204" pitchFamily="34" charset="0"/>
              </a:rPr>
              <a:t> und Skepsis.</a:t>
            </a:r>
          </a:p>
          <a:p>
            <a:pPr marL="332613" lvl="0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en-US" sz="2134" dirty="0" err="1">
                <a:latin typeface="Aptos" panose="020B0004020202020204" pitchFamily="34" charset="0"/>
              </a:rPr>
              <a:t>Stellt</a:t>
            </a:r>
            <a:r>
              <a:rPr lang="en-US" sz="2134" dirty="0">
                <a:latin typeface="Aptos" panose="020B0004020202020204" pitchFamily="34" charset="0"/>
              </a:rPr>
              <a:t> die </a:t>
            </a:r>
            <a:r>
              <a:rPr lang="en-US" sz="2134" dirty="0" err="1">
                <a:latin typeface="Aptos" panose="020B0004020202020204" pitchFamily="34" charset="0"/>
              </a:rPr>
              <a:t>Diskussion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infrage</a:t>
            </a:r>
            <a:r>
              <a:rPr lang="en-US" sz="2134" dirty="0">
                <a:latin typeface="Aptos" panose="020B0004020202020204" pitchFamily="34" charset="0"/>
              </a:rPr>
              <a:t>.</a:t>
            </a:r>
          </a:p>
          <a:p>
            <a:pPr marL="0" lvl="0" indent="0">
              <a:lnSpc>
                <a:spcPct val="72000"/>
              </a:lnSpc>
              <a:spcBef>
                <a:spcPts val="1700"/>
              </a:spcBef>
              <a:buSzPts val="2134"/>
            </a:pPr>
            <a:r>
              <a:rPr lang="de-DE" sz="2134" dirty="0">
                <a:solidFill>
                  <a:srgbClr val="C69007"/>
                </a:solidFill>
                <a:latin typeface="Aptos" panose="020B0004020202020204" pitchFamily="34" charset="0"/>
              </a:rPr>
              <a:t>Neutrale*</a:t>
            </a:r>
            <a:r>
              <a:rPr lang="de-DE" sz="2134" dirty="0" err="1">
                <a:solidFill>
                  <a:srgbClr val="C69007"/>
                </a:solidFill>
                <a:latin typeface="Aptos" panose="020B0004020202020204" pitchFamily="34" charset="0"/>
              </a:rPr>
              <a:t>r</a:t>
            </a:r>
            <a:r>
              <a:rPr lang="de-DE" sz="2134" dirty="0">
                <a:solidFill>
                  <a:srgbClr val="C69007"/>
                </a:solidFill>
                <a:latin typeface="Aptos" panose="020B0004020202020204" pitchFamily="34" charset="0"/>
              </a:rPr>
              <a:t> Teilnehmer*in:</a:t>
            </a:r>
            <a:endParaRPr sz="1745" dirty="0">
              <a:latin typeface="Aptos" panose="020B0004020202020204" pitchFamily="34" charset="0"/>
            </a:endParaRPr>
          </a:p>
          <a:p>
            <a:pPr marL="332613" lvl="0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en-US" sz="2134" dirty="0" err="1">
                <a:latin typeface="Aptos" panose="020B0004020202020204" pitchFamily="34" charset="0"/>
              </a:rPr>
              <a:t>Zeigt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objektives</a:t>
            </a:r>
            <a:r>
              <a:rPr lang="en-US" sz="2134" dirty="0">
                <a:latin typeface="Aptos" panose="020B0004020202020204" pitchFamily="34" charset="0"/>
              </a:rPr>
              <a:t> Interesse, </a:t>
            </a:r>
            <a:r>
              <a:rPr lang="en-US" sz="2134" dirty="0" err="1">
                <a:latin typeface="Aptos" panose="020B0004020202020204" pitchFamily="34" charset="0"/>
              </a:rPr>
              <a:t>stellt</a:t>
            </a:r>
            <a:r>
              <a:rPr lang="en-US" sz="2134" dirty="0">
                <a:latin typeface="Aptos" panose="020B0004020202020204" pitchFamily="34" charset="0"/>
              </a:rPr>
              <a:t> Fragen, um das </a:t>
            </a:r>
            <a:r>
              <a:rPr lang="en-US" sz="2134" dirty="0" err="1">
                <a:latin typeface="Aptos" panose="020B0004020202020204" pitchFamily="34" charset="0"/>
              </a:rPr>
              <a:t>Verständnis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zu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klären</a:t>
            </a:r>
            <a:r>
              <a:rPr lang="en-US" sz="2134" dirty="0">
                <a:latin typeface="Aptos" panose="020B0004020202020204" pitchFamily="34" charset="0"/>
              </a:rPr>
              <a:t>.</a:t>
            </a:r>
          </a:p>
          <a:p>
            <a:pPr marL="332613" lvl="0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en-US" sz="2134" dirty="0" err="1">
                <a:latin typeface="Aptos" panose="020B0004020202020204" pitchFamily="34" charset="0"/>
              </a:rPr>
              <a:t>Beobachtet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auch</a:t>
            </a:r>
            <a:r>
              <a:rPr lang="en-US" sz="2134" dirty="0">
                <a:latin typeface="Aptos" panose="020B0004020202020204" pitchFamily="34" charset="0"/>
              </a:rPr>
              <a:t> das </a:t>
            </a:r>
            <a:r>
              <a:rPr lang="en-US" sz="2134" dirty="0" err="1">
                <a:latin typeface="Aptos" panose="020B0004020202020204" pitchFamily="34" charset="0"/>
              </a:rPr>
              <a:t>Diskussionsverhalten</a:t>
            </a:r>
            <a:r>
              <a:rPr lang="en-US" sz="2134" dirty="0">
                <a:latin typeface="Aptos" panose="020B0004020202020204" pitchFamily="34" charset="0"/>
              </a:rPr>
              <a:t>.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44" name="Google Shape;144;p4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145" name="Google Shape;145;p4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2. </a:t>
            </a:r>
            <a:r>
              <a:rPr lang="en-US" sz="4400" b="1" i="0" u="none" strike="noStrike" cap="none" dirty="0" err="1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Rollenverteilung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46" name="Google Shape;146;p4"/>
          <p:cNvSpPr txBox="1"/>
          <p:nvPr/>
        </p:nvSpPr>
        <p:spPr>
          <a:xfrm>
            <a:off x="45719" y="-80081"/>
            <a:ext cx="127001" cy="617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"/>
          <p:cNvSpPr txBox="1">
            <a:spLocks noGrp="1"/>
          </p:cNvSpPr>
          <p:nvPr>
            <p:ph type="body" idx="1"/>
          </p:nvPr>
        </p:nvSpPr>
        <p:spPr>
          <a:xfrm>
            <a:off x="1366519" y="2518590"/>
            <a:ext cx="10446539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342900" lvl="0" indent="-342900">
              <a:lnSpc>
                <a:spcPct val="100000"/>
              </a:lnSpc>
              <a:spcBef>
                <a:spcPts val="0"/>
              </a:spcBef>
              <a:buSzPts val="2600"/>
              <a:buFont typeface="Arial"/>
              <a:buAutoNum type="alphaLcPeriod"/>
            </a:pPr>
            <a:r>
              <a:rPr lang="en-US" sz="2600" dirty="0" err="1">
                <a:latin typeface="Aptos" panose="020B0004020202020204" pitchFamily="34" charset="0"/>
              </a:rPr>
              <a:t>Einleitung</a:t>
            </a:r>
            <a:r>
              <a:rPr lang="en-US" sz="2600" dirty="0">
                <a:latin typeface="Aptos" panose="020B0004020202020204" pitchFamily="34" charset="0"/>
              </a:rPr>
              <a:t> (5 Min): Rollen </a:t>
            </a:r>
            <a:r>
              <a:rPr lang="en-US" sz="2600" dirty="0" err="1">
                <a:latin typeface="Aptos" panose="020B0004020202020204" pitchFamily="34" charset="0"/>
              </a:rPr>
              <a:t>vorstellen</a:t>
            </a:r>
            <a:r>
              <a:rPr lang="en-US" sz="2600" dirty="0">
                <a:latin typeface="Aptos" panose="020B0004020202020204" pitchFamily="34" charset="0"/>
              </a:rPr>
              <a:t>, </a:t>
            </a:r>
            <a:r>
              <a:rPr lang="en-US" sz="2600" dirty="0" err="1">
                <a:latin typeface="Aptos" panose="020B0004020202020204" pitchFamily="34" charset="0"/>
              </a:rPr>
              <a:t>Arbeitsgruppen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bilden</a:t>
            </a:r>
            <a:endParaRPr dirty="0">
              <a:latin typeface="Aptos" panose="020B00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1600"/>
              </a:spcBef>
              <a:buSzPts val="2600"/>
              <a:buFont typeface="Arial"/>
              <a:buAutoNum type="alphaLcPeriod"/>
            </a:pPr>
            <a:r>
              <a:rPr lang="en-US" sz="2600" dirty="0" err="1">
                <a:latin typeface="Aptos" panose="020B0004020202020204" pitchFamily="34" charset="0"/>
              </a:rPr>
              <a:t>Rollenspiel</a:t>
            </a:r>
            <a:r>
              <a:rPr lang="en-US" sz="2600" dirty="0">
                <a:latin typeface="Aptos" panose="020B0004020202020204" pitchFamily="34" charset="0"/>
              </a:rPr>
              <a:t> (10 Min): </a:t>
            </a:r>
            <a:r>
              <a:rPr lang="en-US" sz="2600" dirty="0" err="1">
                <a:latin typeface="Aptos" panose="020B0004020202020204" pitchFamily="34" charset="0"/>
              </a:rPr>
              <a:t>Simulierte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Unterhaltung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über</a:t>
            </a:r>
            <a:r>
              <a:rPr lang="en-US" sz="2600" dirty="0">
                <a:latin typeface="Aptos" panose="020B0004020202020204" pitchFamily="34" charset="0"/>
              </a:rPr>
              <a:t> faire </a:t>
            </a:r>
            <a:r>
              <a:rPr lang="en-US" sz="2600" dirty="0" err="1">
                <a:latin typeface="Aptos" panose="020B0004020202020204" pitchFamily="34" charset="0"/>
              </a:rPr>
              <a:t>Beschaffung</a:t>
            </a:r>
            <a:endParaRPr sz="2600" dirty="0">
              <a:latin typeface="Aptos" panose="020B00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1600"/>
              </a:spcBef>
              <a:buSzPts val="2600"/>
              <a:buFont typeface="Arial"/>
              <a:buAutoNum type="alphaLcPeriod"/>
            </a:pPr>
            <a:r>
              <a:rPr lang="en-US" sz="2600" dirty="0" err="1">
                <a:latin typeface="Aptos" panose="020B0004020202020204" pitchFamily="34" charset="0"/>
              </a:rPr>
              <a:t>Reflexion</a:t>
            </a:r>
            <a:r>
              <a:rPr lang="en-US" sz="2600" dirty="0">
                <a:latin typeface="Aptos" panose="020B0004020202020204" pitchFamily="34" charset="0"/>
              </a:rPr>
              <a:t> in der </a:t>
            </a:r>
            <a:r>
              <a:rPr lang="en-US" sz="2600" dirty="0" err="1">
                <a:latin typeface="Aptos" panose="020B0004020202020204" pitchFamily="34" charset="0"/>
              </a:rPr>
              <a:t>Arbeitsgruppe</a:t>
            </a:r>
            <a:r>
              <a:rPr lang="en-US" sz="2600" dirty="0">
                <a:latin typeface="Aptos" panose="020B0004020202020204" pitchFamily="34" charset="0"/>
              </a:rPr>
              <a:t> (10 Min): Was </a:t>
            </a:r>
            <a:r>
              <a:rPr lang="en-US" sz="2600" dirty="0" err="1">
                <a:latin typeface="Aptos" panose="020B0004020202020204" pitchFamily="34" charset="0"/>
              </a:rPr>
              <a:t>ist</a:t>
            </a:r>
            <a:r>
              <a:rPr lang="en-US" sz="2600" dirty="0">
                <a:latin typeface="Aptos" panose="020B0004020202020204" pitchFamily="34" charset="0"/>
              </a:rPr>
              <a:t> gut </a:t>
            </a:r>
            <a:r>
              <a:rPr lang="en-US" sz="2600" dirty="0" err="1">
                <a:latin typeface="Aptos" panose="020B0004020202020204" pitchFamily="34" charset="0"/>
              </a:rPr>
              <a:t>gelaufen</a:t>
            </a:r>
            <a:r>
              <a:rPr lang="en-US" sz="2600" dirty="0">
                <a:latin typeface="Aptos" panose="020B0004020202020204" pitchFamily="34" charset="0"/>
              </a:rPr>
              <a:t>? Was war </a:t>
            </a:r>
            <a:r>
              <a:rPr lang="en-US" sz="2600" dirty="0" err="1">
                <a:latin typeface="Aptos" panose="020B0004020202020204" pitchFamily="34" charset="0"/>
              </a:rPr>
              <a:t>schwierig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  <a:endParaRPr dirty="0">
              <a:latin typeface="Aptos" panose="020B00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1600"/>
              </a:spcBef>
              <a:buSzPts val="2600"/>
              <a:buFont typeface="Arial"/>
              <a:buAutoNum type="alphaLcPeriod"/>
            </a:pPr>
            <a:r>
              <a:rPr lang="en-US" sz="2600" dirty="0" err="1">
                <a:latin typeface="Aptos" panose="020B0004020202020204" pitchFamily="34" charset="0"/>
              </a:rPr>
              <a:t>Reflexion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im</a:t>
            </a:r>
            <a:r>
              <a:rPr lang="en-US" sz="2600" dirty="0">
                <a:latin typeface="Aptos" panose="020B0004020202020204" pitchFamily="34" charset="0"/>
              </a:rPr>
              <a:t> Plenum (5 Min): </a:t>
            </a:r>
            <a:r>
              <a:rPr lang="en-US" sz="2600" dirty="0" err="1">
                <a:latin typeface="Aptos" panose="020B0004020202020204" pitchFamily="34" charset="0"/>
              </a:rPr>
              <a:t>Sammlung</a:t>
            </a:r>
            <a:r>
              <a:rPr lang="en-US" sz="2600" dirty="0">
                <a:latin typeface="Aptos" panose="020B0004020202020204" pitchFamily="34" charset="0"/>
              </a:rPr>
              <a:t> von </a:t>
            </a:r>
            <a:r>
              <a:rPr lang="en-US" sz="2600" dirty="0" err="1">
                <a:latin typeface="Aptos" panose="020B0004020202020204" pitchFamily="34" charset="0"/>
              </a:rPr>
              <a:t>Erkenntnissen</a:t>
            </a:r>
            <a:r>
              <a:rPr lang="en-US" sz="2600" dirty="0">
                <a:latin typeface="Aptos" panose="020B0004020202020204" pitchFamily="34" charset="0"/>
              </a:rPr>
              <a:t> und </a:t>
            </a:r>
            <a:r>
              <a:rPr lang="en-US" sz="2600" dirty="0" err="1">
                <a:latin typeface="Aptos" panose="020B0004020202020204" pitchFamily="34" charset="0"/>
              </a:rPr>
              <a:t>hilfreichen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Strategien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52" name="Google Shape;152;p5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153" name="Google Shape;153;p5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3. </a:t>
            </a:r>
            <a:r>
              <a:rPr lang="en-US" sz="4400" b="1" i="0" u="none" strike="noStrike" cap="none" dirty="0" err="1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Ablauf</a:t>
            </a: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 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4. </a:t>
            </a:r>
            <a:r>
              <a:rPr lang="en-US" sz="4400" b="1" i="0" u="none" strike="noStrike" cap="none" dirty="0" err="1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Reflexion</a:t>
            </a: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 in der </a:t>
            </a:r>
            <a:r>
              <a:rPr lang="en-US" sz="4400" b="1" i="0" u="none" strike="noStrike" cap="none" dirty="0" err="1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Arbeitsgruppe</a:t>
            </a: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 – Fragen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60" name="Google Shape;160;p6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216166" lvl="0" indent="-216166">
              <a:spcBef>
                <a:spcPts val="0"/>
              </a:spcBef>
              <a:buSzPts val="2600"/>
              <a:buFont typeface="Arial"/>
              <a:buChar char="•"/>
            </a:pPr>
            <a:r>
              <a:rPr lang="en-US" sz="2600" dirty="0">
                <a:latin typeface="Aptos" panose="020B0004020202020204" pitchFamily="34" charset="0"/>
              </a:rPr>
              <a:t>Wie </a:t>
            </a:r>
            <a:r>
              <a:rPr lang="en-US" sz="2600" dirty="0" err="1">
                <a:latin typeface="Aptos" panose="020B0004020202020204" pitchFamily="34" charset="0"/>
              </a:rPr>
              <a:t>habe</a:t>
            </a:r>
            <a:r>
              <a:rPr lang="en-US" sz="2600" dirty="0">
                <a:latin typeface="Aptos" panose="020B0004020202020204" pitchFamily="34" charset="0"/>
              </a:rPr>
              <a:t> ich </a:t>
            </a:r>
            <a:r>
              <a:rPr lang="en-US" sz="2600" dirty="0" err="1">
                <a:latin typeface="Aptos" panose="020B0004020202020204" pitchFamily="34" charset="0"/>
              </a:rPr>
              <a:t>mich</a:t>
            </a:r>
            <a:r>
              <a:rPr lang="en-US" sz="2600" dirty="0">
                <a:latin typeface="Aptos" panose="020B0004020202020204" pitchFamily="34" charset="0"/>
              </a:rPr>
              <a:t> in </a:t>
            </a:r>
            <a:r>
              <a:rPr lang="en-US" sz="2600" dirty="0" err="1">
                <a:latin typeface="Aptos" panose="020B0004020202020204" pitchFamily="34" charset="0"/>
              </a:rPr>
              <a:t>meiner</a:t>
            </a:r>
            <a:r>
              <a:rPr lang="en-US" sz="2600" dirty="0">
                <a:latin typeface="Aptos" panose="020B0004020202020204" pitchFamily="34" charset="0"/>
              </a:rPr>
              <a:t> Rolle </a:t>
            </a:r>
            <a:r>
              <a:rPr lang="en-US" sz="2600" dirty="0" err="1">
                <a:latin typeface="Aptos" panose="020B0004020202020204" pitchFamily="34" charset="0"/>
              </a:rPr>
              <a:t>gefühlt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</a:p>
          <a:p>
            <a:pPr marL="216166" lvl="0" indent="-216166">
              <a:spcBef>
                <a:spcPts val="0"/>
              </a:spcBef>
              <a:buSzPts val="2600"/>
              <a:buFont typeface="Arial"/>
              <a:buChar char="•"/>
            </a:pPr>
            <a:r>
              <a:rPr lang="en-US" sz="2600" dirty="0">
                <a:latin typeface="Aptos" panose="020B0004020202020204" pitchFamily="34" charset="0"/>
              </a:rPr>
              <a:t>Was hat das </a:t>
            </a:r>
            <a:r>
              <a:rPr lang="en-US" sz="2600" dirty="0" err="1">
                <a:latin typeface="Aptos" panose="020B0004020202020204" pitchFamily="34" charset="0"/>
              </a:rPr>
              <a:t>Gespräch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positiv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beeinflusst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</a:p>
          <a:p>
            <a:pPr marL="216166" lvl="0" indent="-216166">
              <a:spcBef>
                <a:spcPts val="0"/>
              </a:spcBef>
              <a:buSzPts val="2600"/>
              <a:buFont typeface="Arial"/>
              <a:buChar char="•"/>
            </a:pPr>
            <a:r>
              <a:rPr lang="en-US" sz="2600" dirty="0">
                <a:latin typeface="Aptos" panose="020B0004020202020204" pitchFamily="34" charset="0"/>
              </a:rPr>
              <a:t>Was hat der Moderator gut </a:t>
            </a:r>
            <a:r>
              <a:rPr lang="en-US" sz="2600" dirty="0" err="1">
                <a:latin typeface="Aptos" panose="020B0004020202020204" pitchFamily="34" charset="0"/>
              </a:rPr>
              <a:t>gemacht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</a:p>
          <a:p>
            <a:pPr marL="216166" lvl="0" indent="-216166">
              <a:spcBef>
                <a:spcPts val="0"/>
              </a:spcBef>
              <a:buSzPts val="2600"/>
              <a:buFont typeface="Arial"/>
              <a:buChar char="•"/>
            </a:pPr>
            <a:r>
              <a:rPr lang="en-US" sz="2600" dirty="0" err="1">
                <a:latin typeface="Aptos" panose="020B0004020202020204" pitchFamily="34" charset="0"/>
              </a:rPr>
              <a:t>Welche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Argumente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waren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überzeugend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</a:p>
          <a:p>
            <a:pPr marL="216166" lvl="0" indent="-216166">
              <a:spcBef>
                <a:spcPts val="0"/>
              </a:spcBef>
              <a:buSzPts val="2600"/>
              <a:buFont typeface="Arial"/>
              <a:buChar char="•"/>
            </a:pPr>
            <a:r>
              <a:rPr lang="en-US" sz="2600" dirty="0">
                <a:latin typeface="Aptos" panose="020B0004020202020204" pitchFamily="34" charset="0"/>
              </a:rPr>
              <a:t>Was </a:t>
            </a:r>
            <a:r>
              <a:rPr lang="en-US" sz="2600" dirty="0" err="1">
                <a:latin typeface="Aptos" panose="020B0004020202020204" pitchFamily="34" charset="0"/>
              </a:rPr>
              <a:t>würde</a:t>
            </a:r>
            <a:r>
              <a:rPr lang="en-US" sz="2600" dirty="0">
                <a:latin typeface="Aptos" panose="020B0004020202020204" pitchFamily="34" charset="0"/>
              </a:rPr>
              <a:t> ich in </a:t>
            </a:r>
            <a:r>
              <a:rPr lang="en-US" sz="2600" dirty="0" err="1">
                <a:latin typeface="Aptos" panose="020B0004020202020204" pitchFamily="34" charset="0"/>
              </a:rPr>
              <a:t>einem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echten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Gespräch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anders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machen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61" name="Google Shape;161;p6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7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5. </a:t>
            </a:r>
            <a:r>
              <a:rPr lang="en-US" sz="4400" b="1" i="0" u="none" strike="noStrike" cap="none" dirty="0" err="1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Reflexion</a:t>
            </a: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 </a:t>
            </a:r>
            <a:r>
              <a:rPr lang="en-US" sz="4400" b="1" i="0" u="none" strike="noStrike" cap="none" dirty="0" err="1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im</a:t>
            </a: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 Plenum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67" name="Google Shape;167;p7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168" name="Google Shape;168;p7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412750" lvl="0" indent="-412750">
              <a:spcBef>
                <a:spcPts val="700"/>
              </a:spcBef>
              <a:buSzPts val="2600"/>
              <a:buChar char="•"/>
            </a:pPr>
            <a:r>
              <a:rPr lang="en-US" sz="2600" dirty="0">
                <a:latin typeface="Aptos" panose="020B0004020202020204" pitchFamily="34" charset="0"/>
              </a:rPr>
              <a:t>Was </a:t>
            </a:r>
            <a:r>
              <a:rPr lang="en-US" sz="2600" dirty="0" err="1">
                <a:latin typeface="Aptos" panose="020B0004020202020204" pitchFamily="34" charset="0"/>
              </a:rPr>
              <a:t>waren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typische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Vorbehalte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</a:p>
          <a:p>
            <a:pPr marL="412750" lvl="0" indent="-412750">
              <a:spcBef>
                <a:spcPts val="700"/>
              </a:spcBef>
              <a:buSzPts val="2600"/>
              <a:buChar char="•"/>
            </a:pPr>
            <a:r>
              <a:rPr lang="en-US" sz="2600" dirty="0" err="1">
                <a:latin typeface="Aptos" panose="020B0004020202020204" pitchFamily="34" charset="0"/>
              </a:rPr>
              <a:t>Welche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Strategien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waren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hilfreich</a:t>
            </a:r>
            <a:r>
              <a:rPr lang="en-US" sz="2600" dirty="0">
                <a:latin typeface="Aptos" panose="020B0004020202020204" pitchFamily="34" charset="0"/>
              </a:rPr>
              <a:t>, um </a:t>
            </a:r>
            <a:r>
              <a:rPr lang="en-US" sz="2600" dirty="0" err="1">
                <a:latin typeface="Aptos" panose="020B0004020202020204" pitchFamily="34" charset="0"/>
              </a:rPr>
              <a:t>damit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umzugehen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</a:p>
          <a:p>
            <a:pPr marL="412750" lvl="0" indent="-412750">
              <a:spcBef>
                <a:spcPts val="700"/>
              </a:spcBef>
              <a:buSzPts val="2600"/>
              <a:buChar char="•"/>
            </a:pPr>
            <a:r>
              <a:rPr lang="en-US" sz="2600" dirty="0" err="1">
                <a:latin typeface="Aptos" panose="020B0004020202020204" pitchFamily="34" charset="0"/>
              </a:rPr>
              <a:t>Welche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Erkenntnisse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werden</a:t>
            </a:r>
            <a:r>
              <a:rPr lang="en-US" sz="2600" dirty="0">
                <a:latin typeface="Aptos" panose="020B0004020202020204" pitchFamily="34" charset="0"/>
              </a:rPr>
              <a:t> Sie in </a:t>
            </a:r>
            <a:r>
              <a:rPr lang="en-US" sz="2600" dirty="0" err="1">
                <a:latin typeface="Aptos" panose="020B0004020202020204" pitchFamily="34" charset="0"/>
              </a:rPr>
              <a:t>Ihre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zukünftigen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Schulungen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mitnehmen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  <a:br>
              <a:rPr lang="en-US" dirty="0">
                <a:latin typeface="Aptos" panose="020B0004020202020204" pitchFamily="34" charset="0"/>
              </a:rPr>
            </a:br>
            <a:endParaRPr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8" descr="Google Shape;22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18249" y="4849669"/>
            <a:ext cx="5273751" cy="1904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8" descr="Google Shape;228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344554" y="5840592"/>
            <a:ext cx="3594102" cy="753358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8"/>
          <p:cNvSpPr txBox="1"/>
          <p:nvPr/>
        </p:nvSpPr>
        <p:spPr>
          <a:xfrm>
            <a:off x="167300" y="5801818"/>
            <a:ext cx="3177254" cy="830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t" anchorCtr="0">
            <a:spAutoFit/>
          </a:bodyPr>
          <a:lstStyle/>
          <a:p>
            <a:pPr lvl="0" algn="r"/>
            <a:r>
              <a:rPr lang="en-US" sz="800" dirty="0" err="1">
                <a:solidFill>
                  <a:schemeClr val="tx1"/>
                </a:solidFill>
              </a:rPr>
              <a:t>Finanziert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dirty="0" err="1">
                <a:solidFill>
                  <a:schemeClr val="tx1"/>
                </a:solidFill>
              </a:rPr>
              <a:t>durch</a:t>
            </a:r>
            <a:r>
              <a:rPr lang="en-US" sz="800" dirty="0">
                <a:solidFill>
                  <a:schemeClr val="tx1"/>
                </a:solidFill>
              </a:rPr>
              <a:t> die </a:t>
            </a:r>
            <a:r>
              <a:rPr lang="en-US" sz="800" dirty="0" err="1">
                <a:solidFill>
                  <a:schemeClr val="tx1"/>
                </a:solidFill>
              </a:rPr>
              <a:t>Europäische</a:t>
            </a:r>
            <a:r>
              <a:rPr lang="en-US" sz="800" dirty="0">
                <a:solidFill>
                  <a:schemeClr val="tx1"/>
                </a:solidFill>
              </a:rPr>
              <a:t> Union. Die </a:t>
            </a:r>
            <a:r>
              <a:rPr lang="en-US" sz="800" dirty="0" err="1">
                <a:solidFill>
                  <a:schemeClr val="tx1"/>
                </a:solidFill>
              </a:rPr>
              <a:t>geäußerten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dirty="0" err="1">
                <a:solidFill>
                  <a:schemeClr val="tx1"/>
                </a:solidFill>
              </a:rPr>
              <a:t>Ansichten</a:t>
            </a:r>
            <a:r>
              <a:rPr lang="en-US" sz="800" dirty="0">
                <a:solidFill>
                  <a:schemeClr val="tx1"/>
                </a:solidFill>
              </a:rPr>
              <a:t> und </a:t>
            </a:r>
            <a:r>
              <a:rPr lang="en-US" sz="800" dirty="0" err="1">
                <a:solidFill>
                  <a:schemeClr val="tx1"/>
                </a:solidFill>
              </a:rPr>
              <a:t>Meinungen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dirty="0" err="1">
                <a:solidFill>
                  <a:schemeClr val="tx1"/>
                </a:solidFill>
              </a:rPr>
              <a:t>sind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dirty="0" err="1">
                <a:solidFill>
                  <a:schemeClr val="tx1"/>
                </a:solidFill>
              </a:rPr>
              <a:t>jedoch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dirty="0" err="1">
                <a:solidFill>
                  <a:schemeClr val="tx1"/>
                </a:solidFill>
              </a:rPr>
              <a:t>ausschließlich</a:t>
            </a:r>
            <a:r>
              <a:rPr lang="en-US" sz="800" dirty="0">
                <a:solidFill>
                  <a:schemeClr val="tx1"/>
                </a:solidFill>
              </a:rPr>
              <a:t> die der </a:t>
            </a:r>
            <a:r>
              <a:rPr lang="en-US" sz="800" dirty="0" err="1">
                <a:solidFill>
                  <a:schemeClr val="tx1"/>
                </a:solidFill>
              </a:rPr>
              <a:t>Autoren</a:t>
            </a:r>
            <a:r>
              <a:rPr lang="en-US" sz="800" dirty="0">
                <a:solidFill>
                  <a:schemeClr val="tx1"/>
                </a:solidFill>
              </a:rPr>
              <a:t> und </a:t>
            </a:r>
            <a:r>
              <a:rPr lang="en-US" sz="800" dirty="0" err="1">
                <a:solidFill>
                  <a:schemeClr val="tx1"/>
                </a:solidFill>
              </a:rPr>
              <a:t>spiegeln</a:t>
            </a:r>
            <a:r>
              <a:rPr lang="en-US" sz="800" dirty="0">
                <a:solidFill>
                  <a:schemeClr val="tx1"/>
                </a:solidFill>
              </a:rPr>
              <a:t> nicht </a:t>
            </a:r>
            <a:r>
              <a:rPr lang="en-US" sz="800" dirty="0" err="1">
                <a:solidFill>
                  <a:schemeClr val="tx1"/>
                </a:solidFill>
              </a:rPr>
              <a:t>unbedingt</a:t>
            </a:r>
            <a:r>
              <a:rPr lang="en-US" sz="800" dirty="0">
                <a:solidFill>
                  <a:schemeClr val="tx1"/>
                </a:solidFill>
              </a:rPr>
              <a:t> die der </a:t>
            </a:r>
            <a:r>
              <a:rPr lang="en-US" sz="800" dirty="0" err="1">
                <a:solidFill>
                  <a:schemeClr val="tx1"/>
                </a:solidFill>
              </a:rPr>
              <a:t>Europäischen</a:t>
            </a:r>
            <a:r>
              <a:rPr lang="en-US" sz="800" dirty="0">
                <a:solidFill>
                  <a:schemeClr val="tx1"/>
                </a:solidFill>
              </a:rPr>
              <a:t> Union </a:t>
            </a:r>
            <a:r>
              <a:rPr lang="en-US" sz="800" dirty="0" err="1">
                <a:solidFill>
                  <a:schemeClr val="tx1"/>
                </a:solidFill>
              </a:rPr>
              <a:t>oder</a:t>
            </a:r>
            <a:r>
              <a:rPr lang="en-US" sz="800" dirty="0">
                <a:solidFill>
                  <a:schemeClr val="tx1"/>
                </a:solidFill>
              </a:rPr>
              <a:t> der </a:t>
            </a:r>
            <a:r>
              <a:rPr lang="en-US" sz="800" dirty="0" err="1">
                <a:solidFill>
                  <a:schemeClr val="tx1"/>
                </a:solidFill>
              </a:rPr>
              <a:t>Exekutivagentur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dirty="0" err="1">
                <a:solidFill>
                  <a:schemeClr val="tx1"/>
                </a:solidFill>
              </a:rPr>
              <a:t>Bildung</a:t>
            </a:r>
            <a:r>
              <a:rPr lang="en-US" sz="800" dirty="0">
                <a:solidFill>
                  <a:schemeClr val="tx1"/>
                </a:solidFill>
              </a:rPr>
              <a:t>, </a:t>
            </a:r>
            <a:r>
              <a:rPr lang="en-US" sz="800" dirty="0" err="1">
                <a:solidFill>
                  <a:schemeClr val="tx1"/>
                </a:solidFill>
              </a:rPr>
              <a:t>Audiovisuelles</a:t>
            </a:r>
            <a:r>
              <a:rPr lang="en-US" sz="800" dirty="0">
                <a:solidFill>
                  <a:schemeClr val="tx1"/>
                </a:solidFill>
              </a:rPr>
              <a:t> und Kultur (EACEA) wider. Weder die </a:t>
            </a:r>
            <a:r>
              <a:rPr lang="en-US" sz="800" dirty="0" err="1">
                <a:solidFill>
                  <a:schemeClr val="tx1"/>
                </a:solidFill>
              </a:rPr>
              <a:t>Europäische</a:t>
            </a:r>
            <a:r>
              <a:rPr lang="en-US" sz="800" dirty="0">
                <a:solidFill>
                  <a:schemeClr val="tx1"/>
                </a:solidFill>
              </a:rPr>
              <a:t> Union </a:t>
            </a:r>
            <a:r>
              <a:rPr lang="en-US" sz="800" dirty="0" err="1">
                <a:solidFill>
                  <a:schemeClr val="tx1"/>
                </a:solidFill>
              </a:rPr>
              <a:t>noch</a:t>
            </a:r>
            <a:r>
              <a:rPr lang="en-US" sz="800" dirty="0">
                <a:solidFill>
                  <a:schemeClr val="tx1"/>
                </a:solidFill>
              </a:rPr>
              <a:t> die EACEA </a:t>
            </a:r>
            <a:r>
              <a:rPr lang="en-US" sz="800" dirty="0" err="1">
                <a:solidFill>
                  <a:schemeClr val="tx1"/>
                </a:solidFill>
              </a:rPr>
              <a:t>können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dirty="0" err="1">
                <a:solidFill>
                  <a:schemeClr val="tx1"/>
                </a:solidFill>
              </a:rPr>
              <a:t>dafür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dirty="0" err="1">
                <a:solidFill>
                  <a:schemeClr val="tx1"/>
                </a:solidFill>
              </a:rPr>
              <a:t>haftbar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dirty="0" err="1">
                <a:solidFill>
                  <a:schemeClr val="tx1"/>
                </a:solidFill>
              </a:rPr>
              <a:t>gemacht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dirty="0" err="1">
                <a:solidFill>
                  <a:schemeClr val="tx1"/>
                </a:solidFill>
              </a:rPr>
              <a:t>werden</a:t>
            </a:r>
            <a:r>
              <a:rPr lang="en-US" sz="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31D9DEF-AC3C-3B94-2E1C-076DCC514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Vielen Dank!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</Words>
  <Application>Microsoft Macintosh PowerPoint</Application>
  <PresentationFormat>Breitbild</PresentationFormat>
  <Paragraphs>44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Aptos Serif</vt:lpstr>
      <vt:lpstr>Arial</vt:lpstr>
      <vt:lpstr>Play</vt:lpstr>
      <vt:lpstr>Aptos</vt:lpstr>
      <vt:lpstr>Calibri</vt:lpstr>
      <vt:lpstr>Benutzerdefiniert</vt:lpstr>
      <vt:lpstr>WP4  Train the Trainer </vt:lpstr>
      <vt:lpstr>PowerPoint-Präsentation</vt:lpstr>
      <vt:lpstr>1. Ziel</vt:lpstr>
      <vt:lpstr>2. Rollenverteilung</vt:lpstr>
      <vt:lpstr>3. Ablauf </vt:lpstr>
      <vt:lpstr>4. Reflexion in der Arbeitsgruppe – Fragen</vt:lpstr>
      <vt:lpstr>5. Reflexion im Plenum</vt:lpstr>
      <vt:lpstr>Vielen Dank!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Henrieta Winklhofer</cp:lastModifiedBy>
  <cp:revision>9</cp:revision>
  <dcterms:modified xsi:type="dcterms:W3CDTF">2026-01-16T14:45:29Z</dcterms:modified>
</cp:coreProperties>
</file>