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40"/>
  </p:notesMasterIdLst>
  <p:sldIdLst>
    <p:sldId id="256" r:id="rId2"/>
    <p:sldId id="269" r:id="rId3"/>
    <p:sldId id="270" r:id="rId4"/>
    <p:sldId id="271" r:id="rId5"/>
    <p:sldId id="391" r:id="rId6"/>
    <p:sldId id="392" r:id="rId7"/>
    <p:sldId id="272" r:id="rId8"/>
    <p:sldId id="394" r:id="rId9"/>
    <p:sldId id="396" r:id="rId10"/>
    <p:sldId id="397" r:id="rId11"/>
    <p:sldId id="273" r:id="rId12"/>
    <p:sldId id="398" r:id="rId13"/>
    <p:sldId id="399" r:id="rId14"/>
    <p:sldId id="400" r:id="rId15"/>
    <p:sldId id="401" r:id="rId16"/>
    <p:sldId id="404" r:id="rId17"/>
    <p:sldId id="402" r:id="rId18"/>
    <p:sldId id="415" r:id="rId19"/>
    <p:sldId id="406" r:id="rId20"/>
    <p:sldId id="422" r:id="rId21"/>
    <p:sldId id="274" r:id="rId22"/>
    <p:sldId id="407" r:id="rId23"/>
    <p:sldId id="275" r:id="rId24"/>
    <p:sldId id="408" r:id="rId25"/>
    <p:sldId id="409" r:id="rId26"/>
    <p:sldId id="410" r:id="rId27"/>
    <p:sldId id="411" r:id="rId28"/>
    <p:sldId id="412" r:id="rId29"/>
    <p:sldId id="413" r:id="rId30"/>
    <p:sldId id="414" r:id="rId31"/>
    <p:sldId id="416" r:id="rId32"/>
    <p:sldId id="417" r:id="rId33"/>
    <p:sldId id="419" r:id="rId34"/>
    <p:sldId id="420" r:id="rId35"/>
    <p:sldId id="423" r:id="rId36"/>
    <p:sldId id="424" r:id="rId37"/>
    <p:sldId id="268" r:id="rId38"/>
    <p:sldId id="418" r:id="rId39"/>
  </p:sldIdLst>
  <p:sldSz cx="12192000" cy="6858000"/>
  <p:notesSz cx="6858000" cy="9144000"/>
  <p:embeddedFontLst>
    <p:embeddedFont>
      <p:font typeface="Aptos Serif" panose="02020604070405020304" pitchFamily="18" charset="0"/>
      <p:regular r:id="rId41"/>
      <p:bold r:id="rId42"/>
      <p:italic r:id="rId43"/>
      <p:boldItalic r:id="rId44"/>
    </p:embeddedFont>
    <p:embeddedFont>
      <p:font typeface="Gill Sans MT" panose="020B0502020104020203" pitchFamily="34" charset="77"/>
      <p:regular r:id="rId45"/>
      <p:bold r:id="rId46"/>
      <p:italic r:id="rId47"/>
      <p:boldItalic r:id="rId48"/>
    </p:embeddedFont>
    <p:embeddedFont>
      <p:font typeface="Play" pitchFamily="2" charset="0"/>
      <p:regular r:id="rId49"/>
      <p:bold r:id="rId5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0" roundtripDataSignature="AMtx7mjHj+pt+BLxbZT+pkqjDNQ7NwOT8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0816" autoAdjust="0"/>
  </p:normalViewPr>
  <p:slideViewPr>
    <p:cSldViewPr snapToGrid="0">
      <p:cViewPr varScale="1">
        <p:scale>
          <a:sx n="102" d="100"/>
          <a:sy n="102" d="100"/>
        </p:scale>
        <p:origin x="9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font" Target="fonts/font7.fntdata"/><Relationship Id="rId50" Type="http://schemas.openxmlformats.org/officeDocument/2006/relationships/font" Target="fonts/font10.fntdata"/><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5.fntdata"/><Relationship Id="rId5" Type="http://schemas.openxmlformats.org/officeDocument/2006/relationships/slide" Target="slides/slide4.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60"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font" Target="fonts/font8.fntdata"/><Relationship Id="rId64"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6.fntdata"/><Relationship Id="rId20" Type="http://schemas.openxmlformats.org/officeDocument/2006/relationships/slide" Target="slides/slide19.xml"/><Relationship Id="rId41" Type="http://schemas.openxmlformats.org/officeDocument/2006/relationships/font" Target="fonts/font1.fntdata"/><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7" name="Google Shape;11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8" name="Google Shape;11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A3AC8-7370-DD01-381B-7882389DB2C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61BE141-13D9-B978-5A79-BE09ED9D430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4D8D066-B984-ABF0-32DD-09A58E407D9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C515A047-885C-6E7B-1D3C-B0D9BADDE785}"/>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45944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FDCD2-9492-483D-A00A-D210EB8B738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8369DFD-656C-D39A-E49C-AF4576DE86D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2E3D0AD-AB96-630D-5262-46DFDBEB1E0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914E4CA8-76BB-72BB-598C-9DDF8FDDD4F7}"/>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17</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36368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Das offene und das beschränkte Verfahren können grundsätzlich für jeden Auftrag verwendet werden. </a:t>
            </a:r>
            <a:r>
              <a:rPr lang="en-US" dirty="0"/>
              <a:t>Das beschränkte Verfahren sollte für Beschaffungen verwendet werden, bei denen die Marktanalyse ergeben hat, dass viele Bieter Ihre Anforderungen erfüllen und ein Angebot abgeben könnten. Das beschränkte Verfahren ist ein zweistufiger Prozess. In der ersten Stufe findet ein Auswahlverfahren statt, in dem die Fähigkeit, Kapazität und Erfahrung der Bieter zur Ausführung des Auftrags anhand des einheitlichen Beschaffungsdokuments bewertet werden, um eine Vorauswahl der Bieter zu treffen. Das bedeutet, dass die Anzahl der Bieter in der Auswahlphase reduziert werden kann. In der zweiten Phase wird die Ausschreibung veröffentlicht und die Angebote werden bewertet, um das wirtschaftlich günstigste Angebot zu ermitteln, das als Grundlage für die Auftragsvergabe dient. Nur die in die engere Wahl gekommenen Bieter werden zur Angebotsabgabe aufgefordert. Dies reduziert die Kosten für die Bieter und den öffentlichen Auftraggeber.</a:t>
            </a:r>
            <a:endParaRPr lang="en-GB"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GB"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Die Anwendung des Verhandlungsverfahrens, des wettbewerblichen Dialogs oder der Innovationspartnerschaft ist möglich, wenn die Bedürfnisse des öffentlichen Auftraggebers ohne Anpassung der verfügbaren Lösungen nicht erfüllt werden können, wenn diese Entwürfe oder innovative Lösungen umfassen oder unter bestimmten anderen Umständen, die in Artikel 26 Absatz 4 der Richtlinie 2014/24/EU festgelegt sind. </a:t>
            </a: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71958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2A564-D7E8-62A6-0C65-9C584F44E1C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22C04BC-7A06-5217-FDA8-D2E4203BB0F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B0AEFD0-8900-7B70-E84F-A7449A0BBFB1}"/>
              </a:ext>
            </a:extLst>
          </p:cNvPr>
          <p:cNvSpPr>
            <a:spLocks noGrp="1"/>
          </p:cNvSpPr>
          <p:nvPr>
            <p:ph type="body" idx="1"/>
          </p:nvPr>
        </p:nvSpPr>
        <p:spPr/>
        <p:txBody>
          <a:bodyPr/>
          <a:lstStyle/>
          <a:p>
            <a:r>
              <a:rPr lang="en-US" dirty="0"/>
              <a:t>In einem offenen Verfahren werden die technische und berufliche Leistungsfähigkeit (einschließlich der bisherigen Erfahrungen) nur auf der Grundlage von „bestanden/nicht bestanden“ bewertet. Dies kann entweder vor oder nach der Bewertung der Angebote erfolgen. Mehrstufige Verfahren bieten die Möglichkeit, Bieter auf der Grundlage ihrer technischen und beruflichen Leistungsfähigkeit vorab auszuwählen.</a:t>
            </a:r>
          </a:p>
          <a:p>
            <a:endParaRPr lang="en-US" dirty="0"/>
          </a:p>
          <a:p>
            <a:r>
              <a:rPr lang="en-US" dirty="0"/>
              <a:t>Die Wahl des Verfahrens bei der umweltorientierten öffentlichen Beschaffung kann auch von der Größe des betreffenden Marktes beeinflusst werden. Wenn es nicht viele Unternehmen gibt, die das Produkt/die Dienstleistung anbieten können, kann ein offenes Verfahren effizient sein. Ist der Markt sehr groß, kann ein mehrstufiges Verfahren Zeit sparen, da die Anzahl der eingehenden Angebote kontrolliert werden kann. </a:t>
            </a:r>
          </a:p>
          <a:p>
            <a:endParaRPr lang="en-US" dirty="0"/>
          </a:p>
          <a:p>
            <a:r>
              <a:rPr lang="en-US" dirty="0"/>
              <a:t>Die Richtlinien legen Mindestfristen für jedes Verfahren fest. Diese unterliegen der allgemeinen Anforderung, je nach Komplexität des Auftrags ausreichend Zeit einzuplanen (Artikel 47 der Richtlinie 2014/24/EU). Berücksichtigen Sie bei der Festlegung von Fristen die Qualität der Antworten, die Sie erhalten werden – sehr kurze Ausschreibungsfristen können manchmal kontraproduktiv sein, wenn dadurch mehr Zeit für die Klärung von Angeboten aufgewendet werden muss.</a:t>
            </a:r>
            <a:endParaRPr lang="de-DE" dirty="0"/>
          </a:p>
          <a:p>
            <a:endParaRPr lang="de-DE" dirty="0"/>
          </a:p>
        </p:txBody>
      </p:sp>
      <p:sp>
        <p:nvSpPr>
          <p:cNvPr id="4" name="Foliennummernplatzhalter 3">
            <a:extLst>
              <a:ext uri="{FF2B5EF4-FFF2-40B4-BE49-F238E27FC236}">
                <a16:creationId xmlns:a16="http://schemas.microsoft.com/office/drawing/2014/main" id="{A7D7FDEE-BD8E-691C-92AC-DF2367153386}"/>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19</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519884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4F216-595A-37D1-4E5C-2EEA47D2FE1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C6A9783-6987-9EDB-8A04-B3574ED3134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F86BBFF-51F3-DD03-DE5F-346D26B78AA4}"/>
              </a:ext>
            </a:extLst>
          </p:cNvPr>
          <p:cNvSpPr>
            <a:spLocks noGrp="1"/>
          </p:cNvSpPr>
          <p:nvPr>
            <p:ph type="body" idx="1"/>
          </p:nvPr>
        </p:nvSpPr>
        <p:spPr/>
        <p:txBody>
          <a:bodyPr/>
          <a:lstStyle/>
          <a:p>
            <a:r>
              <a:rPr lang="en-US" dirty="0"/>
              <a:t>Eine der Befürchtungen, die einige öffentliche Auftraggeber hinsichtlich einer nachhaltigen Beschaffung haben, betrifft die Auswirkungen auf den Wettbewerb. Werden die Bieter in der Lage sein, soziale und ökologische Kriterien zu erfüllen, und wie viele gültige Angebote werden eingehen? </a:t>
            </a:r>
          </a:p>
          <a:p>
            <a:endParaRPr lang="en-US" dirty="0"/>
          </a:p>
          <a:p>
            <a:r>
              <a:rPr lang="en-US" dirty="0"/>
              <a:t>Flexible Verfahren können dazu beitragen, diese Bedenken auszuräumen, indem sie eine stärkere Interaktion zwischen dem öffentlichen Auftraggeber und den Bietern ermöglichen. So können beispielsweise in einem wettbewerblichen Vergabeverfahren mit Verhandlung Aspekte der Umweltleistung (über die möglicherweise festgelegten Mindestanforderungen hinaus) und die geltenden Berichterstattungsmodalitäten ausgehandelt werden. Durch die Konzentration auf innovative Lösungen können der wettbewerbliche Dialog und Innovationspartnerschaften zur Lösung komplexer gesellschaftlicher und ökologischer Probleme beitragen.</a:t>
            </a:r>
          </a:p>
          <a:p>
            <a:endParaRPr lang="en-US" dirty="0"/>
          </a:p>
          <a:p>
            <a:r>
              <a:rPr lang="en-US" dirty="0"/>
              <a:t>Es muss jedoch </a:t>
            </a:r>
            <a:r>
              <a:rPr lang="en-US" dirty="0" err="1"/>
              <a:t>berücksichtigt</a:t>
            </a:r>
            <a:r>
              <a:rPr lang="en-US" dirty="0"/>
              <a:t> werden, dass diese Verfahren auch einen höheren Ressourcenaufwand und ein gewisses Maß an Fachwissen erfordern. Eine einfachere Lösung könnte darin bestehen, vor einem offenen oder beschränkten Verfahren eine vorläufige Marktkonsultation durchzuführen. </a:t>
            </a:r>
            <a:endParaRPr lang="de-DE" dirty="0"/>
          </a:p>
        </p:txBody>
      </p:sp>
      <p:sp>
        <p:nvSpPr>
          <p:cNvPr id="4" name="Foliennummernplatzhalter 3">
            <a:extLst>
              <a:ext uri="{FF2B5EF4-FFF2-40B4-BE49-F238E27FC236}">
                <a16:creationId xmlns:a16="http://schemas.microsoft.com/office/drawing/2014/main" id="{283FED59-8574-8B85-3202-142E4C3B0B01}"/>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20</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63277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r>
              <a:rPr lang="en-US" dirty="0"/>
              <a:t>Technische Spezifikationen müssen nichtdiskriminierend sein, einen gleichberechtigten Zugang für Bieter gewährleisten und unnötige Wettbewerbsbarrieren vermeiden. So ist beispielsweise die Bezugnahme auf eine bestimmte Marke oder ein bestimmtes Merkmal, das nur ein Unternehmen bietet, generell untersagt.</a:t>
            </a:r>
          </a:p>
          <a:p>
            <a:endParaRPr lang="en-US" dirty="0"/>
          </a:p>
          <a:p>
            <a:r>
              <a:rPr lang="en-US" dirty="0"/>
              <a:t>Die Auswirkungen auf die Nachhaltigkeit während des Lebenszyklus können in den Spezifikationen berücksichtigt werden, die die Produktion, die Betriebsleistung und das Ende der Lebensdauer abdecken. Beispielsweise kann ein Catering-Vertrag die Verwendung von Bio-Produkten, wiederverwendbaren Behältern und die Mülltrennung vorschreiben. Die erste Spezifikation ist eine standardbasierte Spezifikation, während die beiden letzteren funktionale Spezifikationen sind.</a:t>
            </a: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047331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r>
              <a:rPr lang="en-US" dirty="0"/>
              <a:t>Wenn ein Label alle Anforderungen erfüllt, kann es direkt in Spezifikationen, Vergabekriterien oder Vertragsbedingungen referenziert werden, beispielsweise indem verlangt wird, dass das Produkt das Label oder ein gleichwertiges Label trägt.</a:t>
            </a:r>
          </a:p>
          <a:p>
            <a:pPr>
              <a:buNone/>
            </a:pPr>
            <a:endParaRPr lang="en-US" dirty="0"/>
          </a:p>
          <a:p>
            <a:pPr>
              <a:buNone/>
            </a:pPr>
            <a:r>
              <a:rPr lang="en-US" dirty="0"/>
              <a:t>Wenn Labels nicht relevante Kriterien enthalten (z. B. Leistungsanforderungen für einen Liefervertrag), sollten die Behörden auf die entsprechenden Labelanforderungen verweisen, anstatt das Label selbst zu verlangen.</a:t>
            </a:r>
          </a:p>
          <a:p>
            <a:pPr>
              <a:buNone/>
            </a:pPr>
            <a:endParaRPr lang="en-US" dirty="0"/>
          </a:p>
          <a:p>
            <a:pPr>
              <a:buNone/>
            </a:pPr>
            <a:r>
              <a:rPr lang="en-US" dirty="0"/>
              <a:t>Labels mit gleichwertigen Anforderungen müssen immer akzeptiert werden.</a:t>
            </a:r>
          </a:p>
          <a:p>
            <a:endParaRPr lang="en-US" dirty="0"/>
          </a:p>
          <a:p>
            <a:r>
              <a:rPr lang="en-US" dirty="0"/>
              <a:t>Wenn ein Bieter aufgrund von Faktoren, die außerhalb seiner Kontrolle liegen, keinen Zugang zu einem Label einer dritten Partei hat, kann er ein technisches Dossier oder einen anderen Nachweis vorlegen, beispielsweise in Fällen mit kurzen Ausschreibungsfristen.</a:t>
            </a: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24</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258733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121EB-1D5C-CD5D-5B3F-305B3AD4C4B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F232900-7788-5AB0-62B6-9108F69F3D0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A91D389-9925-AF62-9070-7613E68F0B7B}"/>
              </a:ext>
            </a:extLst>
          </p:cNvPr>
          <p:cNvSpPr>
            <a:spLocks noGrp="1"/>
          </p:cNvSpPr>
          <p:nvPr>
            <p:ph type="body" idx="1"/>
          </p:nvPr>
        </p:nvSpPr>
        <p:spPr/>
        <p:txBody>
          <a:bodyPr/>
          <a:lstStyle/>
          <a:p>
            <a:r>
              <a:rPr lang="en-US" dirty="0"/>
              <a:t>Die zwingenden Ausschlussgründe sind in Artikel 57 Absätze 1 und 2 der Richtlinie 2014/24/EU festgelegt und müssen in allen Mitgliedstaaten angewendet werden. Sie beziehen sich auf schwere Straftaten von Bietern und stehen nicht in direktem Zusammenhang mit nachhaltiger Beschaffung.</a:t>
            </a:r>
          </a:p>
          <a:p>
            <a:endParaRPr lang="en-US" dirty="0"/>
          </a:p>
          <a:p>
            <a:r>
              <a:rPr lang="en-US" dirty="0"/>
              <a:t>Zu den in Artikel 57 Absatz 4 genannten fakultativen Ausschlussgründen gehören die in der Folie genannten Gründe. Für die nachhaltige Beschaffung ist vor allem die Möglichkeit relevant, Bieter wegen Nichteinhaltung geltender Sozial- und Umweltgesetze auszuschließen. Diese Gesetze sind in Artikel 18 Absatz 2 und Anhang X der Richtlinie aufgeführt. Die Mitgliedstaaten können beschließen, den Ausschluss aus diesen Gründen verbindlich vorzuschreiben.</a:t>
            </a:r>
            <a:endParaRPr lang="de-DE" dirty="0"/>
          </a:p>
        </p:txBody>
      </p:sp>
      <p:sp>
        <p:nvSpPr>
          <p:cNvPr id="4" name="Foliennummernplatzhalter 3">
            <a:extLst>
              <a:ext uri="{FF2B5EF4-FFF2-40B4-BE49-F238E27FC236}">
                <a16:creationId xmlns:a16="http://schemas.microsoft.com/office/drawing/2014/main" id="{12849DEF-F202-4FBB-0DCE-3E111732B9F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25</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50515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7742-F5CD-5E80-FD76-4884F31EF8D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AE396A6-F5EF-9480-E1E2-04922B1D684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1A277EE-2793-ED16-46AB-DA956E1A1B8E}"/>
              </a:ext>
            </a:extLst>
          </p:cNvPr>
          <p:cNvSpPr>
            <a:spLocks noGrp="1"/>
          </p:cNvSpPr>
          <p:nvPr>
            <p:ph type="body" idx="1"/>
          </p:nvPr>
        </p:nvSpPr>
        <p:spPr/>
        <p:txBody>
          <a:bodyPr/>
          <a:lstStyle/>
          <a:p>
            <a:pPr>
              <a:buNone/>
            </a:pPr>
            <a:r>
              <a:rPr lang="en-US" dirty="0"/>
              <a:t>Die Bedingungen für die Anwendung der Auswahlkriterien und die erforderlichen Nachweise sind in Artikel 58 und Anhang XII der Richtlinie 2014/24/EU dargelegt.</a:t>
            </a:r>
          </a:p>
          <a:p>
            <a:pPr>
              <a:buNone/>
            </a:pPr>
            <a:endParaRPr lang="en-US" dirty="0"/>
          </a:p>
          <a:p>
            <a:pPr>
              <a:buNone/>
            </a:pPr>
            <a:r>
              <a:rPr lang="en-US" dirty="0"/>
              <a:t>Beispiele für Ressourcen, die in der Auswahlphase für einen Bauauftrag angefordert werden können, sind Personal mit Erfahrung in Projekten mit ähnlichen Umweltanforderungen und geeignete Ausrüstung zur Vermeidung von Luft-, Boden- und Wasserverschmutzung.</a:t>
            </a:r>
          </a:p>
          <a:p>
            <a:pPr>
              <a:buNone/>
            </a:pPr>
            <a:endParaRPr lang="en-US" dirty="0"/>
          </a:p>
          <a:p>
            <a:pPr>
              <a:buNone/>
            </a:pPr>
            <a:r>
              <a:rPr lang="en-US" dirty="0"/>
              <a:t>Wenn die Bildungs- und Berufsqualifikationen des Personals in der Auswahlphase bewertet werden, sollten sie nicht als Zuschlagskriterium herangezogen werden.</a:t>
            </a:r>
          </a:p>
          <a:p>
            <a:pPr>
              <a:buNone/>
            </a:pPr>
            <a:endParaRPr lang="en-US" dirty="0"/>
          </a:p>
          <a:p>
            <a:r>
              <a:rPr lang="en-US" dirty="0"/>
              <a:t>Bieter können sich auf die Kapazitäten anderer Unternehmen stützen, z. B. auf Subunternehmer mit Spezialausrüstung oder -erfahrung, und müssen sich verpflichten, dass diese Ressourcen für die Vertragserfüllung zur Verfügung stehen.</a:t>
            </a:r>
          </a:p>
          <a:p>
            <a:endParaRPr lang="de-DE" dirty="0"/>
          </a:p>
        </p:txBody>
      </p:sp>
      <p:sp>
        <p:nvSpPr>
          <p:cNvPr id="4" name="Foliennummernplatzhalter 3">
            <a:extLst>
              <a:ext uri="{FF2B5EF4-FFF2-40B4-BE49-F238E27FC236}">
                <a16:creationId xmlns:a16="http://schemas.microsoft.com/office/drawing/2014/main" id="{5D989860-E538-3DAA-C387-B27B0477546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985417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D47A6-21AC-A524-7FAD-C9F0DB43E26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D315361-B022-B0C7-CEEC-FF07C59A81B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C3BCE4B-7A9B-08E3-CEBE-AFE53F4B2CB4}"/>
              </a:ext>
            </a:extLst>
          </p:cNvPr>
          <p:cNvSpPr>
            <a:spLocks noGrp="1"/>
          </p:cNvSpPr>
          <p:nvPr>
            <p:ph type="body" idx="1"/>
          </p:nvPr>
        </p:nvSpPr>
        <p:spPr/>
        <p:txBody>
          <a:bodyPr/>
          <a:lstStyle/>
          <a:p>
            <a:pPr>
              <a:buNone/>
            </a:pPr>
            <a:r>
              <a:rPr lang="en-US" dirty="0"/>
              <a:t>Ein EMS kann die Fähigkeit eines Unternehmens zur Erfüllung der GPP-Kriterien nachweisen und kann in der Auswahlphase erforderlich sein, sofern dies angemessen ist. Gleichwertige Nachweise müssen ebenfalls berücksichtigt werden.</a:t>
            </a:r>
          </a:p>
          <a:p>
            <a:endParaRPr lang="en-US" dirty="0"/>
          </a:p>
          <a:p>
            <a:r>
              <a:rPr lang="en-US" dirty="0"/>
              <a:t>Es kann auch in der Vergabephase als Nachweis dafür bewertet werden, dass die Bieter die Umweltaspekte des Auftrags (z. B. Abfall-, Energie- oder Wassermanagement) erfüllen können.</a:t>
            </a:r>
          </a:p>
          <a:p>
            <a:endParaRPr lang="en-US" dirty="0"/>
          </a:p>
          <a:p>
            <a:endParaRPr lang="de-DE" dirty="0"/>
          </a:p>
        </p:txBody>
      </p:sp>
      <p:sp>
        <p:nvSpPr>
          <p:cNvPr id="4" name="Foliennummernplatzhalter 3">
            <a:extLst>
              <a:ext uri="{FF2B5EF4-FFF2-40B4-BE49-F238E27FC236}">
                <a16:creationId xmlns:a16="http://schemas.microsoft.com/office/drawing/2014/main" id="{6C090A18-B235-7531-EFEF-BB80791BB97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27</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48445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Der Vertrag ist Primärrecht und für alle Mitgliedstaaten unmittelbar verbindlich. Die Grundsätze des Vertrags (siehe unten) gelten für alle Verträge von grenzüberschreitendem Interesse – nicht nur für solche, die die EU-Schwellenwerte überschreiten. </a:t>
            </a:r>
            <a:r>
              <a:rPr lang="en-GB" dirty="0"/>
              <a:t>Die Vergaberichtlinien müssen in nationales Recht umgesetzt werden, sind jedoch hinsichtlich der darin festgelegten Ziele verbindlich und können auch dann unmittelbare Wirkung entfalten, wenn sie nicht vollständig in nationales Recht umgesetzt wurden. </a:t>
            </a:r>
          </a:p>
          <a:p>
            <a:endParaRPr lang="en-US" dirty="0"/>
          </a:p>
          <a:p>
            <a:r>
              <a:rPr lang="en-US" dirty="0"/>
              <a:t>Die Richtlinien über die Vergabe öffentlicher Aufträge müssen in nationales Recht umgesetzt werden, sind jedoch hinsichtlich der darin festgelegten Ziele verbindlich und können auch dann unmittelbare Wirkung entfalten, wenn sie nicht vollständig in nationales Recht umgesetzt wurden.</a:t>
            </a:r>
            <a:endParaRPr lang="en-GB" dirty="0"/>
          </a:p>
          <a:p>
            <a:endParaRPr lang="en-GB" dirty="0"/>
          </a:p>
          <a:p>
            <a:r>
              <a:rPr lang="en-US" dirty="0"/>
              <a:t>Die EU-Umweltvorschriften gelten für viele Produkt-/Dienstleistungssektoren und haben in einigen Fällen direkte Auswirkungen auf die Vergabeverfahren. Beispiele hierfür sind die Verpflichtung zur Berücksichtigung der Emissionen und des Energieverbrauchs von Fahrzeugen gemäß der Richtlinie über saubere Fahrzeuge und die Anforderungen an</a:t>
            </a:r>
            <a:r>
              <a:rPr lang="en-US" dirty="0" err="1"/>
              <a:t> die umweltgerechte Gestaltung </a:t>
            </a:r>
            <a:r>
              <a:rPr lang="en-US" dirty="0"/>
              <a:t>und die Energieeffizienz gemäß der Energieeffizienzrichtlinie. Die EU hat am 12. Juli 2023 außerdem eine neue Batterieverordnung verabschiedet, die darauf abzielt, die Umweltauswirkungen der weltweiten Nachfrage nach Batterien angesichts neuer sozioökonomischer Bedingungen, technologischer Entwicklungen, Märkte und Verwendungszwecke von Batterien </a:t>
            </a:r>
            <a:r>
              <a:rPr lang="en-US" dirty="0" err="1"/>
              <a:t>zu minimieren</a:t>
            </a:r>
            <a:r>
              <a:rPr lang="en-US" dirty="0"/>
              <a:t>. </a:t>
            </a:r>
          </a:p>
          <a:p>
            <a:endParaRPr lang="en-US" dirty="0"/>
          </a:p>
          <a:p>
            <a:r>
              <a:rPr lang="en-US" dirty="0"/>
              <a:t>Die Urteile des Gerichtshofs in Luxemburg sind für alle Mitgliedstaaten verbindlich und müssen von den nationalen Gerichten angewendet werden. Der Gerichtshof hat über mehr als 500 Fälle im Bereich des öffentlichen Beschaffungswesens entschieden, darunter eine Reihe von Fällen, die für GPP unmittelbar relevant sind. Dazu gehören die Rechtssachen C-513/99 Concordia Bus Finland, C-448/01 EVN </a:t>
            </a:r>
            <a:r>
              <a:rPr lang="en-US" dirty="0" err="1"/>
              <a:t>Wienstrom </a:t>
            </a:r>
            <a:r>
              <a:rPr lang="en-US" dirty="0"/>
              <a:t>und C-368/10 Max </a:t>
            </a:r>
            <a:r>
              <a:rPr lang="en-US" dirty="0" err="1"/>
              <a:t>Havelaar</a:t>
            </a:r>
            <a:r>
              <a:rPr lang="en-US" dirty="0"/>
              <a:t>. </a:t>
            </a:r>
          </a:p>
          <a:p>
            <a:endParaRPr lang="en-US" dirty="0"/>
          </a:p>
          <a:p>
            <a:r>
              <a:rPr lang="en-US" dirty="0"/>
              <a:t>Das WTO-Übereinkommen über das öffentliche Beschaffungswesen (GPA) gilt für alle EU-Mitgliedstaaten, die EWR-Länder (Norwegen, Island, Liechtenstein) sowie Armenien, Kanada, Chinesisch-Taipeh, Hongkong, Israel, Japan, die Republik Korea, die Niederlande in Bezug auf Aruba, die Republik Moldau, Montenegro, Neuseeland, Singapur, die Schweiz, die Vereinigten Staaten und die Ukraine. Die Richtlinien verlangen, dass Angebote aus diesen Ländern genauso behandelt werden wie Angebote aus der EU.</a:t>
            </a:r>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63333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r>
              <a:rPr lang="en-US" dirty="0"/>
              <a:t>Die Vergabekriterien werden in allen Verfahren angewendet. Sie sind für eine nachhaltige Beschaffung besonders wichtig, da sie einen Vergleich der Umweltleistung der Angebote ermöglichen.</a:t>
            </a:r>
          </a:p>
          <a:p>
            <a:pPr>
              <a:buNone/>
            </a:pPr>
            <a:endParaRPr lang="en-US" dirty="0"/>
          </a:p>
          <a:p>
            <a:r>
              <a:rPr lang="en-US" dirty="0"/>
              <a:t>Die öffentlichen Auftraggeber können ihre eigenen Kriterien festlegen, müssen jedoch für Transparenz und die Einhaltung der Grundsätze des Vertrags sorgen.</a:t>
            </a:r>
          </a:p>
          <a:p>
            <a:endParaRPr lang="en-US" dirty="0"/>
          </a:p>
          <a:p>
            <a:r>
              <a:rPr lang="en-US" dirty="0"/>
              <a:t>Die Zuschlagskriterien </a:t>
            </a:r>
            <a:r>
              <a:rPr lang="en-US" i="0" dirty="0"/>
              <a:t>müssen </a:t>
            </a:r>
          </a:p>
          <a:p>
            <a:r>
              <a:rPr lang="en-GB" i="0" dirty="0"/>
              <a:t>mit dem Auftragsgegenstand in Verbindung stehen;</a:t>
            </a:r>
          </a:p>
          <a:p>
            <a:r>
              <a:rPr lang="en-GB" i="0" dirty="0"/>
              <a:t>dem öffentlichen Auftraggeber keine uneingeschränkte Wahlfreiheit einräumen;</a:t>
            </a:r>
          </a:p>
          <a:p>
            <a:r>
              <a:rPr lang="en-GB" i="0" dirty="0"/>
              <a:t>die Möglichkeit eines wirksamen Wettbewerbs gewährleisten;</a:t>
            </a:r>
          </a:p>
          <a:p>
            <a:r>
              <a:rPr lang="en-GB" i="0" dirty="0"/>
              <a:t>in der Bekanntmachung und den Ausschreibungsunterlagen ausdrücklich genannt werden, zusammen mit ihrer Gewichtung und etwaigen Unterkriterien; und</a:t>
            </a:r>
          </a:p>
          <a:p>
            <a:r>
              <a:rPr lang="en-GB" i="0" dirty="0"/>
              <a:t>den Grundsätzen des Vertrags entsprechen.</a:t>
            </a:r>
            <a:endParaRPr lang="en-US" sz="1400" i="0" dirty="0">
              <a:solidFill>
                <a:schemeClr val="tx1"/>
              </a:solidFill>
              <a:latin typeface="Gill Sans MT" pitchFamily="34" charset="0"/>
              <a:cs typeface="Arial" pitchFamily="34" charset="0"/>
            </a:endParaRPr>
          </a:p>
          <a:p>
            <a:endParaRPr lang="en-US" dirty="0"/>
          </a:p>
          <a:p>
            <a:r>
              <a:rPr lang="de-DE" dirty="0" err="1"/>
              <a:t>Es </a:t>
            </a:r>
            <a:r>
              <a:rPr lang="de-DE" dirty="0"/>
              <a:t>ist auch möglich, </a:t>
            </a:r>
            <a:r>
              <a:rPr lang="de-DE" dirty="0" err="1"/>
              <a:t>technische Spezifikationen </a:t>
            </a:r>
            <a:r>
              <a:rPr lang="de-DE" dirty="0"/>
              <a:t>und </a:t>
            </a:r>
            <a:r>
              <a:rPr lang="de-DE" dirty="0" err="1"/>
              <a:t>Zuschlagskriterien zu kombinieren</a:t>
            </a:r>
            <a:r>
              <a:rPr lang="de-DE" dirty="0"/>
              <a:t>: </a:t>
            </a:r>
            <a:r>
              <a:rPr lang="en-US" sz="1800" b="0" i="0" u="none" strike="noStrike" baseline="0" dirty="0">
                <a:solidFill>
                  <a:srgbClr val="000000"/>
                </a:solidFill>
                <a:latin typeface="Calibri" panose="020F0502020204030204" pitchFamily="34" charset="0"/>
              </a:rPr>
              <a:t>Technische Spezifikationen sollten immer die </a:t>
            </a:r>
            <a:r>
              <a:rPr lang="en-US" sz="1800" b="1" i="0" u="none" strike="noStrike" baseline="0" dirty="0">
                <a:solidFill>
                  <a:srgbClr val="000000"/>
                </a:solidFill>
                <a:latin typeface="Calibri" panose="020F0502020204030204" pitchFamily="34" charset="0"/>
              </a:rPr>
              <a:t>Mindestanforderungen</a:t>
            </a:r>
            <a:r>
              <a:rPr lang="en-US" sz="1800" b="0" i="0" u="none" strike="noStrike" baseline="0" dirty="0">
                <a:solidFill>
                  <a:srgbClr val="000000"/>
                </a:solidFill>
                <a:latin typeface="Calibri" panose="020F0502020204030204" pitchFamily="34" charset="0"/>
              </a:rPr>
              <a:t> festlegen, während Zuschlagskriterien dazu dienen, Leistungen zu erzielen</a:t>
            </a:r>
            <a:r>
              <a:rPr lang="en-US" sz="1800" b="1" i="0" u="none" strike="noStrike" baseline="0" dirty="0">
                <a:solidFill>
                  <a:srgbClr val="000000"/>
                </a:solidFill>
                <a:latin typeface="Calibri" panose="020F0502020204030204" pitchFamily="34" charset="0"/>
              </a:rPr>
              <a:t>, die über das Minimum hinausgehen</a:t>
            </a:r>
            <a:r>
              <a:rPr lang="en-US" sz="1800" b="0" i="0" u="none" strike="noStrike" baseline="0" dirty="0">
                <a:solidFill>
                  <a:srgbClr val="000000"/>
                </a:solidFill>
                <a:latin typeface="Calibri" panose="020F0502020204030204" pitchFamily="34" charset="0"/>
              </a:rPr>
              <a:t>. Siehe zweites Beispiel auf der Folie</a:t>
            </a:r>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527613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F3C44-67AB-F630-C4F2-8244702EEC6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A7A1DD-69AE-0945-29BE-D4DF6CAC631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F910195-3DF9-60B6-E366-A50035B6AF3C}"/>
              </a:ext>
            </a:extLst>
          </p:cNvPr>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In den Richtlinien sind keine festen Gewichts- und Bewertungsmethoden vorgeschrieben – diese müssen jedoch transparent sein und dürfen den Wettbewerb nicht verzerren. Viele öffentliche Auftraggeber entscheiden sich dafür, mehr als ein Nachhaltigkeitskriterium in einer Ausschreibung anzuwenden.</a:t>
            </a:r>
          </a:p>
          <a:p>
            <a:endParaRPr lang="de-DE" dirty="0"/>
          </a:p>
        </p:txBody>
      </p:sp>
      <p:sp>
        <p:nvSpPr>
          <p:cNvPr id="4" name="Foliennummernplatzhalter 3">
            <a:extLst>
              <a:ext uri="{FF2B5EF4-FFF2-40B4-BE49-F238E27FC236}">
                <a16:creationId xmlns:a16="http://schemas.microsoft.com/office/drawing/2014/main" id="{5EF94629-DC59-FE95-ACFE-9B3B5742D76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29</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304958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BD822-AB80-220E-E592-14B5CD3C013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83268E-2DAA-B57B-AFC1-340F04E90F8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617DB32-24C2-850F-CC57-F2DD8DC31710}"/>
              </a:ext>
            </a:extLst>
          </p:cNvPr>
          <p:cNvSpPr>
            <a:spLocks noGrp="1"/>
          </p:cNvSpPr>
          <p:nvPr>
            <p:ph type="body" idx="1"/>
          </p:nvPr>
        </p:nvSpPr>
        <p:spPr/>
        <p:txBody>
          <a:bodyPr/>
          <a:lstStyle/>
          <a:p>
            <a:pPr>
              <a:buNone/>
            </a:pPr>
            <a:endParaRPr lang="de-DE" dirty="0"/>
          </a:p>
        </p:txBody>
      </p:sp>
      <p:sp>
        <p:nvSpPr>
          <p:cNvPr id="4" name="Foliennummernplatzhalter 3">
            <a:extLst>
              <a:ext uri="{FF2B5EF4-FFF2-40B4-BE49-F238E27FC236}">
                <a16:creationId xmlns:a16="http://schemas.microsoft.com/office/drawing/2014/main" id="{89EBA70A-D9E7-AC5E-43B7-05954D57BD8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30</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16956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31</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703477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A9071-898C-6705-FB07-903CD9E099D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0253F6B-8699-959A-C1E0-DA3EBE8BDA8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7AE73D9-495E-1C1C-1B3D-41F4FA3A6C7C}"/>
              </a:ext>
            </a:extLst>
          </p:cNvPr>
          <p:cNvSpPr>
            <a:spLocks noGrp="1"/>
          </p:cNvSpPr>
          <p:nvPr>
            <p:ph type="body" idx="1"/>
          </p:nvPr>
        </p:nvSpPr>
        <p:spPr/>
        <p:txBody>
          <a:bodyPr/>
          <a:lstStyle/>
          <a:p>
            <a:r>
              <a:rPr lang="en-US" dirty="0"/>
              <a:t>Der Bezug zur sachlichen Anforderung bedeutet, dass diese nicht auf allgemeine Geschäftspraktiken abzielen sollten, sondern sich auf das beziehen sollten, was im Rahmen des jeweiligen Vertrags geliefert wird. </a:t>
            </a:r>
          </a:p>
          <a:p>
            <a:endParaRPr lang="en-US" dirty="0"/>
          </a:p>
          <a:p>
            <a:r>
              <a:rPr lang="en-US" dirty="0"/>
              <a:t>Die Sicherstellung, dass Bieter bei der Abgabe von Angeboten die Vertragsbedingungen akzeptieren, verringert das Risiko von Verstößen (z. B. fehlende Kosten für Überwachung/Berichterstattung).</a:t>
            </a:r>
            <a:endParaRPr lang="de-DE" dirty="0"/>
          </a:p>
        </p:txBody>
      </p:sp>
      <p:sp>
        <p:nvSpPr>
          <p:cNvPr id="4" name="Foliennummernplatzhalter 3">
            <a:extLst>
              <a:ext uri="{FF2B5EF4-FFF2-40B4-BE49-F238E27FC236}">
                <a16:creationId xmlns:a16="http://schemas.microsoft.com/office/drawing/2014/main" id="{7EBE28FC-6457-9873-A8FC-9F79B86740D0}"/>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616303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901A2-4250-88F2-531F-F27DEA4F2AC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D2A3A29-C72C-00C0-AED2-3A5FCC5D9B5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30AAAE9-5856-759C-B66E-1DC840FFA48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6CCEEFAC-1397-E468-9943-4419221FD60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33</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394857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BDD4F-1ACD-C826-39FA-D30A0B0920D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E04B54F-B189-A323-B230-9CF8735CCA8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F057B08-8F6E-BE15-1730-4452FD24FCA6}"/>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C42BC765-D118-3CDE-9CD3-41A1E307B06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34</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357909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35</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24718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96542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3" name="Google Shape;223;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dirty="0"/>
          </a:p>
        </p:txBody>
      </p:sp>
      <p:sp>
        <p:nvSpPr>
          <p:cNvPr id="224" name="Google Shape;224;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37</a:t>
            </a:fld>
            <a:endParaRPr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lvl="0" indent="0">
              <a:lnSpc>
                <a:spcPct val="107000"/>
              </a:lnSpc>
              <a:spcAft>
                <a:spcPts val="800"/>
              </a:spcAft>
              <a:buSzPts val="1000"/>
              <a:buFont typeface="Symbol" panose="05050102010706020507" pitchFamily="18" charset="2"/>
              <a:buNone/>
              <a:tabLst>
                <a:tab pos="457200" algn="l"/>
              </a:tabLst>
            </a:pPr>
            <a:r>
              <a:rPr lang="de-DE" sz="1100" b="0" kern="100" dirty="0" err="1">
                <a:effectLst/>
                <a:latin typeface="Calibri" panose="020F0502020204030204" pitchFamily="34" charset="0"/>
                <a:ea typeface="Calibri" panose="020F0502020204030204" pitchFamily="34" charset="0"/>
                <a:cs typeface="Mangal" panose="02040503050203030202" pitchFamily="18" charset="0"/>
              </a:rPr>
              <a:t>Grundsätze</a:t>
            </a:r>
            <a:r>
              <a:rPr lang="de-DE" sz="1100" b="0" kern="100" dirty="0">
                <a:effectLst/>
                <a:latin typeface="Calibri" panose="020F0502020204030204" pitchFamily="34" charset="0"/>
                <a:ea typeface="Calibri" panose="020F0502020204030204" pitchFamily="34" charset="0"/>
                <a:cs typeface="Mangal" panose="02040503050203030202" pitchFamily="18" charset="0"/>
              </a:rPr>
              <a:t> des EU-Vertrags</a:t>
            </a:r>
          </a:p>
          <a:p>
            <a:pPr marL="742950" lvl="1" indent="-285750">
              <a:lnSpc>
                <a:spcPct val="107000"/>
              </a:lnSpc>
              <a:spcAft>
                <a:spcPts val="800"/>
              </a:spcAft>
              <a:buSzPts val="1000"/>
              <a:buFont typeface="Courier New" panose="02070309020205020404" pitchFamily="49" charset="0"/>
              <a:buChar char="o"/>
              <a:tabLst>
                <a:tab pos="914400" algn="l"/>
              </a:tabLst>
            </a:pPr>
            <a:r>
              <a:rPr lang="de-DE" sz="1100" b="0" kern="100" dirty="0">
                <a:effectLst/>
                <a:latin typeface="Calibri" panose="020F0502020204030204" pitchFamily="34" charset="0"/>
                <a:ea typeface="Calibri" panose="020F0502020204030204" pitchFamily="34" charset="0"/>
                <a:cs typeface="Times New Roman" panose="02020603050405020304" pitchFamily="18" charset="0"/>
              </a:rPr>
              <a:t>Freier </a:t>
            </a:r>
            <a:r>
              <a:rPr lang="de-DE" sz="1100" b="0" kern="100" dirty="0" err="1">
                <a:effectLst/>
                <a:latin typeface="Calibri" panose="020F0502020204030204" pitchFamily="34" charset="0"/>
                <a:ea typeface="Calibri" panose="020F0502020204030204" pitchFamily="34" charset="0"/>
                <a:cs typeface="Times New Roman" panose="02020603050405020304" pitchFamily="18" charset="0"/>
              </a:rPr>
              <a:t>Waren</a:t>
            </a:r>
            <a:r>
              <a:rPr lang="de-DE" sz="1100" b="0" kern="100" dirty="0">
                <a:effectLst/>
                <a:latin typeface="Calibri" panose="020F0502020204030204" pitchFamily="34" charset="0"/>
                <a:ea typeface="Calibri" panose="020F0502020204030204" pitchFamily="34" charset="0"/>
                <a:cs typeface="Times New Roman" panose="02020603050405020304" pitchFamily="18" charset="0"/>
              </a:rPr>
              <a:t>verkehr</a:t>
            </a:r>
          </a:p>
          <a:p>
            <a:pPr marL="742950" lvl="1" indent="-285750">
              <a:lnSpc>
                <a:spcPct val="107000"/>
              </a:lnSpc>
              <a:spcAft>
                <a:spcPts val="800"/>
              </a:spcAft>
              <a:buSzPts val="1000"/>
              <a:buFont typeface="Courier New" panose="02070309020205020404" pitchFamily="49" charset="0"/>
              <a:buChar char="o"/>
              <a:tabLst>
                <a:tab pos="914400" algn="l"/>
              </a:tabLst>
            </a:pPr>
            <a:r>
              <a:rPr lang="de-DE" sz="1100" b="0" kern="100" dirty="0" err="1">
                <a:effectLst/>
                <a:latin typeface="Calibri" panose="020F0502020204030204" pitchFamily="34" charset="0"/>
                <a:ea typeface="Calibri" panose="020F0502020204030204" pitchFamily="34" charset="0"/>
                <a:cs typeface="Times New Roman" panose="02020603050405020304" pitchFamily="18" charset="0"/>
              </a:rPr>
              <a:t>Nichtdiskriminierung </a:t>
            </a:r>
            <a:r>
              <a:rPr lang="de-DE" sz="1100" b="0" kern="100" dirty="0">
                <a:effectLst/>
                <a:latin typeface="Calibri" panose="020F0502020204030204" pitchFamily="34" charset="0"/>
                <a:ea typeface="Calibri" panose="020F0502020204030204" pitchFamily="34" charset="0"/>
                <a:cs typeface="Times New Roman" panose="02020603050405020304" pitchFamily="18" charset="0"/>
              </a:rPr>
              <a:t>und Gleichbehandlung</a:t>
            </a:r>
          </a:p>
          <a:p>
            <a:pPr marL="742950" lvl="1" indent="-285750">
              <a:lnSpc>
                <a:spcPct val="107000"/>
              </a:lnSpc>
              <a:spcAft>
                <a:spcPts val="800"/>
              </a:spcAft>
              <a:buSzPts val="1000"/>
              <a:buFont typeface="Courier New" panose="02070309020205020404" pitchFamily="49" charset="0"/>
              <a:buChar char="o"/>
              <a:tabLst>
                <a:tab pos="914400" algn="l"/>
              </a:tabLst>
            </a:pPr>
            <a:r>
              <a:rPr lang="de-DE" sz="1100" b="0" kern="100" dirty="0">
                <a:effectLst/>
                <a:latin typeface="Calibri" panose="020F0502020204030204" pitchFamily="34" charset="0"/>
                <a:ea typeface="Calibri" panose="020F0502020204030204" pitchFamily="34" charset="0"/>
                <a:cs typeface="Times New Roman" panose="02020603050405020304" pitchFamily="18" charset="0"/>
              </a:rPr>
              <a:t>Transparenz</a:t>
            </a:r>
          </a:p>
          <a:p>
            <a:pPr marL="742950" lvl="1" indent="-285750">
              <a:lnSpc>
                <a:spcPct val="107000"/>
              </a:lnSpc>
              <a:spcAft>
                <a:spcPts val="800"/>
              </a:spcAft>
              <a:buSzPts val="1000"/>
              <a:buFont typeface="Courier New" panose="02070309020205020404" pitchFamily="49" charset="0"/>
              <a:buChar char="o"/>
              <a:tabLst>
                <a:tab pos="914400" algn="l"/>
              </a:tabLst>
            </a:pPr>
            <a:r>
              <a:rPr lang="de-DE" sz="1100" b="0" kern="100" dirty="0" err="1">
                <a:effectLst/>
                <a:latin typeface="Calibri" panose="020F0502020204030204" pitchFamily="34" charset="0"/>
                <a:ea typeface="Calibri" panose="020F0502020204030204" pitchFamily="34" charset="0"/>
                <a:cs typeface="Times New Roman" panose="02020603050405020304" pitchFamily="18" charset="0"/>
              </a:rPr>
              <a:t>Verhältnismäßigkeit</a:t>
            </a:r>
            <a:endParaRPr lang="de-DE" sz="1100" b="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a:p>
            <a:endParaRPr lang="en-GB" dirty="0"/>
          </a:p>
          <a:p>
            <a:r>
              <a:rPr lang="en-GB" dirty="0"/>
              <a:t>Gleichbehandlung in der Praxis </a:t>
            </a:r>
            <a:r>
              <a:rPr lang="en-GB" baseline="0" dirty="0"/>
              <a:t>– </a:t>
            </a:r>
            <a:r>
              <a:rPr lang="en-GB" dirty="0"/>
              <a:t>Beispiele:</a:t>
            </a:r>
          </a:p>
          <a:p>
            <a:endParaRPr lang="en-GB" dirty="0"/>
          </a:p>
          <a:p>
            <a:pPr marL="285750" lvl="0" indent="-285750">
              <a:buClr>
                <a:srgbClr val="00B050"/>
              </a:buClr>
              <a:buFont typeface="+mj-lt"/>
              <a:buAutoNum type="romanLcPeriod"/>
            </a:pPr>
            <a:r>
              <a:rPr lang="en-US" sz="1200" dirty="0">
                <a:solidFill>
                  <a:schemeClr val="tx1"/>
                </a:solidFill>
                <a:latin typeface="Arial" pitchFamily="34" charset="0"/>
                <a:cs typeface="Arial" pitchFamily="34" charset="0"/>
              </a:rPr>
              <a:t>Für alle Bieter müssen dieselben Vergabekriterien gelten.</a:t>
            </a:r>
          </a:p>
          <a:p>
            <a:pPr marL="514350" lvl="0" indent="-514350">
              <a:buFont typeface="+mj-lt"/>
              <a:buAutoNum type="romanLcPeriod"/>
            </a:pPr>
            <a:endParaRPr lang="en-GB" sz="800" dirty="0">
              <a:solidFill>
                <a:schemeClr val="tx1"/>
              </a:solidFill>
              <a:latin typeface="Arial" pitchFamily="34" charset="0"/>
              <a:cs typeface="Arial" pitchFamily="34" charset="0"/>
            </a:endParaRPr>
          </a:p>
          <a:p>
            <a:pPr marL="285750" lvl="0" indent="-285750">
              <a:buClr>
                <a:srgbClr val="00B050"/>
              </a:buClr>
              <a:buFont typeface="+mj-lt"/>
              <a:buAutoNum type="romanLcPeriod"/>
            </a:pPr>
            <a:r>
              <a:rPr lang="en-US" sz="1200" dirty="0">
                <a:solidFill>
                  <a:schemeClr val="tx1"/>
                </a:solidFill>
                <a:latin typeface="Arial" pitchFamily="34" charset="0"/>
                <a:cs typeface="Arial" pitchFamily="34" charset="0"/>
              </a:rPr>
              <a:t>Klarstellungen – wenn zwei Angebote ähnliche Fehler oder Auslassungen enthalten, sollte derselbe Ansatz zur Klarstellung verfolgt werden</a:t>
            </a:r>
            <a:r>
              <a:rPr lang="en-US" sz="1200" i="1" dirty="0">
                <a:solidFill>
                  <a:schemeClr val="tx1"/>
                </a:solidFill>
                <a:latin typeface="Arial" pitchFamily="34" charset="0"/>
                <a:cs typeface="Arial" pitchFamily="34" charset="0"/>
              </a:rPr>
              <a:t>, es sei denn, </a:t>
            </a:r>
            <a:r>
              <a:rPr lang="en-US" sz="1200" dirty="0">
                <a:solidFill>
                  <a:schemeClr val="tx1"/>
                </a:solidFill>
                <a:latin typeface="Arial" pitchFamily="34" charset="0"/>
                <a:cs typeface="Arial" pitchFamily="34" charset="0"/>
              </a:rPr>
              <a:t>sie befinden sich objektiv in einer unterschiedlichen Situation (z. B. wenn ein Angebot aufgrund eines anderen Faktors ungültig ist);</a:t>
            </a:r>
          </a:p>
          <a:p>
            <a:pPr marL="514350" lvl="0" indent="-514350">
              <a:buClr>
                <a:srgbClr val="00B050"/>
              </a:buClr>
              <a:buFont typeface="+mj-lt"/>
              <a:buAutoNum type="romanLcPeriod"/>
            </a:pPr>
            <a:endParaRPr lang="en-GB" sz="800" dirty="0">
              <a:solidFill>
                <a:schemeClr val="tx1"/>
              </a:solidFill>
              <a:latin typeface="Arial" pitchFamily="34" charset="0"/>
              <a:cs typeface="Arial" pitchFamily="34" charset="0"/>
            </a:endParaRPr>
          </a:p>
          <a:p>
            <a:pPr marL="285750" lvl="0" indent="-285750">
              <a:buClr>
                <a:srgbClr val="00B050"/>
              </a:buClr>
              <a:buFont typeface="+mj-lt"/>
              <a:buAutoNum type="romanLcPeriod"/>
            </a:pPr>
            <a:r>
              <a:rPr lang="en-US" sz="1200" dirty="0">
                <a:solidFill>
                  <a:schemeClr val="tx1"/>
                </a:solidFill>
                <a:latin typeface="Arial" pitchFamily="34" charset="0"/>
                <a:cs typeface="Arial" pitchFamily="34" charset="0"/>
              </a:rPr>
              <a:t>Die Bewertung muss die Unterschiede zwischen den Angeboten wirklich widerspiegeln (z. B. kann nicht zwei Angeboten mit unterschiedlicher Leistung unter einem Kriterium die gleiche Note gegeben werden). </a:t>
            </a:r>
            <a:endParaRPr lang="en-GB" sz="1200" dirty="0">
              <a:solidFill>
                <a:schemeClr val="tx1"/>
              </a:solidFill>
              <a:latin typeface="Arial" pitchFamily="34" charset="0"/>
              <a:cs typeface="Arial" pitchFamily="34" charset="0"/>
            </a:endParaRPr>
          </a:p>
          <a:p>
            <a:endParaRPr lang="de-DE" dirty="0"/>
          </a:p>
          <a:p>
            <a:endParaRPr lang="de-DE" dirty="0"/>
          </a:p>
          <a:p>
            <a:r>
              <a:rPr lang="en-GB" dirty="0"/>
              <a:t>Transparenz in der Praxis </a:t>
            </a:r>
            <a:r>
              <a:rPr lang="en-GB" baseline="0" dirty="0"/>
              <a:t>– </a:t>
            </a:r>
            <a:r>
              <a:rPr lang="en-GB" dirty="0"/>
              <a:t>Beispiele:</a:t>
            </a:r>
          </a:p>
          <a:p>
            <a:pPr marL="0" indent="0">
              <a:buClr>
                <a:srgbClr val="368E5E"/>
              </a:buClr>
              <a:buNone/>
            </a:pPr>
            <a:endParaRPr lang="en-US" sz="3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Verträge müssen in ausreichendem Maße bekannt gemacht/veröffentlicht werden. </a:t>
            </a:r>
            <a:endParaRPr lang="en-US" sz="8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Ausschreibungsunterlagen und etwaige Änderungen daran müssen rechtzeitig veröffentlicht werden, damit die Bieter darauf reagieren können. </a:t>
            </a:r>
            <a:endParaRPr lang="en-US" sz="8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Die Auswahl- und Vergabekriterien müssen im Voraus zusammen mit den Gewichtungen veröffentlicht werden. </a:t>
            </a: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Kriterien und Spezifikationen müssen klar formuliert sein.</a:t>
            </a: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Bewerber und Bieter müssen über das Ergebnis ihrer Interessenbekundungen und Angebote oder die Aufhebung eines Verfahrens unter Angabe von Gründen informiert werden. </a:t>
            </a: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Änderungen an einem Auftrag nach seiner Vergabe dürfen nicht wesentlich sein oder müssen gemäß Artikel 72 der Richtlinie 2014/24/EU (Artikel 43 der Richtlinie 2014/23/EU, Artikel 89 der Richtlinie 2014/25/EU) zulässig sein.</a:t>
            </a:r>
          </a:p>
          <a:p>
            <a:pPr marL="514350" indent="-514350">
              <a:buClr>
                <a:srgbClr val="368E5E"/>
              </a:buClr>
              <a:buAutoNum type="romanLcPeriod"/>
            </a:pPr>
            <a:endParaRPr lang="en-US" sz="1200" dirty="0">
              <a:solidFill>
                <a:schemeClr val="tx1"/>
              </a:solidFill>
              <a:latin typeface="Arial" pitchFamily="34" charset="0"/>
              <a:cs typeface="Arial" pitchFamily="34" charset="0"/>
            </a:endParaRP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9</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28398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18561-D99E-2781-1B5C-E843AD19EE2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594ADBC-9D2A-5AF7-B206-D00CF776983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309AD45-9BAA-B3E1-B343-5BA43CFF4099}"/>
              </a:ext>
            </a:extLst>
          </p:cNvPr>
          <p:cNvSpPr>
            <a:spLocks noGrp="1"/>
          </p:cNvSpPr>
          <p:nvPr>
            <p:ph type="body" idx="1"/>
          </p:nvPr>
        </p:nvSpPr>
        <p:spPr/>
        <p:txBody>
          <a:bodyPr/>
          <a:lstStyle/>
          <a:p>
            <a:pPr marL="514350" indent="-514350">
              <a:buClr>
                <a:srgbClr val="368E5E"/>
              </a:buClr>
              <a:buAutoNum type="romanLcPeriod"/>
            </a:pPr>
            <a:endParaRPr lang="en-US" sz="1200" dirty="0">
              <a:solidFill>
                <a:schemeClr val="tx1"/>
              </a:solidFill>
              <a:latin typeface="Arial" pitchFamily="34" charset="0"/>
              <a:cs typeface="Arial" pitchFamily="34" charset="0"/>
            </a:endParaRPr>
          </a:p>
          <a:p>
            <a:endParaRPr lang="de-DE" dirty="0"/>
          </a:p>
        </p:txBody>
      </p:sp>
      <p:sp>
        <p:nvSpPr>
          <p:cNvPr id="4" name="Foliennummernplatzhalter 3">
            <a:extLst>
              <a:ext uri="{FF2B5EF4-FFF2-40B4-BE49-F238E27FC236}">
                <a16:creationId xmlns:a16="http://schemas.microsoft.com/office/drawing/2014/main" id="{5B79030D-BA23-732E-3315-0AA7AF23B77B}"/>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10</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4029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Es wird empfohlen, neben dem Kaufpreis auch die Lebenszykluskosten sowie die ökologischen und sozialen Auswirkungen zu berücksichtigen. Die Möglichkeit, Produktionsprozesse und -methoden festzulegen, umfasst Energie aus erneuerbaren Quellen, Lebensmittel aus fairem Handel oder ökologischem Landbau oder Produkte aus recycelten Materialien. </a:t>
            </a:r>
          </a:p>
          <a:p>
            <a:endParaRPr lang="en-US" dirty="0"/>
          </a:p>
          <a:p>
            <a:r>
              <a:rPr lang="en-US" dirty="0"/>
              <a:t>Zur Überprüfung der Einhaltung dieser Kriterien kann eine Kennzeichnung durch Dritte erforderlich sein.</a:t>
            </a:r>
          </a:p>
          <a:p>
            <a:endParaRPr lang="en-US" dirty="0"/>
          </a:p>
          <a:p>
            <a:r>
              <a:rPr lang="en-US" dirty="0"/>
              <a:t>Die Einhaltung der EU- und nationalen Umwelt- und Sozialvorschriften sowie der von allen Mitgliedstaaten ratifizierten internationalen Übereinkommen kann in Beschaffungsverfahren durchgesetzt werden. Diese Bestimmungen werden in den folgenden Abschnitten näher erläutert.</a:t>
            </a:r>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11</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7451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dirty="0"/>
              <a:t>Technische Spezifikationen beschreiben, was gekauft wird, und unterliegen detaillierten Vorschriften in den Richtlinien, um sicherzustellen, dass sie keine Bieter aus anderen Mitgliedstaaten diskriminieren. Markennamen/Markenzeichen usw. dürfen nur in Ausnahmefällen angegeben werden, wenn eine ausreichend genaue und verständliche Beschreibung des Gegenstands nicht möglich ist.</a:t>
            </a: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36837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3C6FC-8581-252F-3798-06A654E275E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44AB6A1-AEBD-F51F-A252-9FA3016EE4B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E9612B3-FF9C-B51F-9F0A-62A014F6B20E}"/>
              </a:ext>
            </a:extLst>
          </p:cNvPr>
          <p:cNvSpPr>
            <a:spLocks noGrp="1"/>
          </p:cNvSpPr>
          <p:nvPr>
            <p:ph type="body" idx="1"/>
          </p:nvPr>
        </p:nvSpPr>
        <p:spPr/>
        <p:txBody>
          <a:bodyPr/>
          <a:lstStyle/>
          <a:p>
            <a:r>
              <a:rPr lang="de-DE" dirty="0" err="1"/>
              <a:t>Beispiele</a:t>
            </a:r>
            <a:r>
              <a:rPr lang="de-DE" dirty="0"/>
              <a:t> siehe </a:t>
            </a:r>
            <a:r>
              <a:rPr lang="de-DE" dirty="0" err="1"/>
              <a:t>Folien </a:t>
            </a:r>
            <a:r>
              <a:rPr lang="de-DE" dirty="0"/>
              <a:t>xx</a:t>
            </a:r>
          </a:p>
        </p:txBody>
      </p:sp>
      <p:sp>
        <p:nvSpPr>
          <p:cNvPr id="4" name="Foliennummernplatzhalter 3">
            <a:extLst>
              <a:ext uri="{FF2B5EF4-FFF2-40B4-BE49-F238E27FC236}">
                <a16:creationId xmlns:a16="http://schemas.microsoft.com/office/drawing/2014/main" id="{EE0B61AB-4AE2-CD39-7CC6-9F7BEAE0E010}"/>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13</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45872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44520-DBA5-15A4-4348-6CE33C6C5E4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D0D8A7A-ABDE-B852-895C-0CE1BB9830F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EF2336A-FDDA-53CB-7B7C-879ED61E7727}"/>
              </a:ext>
            </a:extLst>
          </p:cNvPr>
          <p:cNvSpPr>
            <a:spLocks noGrp="1"/>
          </p:cNvSpPr>
          <p:nvPr>
            <p:ph type="body" idx="1"/>
          </p:nvPr>
        </p:nvSpPr>
        <p:spPr/>
        <p:txBody>
          <a:bodyPr/>
          <a:lstStyle/>
          <a:p>
            <a:r>
              <a:rPr lang="en-US" dirty="0"/>
              <a:t>Die Richtlinien enthalten lediglich Beispiele für Zuschlagskriterien, jedoch keine erschöpfende Liste. Die öffentlichen Auftraggeber können auch andere Kriterien heranziehen, sofern diese für den Auftragsgegenstand relevant sind, dem öffentlichen Auftraggeber keine uneingeschränkte Wahlfreiheit einräumen, einen wirksamen Wettbewerb gewährleisten und überprüfbar sind. </a:t>
            </a:r>
          </a:p>
          <a:p>
            <a:endParaRPr lang="en-US" dirty="0"/>
          </a:p>
          <a:p>
            <a:r>
              <a:rPr lang="en-US" dirty="0"/>
              <a:t>Die Zuschlagskriterien müssen in der Bekanntmachung oder in den Ausschreibungsunterlagen zusammen mit ihrer Gewichtung und etwaigen Unterkriterien angegeben werden. Der Grundsatz der Transparenz verlangt, dass die Zuschlagskriterien für einen „durchschnittlich informierten und normalerweise sorgfältigen Bieter“ verständlich sind – das bedeutet, dass sie in einer Sprache, die von den in diesem Bereich tätigen Personen verstanden wird, klar erläutert werden müssen.</a:t>
            </a:r>
            <a:endParaRPr lang="de-DE" dirty="0"/>
          </a:p>
        </p:txBody>
      </p:sp>
      <p:sp>
        <p:nvSpPr>
          <p:cNvPr id="4" name="Foliennummernplatzhalter 3">
            <a:extLst>
              <a:ext uri="{FF2B5EF4-FFF2-40B4-BE49-F238E27FC236}">
                <a16:creationId xmlns:a16="http://schemas.microsoft.com/office/drawing/2014/main" id="{D83F3266-3909-4859-95B5-98FF4ED18CD3}"/>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14</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80427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58E4D-F49E-DBE9-867F-ADBB7A407C5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6EF09C6-8BC4-8278-7B44-5B96ADC537D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D2D5EA5-CF23-6C03-E1FE-7105AE56CA9E}"/>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BD3FD5FB-B651-9D0A-1251-667B56B1A7AB}"/>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15</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29987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1">
  <p:cSld name="Titel 1">
    <p:bg>
      <p:bgPr>
        <a:solidFill>
          <a:schemeClr val="lt1"/>
        </a:solidFill>
        <a:effectLst/>
      </p:bgPr>
    </p:bg>
    <p:spTree>
      <p:nvGrpSpPr>
        <p:cNvPr id="1" name="Shape 15"/>
        <p:cNvGrpSpPr/>
        <p:nvPr/>
      </p:nvGrpSpPr>
      <p:grpSpPr>
        <a:xfrm>
          <a:off x="0" y="0"/>
          <a:ext cx="0" cy="0"/>
          <a:chOff x="0" y="0"/>
          <a:chExt cx="0" cy="0"/>
        </a:xfrm>
      </p:grpSpPr>
      <p:sp>
        <p:nvSpPr>
          <p:cNvPr id="16" name="Google Shape;16;p17"/>
          <p:cNvSpPr/>
          <p:nvPr/>
        </p:nvSpPr>
        <p:spPr>
          <a:xfrm rot="10800000">
            <a:off x="332000" y="4831776"/>
            <a:ext cx="4356925" cy="4052448"/>
          </a:xfrm>
          <a:prstGeom prst="pie">
            <a:avLst>
              <a:gd name="adj1" fmla="val 0"/>
              <a:gd name="adj2" fmla="val 10801609"/>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7" name="Google Shape;17;p17"/>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8" name="Google Shape;18;p17"/>
          <p:cNvCxnSpPr/>
          <p:nvPr/>
        </p:nvCxnSpPr>
        <p:spPr>
          <a:xfrm>
            <a:off x="6309360" y="3950208"/>
            <a:ext cx="2133600" cy="3992"/>
          </a:xfrm>
          <a:prstGeom prst="straightConnector1">
            <a:avLst/>
          </a:prstGeom>
          <a:noFill/>
          <a:ln w="101600" cap="flat" cmpd="sng">
            <a:solidFill>
              <a:schemeClr val="accent3"/>
            </a:solidFill>
            <a:prstDash val="solid"/>
            <a:miter lim="800000"/>
            <a:headEnd type="none" w="sm" len="sm"/>
            <a:tailEnd type="none" w="sm" len="sm"/>
          </a:ln>
        </p:spPr>
      </p:cxnSp>
      <p:sp>
        <p:nvSpPr>
          <p:cNvPr id="19" name="Google Shape;19;p17"/>
          <p:cNvSpPr/>
          <p:nvPr/>
        </p:nvSpPr>
        <p:spPr>
          <a:xfrm rot="10800000">
            <a:off x="-1304496" y="5613097"/>
            <a:ext cx="2624490" cy="2489806"/>
          </a:xfrm>
          <a:prstGeom prst="pie">
            <a:avLst>
              <a:gd name="adj1" fmla="val 5413995"/>
              <a:gd name="adj2" fmla="val 10826281"/>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17"/>
          <p:cNvSpPr/>
          <p:nvPr/>
        </p:nvSpPr>
        <p:spPr>
          <a:xfrm rot="-5400000">
            <a:off x="-1055890" y="818688"/>
            <a:ext cx="2127278" cy="2127278"/>
          </a:xfrm>
          <a:prstGeom prst="pie">
            <a:avLst>
              <a:gd name="adj1" fmla="val 0"/>
              <a:gd name="adj2" fmla="val 1085180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Finanzierung">
  <p:cSld name="Finanzierung">
    <p:spTree>
      <p:nvGrpSpPr>
        <p:cNvPr id="1" name="Shape 112"/>
        <p:cNvGrpSpPr/>
        <p:nvPr/>
      </p:nvGrpSpPr>
      <p:grpSpPr>
        <a:xfrm>
          <a:off x="0" y="0"/>
          <a:ext cx="0" cy="0"/>
          <a:chOff x="0" y="0"/>
          <a:chExt cx="0" cy="0"/>
        </a:xfrm>
      </p:grpSpPr>
      <p:sp>
        <p:nvSpPr>
          <p:cNvPr id="113" name="Google Shape;113;p29"/>
          <p:cNvSpPr txBox="1">
            <a:spLocks noGrp="1"/>
          </p:cNvSpPr>
          <p:nvPr>
            <p:ph type="body" idx="1"/>
          </p:nvPr>
        </p:nvSpPr>
        <p:spPr>
          <a:xfrm>
            <a:off x="2179161" y="3113786"/>
            <a:ext cx="4749959" cy="20367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3F3F3F"/>
              </a:buClr>
              <a:buSzPts val="1800"/>
              <a:buNone/>
              <a:defRPr/>
            </a:lvl1pPr>
            <a:lvl2pPr marL="914400" lvl="1" indent="-342900" algn="l">
              <a:lnSpc>
                <a:spcPct val="90000"/>
              </a:lnSpc>
              <a:spcBef>
                <a:spcPts val="500"/>
              </a:spcBef>
              <a:spcAft>
                <a:spcPts val="0"/>
              </a:spcAft>
              <a:buClr>
                <a:srgbClr val="3F3F3F"/>
              </a:buClr>
              <a:buSzPts val="1800"/>
              <a:buChar char="•"/>
              <a:defRPr/>
            </a:lvl2pPr>
            <a:lvl3pPr marL="1371600" lvl="2" indent="-342900" algn="l">
              <a:lnSpc>
                <a:spcPct val="90000"/>
              </a:lnSpc>
              <a:spcBef>
                <a:spcPts val="500"/>
              </a:spcBef>
              <a:spcAft>
                <a:spcPts val="0"/>
              </a:spcAft>
              <a:buClr>
                <a:srgbClr val="3F3F3F"/>
              </a:buClr>
              <a:buSzPts val="1800"/>
              <a:buChar char="•"/>
              <a:defRPr/>
            </a:lvl3pPr>
            <a:lvl4pPr marL="1828800" lvl="3" indent="-342900" algn="l">
              <a:lnSpc>
                <a:spcPct val="90000"/>
              </a:lnSpc>
              <a:spcBef>
                <a:spcPts val="500"/>
              </a:spcBef>
              <a:spcAft>
                <a:spcPts val="0"/>
              </a:spcAft>
              <a:buClr>
                <a:srgbClr val="3F3F3F"/>
              </a:buClr>
              <a:buSzPts val="1800"/>
              <a:buChar char="•"/>
              <a:defRPr/>
            </a:lvl4pPr>
            <a:lvl5pPr marL="2286000" lvl="4" indent="-342900" algn="l">
              <a:lnSpc>
                <a:spcPct val="90000"/>
              </a:lnSpc>
              <a:spcBef>
                <a:spcPts val="500"/>
              </a:spcBef>
              <a:spcAft>
                <a:spcPts val="0"/>
              </a:spcAft>
              <a:buClr>
                <a:srgbClr val="3F3F3F"/>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pic>
        <p:nvPicPr>
          <p:cNvPr id="114" name="Google Shape;114;p29" descr="Ein Bild, das Screenshot, Schrift, Text, Electric Blue (Farbe) enthält.&#10;&#10;Automatisch generierte Beschreibung"/>
          <p:cNvPicPr preferRelativeResize="0"/>
          <p:nvPr/>
        </p:nvPicPr>
        <p:blipFill rotWithShape="1">
          <a:blip r:embed="rId2">
            <a:alphaModFix/>
          </a:blip>
          <a:srcRect/>
          <a:stretch/>
        </p:blipFill>
        <p:spPr>
          <a:xfrm>
            <a:off x="2041071" y="2129065"/>
            <a:ext cx="3150689" cy="8729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1">
  <p:cSld name="Agenda 1">
    <p:spTree>
      <p:nvGrpSpPr>
        <p:cNvPr id="1" name="Shape 21"/>
        <p:cNvGrpSpPr/>
        <p:nvPr/>
      </p:nvGrpSpPr>
      <p:grpSpPr>
        <a:xfrm>
          <a:off x="0" y="0"/>
          <a:ext cx="0" cy="0"/>
          <a:chOff x="0" y="0"/>
          <a:chExt cx="0" cy="0"/>
        </a:xfrm>
      </p:grpSpPr>
      <p:sp>
        <p:nvSpPr>
          <p:cNvPr id="22" name="Google Shape;22;p18"/>
          <p:cNvSpPr/>
          <p:nvPr/>
        </p:nvSpPr>
        <p:spPr>
          <a:xfrm>
            <a:off x="9879382" y="-116909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 name="Google Shape;23;p18"/>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8"/>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lvl1pPr marL="457200" lvl="0" indent="-228600" algn="l">
              <a:lnSpc>
                <a:spcPct val="80000"/>
              </a:lnSpc>
              <a:spcBef>
                <a:spcPts val="2200"/>
              </a:spcBef>
              <a:spcAft>
                <a:spcPts val="0"/>
              </a:spcAft>
              <a:buClr>
                <a:schemeClr val="accent4"/>
              </a:buClr>
              <a:buSzPts val="2400"/>
              <a:buFont typeface="Arial"/>
              <a:buNone/>
              <a:defRPr sz="2400" b="1" i="0">
                <a:solidFill>
                  <a:schemeClr val="accent4"/>
                </a:solidFill>
                <a:latin typeface="Arial"/>
                <a:ea typeface="Arial"/>
                <a:cs typeface="Arial"/>
                <a:sym typeface="Arial"/>
              </a:defRPr>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 name="Google Shape;25;p1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26" name="Google Shape;26;p1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27" name="Google Shape;27;p18"/>
          <p:cNvCxnSpPr/>
          <p:nvPr/>
        </p:nvCxnSpPr>
        <p:spPr>
          <a:xfrm>
            <a:off x="594360" y="2148840"/>
            <a:ext cx="2130552" cy="0"/>
          </a:xfrm>
          <a:prstGeom prst="straightConnector1">
            <a:avLst/>
          </a:prstGeom>
          <a:noFill/>
          <a:ln w="101600" cap="flat" cmpd="sng">
            <a:solidFill>
              <a:schemeClr val="accent4"/>
            </a:solidFill>
            <a:prstDash val="solid"/>
            <a:miter lim="800000"/>
            <a:headEnd type="none" w="sm" len="sm"/>
            <a:tailEnd type="none" w="sm" len="sm"/>
          </a:ln>
        </p:spPr>
      </p:cxnSp>
      <p:sp>
        <p:nvSpPr>
          <p:cNvPr id="28" name="Google Shape;28;p18"/>
          <p:cNvSpPr/>
          <p:nvPr/>
        </p:nvSpPr>
        <p:spPr>
          <a:xfrm>
            <a:off x="8076007"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 name="Google Shape;29;p18"/>
          <p:cNvSpPr/>
          <p:nvPr/>
        </p:nvSpPr>
        <p:spPr>
          <a:xfrm>
            <a:off x="9723419" y="301731"/>
            <a:ext cx="846741" cy="808715"/>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el 3">
  <p:cSld name="Titel 3">
    <p:bg>
      <p:bgPr>
        <a:solidFill>
          <a:schemeClr val="lt1"/>
        </a:solidFill>
        <a:effectLst/>
      </p:bgPr>
    </p:bg>
    <p:spTree>
      <p:nvGrpSpPr>
        <p:cNvPr id="1" name="Shape 40"/>
        <p:cNvGrpSpPr/>
        <p:nvPr/>
      </p:nvGrpSpPr>
      <p:grpSpPr>
        <a:xfrm>
          <a:off x="0" y="0"/>
          <a:ext cx="0" cy="0"/>
          <a:chOff x="0" y="0"/>
          <a:chExt cx="0" cy="0"/>
        </a:xfrm>
      </p:grpSpPr>
      <p:sp>
        <p:nvSpPr>
          <p:cNvPr id="41" name="Google Shape;41;p20"/>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0"/>
          <p:cNvSpPr txBox="1">
            <a:spLocks noGrp="1"/>
          </p:cNvSpPr>
          <p:nvPr>
            <p:ph type="body" idx="1"/>
          </p:nvPr>
        </p:nvSpPr>
        <p:spPr>
          <a:xfrm>
            <a:off x="594360"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3" name="Google Shape;43;p20"/>
          <p:cNvCxnSpPr/>
          <p:nvPr/>
        </p:nvCxnSpPr>
        <p:spPr>
          <a:xfrm>
            <a:off x="594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4" name="Google Shape;44;p20"/>
          <p:cNvSpPr/>
          <p:nvPr/>
        </p:nvSpPr>
        <p:spPr>
          <a:xfrm>
            <a:off x="10879755" y="-1244903"/>
            <a:ext cx="2624490" cy="2489806"/>
          </a:xfrm>
          <a:prstGeom prst="pie">
            <a:avLst>
              <a:gd name="adj1" fmla="val 5413995"/>
              <a:gd name="adj2" fmla="val 10826281"/>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5" name="Google Shape;45;p20"/>
          <p:cNvSpPr/>
          <p:nvPr/>
        </p:nvSpPr>
        <p:spPr>
          <a:xfrm>
            <a:off x="6210036" y="-1896488"/>
            <a:ext cx="3792975" cy="3792975"/>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6" name="Google Shape;46;p20"/>
          <p:cNvSpPr/>
          <p:nvPr/>
        </p:nvSpPr>
        <p:spPr>
          <a:xfrm rot="5400000">
            <a:off x="10295512" y="1532512"/>
            <a:ext cx="3792975" cy="3792975"/>
          </a:xfrm>
          <a:prstGeom prst="pie">
            <a:avLst>
              <a:gd name="adj1" fmla="val 0"/>
              <a:gd name="adj2" fmla="val 10837603"/>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el 2">
  <p:cSld name="Titel 2">
    <p:bg>
      <p:bgPr>
        <a:solidFill>
          <a:schemeClr val="lt1"/>
        </a:solidFill>
        <a:effectLst/>
      </p:bgPr>
    </p:bg>
    <p:spTree>
      <p:nvGrpSpPr>
        <p:cNvPr id="1" name="Shape 47"/>
        <p:cNvGrpSpPr/>
        <p:nvPr/>
      </p:nvGrpSpPr>
      <p:grpSpPr>
        <a:xfrm>
          <a:off x="0" y="0"/>
          <a:ext cx="0" cy="0"/>
          <a:chOff x="0" y="0"/>
          <a:chExt cx="0" cy="0"/>
        </a:xfrm>
      </p:grpSpPr>
      <p:sp>
        <p:nvSpPr>
          <p:cNvPr id="48" name="Google Shape;48;p21"/>
          <p:cNvSpPr txBox="1">
            <a:spLocks noGrp="1"/>
          </p:cNvSpPr>
          <p:nvPr>
            <p:ph type="ctrTitle"/>
          </p:nvPr>
        </p:nvSpPr>
        <p:spPr>
          <a:xfrm>
            <a:off x="6299835" y="43052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1"/>
          <p:cNvSpPr txBox="1">
            <a:spLocks noGrp="1"/>
          </p:cNvSpPr>
          <p:nvPr>
            <p:ph type="body" idx="1"/>
          </p:nvPr>
        </p:nvSpPr>
        <p:spPr>
          <a:xfrm>
            <a:off x="6299835" y="456860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50" name="Google Shape;50;p21"/>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1" name="Google Shape;51;p21"/>
          <p:cNvSpPr>
            <a:spLocks noGrp="1"/>
          </p:cNvSpPr>
          <p:nvPr>
            <p:ph type="pic" idx="2"/>
          </p:nvPr>
        </p:nvSpPr>
        <p:spPr>
          <a:xfrm>
            <a:off x="0" y="-11113"/>
            <a:ext cx="5628068" cy="6858000"/>
          </a:xfrm>
          <a:prstGeom prst="flowChartDelay">
            <a:avLst/>
          </a:prstGeom>
          <a:solidFill>
            <a:srgbClr val="87C3CD"/>
          </a:solid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el">
  <p:cSld name="Titel">
    <p:bg>
      <p:bgPr>
        <a:solidFill>
          <a:schemeClr val="lt1"/>
        </a:solidFill>
        <a:effectLst/>
      </p:bgPr>
    </p:bg>
    <p:spTree>
      <p:nvGrpSpPr>
        <p:cNvPr id="1" name="Shape 52"/>
        <p:cNvGrpSpPr/>
        <p:nvPr/>
      </p:nvGrpSpPr>
      <p:grpSpPr>
        <a:xfrm>
          <a:off x="0" y="0"/>
          <a:ext cx="0" cy="0"/>
          <a:chOff x="0" y="0"/>
          <a:chExt cx="0" cy="0"/>
        </a:xfrm>
      </p:grpSpPr>
      <p:sp>
        <p:nvSpPr>
          <p:cNvPr id="53" name="Google Shape;53;p22"/>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54" name="Google Shape;54;p22"/>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5" name="Google Shape;55;p22"/>
          <p:cNvSpPr txBox="1">
            <a:spLocks noGrp="1"/>
          </p:cNvSpPr>
          <p:nvPr>
            <p:ph type="body" idx="1"/>
          </p:nvPr>
        </p:nvSpPr>
        <p:spPr>
          <a:xfrm>
            <a:off x="6309905"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6" name="Google Shape;56;p22"/>
          <p:cNvSpPr/>
          <p:nvPr/>
        </p:nvSpPr>
        <p:spPr>
          <a:xfrm rot="-5400000">
            <a:off x="-1994302" y="2784058"/>
            <a:ext cx="3988604" cy="4143593"/>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7" name="Google Shape;57;p22"/>
          <p:cNvSpPr/>
          <p:nvPr/>
        </p:nvSpPr>
        <p:spPr>
          <a:xfrm rot="10800000">
            <a:off x="1657654" y="5606713"/>
            <a:ext cx="2376839" cy="2502573"/>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8" name="Google Shape;58;p22"/>
          <p:cNvSpPr/>
          <p:nvPr/>
        </p:nvSpPr>
        <p:spPr>
          <a:xfrm rot="-8153822">
            <a:off x="691437" y="2439793"/>
            <a:ext cx="1375053" cy="140689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el und zwei Inhalte 2">
  <p:cSld name="Titel und zwei Inhalte 2">
    <p:bg>
      <p:bgPr>
        <a:solidFill>
          <a:schemeClr val="lt1"/>
        </a:solidFill>
        <a:effectLst/>
      </p:bgPr>
    </p:bg>
    <p:spTree>
      <p:nvGrpSpPr>
        <p:cNvPr id="1" name="Shape 59"/>
        <p:cNvGrpSpPr/>
        <p:nvPr/>
      </p:nvGrpSpPr>
      <p:grpSpPr>
        <a:xfrm>
          <a:off x="0" y="0"/>
          <a:ext cx="0" cy="0"/>
          <a:chOff x="0" y="0"/>
          <a:chExt cx="0" cy="0"/>
        </a:xfrm>
      </p:grpSpPr>
      <p:sp>
        <p:nvSpPr>
          <p:cNvPr id="60" name="Google Shape;60;p23"/>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3"/>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2" name="Google Shape;62;p23"/>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3" name="Google Shape;63;p23"/>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64" name="Google Shape;64;p23"/>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5" name="Google Shape;65;p23"/>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66" name="Google Shape;66;p23"/>
          <p:cNvSpPr/>
          <p:nvPr/>
        </p:nvSpPr>
        <p:spPr>
          <a:xfrm>
            <a:off x="9879382" y="-1169095"/>
            <a:ext cx="2338190" cy="2338190"/>
          </a:xfrm>
          <a:prstGeom prst="pie">
            <a:avLst>
              <a:gd name="adj1" fmla="val 0"/>
              <a:gd name="adj2" fmla="val 10795612"/>
            </a:avLst>
          </a:prstGeom>
          <a:solidFill>
            <a:srgbClr val="AFD7D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7" name="Google Shape;67;p23"/>
          <p:cNvSpPr/>
          <p:nvPr/>
        </p:nvSpPr>
        <p:spPr>
          <a:xfrm>
            <a:off x="8335968" y="-706089"/>
            <a:ext cx="1393345" cy="1412178"/>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8" name="Google Shape;68;p23"/>
          <p:cNvSpPr/>
          <p:nvPr/>
        </p:nvSpPr>
        <p:spPr>
          <a:xfrm>
            <a:off x="9624160" y="313424"/>
            <a:ext cx="1157486" cy="115748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elinhalt und Bild">
  <p:cSld name="Titelinhalt und Bild">
    <p:bg>
      <p:bgPr>
        <a:solidFill>
          <a:schemeClr val="lt1"/>
        </a:solidFill>
        <a:effectLst/>
      </p:bgPr>
    </p:bg>
    <p:spTree>
      <p:nvGrpSpPr>
        <p:cNvPr id="1" name="Shape 79"/>
        <p:cNvGrpSpPr/>
        <p:nvPr/>
      </p:nvGrpSpPr>
      <p:grpSpPr>
        <a:xfrm>
          <a:off x="0" y="0"/>
          <a:ext cx="0" cy="0"/>
          <a:chOff x="0" y="0"/>
          <a:chExt cx="0" cy="0"/>
        </a:xfrm>
      </p:grpSpPr>
      <p:sp>
        <p:nvSpPr>
          <p:cNvPr id="80" name="Google Shape;80;p25"/>
          <p:cNvSpPr txBox="1">
            <a:spLocks noGrp="1"/>
          </p:cNvSpPr>
          <p:nvPr>
            <p:ph type="title"/>
          </p:nvPr>
        </p:nvSpPr>
        <p:spPr>
          <a:xfrm>
            <a:off x="575310" y="278129"/>
            <a:ext cx="5063490" cy="235402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5"/>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82" name="Google Shape;82;p25"/>
          <p:cNvCxnSpPr/>
          <p:nvPr/>
        </p:nvCxnSpPr>
        <p:spPr>
          <a:xfrm>
            <a:off x="594360" y="2997459"/>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3" name="Google Shape;83;p25"/>
          <p:cNvSpPr>
            <a:spLocks noGrp="1"/>
          </p:cNvSpPr>
          <p:nvPr>
            <p:ph type="pic" idx="2"/>
          </p:nvPr>
        </p:nvSpPr>
        <p:spPr>
          <a:xfrm flipH="1">
            <a:off x="6733505" y="0"/>
            <a:ext cx="5458495" cy="6858000"/>
          </a:xfrm>
          <a:prstGeom prst="flowChartDelay">
            <a:avLst/>
          </a:prstGeom>
          <a:solidFill>
            <a:srgbClr val="87C3CD"/>
          </a:solidFill>
          <a:ln>
            <a:noFill/>
          </a:ln>
        </p:spPr>
        <p:txBody>
          <a:bodyPr/>
          <a:lstStyle/>
          <a:p>
            <a:endParaRPr lang="de-DE"/>
          </a:p>
        </p:txBody>
      </p:sp>
      <p:sp>
        <p:nvSpPr>
          <p:cNvPr id="84" name="Google Shape;84;p25"/>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85" name="Google Shape;85;p25"/>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el und zwei Inhalte">
  <p:cSld name="Titel und zwei Inhalte">
    <p:bg>
      <p:bgPr>
        <a:solidFill>
          <a:schemeClr val="lt1"/>
        </a:solidFill>
        <a:effectLst/>
      </p:bgPr>
    </p:bg>
    <p:spTree>
      <p:nvGrpSpPr>
        <p:cNvPr id="1" name="Shape 97"/>
        <p:cNvGrpSpPr/>
        <p:nvPr/>
      </p:nvGrpSpPr>
      <p:grpSpPr>
        <a:xfrm>
          <a:off x="0" y="0"/>
          <a:ext cx="0" cy="0"/>
          <a:chOff x="0" y="0"/>
          <a:chExt cx="0" cy="0"/>
        </a:xfrm>
      </p:grpSpPr>
      <p:sp>
        <p:nvSpPr>
          <p:cNvPr id="98" name="Google Shape;98;p27"/>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99" name="Google Shape;99;p27"/>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100" name="Google Shape;100;p27"/>
          <p:cNvSpPr txBox="1">
            <a:spLocks noGrp="1"/>
          </p:cNvSpPr>
          <p:nvPr>
            <p:ph type="body" idx="1"/>
          </p:nvPr>
        </p:nvSpPr>
        <p:spPr>
          <a:xfrm>
            <a:off x="595523" y="2676525"/>
            <a:ext cx="5746750" cy="359747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1" name="Google Shape;101;p27"/>
          <p:cNvSpPr txBox="1">
            <a:spLocks noGrp="1"/>
          </p:cNvSpPr>
          <p:nvPr>
            <p:ph type="body" idx="2"/>
          </p:nvPr>
        </p:nvSpPr>
        <p:spPr>
          <a:xfrm>
            <a:off x="7620000" y="2676525"/>
            <a:ext cx="3947160" cy="3597470"/>
          </a:xfrm>
          <a:prstGeom prst="rect">
            <a:avLst/>
          </a:prstGeom>
          <a:noFill/>
          <a:ln>
            <a:noFill/>
          </a:ln>
        </p:spPr>
        <p:txBody>
          <a:bodyPr spcFirstLastPara="1" wrap="square" lIns="0" tIns="45700" rIns="91425" bIns="45700" anchor="t" anchorCtr="0">
            <a:normAutofit/>
          </a:bodyPr>
          <a:lstStyle>
            <a:lvl1pPr marL="457200" lvl="0" indent="-355600" algn="l">
              <a:lnSpc>
                <a:spcPct val="90000"/>
              </a:lnSpc>
              <a:spcBef>
                <a:spcPts val="1800"/>
              </a:spcBef>
              <a:spcAft>
                <a:spcPts val="0"/>
              </a:spcAft>
              <a:buClr>
                <a:srgbClr val="3F3F3F"/>
              </a:buClr>
              <a:buSzPts val="2000"/>
              <a:buFont typeface="Arial"/>
              <a:buChar char="•"/>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2" name="Google Shape;102;p27"/>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7"/>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4" name="Google Shape;104;p27"/>
          <p:cNvSpPr/>
          <p:nvPr/>
        </p:nvSpPr>
        <p:spPr>
          <a:xfrm>
            <a:off x="9879382" y="-1169095"/>
            <a:ext cx="2338190" cy="2338190"/>
          </a:xfrm>
          <a:prstGeom prst="pie">
            <a:avLst>
              <a:gd name="adj1" fmla="val 0"/>
              <a:gd name="adj2" fmla="val 1079561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5" name="Google Shape;105;p27"/>
          <p:cNvSpPr/>
          <p:nvPr/>
        </p:nvSpPr>
        <p:spPr>
          <a:xfrm>
            <a:off x="8335968"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6" name="Google Shape;106;p27"/>
          <p:cNvSpPr/>
          <p:nvPr/>
        </p:nvSpPr>
        <p:spPr>
          <a:xfrm>
            <a:off x="9762833" y="493293"/>
            <a:ext cx="806080" cy="806080"/>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elle 2">
  <p:cSld name="Tabelle 2">
    <p:bg>
      <p:bgPr>
        <a:solidFill>
          <a:schemeClr val="lt1"/>
        </a:solidFill>
        <a:effectLst/>
      </p:bgPr>
    </p:bg>
    <p:spTree>
      <p:nvGrpSpPr>
        <p:cNvPr id="1" name="Shape 107"/>
        <p:cNvGrpSpPr/>
        <p:nvPr/>
      </p:nvGrpSpPr>
      <p:grpSpPr>
        <a:xfrm>
          <a:off x="0" y="0"/>
          <a:ext cx="0" cy="0"/>
          <a:chOff x="0" y="0"/>
          <a:chExt cx="0" cy="0"/>
        </a:xfrm>
      </p:grpSpPr>
      <p:sp>
        <p:nvSpPr>
          <p:cNvPr id="108" name="Google Shape;108;p28"/>
          <p:cNvSpPr txBox="1">
            <a:spLocks noGrp="1"/>
          </p:cNvSpPr>
          <p:nvPr>
            <p:ph type="title"/>
          </p:nvPr>
        </p:nvSpPr>
        <p:spPr>
          <a:xfrm>
            <a:off x="594360" y="202400"/>
            <a:ext cx="10972800" cy="157032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2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10" name="Google Shape;110;p2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11" name="Google Shape;111;p28"/>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body" idx="1"/>
          </p:nvPr>
        </p:nvSpPr>
        <p:spPr>
          <a:xfrm>
            <a:off x="594360" y="1825625"/>
            <a:ext cx="11003280" cy="435133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rgbClr val="3F3F3F"/>
              </a:buClr>
              <a:buSzPts val="2800"/>
              <a:buFont typeface="Arial"/>
              <a:buNone/>
              <a:defRPr sz="2800" b="0" i="0" u="none" strike="noStrike" cap="none">
                <a:solidFill>
                  <a:srgbClr val="3F3F3F"/>
                </a:solidFill>
                <a:latin typeface="Arial"/>
                <a:ea typeface="Arial"/>
                <a:cs typeface="Arial"/>
                <a:sym typeface="Arial"/>
              </a:defRPr>
            </a:lvl1pPr>
            <a:lvl2pPr marL="914400" marR="0" lvl="1" indent="-381000" algn="l" rtl="0">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1" name="Google Shape;11;p16"/>
          <p:cNvSpPr txBox="1">
            <a:spLocks noGrp="1"/>
          </p:cNvSpPr>
          <p:nvPr>
            <p:ph type="title"/>
          </p:nvPr>
        </p:nvSpPr>
        <p:spPr>
          <a:xfrm>
            <a:off x="594360" y="365125"/>
            <a:ext cx="11003280" cy="1325563"/>
          </a:xfrm>
          <a:prstGeom prst="rect">
            <a:avLst/>
          </a:prstGeom>
          <a:noFill/>
          <a:ln>
            <a:noFill/>
          </a:ln>
        </p:spPr>
        <p:txBody>
          <a:bodyPr spcFirstLastPara="1" wrap="square" lIns="91425" tIns="45700" rIns="91425" bIns="45700" anchor="ctr" anchorCtr="0">
            <a:normAutofit/>
          </a:bodyPr>
          <a:lstStyle>
            <a:lvl1pPr marR="0" lvl="0" algn="l" rtl="0">
              <a:lnSpc>
                <a:spcPct val="80000"/>
              </a:lnSpc>
              <a:spcBef>
                <a:spcPts val="0"/>
              </a:spcBef>
              <a:spcAft>
                <a:spcPts val="0"/>
              </a:spcAft>
              <a:buClr>
                <a:srgbClr val="3F3F3F"/>
              </a:buClr>
              <a:buSzPts val="4400"/>
              <a:buFont typeface="Play"/>
              <a:buNone/>
              <a:defRPr sz="4400" b="1" i="0" u="none" strike="noStrike" cap="none">
                <a:solidFill>
                  <a:srgbClr val="3F3F3F"/>
                </a:solidFill>
                <a:latin typeface="Play"/>
                <a:ea typeface="Play"/>
                <a:cs typeface="Play"/>
                <a:sym typeface="Play"/>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2" name="Google Shape;12;p16"/>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3" name="Google Shape;13;p16"/>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rtl="0">
              <a:spcBef>
                <a:spcPts val="0"/>
              </a:spcBef>
              <a:buNone/>
              <a:defRPr sz="1100" b="1" i="0" u="none" strike="noStrike" cap="none">
                <a:solidFill>
                  <a:schemeClr val="dk1"/>
                </a:solidFill>
                <a:latin typeface="Arial"/>
                <a:ea typeface="Arial"/>
                <a:cs typeface="Arial"/>
                <a:sym typeface="Arial"/>
              </a:defRPr>
            </a:lvl1pPr>
            <a:lvl2pPr marL="0" marR="0" lvl="1" indent="0" algn="l" rtl="0">
              <a:spcBef>
                <a:spcPts val="0"/>
              </a:spcBef>
              <a:buNone/>
              <a:defRPr sz="1100" b="1" i="0" u="none" strike="noStrike" cap="none">
                <a:solidFill>
                  <a:schemeClr val="dk1"/>
                </a:solidFill>
                <a:latin typeface="Arial"/>
                <a:ea typeface="Arial"/>
                <a:cs typeface="Arial"/>
                <a:sym typeface="Arial"/>
              </a:defRPr>
            </a:lvl2pPr>
            <a:lvl3pPr marL="0" marR="0" lvl="2" indent="0" algn="l" rtl="0">
              <a:spcBef>
                <a:spcPts val="0"/>
              </a:spcBef>
              <a:buNone/>
              <a:defRPr sz="1100" b="1" i="0" u="none" strike="noStrike" cap="none">
                <a:solidFill>
                  <a:schemeClr val="dk1"/>
                </a:solidFill>
                <a:latin typeface="Arial"/>
                <a:ea typeface="Arial"/>
                <a:cs typeface="Arial"/>
                <a:sym typeface="Arial"/>
              </a:defRPr>
            </a:lvl3pPr>
            <a:lvl4pPr marL="0" marR="0" lvl="3" indent="0" algn="l" rtl="0">
              <a:spcBef>
                <a:spcPts val="0"/>
              </a:spcBef>
              <a:buNone/>
              <a:defRPr sz="1100" b="1" i="0" u="none" strike="noStrike" cap="none">
                <a:solidFill>
                  <a:schemeClr val="dk1"/>
                </a:solidFill>
                <a:latin typeface="Arial"/>
                <a:ea typeface="Arial"/>
                <a:cs typeface="Arial"/>
                <a:sym typeface="Arial"/>
              </a:defRPr>
            </a:lvl4pPr>
            <a:lvl5pPr marL="0" marR="0" lvl="4" indent="0" algn="l" rtl="0">
              <a:spcBef>
                <a:spcPts val="0"/>
              </a:spcBef>
              <a:buNone/>
              <a:defRPr sz="1100" b="1" i="0" u="none" strike="noStrike" cap="none">
                <a:solidFill>
                  <a:schemeClr val="dk1"/>
                </a:solidFill>
                <a:latin typeface="Arial"/>
                <a:ea typeface="Arial"/>
                <a:cs typeface="Arial"/>
                <a:sym typeface="Arial"/>
              </a:defRPr>
            </a:lvl5pPr>
            <a:lvl6pPr marL="0" marR="0" lvl="5" indent="0" algn="l" rtl="0">
              <a:spcBef>
                <a:spcPts val="0"/>
              </a:spcBef>
              <a:buNone/>
              <a:defRPr sz="1100" b="1" i="0" u="none" strike="noStrike" cap="none">
                <a:solidFill>
                  <a:schemeClr val="dk1"/>
                </a:solidFill>
                <a:latin typeface="Arial"/>
                <a:ea typeface="Arial"/>
                <a:cs typeface="Arial"/>
                <a:sym typeface="Arial"/>
              </a:defRPr>
            </a:lvl6pPr>
            <a:lvl7pPr marL="0" marR="0" lvl="6" indent="0" algn="l" rtl="0">
              <a:spcBef>
                <a:spcPts val="0"/>
              </a:spcBef>
              <a:buNone/>
              <a:defRPr sz="1100" b="1" i="0" u="none" strike="noStrike" cap="none">
                <a:solidFill>
                  <a:schemeClr val="dk1"/>
                </a:solidFill>
                <a:latin typeface="Arial"/>
                <a:ea typeface="Arial"/>
                <a:cs typeface="Arial"/>
                <a:sym typeface="Arial"/>
              </a:defRPr>
            </a:lvl7pPr>
            <a:lvl8pPr marL="0" marR="0" lvl="7" indent="0" algn="l" rtl="0">
              <a:spcBef>
                <a:spcPts val="0"/>
              </a:spcBef>
              <a:buNone/>
              <a:defRPr sz="1100" b="1" i="0" u="none" strike="noStrike" cap="none">
                <a:solidFill>
                  <a:schemeClr val="dk1"/>
                </a:solidFill>
                <a:latin typeface="Arial"/>
                <a:ea typeface="Arial"/>
                <a:cs typeface="Arial"/>
                <a:sym typeface="Arial"/>
              </a:defRPr>
            </a:lvl8pPr>
            <a:lvl9pPr marL="0" marR="0" lvl="8" indent="0" algn="l" rtl="0">
              <a:spcBef>
                <a:spcPts val="0"/>
              </a:spcBef>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pic>
        <p:nvPicPr>
          <p:cNvPr id="14" name="Google Shape;14;p16" descr="Logo ProCure"/>
          <p:cNvPicPr preferRelativeResize="0"/>
          <p:nvPr/>
        </p:nvPicPr>
        <p:blipFill rotWithShape="1">
          <a:blip r:embed="rId12">
            <a:alphaModFix/>
          </a:blip>
          <a:srcRect/>
          <a:stretch/>
        </p:blipFill>
        <p:spPr>
          <a:xfrm>
            <a:off x="10419633" y="5890912"/>
            <a:ext cx="1307555" cy="7138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7" r:id="rId7"/>
    <p:sldLayoutId id="2147483659" r:id="rId8"/>
    <p:sldLayoutId id="2147483660" r:id="rId9"/>
    <p:sldLayoutId id="214748366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image" Target="../media/image4.jpg"/></Relationships>
</file>

<file path=ppt/slides/_rels/slide38.xml.rels><?xml version="1.0" encoding="UTF-8" standalone="yes"?>
<Relationships xmlns="http://schemas.openxmlformats.org/package/2006/relationships"><Relationship Id="rId3" Type="http://schemas.openxmlformats.org/officeDocument/2006/relationships/hyperlink" Target="https://www.umweltbundesamt.de/publikationen/umweltfreundliche-beschaffung-schulungsskript-1" TargetMode="External"/><Relationship Id="rId2" Type="http://schemas.openxmlformats.org/officeDocument/2006/relationships/hyperlink" Target="https://green-business.ec.europa.eu/green-public-procurement/gpp-training-toolkit_en"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pic>
        <p:nvPicPr>
          <p:cNvPr id="120" name="Google Shape;120;p1" descr="Ein Bild, das Text, Schrift, Screenshot, Grafiken enthält.&#10;&#10;Automatisch generierte Beschreibung"/>
          <p:cNvPicPr preferRelativeResize="0"/>
          <p:nvPr/>
        </p:nvPicPr>
        <p:blipFill rotWithShape="1">
          <a:blip r:embed="rId3">
            <a:alphaModFix/>
          </a:blip>
          <a:srcRect/>
          <a:stretch/>
        </p:blipFill>
        <p:spPr>
          <a:xfrm>
            <a:off x="6614079" y="4951784"/>
            <a:ext cx="5273749" cy="1904297"/>
          </a:xfrm>
          <a:prstGeom prst="rect">
            <a:avLst/>
          </a:prstGeom>
          <a:noFill/>
          <a:ln>
            <a:noFill/>
          </a:ln>
        </p:spPr>
      </p:pic>
      <p:sp>
        <p:nvSpPr>
          <p:cNvPr id="121" name="Google Shape;121;p1"/>
          <p:cNvSpPr txBox="1"/>
          <p:nvPr/>
        </p:nvSpPr>
        <p:spPr>
          <a:xfrm>
            <a:off x="6309904" y="4085366"/>
            <a:ext cx="274519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800" b="0" i="0" u="none" strike="noStrike" cap="none" dirty="0">
                <a:solidFill>
                  <a:srgbClr val="3F3F3F"/>
                </a:solidFill>
                <a:latin typeface="Aptos" panose="020B0004020202020204" pitchFamily="34" charset="0"/>
                <a:sym typeface="Arial"/>
              </a:rPr>
              <a:t>Datum</a:t>
            </a:r>
            <a:endParaRPr dirty="0">
              <a:latin typeface="Aptos" panose="020B0004020202020204" pitchFamily="34" charset="0"/>
            </a:endParaRPr>
          </a:p>
        </p:txBody>
      </p:sp>
      <p:sp>
        <p:nvSpPr>
          <p:cNvPr id="122" name="Google Shape;122;p1"/>
          <p:cNvSpPr txBox="1"/>
          <p:nvPr/>
        </p:nvSpPr>
        <p:spPr>
          <a:xfrm>
            <a:off x="6309904" y="2291232"/>
            <a:ext cx="5882100" cy="1569620"/>
          </a:xfrm>
          <a:prstGeom prst="rect">
            <a:avLst/>
          </a:prstGeom>
          <a:noFill/>
          <a:ln>
            <a:noFill/>
          </a:ln>
        </p:spPr>
        <p:txBody>
          <a:bodyPr spcFirstLastPara="1" wrap="square" lIns="91425" tIns="45700" rIns="91425" bIns="45700" anchor="t" anchorCtr="0">
            <a:spAutoFit/>
          </a:bodyPr>
          <a:lstStyle/>
          <a:p>
            <a:r>
              <a:rPr lang="en-US" sz="3200" b="1" dirty="0">
                <a:solidFill>
                  <a:srgbClr val="3F3F3F"/>
                </a:solidFill>
                <a:latin typeface="Aptos Serif" panose="02020604070405020304" pitchFamily="18" charset="0"/>
                <a:ea typeface="Play"/>
                <a:cs typeface="Aptos Serif" panose="02020604070405020304" pitchFamily="18" charset="0"/>
              </a:rPr>
              <a:t>Tag 1: Rechtliche und politische Rahmenbedingungen</a:t>
            </a:r>
            <a:endParaRPr lang="de-DE" sz="3200" b="1" dirty="0">
              <a:solidFill>
                <a:srgbClr val="3F3F3F"/>
              </a:solidFill>
              <a:latin typeface="Aptos Serif" panose="02020604070405020304" pitchFamily="18" charset="0"/>
              <a:ea typeface="Play"/>
              <a:cs typeface="Aptos Serif" panose="02020604070405020304" pitchFamily="18" charset="0"/>
            </a:endParaRPr>
          </a:p>
        </p:txBody>
      </p:sp>
      <p:pic>
        <p:nvPicPr>
          <p:cNvPr id="123" name="Google Shape;123;p1" descr="Ein Bild, das Screenshot, Grafiken, Schrift, Grafikdesign enthält.&#10;&#10;Automatisch generierte Beschreibung"/>
          <p:cNvPicPr preferRelativeResize="0"/>
          <p:nvPr/>
        </p:nvPicPr>
        <p:blipFill rotWithShape="1">
          <a:blip r:embed="rId4">
            <a:alphaModFix/>
          </a:blip>
          <a:srcRect/>
          <a:stretch/>
        </p:blipFill>
        <p:spPr>
          <a:xfrm>
            <a:off x="2671385" y="2224159"/>
            <a:ext cx="3409143" cy="1861207"/>
          </a:xfrm>
          <a:prstGeom prst="rect">
            <a:avLst/>
          </a:prstGeom>
          <a:noFill/>
          <a:ln>
            <a:noFill/>
          </a:ln>
        </p:spPr>
      </p:pic>
      <p:pic>
        <p:nvPicPr>
          <p:cNvPr id="124" name="Google Shape;124;p1" descr="Ein Bild, das Text, Schrift, Electric Blue (Farbe), Symbol enthält.&#10;&#10;Automatisch generierte Beschreibung"/>
          <p:cNvPicPr preferRelativeResize="0"/>
          <p:nvPr/>
        </p:nvPicPr>
        <p:blipFill rotWithShape="1">
          <a:blip r:embed="rId5">
            <a:alphaModFix/>
          </a:blip>
          <a:srcRect/>
          <a:stretch/>
        </p:blipFill>
        <p:spPr>
          <a:xfrm>
            <a:off x="2914701" y="5903932"/>
            <a:ext cx="2768600" cy="580324"/>
          </a:xfrm>
          <a:prstGeom prst="rect">
            <a:avLst/>
          </a:prstGeom>
          <a:noFill/>
          <a:ln>
            <a:noFill/>
          </a:ln>
        </p:spPr>
      </p:pic>
      <p:sp>
        <p:nvSpPr>
          <p:cNvPr id="125" name="Google Shape;125;p1"/>
          <p:cNvSpPr txBox="1"/>
          <p:nvPr/>
        </p:nvSpPr>
        <p:spPr>
          <a:xfrm>
            <a:off x="0" y="5903933"/>
            <a:ext cx="2914701" cy="954067"/>
          </a:xfrm>
          <a:prstGeom prst="rect">
            <a:avLst/>
          </a:prstGeom>
          <a:noFill/>
          <a:ln>
            <a:noFill/>
          </a:ln>
        </p:spPr>
        <p:txBody>
          <a:bodyPr spcFirstLastPara="1" wrap="square" lIns="91425" tIns="45700" rIns="91425" bIns="45700" anchor="t" anchorCtr="0">
            <a:spAutoFit/>
          </a:bodyPr>
          <a:lstStyle/>
          <a:p>
            <a:pPr lvl="0"/>
            <a:r>
              <a:rPr lang="en-US" sz="800" dirty="0">
                <a:solidFill>
                  <a:schemeClr val="bg1"/>
                </a:solidFill>
              </a:rPr>
              <a:t>Finanziert durch die Europäische Union. Die geäußerten Ansichten und Meinungen sind jedoch ausschließlich die der Autoren und spiegeln nicht unbedingt die der Europäischen Union oder der Exekutivagentur Bildung, Audiovisuelles und Kultur (EACEA) wider. Weder die Europäische Union noch die EACEA können dafür haftbar gemacht werden.</a:t>
            </a:r>
          </a:p>
        </p:txBody>
      </p:sp>
      <p:sp>
        <p:nvSpPr>
          <p:cNvPr id="126" name="Google Shape;126;p1"/>
          <p:cNvSpPr txBox="1"/>
          <p:nvPr/>
        </p:nvSpPr>
        <p:spPr>
          <a:xfrm>
            <a:off x="6309904" y="1921900"/>
            <a:ext cx="4891496" cy="369332"/>
          </a:xfrm>
          <a:prstGeom prst="rect">
            <a:avLst/>
          </a:prstGeom>
          <a:noFill/>
          <a:ln>
            <a:noFill/>
          </a:ln>
        </p:spPr>
        <p:txBody>
          <a:bodyPr spcFirstLastPara="1" wrap="square" lIns="91425" tIns="45700" rIns="91425" bIns="45700" anchor="t" anchorCtr="0">
            <a:spAutoFit/>
          </a:bodyPr>
          <a:lstStyle/>
          <a:p>
            <a:pPr lvl="0"/>
            <a:r>
              <a:rPr lang="en-GB" sz="1800" b="1" dirty="0">
                <a:solidFill>
                  <a:srgbClr val="3F3F3F"/>
                </a:solidFill>
                <a:latin typeface="Aptos" panose="020B0004020202020204" pitchFamily="34" charset="0"/>
                <a:ea typeface="Play"/>
                <a:cs typeface="Play"/>
              </a:rPr>
              <a:t>Ausbildung der Ausbilder</a:t>
            </a:r>
            <a:endParaRPr sz="1800" b="1" dirty="0">
              <a:solidFill>
                <a:srgbClr val="3F3F3F"/>
              </a:solidFill>
              <a:latin typeface="Aptos" panose="020B0004020202020204" pitchFamily="34" charset="0"/>
              <a:ea typeface="Play"/>
              <a:cs typeface="Play"/>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03FCC-5FA7-F00A-3083-7E0E1675C13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BACFEC4-BB6C-864E-EAA5-D1F234127962}"/>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Grundsätze</a:t>
            </a:r>
            <a:r>
              <a:rPr lang="de-DE" dirty="0">
                <a:latin typeface="Aptos Serif" panose="02020604070405020304" pitchFamily="18" charset="0"/>
                <a:cs typeface="Aptos Serif" panose="02020604070405020304" pitchFamily="18" charset="0"/>
              </a:rPr>
              <a:t> des EU-Vertrags (II)</a:t>
            </a:r>
          </a:p>
        </p:txBody>
      </p:sp>
      <p:sp>
        <p:nvSpPr>
          <p:cNvPr id="3" name="Textplatzhalter 2">
            <a:extLst>
              <a:ext uri="{FF2B5EF4-FFF2-40B4-BE49-F238E27FC236}">
                <a16:creationId xmlns:a16="http://schemas.microsoft.com/office/drawing/2014/main" id="{39265FA8-7E51-18A7-290F-FA5E19BF0D39}"/>
              </a:ext>
            </a:extLst>
          </p:cNvPr>
          <p:cNvSpPr>
            <a:spLocks noGrp="1"/>
          </p:cNvSpPr>
          <p:nvPr>
            <p:ph type="body" idx="1"/>
          </p:nvPr>
        </p:nvSpPr>
        <p:spPr/>
        <p:txBody>
          <a:bodyPr/>
          <a:lstStyle/>
          <a:p>
            <a:r>
              <a:rPr lang="de-DE" b="1" dirty="0" err="1">
                <a:latin typeface="Aptos" panose="020B0004020202020204" pitchFamily="34" charset="0"/>
              </a:rPr>
              <a:t>Verhältnismäßigkeit</a:t>
            </a:r>
            <a:endParaRPr lang="de-DE" b="1" dirty="0">
              <a:latin typeface="Aptos" panose="020B0004020202020204" pitchFamily="34" charset="0"/>
            </a:endParaRPr>
          </a:p>
          <a:p>
            <a:pPr marL="0" indent="0">
              <a:buNone/>
            </a:pPr>
            <a:r>
              <a:rPr lang="en-IE" sz="2000" dirty="0">
                <a:latin typeface="Aptos" panose="020B0004020202020204" pitchFamily="34" charset="0"/>
              </a:rPr>
              <a:t>Die Kriterien müssen</a:t>
            </a:r>
            <a:endParaRPr lang="en-GB" sz="2000" dirty="0">
              <a:latin typeface="Aptos" panose="020B0004020202020204" pitchFamily="34" charset="0"/>
              <a:cs typeface="Arial" pitchFamily="34" charset="0"/>
            </a:endParaRPr>
          </a:p>
          <a:p>
            <a:pPr marL="0" indent="0">
              <a:buClr>
                <a:schemeClr val="accent1"/>
              </a:buClr>
            </a:pPr>
            <a:r>
              <a:rPr lang="en-US" sz="2000" dirty="0">
                <a:latin typeface="Aptos" panose="020B0004020202020204" pitchFamily="34" charset="0"/>
                <a:cs typeface="Arial" pitchFamily="34" charset="0"/>
              </a:rPr>
              <a:t>- in einem angemessenen Verhältnis zu den verfolgten Zielen stehen und </a:t>
            </a:r>
            <a:endParaRPr lang="en-GB" dirty="0">
              <a:latin typeface="Aptos" panose="020B0004020202020204" pitchFamily="34" charset="0"/>
              <a:cs typeface="Arial" pitchFamily="34" charset="0"/>
            </a:endParaRPr>
          </a:p>
          <a:p>
            <a:pPr marL="0" indent="0">
              <a:buClr>
                <a:schemeClr val="accent1"/>
              </a:buClr>
            </a:pPr>
            <a:r>
              <a:rPr lang="en-US" sz="2000" dirty="0">
                <a:latin typeface="Aptos" panose="020B0004020202020204" pitchFamily="34" charset="0"/>
                <a:cs typeface="Arial" pitchFamily="34" charset="0"/>
              </a:rPr>
              <a:t>- dürfen nicht über das zur Erreichung dieser Ziele erforderliche Maß hinausgehen. </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D920BC0A-F624-8D98-201D-8F6C8EBC7B41}"/>
              </a:ext>
            </a:extLst>
          </p:cNvPr>
          <p:cNvSpPr>
            <a:spLocks noGrp="1"/>
          </p:cNvSpPr>
          <p:nvPr>
            <p:ph type="body" idx="2"/>
          </p:nvPr>
        </p:nvSpPr>
        <p:spPr>
          <a:xfrm>
            <a:off x="6675863" y="2676525"/>
            <a:ext cx="4891297" cy="3597470"/>
          </a:xfrm>
        </p:spPr>
        <p:txBody>
          <a:bodyPr>
            <a:normAutofit/>
          </a:bodyPr>
          <a:lstStyle/>
          <a:p>
            <a:pPr indent="-228600">
              <a:lnSpc>
                <a:spcPct val="110000"/>
              </a:lnSpc>
              <a:buNone/>
            </a:pPr>
            <a:r>
              <a:rPr lang="de-DE" sz="2400" b="1" dirty="0">
                <a:latin typeface="Aptos" panose="020B0004020202020204" pitchFamily="34" charset="0"/>
              </a:rPr>
              <a:t>Gegenseitige </a:t>
            </a:r>
            <a:r>
              <a:rPr lang="de-DE" sz="2400" b="1" dirty="0" err="1">
                <a:latin typeface="Aptos" panose="020B0004020202020204" pitchFamily="34" charset="0"/>
              </a:rPr>
              <a:t>Anerkennung</a:t>
            </a:r>
            <a:endParaRPr lang="de-DE" sz="2400" b="1" dirty="0">
              <a:latin typeface="Aptos" panose="020B0004020202020204" pitchFamily="34" charset="0"/>
            </a:endParaRPr>
          </a:p>
          <a:p>
            <a:pPr marL="101600" indent="0">
              <a:buNone/>
            </a:pPr>
            <a:r>
              <a:rPr lang="en-US" dirty="0">
                <a:latin typeface="Aptos" panose="020B0004020202020204" pitchFamily="34" charset="0"/>
              </a:rPr>
              <a:t>Labels, Zertifikate und Nachweise beruflicher Qualifikationen aus anderen Mitgliedstaaten müssen berücksichtigt werden.</a:t>
            </a:r>
          </a:p>
          <a:p>
            <a:pPr marL="101600" indent="0">
              <a:buNone/>
            </a:pPr>
            <a:r>
              <a:rPr lang="en-US" dirty="0">
                <a:latin typeface="Aptos" panose="020B0004020202020204" pitchFamily="34" charset="0"/>
              </a:rPr>
              <a:t>Bei der Bewertung der Einhaltung der Kriterien müssen</a:t>
            </a:r>
            <a:r>
              <a:rPr lang="en-US" b="1" dirty="0">
                <a:solidFill>
                  <a:schemeClr val="tx2"/>
                </a:solidFill>
                <a:latin typeface="Aptos" panose="020B0004020202020204" pitchFamily="34" charset="0"/>
              </a:rPr>
              <a:t> gleichwertige Qualifikationen </a:t>
            </a:r>
            <a:r>
              <a:rPr lang="en-US" dirty="0">
                <a:latin typeface="Aptos" panose="020B0004020202020204" pitchFamily="34" charset="0"/>
              </a:rPr>
              <a:t>anerkannt werden.</a:t>
            </a:r>
            <a:endParaRPr lang="de-DE" dirty="0">
              <a:latin typeface="Aptos" panose="020B0004020202020204" pitchFamily="34" charset="0"/>
            </a:endParaRPr>
          </a:p>
        </p:txBody>
      </p:sp>
    </p:spTree>
    <p:extLst>
      <p:ext uri="{BB962C8B-B14F-4D97-AF65-F5344CB8AC3E}">
        <p14:creationId xmlns:p14="http://schemas.microsoft.com/office/powerpoint/2010/main" val="2889597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94360" y="189572"/>
            <a:ext cx="7746752" cy="1593507"/>
          </a:xfrm>
        </p:spPr>
        <p:txBody>
          <a:bodyPr/>
          <a:lstStyle/>
          <a:p>
            <a:r>
              <a:rPr lang="de-DE" dirty="0" err="1">
                <a:latin typeface="Aptos Serif" panose="02020604070405020304" pitchFamily="18" charset="0"/>
                <a:cs typeface="Aptos Serif" panose="02020604070405020304" pitchFamily="18" charset="0"/>
              </a:rPr>
              <a:t>EU-Beschaffungsrichtlinien</a:t>
            </a:r>
            <a:r>
              <a:rPr lang="de-DE" dirty="0">
                <a:latin typeface="Aptos Serif" panose="02020604070405020304" pitchFamily="18" charset="0"/>
                <a:cs typeface="Aptos Serif" panose="02020604070405020304" pitchFamily="18" charset="0"/>
              </a:rPr>
              <a:t> 2014 – Wichtige Rahmenbedingungen</a:t>
            </a:r>
          </a:p>
        </p:txBody>
      </p:sp>
      <p:sp>
        <p:nvSpPr>
          <p:cNvPr id="5" name="Rectangle 2">
            <a:extLst>
              <a:ext uri="{FF2B5EF4-FFF2-40B4-BE49-F238E27FC236}">
                <a16:creationId xmlns:a16="http://schemas.microsoft.com/office/drawing/2014/main" id="{A3BFD27E-4EC3-1F0F-8D23-8B6113819261}"/>
              </a:ext>
            </a:extLst>
          </p:cNvPr>
          <p:cNvSpPr>
            <a:spLocks noGrp="1" noChangeArrowheads="1"/>
          </p:cNvSpPr>
          <p:nvPr>
            <p:ph type="body" idx="1"/>
          </p:nvPr>
        </p:nvSpPr>
        <p:spPr bwMode="auto">
          <a:xfrm>
            <a:off x="594360" y="2174890"/>
            <a:ext cx="10942111"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IE" sz="2000" b="0" dirty="0">
                <a:solidFill>
                  <a:srgbClr val="3F3F3F"/>
                </a:solidFill>
                <a:latin typeface="Aptos" panose="020B0004020202020204" pitchFamily="34" charset="0"/>
              </a:rPr>
              <a:t>Fähigkeit zur Festlegung von </a:t>
            </a:r>
            <a:r>
              <a:rPr lang="en-IE" sz="2000" b="0" dirty="0">
                <a:solidFill>
                  <a:schemeClr val="tx2"/>
                </a:solidFill>
                <a:latin typeface="Aptos" panose="020B0004020202020204" pitchFamily="34" charset="0"/>
              </a:rPr>
              <a:t>Produktionsprozessen und -methoden</a:t>
            </a:r>
          </a:p>
          <a:p>
            <a:pPr marL="271463" indent="-271463">
              <a:spcAft>
                <a:spcPts val="600"/>
              </a:spcAft>
              <a:buFont typeface="Arial" pitchFamily="34" charset="0"/>
              <a:buChar char="•"/>
            </a:pPr>
            <a:r>
              <a:rPr lang="en-IE" sz="2000" b="0" dirty="0">
                <a:solidFill>
                  <a:srgbClr val="3F3F3F"/>
                </a:solidFill>
                <a:latin typeface="Aptos" panose="020B0004020202020204" pitchFamily="34" charset="0"/>
              </a:rPr>
              <a:t>Einhaltung der </a:t>
            </a:r>
            <a:r>
              <a:rPr lang="en-IE" sz="2000" b="0" dirty="0">
                <a:solidFill>
                  <a:schemeClr val="tx2"/>
                </a:solidFill>
                <a:latin typeface="Aptos" panose="020B0004020202020204" pitchFamily="34" charset="0"/>
              </a:rPr>
              <a:t>Kernarbeitsnormen der ILO </a:t>
            </a:r>
            <a:r>
              <a:rPr lang="en-IE" sz="2000" b="0" dirty="0">
                <a:solidFill>
                  <a:srgbClr val="3F3F3F"/>
                </a:solidFill>
                <a:latin typeface="Aptos" panose="020B0004020202020204" pitchFamily="34" charset="0"/>
              </a:rPr>
              <a:t>und der Grundsätze des </a:t>
            </a:r>
            <a:r>
              <a:rPr lang="en-IE" sz="2000" b="0" dirty="0">
                <a:solidFill>
                  <a:schemeClr val="tx2"/>
                </a:solidFill>
                <a:latin typeface="Aptos" panose="020B0004020202020204" pitchFamily="34" charset="0"/>
              </a:rPr>
              <a:t>fairen Handels</a:t>
            </a:r>
          </a:p>
          <a:p>
            <a:pPr marL="271463" indent="-271463">
              <a:spcAft>
                <a:spcPts val="600"/>
              </a:spcAft>
              <a:buFont typeface="Arial" pitchFamily="34" charset="0"/>
              <a:buChar char="•"/>
            </a:pPr>
            <a:r>
              <a:rPr lang="en-IE" sz="2000" b="0" dirty="0">
                <a:solidFill>
                  <a:schemeClr val="tx1"/>
                </a:solidFill>
                <a:latin typeface="Aptos" panose="020B0004020202020204" pitchFamily="34" charset="0"/>
              </a:rPr>
              <a:t>Erweiterte Nutzung von </a:t>
            </a:r>
            <a:r>
              <a:rPr lang="en-IE" sz="2000" b="0" dirty="0">
                <a:solidFill>
                  <a:schemeClr val="tx2"/>
                </a:solidFill>
                <a:latin typeface="Aptos" panose="020B0004020202020204" pitchFamily="34" charset="0"/>
              </a:rPr>
              <a:t>Umweltmanagementsystemen</a:t>
            </a:r>
          </a:p>
          <a:p>
            <a:pPr marL="271463" indent="-271463">
              <a:spcAft>
                <a:spcPts val="600"/>
              </a:spcAft>
              <a:buFont typeface="Arial" pitchFamily="34" charset="0"/>
              <a:buChar char="•"/>
            </a:pPr>
            <a:r>
              <a:rPr lang="en-IE" sz="2000" b="0" dirty="0">
                <a:solidFill>
                  <a:schemeClr val="tx1"/>
                </a:solidFill>
                <a:latin typeface="Aptos" panose="020B0004020202020204" pitchFamily="34" charset="0"/>
              </a:rPr>
              <a:t>Erweiterte Verwendung von </a:t>
            </a:r>
            <a:r>
              <a:rPr lang="en-IE" sz="2000" b="0" dirty="0">
                <a:solidFill>
                  <a:schemeClr val="tx2"/>
                </a:solidFill>
                <a:latin typeface="Aptos" panose="020B0004020202020204" pitchFamily="34" charset="0"/>
              </a:rPr>
              <a:t>Umweltzeichen </a:t>
            </a:r>
            <a:r>
              <a:rPr lang="en-IE" sz="2000" b="0" dirty="0">
                <a:solidFill>
                  <a:schemeClr val="tx1"/>
                </a:solidFill>
                <a:latin typeface="Aptos" panose="020B0004020202020204" pitchFamily="34" charset="0"/>
              </a:rPr>
              <a:t>für Spezifikationen und die Einhaltung von Vorschriften</a:t>
            </a:r>
          </a:p>
          <a:p>
            <a:pPr marL="271463" indent="-271463">
              <a:spcAft>
                <a:spcPts val="600"/>
              </a:spcAft>
              <a:buFont typeface="Arial" pitchFamily="34" charset="0"/>
              <a:buChar char="•"/>
            </a:pPr>
            <a:r>
              <a:rPr lang="en-IE" sz="2000" b="0" dirty="0">
                <a:solidFill>
                  <a:schemeClr val="tx1"/>
                </a:solidFill>
                <a:latin typeface="Aptos" panose="020B0004020202020204" pitchFamily="34" charset="0"/>
              </a:rPr>
              <a:t>Berücksichtigung der </a:t>
            </a:r>
            <a:r>
              <a:rPr lang="en-IE" sz="2000" b="0" dirty="0">
                <a:solidFill>
                  <a:schemeClr val="tx2"/>
                </a:solidFill>
                <a:latin typeface="Aptos" panose="020B0004020202020204" pitchFamily="34" charset="0"/>
              </a:rPr>
              <a:t>Lebenszykluskosten</a:t>
            </a:r>
          </a:p>
          <a:p>
            <a:pPr marL="271463" indent="-271463">
              <a:spcAft>
                <a:spcPts val="600"/>
              </a:spcAft>
              <a:buFont typeface="Arial" pitchFamily="34" charset="0"/>
              <a:buChar char="•"/>
            </a:pPr>
            <a:r>
              <a:rPr lang="en-IE" sz="2000" b="0" dirty="0">
                <a:solidFill>
                  <a:schemeClr val="tx1"/>
                </a:solidFill>
                <a:latin typeface="Aptos" panose="020B0004020202020204" pitchFamily="34" charset="0"/>
              </a:rPr>
              <a:t>Möglichkeit, Angebote abzulehnen, die nicht </a:t>
            </a:r>
            <a:r>
              <a:rPr lang="en-IE" sz="2000" b="0" dirty="0">
                <a:solidFill>
                  <a:schemeClr val="tx2"/>
                </a:solidFill>
                <a:latin typeface="Aptos" panose="020B0004020202020204" pitchFamily="34" charset="0"/>
              </a:rPr>
              <a:t>den ökologischen und sozialen Verpflichtungen </a:t>
            </a:r>
            <a:r>
              <a:rPr lang="en-IE" sz="2000" b="0" dirty="0">
                <a:solidFill>
                  <a:schemeClr val="tx1"/>
                </a:solidFill>
                <a:latin typeface="Aptos" panose="020B0004020202020204" pitchFamily="34" charset="0"/>
              </a:rPr>
              <a:t>entsprechen</a:t>
            </a:r>
            <a:r>
              <a:rPr lang="en-IE" sz="2000" b="0" dirty="0">
                <a:solidFill>
                  <a:schemeClr val="tx2"/>
                </a:solidFill>
                <a:latin typeface="Aptos" panose="020B00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ptos" panose="020B0004020202020204" pitchFamily="34" charset="0"/>
            </a:endParaRPr>
          </a:p>
        </p:txBody>
      </p:sp>
    </p:spTree>
    <p:extLst>
      <p:ext uri="{BB962C8B-B14F-4D97-AF65-F5344CB8AC3E}">
        <p14:creationId xmlns:p14="http://schemas.microsoft.com/office/powerpoint/2010/main" val="2560145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5DBFD-FDF2-A109-C984-4B641E5FB00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1B417DA-D218-0CC6-3242-09C2CEF34005}"/>
              </a:ext>
            </a:extLst>
          </p:cNvPr>
          <p:cNvSpPr>
            <a:spLocks noGrp="1"/>
          </p:cNvSpPr>
          <p:nvPr>
            <p:ph type="title"/>
          </p:nvPr>
        </p:nvSpPr>
        <p:spPr>
          <a:xfrm>
            <a:off x="594360" y="189572"/>
            <a:ext cx="7746752" cy="1593507"/>
          </a:xfrm>
        </p:spPr>
        <p:txBody>
          <a:bodyPr/>
          <a:lstStyle/>
          <a:p>
            <a:r>
              <a:rPr lang="de-DE" dirty="0" err="1">
                <a:latin typeface="Aptos Serif" panose="02020604070405020304" pitchFamily="18" charset="0"/>
                <a:cs typeface="Aptos Serif" panose="02020604070405020304" pitchFamily="18" charset="0"/>
              </a:rPr>
              <a:t>Beschaffungsrichtlinien </a:t>
            </a:r>
            <a:r>
              <a:rPr lang="de-DE" dirty="0">
                <a:latin typeface="Aptos Serif" panose="02020604070405020304" pitchFamily="18" charset="0"/>
                <a:cs typeface="Aptos Serif" panose="02020604070405020304" pitchFamily="18" charset="0"/>
              </a:rPr>
              <a:t>– Technische </a:t>
            </a:r>
            <a:r>
              <a:rPr lang="de-DE" dirty="0" err="1">
                <a:latin typeface="Aptos Serif" panose="02020604070405020304" pitchFamily="18" charset="0"/>
                <a:cs typeface="Aptos Serif" panose="02020604070405020304" pitchFamily="18" charset="0"/>
              </a:rPr>
              <a:t>Spezifikationen</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DCC8313B-EA37-C842-597B-33CF8298C301}"/>
              </a:ext>
            </a:extLst>
          </p:cNvPr>
          <p:cNvSpPr>
            <a:spLocks noGrp="1" noChangeArrowheads="1"/>
          </p:cNvSpPr>
          <p:nvPr>
            <p:ph type="body" idx="1"/>
          </p:nvPr>
        </p:nvSpPr>
        <p:spPr bwMode="auto">
          <a:xfrm>
            <a:off x="594359" y="2180023"/>
            <a:ext cx="10716643" cy="4596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Technische Spezifikationen beziehen sich auf eine detaillierte Beschreibung der Anforderungen und Eigenschaften, die ein Produkt oder eine Dienstleistung erfüllen muss, um den Bedürfnissen des öffentlichen Auftraggebers gerecht zu werden.</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Es handelt sich um Mindestanforderungen, die alle Angebote erfüllen müssen, z. B. „Die Produkte müssen aus ökologischem Landbau stammen“.</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Angebote, die den technischen Spezifikationen nicht entsprechen, müssen abgelehnt werden.</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Sie können auf verschiedene Weise formuliert werden, darunter leistungsbezogene, konstruktive oder funktionale Spezifikationen. </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Die Spezifikationen können sich auf jede Phase des Lebenszyklus beziehen, z. B. auf die Produktionsmethoden.</a:t>
            </a:r>
          </a:p>
        </p:txBody>
      </p:sp>
    </p:spTree>
    <p:extLst>
      <p:ext uri="{BB962C8B-B14F-4D97-AF65-F5344CB8AC3E}">
        <p14:creationId xmlns:p14="http://schemas.microsoft.com/office/powerpoint/2010/main" val="763545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DC487-41B2-0B82-E51C-566F3D00361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336677A-15FE-ACE9-D31B-E1B3886D7A3A}"/>
              </a:ext>
            </a:extLst>
          </p:cNvPr>
          <p:cNvSpPr>
            <a:spLocks noGrp="1"/>
          </p:cNvSpPr>
          <p:nvPr>
            <p:ph type="title"/>
          </p:nvPr>
        </p:nvSpPr>
        <p:spPr>
          <a:xfrm>
            <a:off x="594360" y="189572"/>
            <a:ext cx="7746752" cy="1593507"/>
          </a:xfrm>
        </p:spPr>
        <p:txBody>
          <a:bodyPr/>
          <a:lstStyle/>
          <a:p>
            <a:r>
              <a:rPr lang="de-DE" dirty="0" err="1">
                <a:latin typeface="Aptos Serif" panose="02020604070405020304" pitchFamily="18" charset="0"/>
                <a:cs typeface="Aptos Serif" panose="02020604070405020304" pitchFamily="18" charset="0"/>
              </a:rPr>
              <a:t>Beschaffungsrichtlinien </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Auswahl </a:t>
            </a:r>
            <a:r>
              <a:rPr lang="de-DE" dirty="0">
                <a:latin typeface="Aptos Serif" panose="02020604070405020304" pitchFamily="18" charset="0"/>
                <a:cs typeface="Aptos Serif" panose="02020604070405020304" pitchFamily="18" charset="0"/>
              </a:rPr>
              <a:t>und </a:t>
            </a:r>
            <a:r>
              <a:rPr lang="de-DE" dirty="0" err="1">
                <a:latin typeface="Aptos Serif" panose="02020604070405020304" pitchFamily="18" charset="0"/>
                <a:cs typeface="Aptos Serif" panose="02020604070405020304" pitchFamily="18" charset="0"/>
              </a:rPr>
              <a:t>Ausschluss</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4D0B7A14-9559-2006-7A1F-18E13BF1B0FC}"/>
              </a:ext>
            </a:extLst>
          </p:cNvPr>
          <p:cNvSpPr>
            <a:spLocks noGrp="1" noChangeArrowheads="1"/>
          </p:cNvSpPr>
          <p:nvPr>
            <p:ph type="body" idx="1"/>
          </p:nvPr>
        </p:nvSpPr>
        <p:spPr bwMode="auto">
          <a:xfrm>
            <a:off x="594359" y="2271242"/>
            <a:ext cx="10704117" cy="37446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Ausschlussgründe für Bieter beziehen sich auf schwerwiegende Verstöße oder Probleme in der Vergangenheit, wie z. B. Gesetzesverstöße oder die Nichtzahlung von Steuern oder Sozialversicherungsbeiträgen.</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Sie können sich auf die Nichteinhaltung von beispielsweise geltenden Umweltgesetzen beziehen</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Anhand von Auswahlkriterien kann festgestellt werden, welche Unternehmen über die technische und fachliche Leistungsfähigkeit zur Ausführung eines Auftrags verfügen</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Ausschluss und Auswahl müssen verhältnismäßig sein und auf vorab festgelegten Kriterien beruhen</a:t>
            </a:r>
          </a:p>
        </p:txBody>
      </p:sp>
    </p:spTree>
    <p:extLst>
      <p:ext uri="{BB962C8B-B14F-4D97-AF65-F5344CB8AC3E}">
        <p14:creationId xmlns:p14="http://schemas.microsoft.com/office/powerpoint/2010/main" val="2178035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236EF-BE5B-EC79-BC2C-625499E90E3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7A4AD54-1880-8DA8-A385-3BD624447A0E}"/>
              </a:ext>
            </a:extLst>
          </p:cNvPr>
          <p:cNvSpPr>
            <a:spLocks noGrp="1"/>
          </p:cNvSpPr>
          <p:nvPr>
            <p:ph type="title"/>
          </p:nvPr>
        </p:nvSpPr>
        <p:spPr>
          <a:xfrm>
            <a:off x="594360" y="189572"/>
            <a:ext cx="7746752" cy="1593507"/>
          </a:xfrm>
        </p:spPr>
        <p:txBody>
          <a:bodyPr/>
          <a:lstStyle/>
          <a:p>
            <a:r>
              <a:rPr lang="de-DE" dirty="0" err="1">
                <a:latin typeface="Aptos Serif" panose="02020604070405020304" pitchFamily="18" charset="0"/>
                <a:cs typeface="Aptos Serif" panose="02020604070405020304" pitchFamily="18" charset="0"/>
              </a:rPr>
              <a:t>Beschaffungsrichtlinien – Vergabekriterien</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81299783-3066-D4A8-2BB0-CDBE668EC792}"/>
              </a:ext>
            </a:extLst>
          </p:cNvPr>
          <p:cNvSpPr>
            <a:spLocks noGrp="1" noChangeArrowheads="1"/>
          </p:cNvSpPr>
          <p:nvPr>
            <p:ph type="body" idx="1"/>
          </p:nvPr>
        </p:nvSpPr>
        <p:spPr bwMode="auto">
          <a:xfrm>
            <a:off x="594359" y="2696999"/>
            <a:ext cx="10854429" cy="28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Aufträge werden auf der Grundlage des „wirtschaftlich günstigsten Angebots“ (MEAT) vergeben.</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Dies ermöglicht es dem öffentlichen Auftraggeber, eine Kombination aus Kosten- und Qualitätskriterien festzulegen, einschließlich Umweltmerkmale, sofern diese mit dem Auftragsgegenstand in Zusammenhang stehen.</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Es kann eine Lebenszykluskostenrechnung (LCC) angewendet werden, einschließlich der Kosten, die auf externe Umwelteffekte zurückzuführen sind (z. B. Treibhausgasemissionen).</a:t>
            </a:r>
          </a:p>
        </p:txBody>
      </p:sp>
    </p:spTree>
    <p:extLst>
      <p:ext uri="{BB962C8B-B14F-4D97-AF65-F5344CB8AC3E}">
        <p14:creationId xmlns:p14="http://schemas.microsoft.com/office/powerpoint/2010/main" val="929051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F4134-10E2-AE40-9FEF-F4544A3DA1A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48B3C67-08CD-B234-9AA8-1058D2D60CBA}"/>
              </a:ext>
            </a:extLst>
          </p:cNvPr>
          <p:cNvSpPr>
            <a:spLocks noGrp="1"/>
          </p:cNvSpPr>
          <p:nvPr>
            <p:ph type="title"/>
          </p:nvPr>
        </p:nvSpPr>
        <p:spPr>
          <a:xfrm>
            <a:off x="594359" y="189572"/>
            <a:ext cx="8683455" cy="1593507"/>
          </a:xfrm>
        </p:spPr>
        <p:txBody>
          <a:bodyPr/>
          <a:lstStyle/>
          <a:p>
            <a:r>
              <a:rPr lang="de-DE" dirty="0" err="1">
                <a:latin typeface="Aptos Serif" panose="02020604070405020304" pitchFamily="18" charset="0"/>
                <a:cs typeface="Aptos Serif" panose="02020604070405020304" pitchFamily="18" charset="0"/>
              </a:rPr>
              <a:t>Beschaffungsrichtlinien </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Vertragsbedingungen</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9E2EE4FC-DA10-838C-0CB4-1302E2495257}"/>
              </a:ext>
            </a:extLst>
          </p:cNvPr>
          <p:cNvSpPr>
            <a:spLocks noGrp="1" noChangeArrowheads="1"/>
          </p:cNvSpPr>
          <p:nvPr>
            <p:ph type="body" idx="1"/>
          </p:nvPr>
        </p:nvSpPr>
        <p:spPr bwMode="auto">
          <a:xfrm>
            <a:off x="594359" y="2584148"/>
            <a:ext cx="10892007" cy="3118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Die Vertragsbedingungen können Nachhaltigkeitsaspekte enthalten, beispielsweise: </a:t>
            </a:r>
          </a:p>
          <a:p>
            <a:pPr marL="728663" lvl="1" indent="-271463">
              <a:spcAft>
                <a:spcPts val="600"/>
              </a:spcAft>
              <a:buFont typeface="Arial" pitchFamily="34" charset="0"/>
              <a:buChar char="•"/>
            </a:pPr>
            <a:r>
              <a:rPr lang="en-US" sz="1600" b="0" dirty="0">
                <a:solidFill>
                  <a:srgbClr val="3F3F3F"/>
                </a:solidFill>
                <a:latin typeface="Aptos" panose="020B0004020202020204" pitchFamily="34" charset="0"/>
              </a:rPr>
              <a:t>Festlegung, dass </a:t>
            </a:r>
            <a:r>
              <a:rPr lang="en-US" sz="1600" dirty="0">
                <a:latin typeface="Aptos" panose="020B0004020202020204" pitchFamily="34" charset="0"/>
              </a:rPr>
              <a:t>die während der Vertragslaufzeit verwendeten Produkte in Übereinstimmung mit den Kernarbeitsnormen der ILO hergestellt worden sein müssen</a:t>
            </a:r>
          </a:p>
          <a:p>
            <a:pPr marL="728663" lvl="1" indent="-271463">
              <a:spcAft>
                <a:spcPts val="600"/>
              </a:spcAft>
              <a:buFont typeface="Arial" pitchFamily="34" charset="0"/>
              <a:buChar char="•"/>
            </a:pPr>
            <a:r>
              <a:rPr lang="en-US" sz="1600" b="0" dirty="0">
                <a:solidFill>
                  <a:srgbClr val="3F3F3F"/>
                </a:solidFill>
                <a:latin typeface="Aptos" panose="020B0004020202020204" pitchFamily="34" charset="0"/>
              </a:rPr>
              <a:t>Regelung der Verpackung und Lieferung von Produkten</a:t>
            </a:r>
          </a:p>
          <a:p>
            <a:pPr marL="728663" lvl="1" indent="-271463">
              <a:spcAft>
                <a:spcPts val="600"/>
              </a:spcAft>
              <a:buFont typeface="Arial" pitchFamily="34" charset="0"/>
              <a:buChar char="•"/>
            </a:pPr>
            <a:r>
              <a:rPr lang="en-US" sz="1600" b="0" dirty="0">
                <a:solidFill>
                  <a:srgbClr val="3F3F3F"/>
                </a:solidFill>
                <a:latin typeface="Aptos" panose="020B0004020202020204" pitchFamily="34" charset="0"/>
              </a:rPr>
              <a:t>In einem Dienstleistungsvertrag (z. B. Catering) muss festgelegt werden, dass </a:t>
            </a:r>
            <a:r>
              <a:rPr lang="en-US" sz="1600" dirty="0">
                <a:latin typeface="Aptos" panose="020B0004020202020204" pitchFamily="34" charset="0"/>
              </a:rPr>
              <a:t>einige der Produkte aus fairem Handel und/oder biologischem Anbau stammen</a:t>
            </a:r>
            <a:endParaRPr lang="en-US" sz="1600" b="0" dirty="0">
              <a:solidFill>
                <a:srgbClr val="3F3F3F"/>
              </a:solidFill>
              <a:latin typeface="Aptos" panose="020B0004020202020204" pitchFamily="34" charset="0"/>
            </a:endParaRP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Die Vertragsbedingungen müssen sich auf den Vertragsgegenstand beziehen und im Voraus bekannt gegeben werden.</a:t>
            </a:r>
          </a:p>
        </p:txBody>
      </p:sp>
    </p:spTree>
    <p:extLst>
      <p:ext uri="{BB962C8B-B14F-4D97-AF65-F5344CB8AC3E}">
        <p14:creationId xmlns:p14="http://schemas.microsoft.com/office/powerpoint/2010/main" val="3507114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D591A-8DDE-7FD7-66F2-CDE48FB61C1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3BD9217-C11C-246E-2594-AABF43CE8A63}"/>
              </a:ext>
            </a:extLst>
          </p:cNvPr>
          <p:cNvSpPr>
            <a:spLocks noGrp="1"/>
          </p:cNvSpPr>
          <p:nvPr>
            <p:ph type="title"/>
          </p:nvPr>
        </p:nvSpPr>
        <p:spPr>
          <a:xfrm>
            <a:off x="594359" y="189572"/>
            <a:ext cx="8683455" cy="1593507"/>
          </a:xfrm>
        </p:spPr>
        <p:txBody>
          <a:bodyPr/>
          <a:lstStyle/>
          <a:p>
            <a:r>
              <a:rPr lang="de-DE" dirty="0">
                <a:latin typeface="Aptos Serif" panose="02020604070405020304" pitchFamily="18" charset="0"/>
                <a:cs typeface="Aptos Serif" panose="02020604070405020304" pitchFamily="18" charset="0"/>
              </a:rPr>
              <a:t>Verbindung </a:t>
            </a:r>
            <a:r>
              <a:rPr lang="de-DE" dirty="0" err="1">
                <a:latin typeface="Aptos Serif" panose="02020604070405020304" pitchFamily="18" charset="0"/>
                <a:cs typeface="Aptos Serif" panose="02020604070405020304" pitchFamily="18" charset="0"/>
              </a:rPr>
              <a:t>zum </a:t>
            </a:r>
            <a:r>
              <a:rPr lang="de-DE" dirty="0">
                <a:latin typeface="Aptos Serif" panose="02020604070405020304" pitchFamily="18" charset="0"/>
                <a:cs typeface="Aptos Serif" panose="02020604070405020304" pitchFamily="18" charset="0"/>
              </a:rPr>
              <a:t>Auftragsgegenstand</a:t>
            </a:r>
          </a:p>
        </p:txBody>
      </p:sp>
      <p:sp>
        <p:nvSpPr>
          <p:cNvPr id="5" name="Rectangle 2">
            <a:extLst>
              <a:ext uri="{FF2B5EF4-FFF2-40B4-BE49-F238E27FC236}">
                <a16:creationId xmlns:a16="http://schemas.microsoft.com/office/drawing/2014/main" id="{8E0C46FC-9199-862F-6976-F1E8EF3B638F}"/>
              </a:ext>
            </a:extLst>
          </p:cNvPr>
          <p:cNvSpPr>
            <a:spLocks noGrp="1" noChangeArrowheads="1"/>
          </p:cNvSpPr>
          <p:nvPr>
            <p:ph type="body" idx="1"/>
          </p:nvPr>
        </p:nvSpPr>
        <p:spPr bwMode="auto">
          <a:xfrm>
            <a:off x="594358" y="2713137"/>
            <a:ext cx="10528753"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90000"/>
              </a:lnSpc>
              <a:spcBef>
                <a:spcPts val="1800"/>
              </a:spcBef>
              <a:buClr>
                <a:srgbClr val="3F3F3F"/>
              </a:buClr>
              <a:buSzPts val="2000"/>
            </a:pPr>
            <a:r>
              <a:rPr lang="en-US" sz="2000" b="0" dirty="0">
                <a:solidFill>
                  <a:srgbClr val="3F3F3F"/>
                </a:solidFill>
                <a:latin typeface="Aptos" panose="020B0004020202020204" pitchFamily="34" charset="0"/>
              </a:rPr>
              <a:t>Auswahlkriterien, technische Spezifikationen, Zuschlagskriterien und Vertragsbedingungen müssen alle mit dem Vertragsgegenstand verknüpft sein.</a:t>
            </a:r>
            <a:br>
              <a:rPr lang="en-US" sz="2000" b="0" dirty="0">
                <a:solidFill>
                  <a:srgbClr val="3F3F3F"/>
                </a:solidFill>
                <a:latin typeface="Aptos" panose="020B0004020202020204" pitchFamily="34" charset="0"/>
              </a:rPr>
            </a:br>
            <a:endParaRPr lang="en-US" sz="2000" b="0" dirty="0">
              <a:solidFill>
                <a:srgbClr val="3F3F3F"/>
              </a:solidFill>
              <a:latin typeface="Aptos" panose="020B0004020202020204" pitchFamily="34" charset="0"/>
            </a:endParaRPr>
          </a:p>
          <a:p>
            <a:pPr>
              <a:lnSpc>
                <a:spcPct val="90000"/>
              </a:lnSpc>
              <a:spcBef>
                <a:spcPts val="1800"/>
              </a:spcBef>
              <a:buClr>
                <a:srgbClr val="3F3F3F"/>
              </a:buClr>
              <a:buSzPts val="2000"/>
            </a:pPr>
            <a:r>
              <a:rPr lang="en-US" sz="2000" b="0" dirty="0">
                <a:solidFill>
                  <a:srgbClr val="3F3F3F"/>
                </a:solidFill>
                <a:latin typeface="Aptos" panose="020B0004020202020204" pitchFamily="34" charset="0"/>
              </a:rPr>
              <a:t>Schränkt die Möglichkeit ein, die Gesamtpraktiken eines bietenden Unternehmens zu betrachten</a:t>
            </a:r>
          </a:p>
        </p:txBody>
      </p:sp>
    </p:spTree>
    <p:extLst>
      <p:ext uri="{BB962C8B-B14F-4D97-AF65-F5344CB8AC3E}">
        <p14:creationId xmlns:p14="http://schemas.microsoft.com/office/powerpoint/2010/main" val="1820839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5C3E0-B241-94D4-2F6D-6B9EABF9846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5C2F5F9-CBCB-C30F-8CA4-CC9BB735B90A}"/>
              </a:ext>
            </a:extLst>
          </p:cNvPr>
          <p:cNvSpPr>
            <a:spLocks noGrp="1"/>
          </p:cNvSpPr>
          <p:nvPr>
            <p:ph type="title"/>
          </p:nvPr>
        </p:nvSpPr>
        <p:spPr>
          <a:xfrm>
            <a:off x="594359" y="189572"/>
            <a:ext cx="8683455" cy="1593507"/>
          </a:xfrm>
        </p:spPr>
        <p:txBody>
          <a:bodyPr/>
          <a:lstStyle/>
          <a:p>
            <a:r>
              <a:rPr lang="de-DE" dirty="0">
                <a:latin typeface="Aptos Serif" panose="02020604070405020304" pitchFamily="18" charset="0"/>
                <a:cs typeface="Aptos Serif" panose="02020604070405020304" pitchFamily="18" charset="0"/>
              </a:rPr>
              <a:t>Verbindung </a:t>
            </a:r>
            <a:r>
              <a:rPr lang="de-DE" dirty="0" err="1">
                <a:latin typeface="Aptos Serif" panose="02020604070405020304" pitchFamily="18" charset="0"/>
                <a:cs typeface="Aptos Serif" panose="02020604070405020304" pitchFamily="18" charset="0"/>
              </a:rPr>
              <a:t>zum </a:t>
            </a:r>
            <a:r>
              <a:rPr lang="de-DE" dirty="0">
                <a:latin typeface="Aptos Serif" panose="02020604070405020304" pitchFamily="18" charset="0"/>
                <a:cs typeface="Aptos Serif" panose="02020604070405020304" pitchFamily="18" charset="0"/>
              </a:rPr>
              <a:t>Thema – </a:t>
            </a:r>
            <a:r>
              <a:rPr lang="de-DE" dirty="0" err="1">
                <a:latin typeface="Aptos Serif" panose="02020604070405020304" pitchFamily="18" charset="0"/>
                <a:cs typeface="Aptos Serif" panose="02020604070405020304" pitchFamily="18" charset="0"/>
              </a:rPr>
              <a:t>Beispiele Kriterien</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C39A98CA-5DD4-A1DE-B3AD-6EBAAC1596D2}"/>
              </a:ext>
            </a:extLst>
          </p:cNvPr>
          <p:cNvSpPr>
            <a:spLocks noGrp="1" noChangeArrowheads="1"/>
          </p:cNvSpPr>
          <p:nvPr>
            <p:ph type="body" idx="1"/>
          </p:nvPr>
        </p:nvSpPr>
        <p:spPr bwMode="auto">
          <a:xfrm>
            <a:off x="594360" y="2602503"/>
            <a:ext cx="10155416" cy="34983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In einem Vertrag über Catering-Dienstleistungen muss die Anforderung enthalten sein, dass der verwendete Kaffee und Tee zu 100 % aus fairem Handel stammen muss</a:t>
            </a:r>
            <a:r>
              <a:rPr lang="en-US" sz="2000" b="0" dirty="0">
                <a:solidFill>
                  <a:schemeClr val="tx2"/>
                </a:solidFill>
                <a:latin typeface="Aptos" panose="020B0004020202020204" pitchFamily="34" charset="0"/>
                <a:sym typeface="Wingdings" panose="05000000000000000000" pitchFamily="2" charset="2"/>
              </a:rPr>
              <a:t> </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In einem Vertrag über die Lieferung von T-Shirts die Anforderung, dass die Arbeitskleidung aus Bio-Baumwolle hergestellt sein muss</a:t>
            </a:r>
            <a:r>
              <a:rPr lang="en-US" sz="2000" b="0" dirty="0">
                <a:solidFill>
                  <a:schemeClr val="tx2"/>
                </a:solidFill>
                <a:latin typeface="Aptos" panose="020B0004020202020204" pitchFamily="34" charset="0"/>
                <a:sym typeface="Wingdings" panose="05000000000000000000" pitchFamily="2" charset="2"/>
              </a:rPr>
              <a:t> </a:t>
            </a:r>
            <a:endParaRPr lang="en-US" sz="2000" b="0" dirty="0">
              <a:solidFill>
                <a:schemeClr val="tx2"/>
              </a:solidFill>
              <a:latin typeface="Aptos" panose="020B0004020202020204" pitchFamily="34" charset="0"/>
            </a:endParaRP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In einem Vertrag über Catering-Dienstleistungen die Anforderung, dass Lieferanten in ALLEN ihren Verträgen Kaffee und Tee aus 100 % fairem Handel verwenden müssen</a:t>
            </a:r>
            <a:r>
              <a:rPr lang="en-US" sz="2000" b="0" dirty="0">
                <a:solidFill>
                  <a:srgbClr val="FF0000"/>
                </a:solidFill>
                <a:latin typeface="Aptos" panose="020B0004020202020204" pitchFamily="34" charset="0"/>
                <a:sym typeface="Wingdings" panose="05000000000000000000" pitchFamily="2" charset="2"/>
              </a:rPr>
              <a:t> </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In einem Vertrag über die Lieferung von T-Shirts die Anforderung, dass Lieferanten in ALLEN ihren Produkten ausschließlich Bio-Baumwolle verwenden müssen</a:t>
            </a:r>
            <a:r>
              <a:rPr lang="en-US" sz="2000" b="0" dirty="0">
                <a:solidFill>
                  <a:srgbClr val="FF0000"/>
                </a:solidFill>
                <a:latin typeface="Aptos" panose="020B0004020202020204" pitchFamily="34" charset="0"/>
                <a:sym typeface="Wingdings" panose="05000000000000000000" pitchFamily="2" charset="2"/>
              </a:rPr>
              <a:t> </a:t>
            </a:r>
            <a:r>
              <a:rPr lang="en-US" sz="2000" b="0" dirty="0">
                <a:solidFill>
                  <a:srgbClr val="3F3F3F"/>
                </a:solidFill>
                <a:latin typeface="Aptos" panose="020B0004020202020204" pitchFamily="34" charset="0"/>
                <a:sym typeface="Wingdings" panose="05000000000000000000" pitchFamily="2" charset="2"/>
              </a:rPr>
              <a:t> </a:t>
            </a:r>
            <a:endParaRPr lang="en-US" sz="2000" b="0" dirty="0">
              <a:solidFill>
                <a:srgbClr val="3F3F3F"/>
              </a:solidFill>
              <a:latin typeface="Aptos" panose="020B0004020202020204" pitchFamily="34" charset="0"/>
            </a:endParaRPr>
          </a:p>
        </p:txBody>
      </p:sp>
    </p:spTree>
    <p:extLst>
      <p:ext uri="{BB962C8B-B14F-4D97-AF65-F5344CB8AC3E}">
        <p14:creationId xmlns:p14="http://schemas.microsoft.com/office/powerpoint/2010/main" val="3685100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ED6335-59F6-FB53-6B71-2AD2A00F324C}"/>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Wahl des </a:t>
            </a:r>
            <a:r>
              <a:rPr lang="de-DE" dirty="0" err="1">
                <a:latin typeface="Aptos Serif" panose="02020604070405020304" pitchFamily="18" charset="0"/>
                <a:cs typeface="Aptos Serif" panose="02020604070405020304" pitchFamily="18" charset="0"/>
              </a:rPr>
              <a:t>Beschaffungsverfahrens</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345871C1-7BA7-C0BC-46BF-FDED44014424}"/>
              </a:ext>
            </a:extLst>
          </p:cNvPr>
          <p:cNvSpPr>
            <a:spLocks noGrp="1"/>
          </p:cNvSpPr>
          <p:nvPr>
            <p:ph type="body" idx="1"/>
          </p:nvPr>
        </p:nvSpPr>
        <p:spPr/>
        <p:txBody>
          <a:bodyPr>
            <a:normAutofit fontScale="92500" lnSpcReduction="10000"/>
          </a:bodyPr>
          <a:lstStyle/>
          <a:p>
            <a:r>
              <a:rPr lang="en-IE" b="1" dirty="0">
                <a:latin typeface="Aptos" panose="020B0004020202020204" pitchFamily="34" charset="0"/>
              </a:rPr>
              <a:t>Offenes Verfahren </a:t>
            </a:r>
            <a:r>
              <a:rPr lang="en-IE" dirty="0">
                <a:latin typeface="Aptos" panose="020B0004020202020204" pitchFamily="34" charset="0"/>
              </a:rPr>
              <a:t>– Angebote können von jedem Wirtschaftsteilnehmer eingereicht werden</a:t>
            </a:r>
          </a:p>
          <a:p>
            <a:r>
              <a:rPr lang="en-IE" b="1" dirty="0">
                <a:latin typeface="Aptos" panose="020B0004020202020204" pitchFamily="34" charset="0"/>
              </a:rPr>
              <a:t>Nicht offenes Verfahren </a:t>
            </a:r>
            <a:r>
              <a:rPr lang="en-IE" dirty="0">
                <a:latin typeface="Aptos" panose="020B0004020202020204" pitchFamily="34" charset="0"/>
              </a:rPr>
              <a:t>– mindestens fünf Bieter werden anhand objektiver Kriterien ausgewählt</a:t>
            </a:r>
          </a:p>
          <a:p>
            <a:r>
              <a:rPr lang="en-IE" b="1" dirty="0">
                <a:latin typeface="Aptos" panose="020B0004020202020204" pitchFamily="34" charset="0"/>
              </a:rPr>
              <a:t>Wettbewerbsverfahren mit Verhandlung </a:t>
            </a:r>
            <a:r>
              <a:rPr lang="en-IE" dirty="0">
                <a:latin typeface="Aptos" panose="020B0004020202020204" pitchFamily="34" charset="0"/>
              </a:rPr>
              <a:t>– mindestens drei Bieter werden anhand objektiver Kriterien ausgewählt; Angebote können verhandelt werden</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B168DEE4-68D9-5711-53A2-88470EEE190B}"/>
              </a:ext>
            </a:extLst>
          </p:cNvPr>
          <p:cNvSpPr>
            <a:spLocks noGrp="1"/>
          </p:cNvSpPr>
          <p:nvPr>
            <p:ph type="body" idx="2"/>
          </p:nvPr>
        </p:nvSpPr>
        <p:spPr/>
        <p:txBody>
          <a:bodyPr>
            <a:normAutofit fontScale="92500"/>
          </a:bodyPr>
          <a:lstStyle/>
          <a:p>
            <a:r>
              <a:rPr lang="en-IE" b="1" dirty="0">
                <a:latin typeface="Aptos" panose="020B0004020202020204" pitchFamily="34" charset="0"/>
              </a:rPr>
              <a:t>Wettbewerbsorientierter Dialog </a:t>
            </a:r>
            <a:r>
              <a:rPr lang="en-IE" dirty="0">
                <a:latin typeface="Aptos" panose="020B0004020202020204" pitchFamily="34" charset="0"/>
              </a:rPr>
              <a:t>– mindestens drei Teilnehmer werden ausgewählt, um auf der Grundlage einer Beschreibung der Anforderungen der Behörde Lösungen zu entwickeln</a:t>
            </a:r>
          </a:p>
          <a:p>
            <a:r>
              <a:rPr lang="en-IE" b="1" dirty="0">
                <a:latin typeface="Aptos" panose="020B0004020202020204" pitchFamily="34" charset="0"/>
              </a:rPr>
              <a:t>Innovationspartnerschaft </a:t>
            </a:r>
            <a:r>
              <a:rPr lang="en-IE" dirty="0">
                <a:latin typeface="Aptos" panose="020B0004020202020204" pitchFamily="34" charset="0"/>
              </a:rPr>
              <a:t>– mindestens drei Partner werden ausgewählt, um unter Verwendung einer gestaffelten Vertragsstruktur Waren oder Dienstleistungen zu entwickeln, die noch nicht auf dem Markt existieren. </a:t>
            </a:r>
          </a:p>
          <a:p>
            <a:endParaRPr lang="de-DE" dirty="0">
              <a:latin typeface="Aptos" panose="020B0004020202020204" pitchFamily="34" charset="0"/>
            </a:endParaRPr>
          </a:p>
        </p:txBody>
      </p:sp>
    </p:spTree>
    <p:extLst>
      <p:ext uri="{BB962C8B-B14F-4D97-AF65-F5344CB8AC3E}">
        <p14:creationId xmlns:p14="http://schemas.microsoft.com/office/powerpoint/2010/main" val="963312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D7AED-920A-BA8A-EB71-6560DE79ED3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A4A3D43-904B-2642-857C-442CC9F1F02B}"/>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Auswirkungen des </a:t>
            </a:r>
            <a:r>
              <a:rPr lang="de-DE" dirty="0" err="1">
                <a:latin typeface="Aptos Serif" panose="02020604070405020304" pitchFamily="18" charset="0"/>
                <a:cs typeface="Aptos Serif" panose="02020604070405020304" pitchFamily="18" charset="0"/>
              </a:rPr>
              <a:t>Verfahrens</a:t>
            </a:r>
            <a:endParaRPr lang="de-DE" dirty="0">
              <a:latin typeface="Aptos Serif" panose="02020604070405020304" pitchFamily="18" charset="0"/>
              <a:cs typeface="Aptos Serif" panose="02020604070405020304" pitchFamily="18" charset="0"/>
            </a:endParaRPr>
          </a:p>
        </p:txBody>
      </p:sp>
      <p:sp>
        <p:nvSpPr>
          <p:cNvPr id="4" name="Textplatzhalter 3">
            <a:extLst>
              <a:ext uri="{FF2B5EF4-FFF2-40B4-BE49-F238E27FC236}">
                <a16:creationId xmlns:a16="http://schemas.microsoft.com/office/drawing/2014/main" id="{E7EC7305-1B1B-6EEB-DAEC-5AFA174CA77C}"/>
              </a:ext>
            </a:extLst>
          </p:cNvPr>
          <p:cNvSpPr>
            <a:spLocks noGrp="1"/>
          </p:cNvSpPr>
          <p:nvPr>
            <p:ph type="body" idx="2"/>
          </p:nvPr>
        </p:nvSpPr>
        <p:spPr>
          <a:xfrm>
            <a:off x="7025269" y="2490671"/>
            <a:ext cx="4802458" cy="3597470"/>
          </a:xfrm>
        </p:spPr>
        <p:txBody>
          <a:bodyPr/>
          <a:lstStyle/>
          <a:p>
            <a:pPr marL="101600" indent="0">
              <a:buNone/>
            </a:pPr>
            <a:r>
              <a:rPr lang="en-US" dirty="0">
                <a:latin typeface="Aptos" panose="020B0004020202020204" pitchFamily="34" charset="0"/>
              </a:rPr>
              <a:t>Das offene Verfahren ist möglicherweise nicht das geeignetste, wenn bestimmte Vorkenntnisse oder andere technische Fähigkeiten für einen Auftrag besonders wichtig sind.</a:t>
            </a:r>
            <a:endParaRPr lang="de-DE" dirty="0">
              <a:latin typeface="Aptos" panose="020B0004020202020204" pitchFamily="34" charset="0"/>
            </a:endParaRPr>
          </a:p>
        </p:txBody>
      </p:sp>
      <p:sp>
        <p:nvSpPr>
          <p:cNvPr id="7" name="Content Placeholder 26">
            <a:extLst>
              <a:ext uri="{FF2B5EF4-FFF2-40B4-BE49-F238E27FC236}">
                <a16:creationId xmlns:a16="http://schemas.microsoft.com/office/drawing/2014/main" id="{0CC4FC55-C79F-F19E-0890-232DB63E3345}"/>
              </a:ext>
            </a:extLst>
          </p:cNvPr>
          <p:cNvSpPr>
            <a:spLocks noGrp="1"/>
          </p:cNvSpPr>
          <p:nvPr>
            <p:ph type="body" idx="1"/>
          </p:nvPr>
        </p:nvSpPr>
        <p:spPr>
          <a:xfrm>
            <a:off x="595313" y="2676525"/>
            <a:ext cx="5746750" cy="3597275"/>
          </a:xfrm>
          <a:solidFill>
            <a:schemeClr val="lt1"/>
          </a:solidFill>
        </p:spPr>
        <p:txBody>
          <a:bodyPr lIns="72000" rIns="72000">
            <a:noAutofit/>
          </a:bodyPr>
          <a:lstStyle/>
          <a:p>
            <a:pPr marL="0" indent="0">
              <a:buNone/>
            </a:pPr>
            <a:r>
              <a:rPr lang="en-US" dirty="0">
                <a:latin typeface="Aptos" panose="020B0004020202020204" pitchFamily="34" charset="0"/>
              </a:rPr>
              <a:t>Die Wahl des Verfahrens bestimmt, </a:t>
            </a:r>
            <a:r>
              <a:rPr lang="en-US" b="1" dirty="0">
                <a:solidFill>
                  <a:schemeClr val="tx2"/>
                </a:solidFill>
                <a:latin typeface="Aptos" panose="020B0004020202020204" pitchFamily="34" charset="0"/>
              </a:rPr>
              <a:t>wer sich </a:t>
            </a:r>
            <a:r>
              <a:rPr lang="en-US" dirty="0">
                <a:latin typeface="Aptos" panose="020B0004020202020204" pitchFamily="34" charset="0"/>
              </a:rPr>
              <a:t>um Ihren Auftrag </a:t>
            </a:r>
            <a:r>
              <a:rPr lang="en-US" b="1" dirty="0">
                <a:solidFill>
                  <a:schemeClr val="tx2"/>
                </a:solidFill>
                <a:latin typeface="Aptos" panose="020B0004020202020204" pitchFamily="34" charset="0"/>
              </a:rPr>
              <a:t>bewerben kann </a:t>
            </a:r>
            <a:r>
              <a:rPr lang="en-US" dirty="0">
                <a:latin typeface="Aptos" panose="020B0004020202020204" pitchFamily="34" charset="0"/>
              </a:rPr>
              <a:t>und wie Sie bestimmte Kriterien anwenden.</a:t>
            </a:r>
          </a:p>
          <a:p>
            <a:pPr marL="0" indent="0">
              <a:buNone/>
            </a:pPr>
            <a:endParaRPr lang="en-IE" dirty="0">
              <a:latin typeface="Aptos" panose="020B0004020202020204" pitchFamily="34" charset="0"/>
            </a:endParaRPr>
          </a:p>
        </p:txBody>
      </p:sp>
    </p:spTree>
    <p:extLst>
      <p:ext uri="{BB962C8B-B14F-4D97-AF65-F5344CB8AC3E}">
        <p14:creationId xmlns:p14="http://schemas.microsoft.com/office/powerpoint/2010/main" val="2792493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spcBef>
                <a:spcPct val="0"/>
              </a:spcBef>
            </a:pPr>
            <a:r>
              <a:rPr lang="de-DE" kern="1200" spc="100" dirty="0">
                <a:solidFill>
                  <a:schemeClr val="tx1"/>
                </a:solidFill>
                <a:latin typeface="Aptos Serif" panose="02020604070405020304" pitchFamily="18" charset="0"/>
                <a:ea typeface="+mj-ea"/>
                <a:cs typeface="Aptos Serif" panose="02020604070405020304" pitchFamily="18" charset="0"/>
              </a:rPr>
              <a:t>Agenda</a:t>
            </a:r>
          </a:p>
        </p:txBody>
      </p:sp>
      <p:sp>
        <p:nvSpPr>
          <p:cNvPr id="3" name="Textplatzhalter 2"/>
          <p:cNvSpPr>
            <a:spLocks noGrp="1"/>
          </p:cNvSpPr>
          <p:nvPr>
            <p:ph type="body" idx="1"/>
          </p:nvPr>
        </p:nvSpPr>
        <p:spPr/>
        <p:txBody>
          <a:bodyPr>
            <a:normAutofit/>
          </a:bodyPr>
          <a:lstStyle/>
          <a:p>
            <a:pPr marL="685800" indent="-457200">
              <a:buFont typeface="+mj-lt"/>
              <a:buAutoNum type="arabicPeriod"/>
            </a:pPr>
            <a:r>
              <a:rPr lang="de-DE" dirty="0" err="1">
                <a:latin typeface="Aptos" panose="020B0004020202020204" pitchFamily="34" charset="0"/>
              </a:rPr>
              <a:t>Einführung</a:t>
            </a:r>
            <a:endParaRPr lang="de-DE" dirty="0">
              <a:latin typeface="Aptos" panose="020B0004020202020204" pitchFamily="34" charset="0"/>
            </a:endParaRPr>
          </a:p>
          <a:p>
            <a:pPr marL="685800" indent="-457200">
              <a:buFont typeface="+mj-lt"/>
              <a:buAutoNum type="arabicPeriod"/>
            </a:pPr>
            <a:r>
              <a:rPr lang="de-DE" dirty="0">
                <a:latin typeface="Aptos" panose="020B0004020202020204" pitchFamily="34" charset="0"/>
              </a:rPr>
              <a:t>Wichtige Rechtsinstrumente auf EU</a:t>
            </a:r>
            <a:r>
              <a:rPr lang="de-DE" dirty="0" err="1">
                <a:latin typeface="Aptos" panose="020B0004020202020204" pitchFamily="34" charset="0"/>
              </a:rPr>
              <a:t>-Ebene</a:t>
            </a:r>
            <a:endParaRPr lang="de-DE" dirty="0">
              <a:latin typeface="Aptos" panose="020B0004020202020204" pitchFamily="34" charset="0"/>
            </a:endParaRPr>
          </a:p>
          <a:p>
            <a:pPr marL="685800" indent="-457200">
              <a:buFont typeface="+mj-lt"/>
              <a:buAutoNum type="arabicPeriod"/>
            </a:pPr>
            <a:r>
              <a:rPr lang="en-US" dirty="0">
                <a:latin typeface="Aptos" panose="020B0004020202020204" pitchFamily="34" charset="0"/>
              </a:rPr>
              <a:t>Integration von Nachhaltigkeit in die Beschaffung </a:t>
            </a:r>
          </a:p>
          <a:p>
            <a:pPr marL="685800" indent="-457200">
              <a:buFont typeface="+mj-lt"/>
              <a:buAutoNum type="arabicPeriod"/>
            </a:pPr>
            <a:r>
              <a:rPr lang="en-US" dirty="0">
                <a:latin typeface="Aptos" panose="020B0004020202020204" pitchFamily="34" charset="0"/>
              </a:rPr>
              <a:t>Praktische Übung</a:t>
            </a:r>
          </a:p>
          <a:p>
            <a:pPr marL="685800" indent="-457200">
              <a:buFont typeface="+mj-lt"/>
              <a:buAutoNum type="arabicPeriod"/>
            </a:pPr>
            <a:r>
              <a:rPr lang="en-US" dirty="0">
                <a:latin typeface="Aptos" panose="020B0004020202020204" pitchFamily="34" charset="0"/>
              </a:rPr>
              <a:t>Schlussfolgerungen</a:t>
            </a:r>
            <a:endParaRPr lang="de-DE" dirty="0">
              <a:latin typeface="Aptos" panose="020B0004020202020204" pitchFamily="34" charset="0"/>
            </a:endParaRPr>
          </a:p>
        </p:txBody>
      </p:sp>
    </p:spTree>
    <p:extLst>
      <p:ext uri="{BB962C8B-B14F-4D97-AF65-F5344CB8AC3E}">
        <p14:creationId xmlns:p14="http://schemas.microsoft.com/office/powerpoint/2010/main" val="3521421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B4CF6-FB20-9BE7-5B7E-E790FDDBE59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0A27C80-15A4-6798-0692-A2F5396FB5D1}"/>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Vorteile flexibler </a:t>
            </a:r>
            <a:r>
              <a:rPr lang="de-DE" dirty="0" err="1">
                <a:latin typeface="Aptos Serif" panose="02020604070405020304" pitchFamily="18" charset="0"/>
                <a:cs typeface="Aptos Serif" panose="02020604070405020304" pitchFamily="18" charset="0"/>
              </a:rPr>
              <a:t>Verfahren</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7A88610E-9D74-EF3F-54B7-C241193E7768}"/>
              </a:ext>
            </a:extLst>
          </p:cNvPr>
          <p:cNvSpPr>
            <a:spLocks noGrp="1"/>
          </p:cNvSpPr>
          <p:nvPr>
            <p:ph type="body" idx="1"/>
          </p:nvPr>
        </p:nvSpPr>
        <p:spPr>
          <a:xfrm>
            <a:off x="594360" y="2676525"/>
            <a:ext cx="8854440" cy="3597470"/>
          </a:xfrm>
        </p:spPr>
        <p:txBody>
          <a:bodyPr/>
          <a:lstStyle/>
          <a:p>
            <a:pPr marL="571500" indent="-342900">
              <a:buFont typeface="Arial" panose="020B0604020202020204" pitchFamily="34" charset="0"/>
              <a:buChar char="•"/>
            </a:pPr>
            <a:r>
              <a:rPr lang="en-US" dirty="0">
                <a:latin typeface="Aptos" panose="020B0004020202020204" pitchFamily="34" charset="0"/>
              </a:rPr>
              <a:t>Wettbewerbsverfahren (Verhandlung, Dialog, Innovationspartnerschaft) bieten mehr Flexibilität als offene/beschränkte Verfahren.</a:t>
            </a:r>
          </a:p>
          <a:p>
            <a:pPr marL="571500" indent="-342900">
              <a:buFont typeface="Arial" panose="020B0604020202020204" pitchFamily="34" charset="0"/>
              <a:buChar char="•"/>
            </a:pPr>
            <a:r>
              <a:rPr lang="en-US" dirty="0">
                <a:latin typeface="Aptos" panose="020B0004020202020204" pitchFamily="34" charset="0"/>
              </a:rPr>
              <a:t>Dies kann für eine nachhaltige Beschaffung hilfreich sein, insbesondere wenn detaillierte Mindestkriterien aufgrund begrenzter Marktkenntnisse schwer festzulegen sind.</a:t>
            </a:r>
          </a:p>
          <a:p>
            <a:pPr marL="571500" indent="-342900">
              <a:buFont typeface="Arial" panose="020B0604020202020204" pitchFamily="34" charset="0"/>
              <a:buChar char="•"/>
            </a:pPr>
            <a:r>
              <a:rPr lang="en-US" dirty="0">
                <a:latin typeface="Aptos" panose="020B0004020202020204" pitchFamily="34" charset="0"/>
              </a:rPr>
              <a:t>Auch die Einbindung des Marktes kann hier Abhilfe schaffen.</a:t>
            </a:r>
            <a:endParaRPr lang="de-DE" dirty="0">
              <a:latin typeface="Aptos" panose="020B0004020202020204" pitchFamily="34" charset="0"/>
            </a:endParaRPr>
          </a:p>
        </p:txBody>
      </p:sp>
    </p:spTree>
    <p:extLst>
      <p:ext uri="{BB962C8B-B14F-4D97-AF65-F5344CB8AC3E}">
        <p14:creationId xmlns:p14="http://schemas.microsoft.com/office/powerpoint/2010/main" val="1229260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94360" y="1242633"/>
            <a:ext cx="7750935" cy="2354026"/>
          </a:xfrm>
        </p:spPr>
        <p:txBody>
          <a:bodyPr/>
          <a:lstStyle/>
          <a:p>
            <a:r>
              <a:rPr lang="de-DE" dirty="0">
                <a:latin typeface="Aptos Serif" panose="02020604070405020304" pitchFamily="18" charset="0"/>
                <a:cs typeface="Aptos Serif" panose="02020604070405020304" pitchFamily="18" charset="0"/>
              </a:rPr>
              <a:t>3. </a:t>
            </a:r>
            <a:r>
              <a:rPr lang="en-US" dirty="0">
                <a:latin typeface="Aptos Serif" panose="02020604070405020304" pitchFamily="18" charset="0"/>
                <a:cs typeface="Aptos Serif" panose="02020604070405020304" pitchFamily="18" charset="0"/>
              </a:rPr>
              <a:t>Integration von Nachhaltigkeit in die Beschaffung </a:t>
            </a:r>
            <a:br>
              <a:rPr lang="en-US" dirty="0">
                <a:latin typeface="Aptos Serif" panose="02020604070405020304" pitchFamily="18" charset="0"/>
                <a:cs typeface="Aptos Serif" panose="02020604070405020304" pitchFamily="18" charset="0"/>
              </a:rPr>
            </a:br>
            <a:br>
              <a:rPr lang="de-DE" dirty="0">
                <a:latin typeface="Aptos Serif" panose="02020604070405020304" pitchFamily="18" charset="0"/>
                <a:cs typeface="Aptos Serif" panose="02020604070405020304" pitchFamily="18" charset="0"/>
              </a:rPr>
            </a:b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p:txBody>
          <a:bodyPr/>
          <a:lstStyle/>
          <a:p>
            <a:endParaRPr lang="de-DE" dirty="0"/>
          </a:p>
        </p:txBody>
      </p:sp>
      <p:sp>
        <p:nvSpPr>
          <p:cNvPr id="4" name="Bildplatzhalter 3"/>
          <p:cNvSpPr>
            <a:spLocks noGrp="1"/>
          </p:cNvSpPr>
          <p:nvPr>
            <p:ph type="pic" idx="2"/>
          </p:nvPr>
        </p:nvSpPr>
        <p:spPr>
          <a:xfrm flipH="1">
            <a:off x="7240858" y="0"/>
            <a:ext cx="4951140" cy="6858000"/>
          </a:xfrm>
        </p:spPr>
        <p:txBody>
          <a:bodyPr/>
          <a:lstStyle/>
          <a:p>
            <a:endParaRPr lang="de-DE" dirty="0"/>
          </a:p>
        </p:txBody>
      </p:sp>
    </p:spTree>
    <p:extLst>
      <p:ext uri="{BB962C8B-B14F-4D97-AF65-F5344CB8AC3E}">
        <p14:creationId xmlns:p14="http://schemas.microsoft.com/office/powerpoint/2010/main" val="3204027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0FCD3B-18A9-E271-A81B-594E952282A1}"/>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Technische </a:t>
            </a:r>
            <a:r>
              <a:rPr lang="de-DE" dirty="0" err="1">
                <a:latin typeface="Aptos Serif" panose="02020604070405020304" pitchFamily="18" charset="0"/>
                <a:cs typeface="Aptos Serif" panose="02020604070405020304" pitchFamily="18" charset="0"/>
              </a:rPr>
              <a:t>Spezifikationen</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B11D5E3F-B58F-929D-677D-8A9CAB2C70CE}"/>
              </a:ext>
            </a:extLst>
          </p:cNvPr>
          <p:cNvSpPr>
            <a:spLocks noGrp="1"/>
          </p:cNvSpPr>
          <p:nvPr>
            <p:ph type="body" idx="1"/>
          </p:nvPr>
        </p:nvSpPr>
        <p:spPr>
          <a:xfrm>
            <a:off x="594360" y="2676525"/>
            <a:ext cx="5092762" cy="3597470"/>
          </a:xfrm>
        </p:spPr>
        <p:txBody>
          <a:bodyPr>
            <a:normAutofit/>
          </a:bodyPr>
          <a:lstStyle/>
          <a:p>
            <a:pPr marL="0" indent="0" algn="ctr">
              <a:buNone/>
            </a:pPr>
            <a:r>
              <a:rPr lang="en-IE" b="1" dirty="0">
                <a:latin typeface="Aptos" panose="020B0004020202020204" pitchFamily="34" charset="0"/>
              </a:rPr>
              <a:t>Leistungsbasierte oder funktionale Spezifikation</a:t>
            </a:r>
          </a:p>
          <a:p>
            <a:r>
              <a:rPr lang="en-US" dirty="0">
                <a:latin typeface="Aptos" panose="020B0004020202020204" pitchFamily="34" charset="0"/>
              </a:rPr>
              <a:t>Beschreibt die Eigenschaften oder Funktionen, die das Produkt oder die Dienstleistung erfüllen muss, wobei der Schwerpunkt auf dem liegt, was es leisten muss, und nicht darauf, wie es hergestellt wird.</a:t>
            </a:r>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2705E8C8-D1C0-078B-2423-FCA01D50381D}"/>
              </a:ext>
            </a:extLst>
          </p:cNvPr>
          <p:cNvSpPr>
            <a:spLocks noGrp="1"/>
          </p:cNvSpPr>
          <p:nvPr>
            <p:ph type="body" idx="2"/>
          </p:nvPr>
        </p:nvSpPr>
        <p:spPr>
          <a:xfrm>
            <a:off x="5881898" y="2676525"/>
            <a:ext cx="5559253" cy="3597470"/>
          </a:xfrm>
        </p:spPr>
        <p:txBody>
          <a:bodyPr/>
          <a:lstStyle/>
          <a:p>
            <a:pPr marL="0" indent="0" algn="ctr">
              <a:buNone/>
            </a:pPr>
            <a:r>
              <a:rPr lang="en-IE" b="1" dirty="0">
                <a:latin typeface="Aptos" panose="020B0004020202020204" pitchFamily="34" charset="0"/>
              </a:rPr>
              <a:t>Spezifikation auf der Grundlage von Normen</a:t>
            </a:r>
          </a:p>
          <a:p>
            <a:r>
              <a:rPr lang="en-US" dirty="0">
                <a:latin typeface="Aptos" panose="020B0004020202020204" pitchFamily="34" charset="0"/>
              </a:rPr>
              <a:t>Bezieht sich auf eine Reihe von technischen Anforderungen oder Kriterien, die ein Produkt, eine Dienstleistung oder eine Arbeit erfüllen muss und die sich aus etablierten nationalen oder internationalen Normen ableiten. Diese Normen definieren die Anforderungen an Qualität, Sicherheit, Leistung oder Nachhaltigkeit, die eingehalten werden müssen.</a:t>
            </a:r>
            <a:endParaRPr lang="de-DE" dirty="0">
              <a:latin typeface="Aptos" panose="020B0004020202020204" pitchFamily="34" charset="0"/>
            </a:endParaRPr>
          </a:p>
        </p:txBody>
      </p:sp>
    </p:spTree>
    <p:extLst>
      <p:ext uri="{BB962C8B-B14F-4D97-AF65-F5344CB8AC3E}">
        <p14:creationId xmlns:p14="http://schemas.microsoft.com/office/powerpoint/2010/main" val="2610508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Die </a:t>
            </a:r>
            <a:r>
              <a:rPr lang="de-DE" dirty="0" err="1">
                <a:latin typeface="Aptos Serif" panose="02020604070405020304" pitchFamily="18" charset="0"/>
                <a:cs typeface="Aptos Serif" panose="02020604070405020304" pitchFamily="18" charset="0"/>
              </a:rPr>
              <a:t>Verwendung </a:t>
            </a:r>
            <a:r>
              <a:rPr lang="de-DE" dirty="0">
                <a:latin typeface="Aptos Serif" panose="02020604070405020304" pitchFamily="18" charset="0"/>
                <a:cs typeface="Aptos Serif" panose="02020604070405020304" pitchFamily="18" charset="0"/>
              </a:rPr>
              <a:t>von Labels</a:t>
            </a:r>
          </a:p>
        </p:txBody>
      </p:sp>
      <p:sp>
        <p:nvSpPr>
          <p:cNvPr id="3" name="Textplatzhalter 2"/>
          <p:cNvSpPr>
            <a:spLocks noGrp="1"/>
          </p:cNvSpPr>
          <p:nvPr>
            <p:ph type="body" idx="1"/>
          </p:nvPr>
        </p:nvSpPr>
        <p:spPr>
          <a:xfrm>
            <a:off x="594359" y="2281918"/>
            <a:ext cx="10954638" cy="3708517"/>
          </a:xfrm>
        </p:spPr>
        <p:txBody>
          <a:bodyPr/>
          <a:lstStyle/>
          <a:p>
            <a:pPr marL="571500" indent="-342900">
              <a:buFont typeface="Arial" panose="020B0604020202020204" pitchFamily="34" charset="0"/>
              <a:buChar char="•"/>
            </a:pPr>
            <a:r>
              <a:rPr lang="en-IE" b="0" dirty="0">
                <a:solidFill>
                  <a:schemeClr val="tx1"/>
                </a:solidFill>
                <a:latin typeface="Aptos" panose="020B0004020202020204" pitchFamily="34" charset="0"/>
              </a:rPr>
              <a:t>Auftraggeber können sich für Kriterien auf Nachhaltigkeitskennzeichnungen Dritter beziehen </a:t>
            </a:r>
          </a:p>
          <a:p>
            <a:pPr marL="571500" indent="-342900">
              <a:buFont typeface="Arial" panose="020B0604020202020204" pitchFamily="34" charset="0"/>
              <a:buChar char="•"/>
            </a:pPr>
            <a:r>
              <a:rPr lang="en-IE" b="0" dirty="0">
                <a:solidFill>
                  <a:schemeClr val="tx1"/>
                </a:solidFill>
                <a:latin typeface="Aptos" panose="020B0004020202020204" pitchFamily="34" charset="0"/>
              </a:rPr>
              <a:t>Labels können den Arbeitsaufwand für die Festlegung und Überprüfung von Umwelt- und Sozialkriterien verringern</a:t>
            </a:r>
          </a:p>
          <a:p>
            <a:pPr marL="571500" indent="-342900">
              <a:buFont typeface="Arial" panose="020B0604020202020204" pitchFamily="34" charset="0"/>
              <a:buChar char="•"/>
            </a:pPr>
            <a:r>
              <a:rPr lang="en-IE" b="0" dirty="0">
                <a:solidFill>
                  <a:schemeClr val="tx1"/>
                </a:solidFill>
                <a:latin typeface="Aptos" panose="020B0004020202020204" pitchFamily="34" charset="0"/>
              </a:rPr>
              <a:t>Labels müssen bestimmte Anforderungen an Transparenz und Zugänglichkeit erfüllen, um direkt in den Ausschreibungsunterlagen aufgeführt werden zu können</a:t>
            </a:r>
          </a:p>
          <a:p>
            <a:endParaRPr lang="de-DE" dirty="0">
              <a:latin typeface="Aptos" panose="020B0004020202020204" pitchFamily="34" charset="0"/>
            </a:endParaRPr>
          </a:p>
        </p:txBody>
      </p:sp>
    </p:spTree>
    <p:extLst>
      <p:ext uri="{BB962C8B-B14F-4D97-AF65-F5344CB8AC3E}">
        <p14:creationId xmlns:p14="http://schemas.microsoft.com/office/powerpoint/2010/main" val="521762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C95E9-62BA-1A9B-D7A0-623A97DC962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80CA936-890D-CAB9-D2A2-5FC617EA2334}"/>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Anforderungen </a:t>
            </a:r>
            <a:r>
              <a:rPr lang="de-DE" dirty="0">
                <a:latin typeface="Aptos Serif" panose="02020604070405020304" pitchFamily="18" charset="0"/>
                <a:cs typeface="Aptos Serif" panose="02020604070405020304" pitchFamily="18" charset="0"/>
              </a:rPr>
              <a:t>für </a:t>
            </a:r>
            <a:r>
              <a:rPr lang="de-DE" dirty="0" err="1">
                <a:latin typeface="Aptos Serif" panose="02020604070405020304" pitchFamily="18" charset="0"/>
                <a:cs typeface="Aptos Serif" panose="02020604070405020304" pitchFamily="18" charset="0"/>
              </a:rPr>
              <a:t>die Verwendung </a:t>
            </a:r>
            <a:r>
              <a:rPr lang="de-DE" dirty="0">
                <a:latin typeface="Aptos Serif" panose="02020604070405020304" pitchFamily="18" charset="0"/>
                <a:cs typeface="Aptos Serif" panose="02020604070405020304" pitchFamily="18" charset="0"/>
              </a:rPr>
              <a:t>von Labels</a:t>
            </a:r>
          </a:p>
        </p:txBody>
      </p:sp>
      <p:sp>
        <p:nvSpPr>
          <p:cNvPr id="3" name="Textplatzhalter 2">
            <a:extLst>
              <a:ext uri="{FF2B5EF4-FFF2-40B4-BE49-F238E27FC236}">
                <a16:creationId xmlns:a16="http://schemas.microsoft.com/office/drawing/2014/main" id="{9B5293C6-FD13-2879-61E8-2ED6D3932A10}"/>
              </a:ext>
            </a:extLst>
          </p:cNvPr>
          <p:cNvSpPr>
            <a:spLocks noGrp="1"/>
          </p:cNvSpPr>
          <p:nvPr>
            <p:ph type="body" idx="1"/>
          </p:nvPr>
        </p:nvSpPr>
        <p:spPr>
          <a:xfrm>
            <a:off x="594359" y="2281918"/>
            <a:ext cx="9538382" cy="3708517"/>
          </a:xfrm>
        </p:spPr>
        <p:txBody>
          <a:bodyPr>
            <a:normAutofit fontScale="70000" lnSpcReduction="20000"/>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Sie betreffen nur Kriterien, die mit dem Gegenstand des Vertrags in Zusammenhang stehen.</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Sie basieren auf objektiv überprüfbaren und nichtdiskriminierenden Kriterien.</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Sie </a:t>
            </a:r>
            <a:r>
              <a:rPr lang="en-US" b="0" dirty="0" err="1">
                <a:solidFill>
                  <a:schemeClr val="tx1"/>
                </a:solidFill>
                <a:latin typeface="Aptos" panose="020B0004020202020204" pitchFamily="34" charset="0"/>
              </a:rPr>
              <a:t>werden</a:t>
            </a:r>
            <a:r>
              <a:rPr lang="en-US" b="0" dirty="0">
                <a:solidFill>
                  <a:schemeClr val="tx1"/>
                </a:solidFill>
                <a:latin typeface="Aptos" panose="020B0004020202020204" pitchFamily="34" charset="0"/>
              </a:rPr>
              <a:t> in einem offenen und transparenten Verfahren festgelegt, an dem alle relevanten Interessengruppen, einschließlich Regierungsstellen, Verbraucher, Sozialpartner, Hersteller, Händler und </a:t>
            </a:r>
            <a:r>
              <a:rPr lang="en-US" b="0" dirty="0" err="1">
                <a:solidFill>
                  <a:schemeClr val="tx1"/>
                </a:solidFill>
                <a:latin typeface="Aptos" panose="020B0004020202020204" pitchFamily="34" charset="0"/>
              </a:rPr>
              <a:t>Nichtregierungsorganisationen</a:t>
            </a:r>
            <a:r>
              <a:rPr lang="en-US" b="0" dirty="0">
                <a:solidFill>
                  <a:schemeClr val="tx1"/>
                </a:solidFill>
                <a:latin typeface="Aptos" panose="020B0004020202020204" pitchFamily="34" charset="0"/>
              </a:rPr>
              <a:t>, teilnehmen können.</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Sie sind für alle interessierten Parteien zugänglich.</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Sie werden von einer dritten Stelle festgelegt, auf die der Wirtschaftsteilnehmer, der das Label beantragt, keinen entscheidenden Einfluss ausüben kann.</a:t>
            </a:r>
          </a:p>
          <a:p>
            <a:endParaRPr lang="de-DE" dirty="0">
              <a:latin typeface="Aptos" panose="020B0004020202020204" pitchFamily="34" charset="0"/>
            </a:endParaRPr>
          </a:p>
        </p:txBody>
      </p:sp>
    </p:spTree>
    <p:extLst>
      <p:ext uri="{BB962C8B-B14F-4D97-AF65-F5344CB8AC3E}">
        <p14:creationId xmlns:p14="http://schemas.microsoft.com/office/powerpoint/2010/main" val="2785205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49AF1-35C8-F04B-C15F-6E130EC8982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385D4D1-9AB0-AC36-C84C-D9A730273421}"/>
              </a:ext>
            </a:extLst>
          </p:cNvPr>
          <p:cNvSpPr>
            <a:spLocks noGrp="1"/>
          </p:cNvSpPr>
          <p:nvPr>
            <p:ph type="title"/>
          </p:nvPr>
        </p:nvSpPr>
        <p:spPr/>
        <p:txBody>
          <a:bodyPr/>
          <a:lstStyle/>
          <a:p>
            <a:r>
              <a:rPr lang="en-IE" sz="4400" dirty="0">
                <a:solidFill>
                  <a:srgbClr val="3F3F3F"/>
                </a:solidFill>
                <a:latin typeface="Aptos Serif" panose="02020604070405020304" pitchFamily="18" charset="0"/>
                <a:cs typeface="Aptos Serif" panose="02020604070405020304" pitchFamily="18" charset="0"/>
              </a:rPr>
              <a:t>Ausschlusskriterien</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5CD16F78-234D-6683-967E-FE9EC7EE79EC}"/>
              </a:ext>
            </a:extLst>
          </p:cNvPr>
          <p:cNvSpPr>
            <a:spLocks noGrp="1"/>
          </p:cNvSpPr>
          <p:nvPr>
            <p:ph type="body" idx="1"/>
          </p:nvPr>
        </p:nvSpPr>
        <p:spPr>
          <a:xfrm>
            <a:off x="594359" y="2281918"/>
            <a:ext cx="9538382" cy="3708517"/>
          </a:xfrm>
        </p:spPr>
        <p:txBody>
          <a:bodyPr>
            <a:normAutofit/>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Gründe für den Ausschluss von Bietern:</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Nichteinhaltung geltender nationaler, EU- oder internationaler Umweltgesetze </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Schwerwiegendes berufliches Fehlverhalten, das die Integrität in Frage stellt</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Erhebliche/anhaltende Mängel bei der Erfüllung eines früheren Vertrags</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Falsche Angaben zu einem der oben genannten Punkte oder Unfähigkeit, entsprechende Nachweise vorzulegen</a:t>
            </a:r>
          </a:p>
          <a:p>
            <a:endParaRPr lang="de-DE" dirty="0">
              <a:latin typeface="Aptos" panose="020B0004020202020204" pitchFamily="34" charset="0"/>
            </a:endParaRPr>
          </a:p>
        </p:txBody>
      </p:sp>
    </p:spTree>
    <p:extLst>
      <p:ext uri="{BB962C8B-B14F-4D97-AF65-F5344CB8AC3E}">
        <p14:creationId xmlns:p14="http://schemas.microsoft.com/office/powerpoint/2010/main" val="24191211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3DD7B-E495-DB1A-3DD5-E0326BEF97C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5DF18CD-97C4-D047-88E7-7766FA0A9132}"/>
              </a:ext>
            </a:extLst>
          </p:cNvPr>
          <p:cNvSpPr>
            <a:spLocks noGrp="1"/>
          </p:cNvSpPr>
          <p:nvPr>
            <p:ph type="title"/>
          </p:nvPr>
        </p:nvSpPr>
        <p:spPr/>
        <p:txBody>
          <a:bodyPr/>
          <a:lstStyle/>
          <a:p>
            <a:r>
              <a:rPr lang="en-IE" sz="4400" dirty="0">
                <a:solidFill>
                  <a:srgbClr val="3F3F3F"/>
                </a:solidFill>
                <a:latin typeface="Aptos Serif" panose="02020604070405020304" pitchFamily="18" charset="0"/>
                <a:cs typeface="Aptos Serif" panose="02020604070405020304" pitchFamily="18" charset="0"/>
              </a:rPr>
              <a:t>Auswahlkriterien</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A27CF162-513F-3EA4-FBFA-0C6067C87A84}"/>
              </a:ext>
            </a:extLst>
          </p:cNvPr>
          <p:cNvSpPr>
            <a:spLocks noGrp="1"/>
          </p:cNvSpPr>
          <p:nvPr>
            <p:ph type="body" idx="1"/>
          </p:nvPr>
        </p:nvSpPr>
        <p:spPr>
          <a:xfrm>
            <a:off x="594359" y="2281918"/>
            <a:ext cx="9538382" cy="3708517"/>
          </a:xfrm>
        </p:spPr>
        <p:txBody>
          <a:bodyPr>
            <a:normAutofit/>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Zu den Auswahlkriterien für eine nachhaltige Beschaffung gehören:</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Erfahrung und Referenzen</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Ausbildung und berufliche Qualifikationen der Mitarbeiter </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Umweltmanagementsysteme und -programme (z. B. EMAS, ISO 14001)</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Lieferkettenmanagement-/Rückverfolgungssysteme</a:t>
            </a:r>
          </a:p>
        </p:txBody>
      </p:sp>
    </p:spTree>
    <p:extLst>
      <p:ext uri="{BB962C8B-B14F-4D97-AF65-F5344CB8AC3E}">
        <p14:creationId xmlns:p14="http://schemas.microsoft.com/office/powerpoint/2010/main" val="22206296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A3CFA-EA3C-9582-99D6-DED7B902220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5287F1-7675-7ED1-9873-983DE49EBA64}"/>
              </a:ext>
            </a:extLst>
          </p:cNvPr>
          <p:cNvSpPr>
            <a:spLocks noGrp="1"/>
          </p:cNvSpPr>
          <p:nvPr>
            <p:ph type="title"/>
          </p:nvPr>
        </p:nvSpPr>
        <p:spPr>
          <a:xfrm>
            <a:off x="594360" y="189572"/>
            <a:ext cx="7785552" cy="1593507"/>
          </a:xfrm>
        </p:spPr>
        <p:txBody>
          <a:bodyPr/>
          <a:lstStyle/>
          <a:p>
            <a:r>
              <a:rPr lang="en-IE" sz="4400" dirty="0">
                <a:solidFill>
                  <a:srgbClr val="3F3F3F"/>
                </a:solidFill>
                <a:latin typeface="Aptos Serif" panose="02020604070405020304" pitchFamily="18" charset="0"/>
                <a:cs typeface="Aptos Serif" panose="02020604070405020304" pitchFamily="18" charset="0"/>
              </a:rPr>
              <a:t>Umweltmanagementsystem (EMS)</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CE6EE429-9168-3591-D95F-43F8D32BBB54}"/>
              </a:ext>
            </a:extLst>
          </p:cNvPr>
          <p:cNvSpPr>
            <a:spLocks noGrp="1"/>
          </p:cNvSpPr>
          <p:nvPr>
            <p:ph type="body" idx="1"/>
          </p:nvPr>
        </p:nvSpPr>
        <p:spPr>
          <a:xfrm>
            <a:off x="594359" y="2281918"/>
            <a:ext cx="9003124" cy="3708517"/>
          </a:xfrm>
        </p:spPr>
        <p:txBody>
          <a:bodyPr>
            <a:normAutofit fontScale="92500"/>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Das UMS kann die Fähigkeit eines Unternehmens zur Erfüllung von Umweltkriterien nachweisen und kann in der Auswahlphase verlangt werden, wenn dies für die Dienstleistung relevant ist.</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Beispiel: Catering- oder Reinigungsdienstleistungen</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Bieter können durch ein UMS nachweisen, dass sie in der Lage sind, die Dienstleistung auf umweltverträgliche Weise zu erbringen.</a:t>
            </a:r>
            <a:r>
              <a:rPr lang="en-US" sz="1800" b="0" i="0" u="none" strike="noStrike" baseline="0" dirty="0">
                <a:solidFill>
                  <a:srgbClr val="000000"/>
                </a:solidFill>
                <a:latin typeface="Aptos" panose="020B0004020202020204" pitchFamily="34" charset="0"/>
              </a:rPr>
              <a:t>	</a:t>
            </a:r>
            <a:endParaRPr lang="en-US" b="0" dirty="0">
              <a:solidFill>
                <a:schemeClr val="tx1"/>
              </a:solidFill>
              <a:latin typeface="Aptos" panose="020B0004020202020204" pitchFamily="34" charset="0"/>
            </a:endParaRP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Gleichwertige Nachweise müssen ebenfalls berücksichtigt werden</a:t>
            </a:r>
            <a:endParaRPr lang="en-IE" b="0" dirty="0">
              <a:solidFill>
                <a:schemeClr val="tx1"/>
              </a:solidFill>
              <a:latin typeface="Aptos" panose="020B0004020202020204" pitchFamily="34" charset="0"/>
            </a:endParaRPr>
          </a:p>
        </p:txBody>
      </p:sp>
      <p:pic>
        <p:nvPicPr>
          <p:cNvPr id="4" name="Grafik 3">
            <a:extLst>
              <a:ext uri="{FF2B5EF4-FFF2-40B4-BE49-F238E27FC236}">
                <a16:creationId xmlns:a16="http://schemas.microsoft.com/office/drawing/2014/main" id="{3FB33025-61B6-616D-BC8E-CB97949F97A7}"/>
              </a:ext>
            </a:extLst>
          </p:cNvPr>
          <p:cNvPicPr>
            <a:picLocks noChangeAspect="1"/>
          </p:cNvPicPr>
          <p:nvPr/>
        </p:nvPicPr>
        <p:blipFill>
          <a:blip r:embed="rId3"/>
          <a:stretch>
            <a:fillRect/>
          </a:stretch>
        </p:blipFill>
        <p:spPr>
          <a:xfrm>
            <a:off x="9062225" y="3429000"/>
            <a:ext cx="3015708" cy="2004110"/>
          </a:xfrm>
          <a:prstGeom prst="rect">
            <a:avLst/>
          </a:prstGeom>
        </p:spPr>
      </p:pic>
    </p:spTree>
    <p:extLst>
      <p:ext uri="{BB962C8B-B14F-4D97-AF65-F5344CB8AC3E}">
        <p14:creationId xmlns:p14="http://schemas.microsoft.com/office/powerpoint/2010/main" val="19399006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EB6C6E-619D-964C-75DA-5EF4F51D5A15}"/>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Verg</a:t>
            </a:r>
            <a:r>
              <a:rPr lang="de-DE" dirty="0">
                <a:latin typeface="Aptos Serif" panose="02020604070405020304" pitchFamily="18" charset="0"/>
                <a:cs typeface="Aptos Serif" panose="02020604070405020304" pitchFamily="18" charset="0"/>
              </a:rPr>
              <a:t>abekriterien</a:t>
            </a:r>
          </a:p>
        </p:txBody>
      </p:sp>
      <p:sp>
        <p:nvSpPr>
          <p:cNvPr id="3" name="Textplatzhalter 2">
            <a:extLst>
              <a:ext uri="{FF2B5EF4-FFF2-40B4-BE49-F238E27FC236}">
                <a16:creationId xmlns:a16="http://schemas.microsoft.com/office/drawing/2014/main" id="{1775B763-6CD1-C213-F89B-03E1D50E055B}"/>
              </a:ext>
            </a:extLst>
          </p:cNvPr>
          <p:cNvSpPr>
            <a:spLocks noGrp="1"/>
          </p:cNvSpPr>
          <p:nvPr>
            <p:ph type="body" idx="1"/>
          </p:nvPr>
        </p:nvSpPr>
        <p:spPr/>
        <p:txBody>
          <a:bodyPr>
            <a:normAutofit fontScale="92500" lnSpcReduction="20000"/>
          </a:bodyPr>
          <a:lstStyle/>
          <a:p>
            <a:pPr>
              <a:spcAft>
                <a:spcPts val="600"/>
              </a:spcAft>
            </a:pPr>
            <a:r>
              <a:rPr lang="en-US" dirty="0">
                <a:latin typeface="Aptos" panose="020B0004020202020204" pitchFamily="34" charset="0"/>
              </a:rPr>
              <a:t>Auswahl des erfolgreichen Angebots aus den Angeboten, die die technischen Spezifikationen erfüllen</a:t>
            </a:r>
          </a:p>
          <a:p>
            <a:pPr>
              <a:spcAft>
                <a:spcPts val="600"/>
              </a:spcAft>
            </a:pPr>
            <a:r>
              <a:rPr lang="en-IE" sz="2000" dirty="0">
                <a:latin typeface="Aptos" panose="020B0004020202020204" pitchFamily="34" charset="0"/>
              </a:rPr>
              <a:t>Kosten (einschließlich Lebenszykluskosten) und qualitative Kriterien</a:t>
            </a:r>
          </a:p>
          <a:p>
            <a:pPr>
              <a:spcAft>
                <a:spcPts val="600"/>
              </a:spcAft>
            </a:pPr>
            <a:r>
              <a:rPr lang="en-IE" dirty="0">
                <a:latin typeface="Aptos" panose="020B0004020202020204" pitchFamily="34" charset="0"/>
              </a:rPr>
              <a:t>MEAT: Wirtschaftlich günstigstes Angebot</a:t>
            </a:r>
            <a:endParaRPr lang="en-IE" sz="2000" dirty="0">
              <a:latin typeface="Aptos" panose="020B0004020202020204" pitchFamily="34" charset="0"/>
            </a:endParaRPr>
          </a:p>
          <a:p>
            <a:pPr>
              <a:spcAft>
                <a:spcPts val="600"/>
              </a:spcAft>
            </a:pPr>
            <a:r>
              <a:rPr lang="en-IE" sz="2000" dirty="0">
                <a:latin typeface="Aptos" panose="020B0004020202020204" pitchFamily="34" charset="0"/>
              </a:rPr>
              <a:t>Qualitative Kriterien können eine Reihe von sozialen und ökologischen Faktoren umfassen</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DC74B18C-A566-9B7B-D7E5-DCB7418D1128}"/>
              </a:ext>
            </a:extLst>
          </p:cNvPr>
          <p:cNvSpPr>
            <a:spLocks noGrp="1"/>
          </p:cNvSpPr>
          <p:nvPr>
            <p:ph type="body" idx="2"/>
          </p:nvPr>
        </p:nvSpPr>
        <p:spPr/>
        <p:txBody>
          <a:bodyPr/>
          <a:lstStyle/>
          <a:p>
            <a:r>
              <a:rPr lang="de-DE" dirty="0" err="1">
                <a:latin typeface="Aptos" panose="020B0004020202020204" pitchFamily="34" charset="0"/>
              </a:rPr>
              <a:t>Be</a:t>
            </a:r>
            <a:r>
              <a:rPr lang="de-DE" dirty="0">
                <a:latin typeface="Aptos" panose="020B0004020202020204" pitchFamily="34" charset="0"/>
              </a:rPr>
              <a:t>ispiele</a:t>
            </a:r>
          </a:p>
          <a:p>
            <a:pPr marL="571500" indent="-342900">
              <a:buFontTx/>
              <a:buChar char="-"/>
            </a:pPr>
            <a:r>
              <a:rPr lang="de-DE" dirty="0">
                <a:latin typeface="Aptos" panose="020B0004020202020204" pitchFamily="34" charset="0"/>
              </a:rPr>
              <a:t>100 % </a:t>
            </a:r>
            <a:r>
              <a:rPr lang="de-DE" dirty="0" err="1">
                <a:latin typeface="Aptos" panose="020B0004020202020204" pitchFamily="34" charset="0"/>
              </a:rPr>
              <a:t>Fairtrade-Kaffee </a:t>
            </a:r>
            <a:r>
              <a:rPr lang="de-DE" dirty="0">
                <a:latin typeface="Aptos" panose="020B0004020202020204" pitchFamily="34" charset="0"/>
              </a:rPr>
              <a:t>und </a:t>
            </a:r>
            <a:r>
              <a:rPr lang="de-DE" dirty="0" err="1">
                <a:latin typeface="Aptos" panose="020B0004020202020204" pitchFamily="34" charset="0"/>
              </a:rPr>
              <a:t>-Tee </a:t>
            </a:r>
            <a:r>
              <a:rPr lang="de-DE" dirty="0">
                <a:latin typeface="Aptos" panose="020B0004020202020204" pitchFamily="34" charset="0"/>
              </a:rPr>
              <a:t>in einem </a:t>
            </a:r>
            <a:r>
              <a:rPr lang="de-DE" dirty="0" err="1">
                <a:latin typeface="Aptos" panose="020B0004020202020204" pitchFamily="34" charset="0"/>
              </a:rPr>
              <a:t>Catering-Vertrag</a:t>
            </a:r>
            <a:endParaRPr lang="de-DE" dirty="0">
              <a:latin typeface="Aptos" panose="020B0004020202020204" pitchFamily="34" charset="0"/>
            </a:endParaRPr>
          </a:p>
          <a:p>
            <a:pPr marL="571500" indent="-342900">
              <a:buFontTx/>
              <a:buChar char="-"/>
            </a:pPr>
            <a:r>
              <a:rPr lang="de-DE" dirty="0" err="1">
                <a:latin typeface="Aptos" panose="020B0004020202020204" pitchFamily="34" charset="0"/>
              </a:rPr>
              <a:t>Bessere Energieeffizienz </a:t>
            </a:r>
            <a:r>
              <a:rPr lang="de-DE" dirty="0">
                <a:latin typeface="Aptos" panose="020B0004020202020204" pitchFamily="34" charset="0"/>
              </a:rPr>
              <a:t>von </a:t>
            </a:r>
            <a:r>
              <a:rPr lang="de-DE" dirty="0" err="1">
                <a:latin typeface="Aptos" panose="020B0004020202020204" pitchFamily="34" charset="0"/>
              </a:rPr>
              <a:t>Elektrogeräten als </a:t>
            </a:r>
            <a:r>
              <a:rPr lang="de-DE" dirty="0">
                <a:latin typeface="Aptos" panose="020B0004020202020204" pitchFamily="34" charset="0"/>
              </a:rPr>
              <a:t>die </a:t>
            </a:r>
            <a:r>
              <a:rPr lang="de-DE" dirty="0" err="1">
                <a:latin typeface="Aptos" panose="020B0004020202020204" pitchFamily="34" charset="0"/>
              </a:rPr>
              <a:t>Mindestkriterien</a:t>
            </a:r>
            <a:endParaRPr lang="de-DE" dirty="0">
              <a:latin typeface="Aptos" panose="020B0004020202020204" pitchFamily="34" charset="0"/>
            </a:endParaRPr>
          </a:p>
        </p:txBody>
      </p:sp>
    </p:spTree>
    <p:extLst>
      <p:ext uri="{BB962C8B-B14F-4D97-AF65-F5344CB8AC3E}">
        <p14:creationId xmlns:p14="http://schemas.microsoft.com/office/powerpoint/2010/main" val="13854612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949E3-094A-F75B-AD27-332E3B82C39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B44DD61-3BA7-0A76-4C86-24156754F11B}"/>
              </a:ext>
            </a:extLst>
          </p:cNvPr>
          <p:cNvSpPr>
            <a:spLocks noGrp="1"/>
          </p:cNvSpPr>
          <p:nvPr>
            <p:ph type="title"/>
          </p:nvPr>
        </p:nvSpPr>
        <p:spPr>
          <a:xfrm>
            <a:off x="594360" y="189572"/>
            <a:ext cx="9263624" cy="1593507"/>
          </a:xfrm>
        </p:spPr>
        <p:txBody>
          <a:bodyPr/>
          <a:lstStyle/>
          <a:p>
            <a:r>
              <a:rPr lang="en-IE" sz="4400" dirty="0">
                <a:solidFill>
                  <a:srgbClr val="3F3F3F"/>
                </a:solidFill>
                <a:latin typeface="Aptos" panose="020B0004020202020204" pitchFamily="34" charset="0"/>
                <a:cs typeface="Aptos Serif" panose="02020604070405020304" pitchFamily="18" charset="0"/>
              </a:rPr>
              <a:t>Gewichtung der Vergabekriterien</a:t>
            </a:r>
            <a:endParaRPr lang="de-DE" dirty="0">
              <a:latin typeface="Aptos" panose="020B0004020202020204" pitchFamily="34" charset="0"/>
              <a:cs typeface="Aptos Serif" panose="02020604070405020304" pitchFamily="18" charset="0"/>
            </a:endParaRPr>
          </a:p>
        </p:txBody>
      </p:sp>
      <p:sp>
        <p:nvSpPr>
          <p:cNvPr id="3" name="Textplatzhalter 2">
            <a:extLst>
              <a:ext uri="{FF2B5EF4-FFF2-40B4-BE49-F238E27FC236}">
                <a16:creationId xmlns:a16="http://schemas.microsoft.com/office/drawing/2014/main" id="{68345410-6D16-0493-40BD-69427655268A}"/>
              </a:ext>
            </a:extLst>
          </p:cNvPr>
          <p:cNvSpPr>
            <a:spLocks noGrp="1"/>
          </p:cNvSpPr>
          <p:nvPr>
            <p:ph type="body" idx="1"/>
          </p:nvPr>
        </p:nvSpPr>
        <p:spPr>
          <a:xfrm>
            <a:off x="594359" y="2281918"/>
            <a:ext cx="6981036" cy="3708517"/>
          </a:xfrm>
        </p:spPr>
        <p:txBody>
          <a:bodyPr>
            <a:normAutofit/>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Keine festen Punkte oder Prozentsätze für Preis- und Qualitäts-/Nachhaltigkeitskriterien</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Die Kriterien müssen transparent sein und dürfen den Wettbewerb nicht verzerren</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Unterschiedliche Arten der Punkteberechnung</a:t>
            </a:r>
          </a:p>
        </p:txBody>
      </p:sp>
      <p:pic>
        <p:nvPicPr>
          <p:cNvPr id="5" name="Grafik 4">
            <a:extLst>
              <a:ext uri="{FF2B5EF4-FFF2-40B4-BE49-F238E27FC236}">
                <a16:creationId xmlns:a16="http://schemas.microsoft.com/office/drawing/2014/main" id="{7BCC4A06-20EE-022E-3500-3E49F2C1854E}"/>
              </a:ext>
            </a:extLst>
          </p:cNvPr>
          <p:cNvPicPr>
            <a:picLocks noChangeAspect="1"/>
          </p:cNvPicPr>
          <p:nvPr/>
        </p:nvPicPr>
        <p:blipFill>
          <a:blip r:embed="rId3"/>
          <a:stretch>
            <a:fillRect/>
          </a:stretch>
        </p:blipFill>
        <p:spPr>
          <a:xfrm>
            <a:off x="7701916" y="3761445"/>
            <a:ext cx="3895725" cy="1847850"/>
          </a:xfrm>
          <a:prstGeom prst="rect">
            <a:avLst/>
          </a:prstGeom>
        </p:spPr>
      </p:pic>
      <p:sp>
        <p:nvSpPr>
          <p:cNvPr id="6" name="Textfeld 5">
            <a:extLst>
              <a:ext uri="{FF2B5EF4-FFF2-40B4-BE49-F238E27FC236}">
                <a16:creationId xmlns:a16="http://schemas.microsoft.com/office/drawing/2014/main" id="{16C323B7-9210-4DFC-D512-15A8447498C5}"/>
              </a:ext>
            </a:extLst>
          </p:cNvPr>
          <p:cNvSpPr txBox="1"/>
          <p:nvPr/>
        </p:nvSpPr>
        <p:spPr>
          <a:xfrm>
            <a:off x="7635008" y="5774991"/>
            <a:ext cx="1866217" cy="215444"/>
          </a:xfrm>
          <a:prstGeom prst="rect">
            <a:avLst/>
          </a:prstGeom>
          <a:noFill/>
        </p:spPr>
        <p:txBody>
          <a:bodyPr wrap="none" rtlCol="0">
            <a:spAutoFit/>
          </a:bodyPr>
          <a:lstStyle/>
          <a:p>
            <a:r>
              <a:rPr lang="de-DE" sz="800" dirty="0" err="1">
                <a:latin typeface="Aptos" panose="020B0004020202020204" pitchFamily="34" charset="0"/>
              </a:rPr>
              <a:t>Beispiel </a:t>
            </a:r>
            <a:r>
              <a:rPr lang="de-DE" sz="800" dirty="0">
                <a:latin typeface="Aptos" panose="020B0004020202020204" pitchFamily="34" charset="0"/>
              </a:rPr>
              <a:t>für </a:t>
            </a:r>
            <a:r>
              <a:rPr lang="de-DE" sz="800" dirty="0" err="1">
                <a:latin typeface="Aptos" panose="020B0004020202020204" pitchFamily="34" charset="0"/>
              </a:rPr>
              <a:t>Catering-Dienstleistungen</a:t>
            </a:r>
            <a:endParaRPr lang="de-DE" sz="800" dirty="0">
              <a:latin typeface="Aptos" panose="020B0004020202020204" pitchFamily="34" charset="0"/>
            </a:endParaRPr>
          </a:p>
        </p:txBody>
      </p:sp>
    </p:spTree>
    <p:extLst>
      <p:ext uri="{BB962C8B-B14F-4D97-AF65-F5344CB8AC3E}">
        <p14:creationId xmlns:p14="http://schemas.microsoft.com/office/powerpoint/2010/main" val="110535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1. </a:t>
            </a:r>
            <a:r>
              <a:rPr lang="de-DE" dirty="0" err="1">
                <a:latin typeface="Aptos Serif" panose="02020604070405020304" pitchFamily="18" charset="0"/>
                <a:cs typeface="Aptos Serif" panose="02020604070405020304" pitchFamily="18" charset="0"/>
              </a:rPr>
              <a:t>Einleitung</a:t>
            </a:r>
            <a:br>
              <a:rPr lang="de-DE" dirty="0">
                <a:latin typeface="Aptos Serif" panose="02020604070405020304" pitchFamily="18" charset="0"/>
                <a:cs typeface="Aptos Serif" panose="02020604070405020304" pitchFamily="18" charset="0"/>
              </a:rPr>
            </a:b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p:txBody>
          <a:bodyPr/>
          <a:lstStyle/>
          <a:p>
            <a:endParaRPr lang="de-DE"/>
          </a:p>
        </p:txBody>
      </p:sp>
      <p:sp>
        <p:nvSpPr>
          <p:cNvPr id="4" name="Bildplatzhalter 3"/>
          <p:cNvSpPr>
            <a:spLocks noGrp="1"/>
          </p:cNvSpPr>
          <p:nvPr>
            <p:ph type="pic" idx="2"/>
          </p:nvPr>
        </p:nvSpPr>
        <p:spPr/>
        <p:txBody>
          <a:bodyPr/>
          <a:lstStyle/>
          <a:p>
            <a:endParaRPr lang="de-DE"/>
          </a:p>
        </p:txBody>
      </p:sp>
    </p:spTree>
    <p:extLst>
      <p:ext uri="{BB962C8B-B14F-4D97-AF65-F5344CB8AC3E}">
        <p14:creationId xmlns:p14="http://schemas.microsoft.com/office/powerpoint/2010/main" val="34041691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A65B0-CCCE-C111-3BB2-FB8E02F80C1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05DAF10-2BF2-BD9F-44A4-F26DD0603F5E}"/>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Leb</a:t>
            </a:r>
            <a:r>
              <a:rPr lang="de-DE" dirty="0">
                <a:latin typeface="Aptos Serif" panose="02020604070405020304" pitchFamily="18" charset="0"/>
                <a:cs typeface="Aptos Serif" panose="02020604070405020304" pitchFamily="18" charset="0"/>
              </a:rPr>
              <a:t>enszykluskosten (LCC)</a:t>
            </a:r>
          </a:p>
        </p:txBody>
      </p:sp>
      <p:sp>
        <p:nvSpPr>
          <p:cNvPr id="3" name="Textplatzhalter 2">
            <a:extLst>
              <a:ext uri="{FF2B5EF4-FFF2-40B4-BE49-F238E27FC236}">
                <a16:creationId xmlns:a16="http://schemas.microsoft.com/office/drawing/2014/main" id="{3567F26B-87FA-950D-1E43-3CE8745A791E}"/>
              </a:ext>
            </a:extLst>
          </p:cNvPr>
          <p:cNvSpPr>
            <a:spLocks noGrp="1"/>
          </p:cNvSpPr>
          <p:nvPr>
            <p:ph type="body" idx="1"/>
          </p:nvPr>
        </p:nvSpPr>
        <p:spPr/>
        <p:txBody>
          <a:bodyPr>
            <a:normAutofit/>
          </a:bodyPr>
          <a:lstStyle/>
          <a:p>
            <a:r>
              <a:rPr lang="en-GB" sz="2000" dirty="0">
                <a:latin typeface="Aptos" panose="020B0004020202020204" pitchFamily="34" charset="0"/>
                <a:ea typeface="Verdana" panose="020B0604030504040204" pitchFamily="34" charset="0"/>
                <a:cs typeface="Verdana" panose="020B0604030504040204" pitchFamily="34" charset="0"/>
              </a:rPr>
              <a:t>Umfasst die Kosten, die der öffentlichen Auftraggeber für </a:t>
            </a:r>
            <a:r>
              <a:rPr lang="en-GB" dirty="0">
                <a:latin typeface="Aptos" panose="020B0004020202020204" pitchFamily="34" charset="0"/>
                <a:ea typeface="Verdana" panose="020B0604030504040204" pitchFamily="34" charset="0"/>
                <a:cs typeface="Verdana" panose="020B0604030504040204" pitchFamily="34" charset="0"/>
              </a:rPr>
              <a:t>Anschaffung</a:t>
            </a:r>
            <a:r>
              <a:rPr lang="en-GB" sz="2000" dirty="0">
                <a:latin typeface="Aptos" panose="020B0004020202020204" pitchFamily="34" charset="0"/>
                <a:ea typeface="Verdana" panose="020B0604030504040204" pitchFamily="34" charset="0"/>
                <a:cs typeface="Verdana" panose="020B0604030504040204" pitchFamily="34" charset="0"/>
              </a:rPr>
              <a:t>, Nutzung, Wartung und Entsorgung trägt</a:t>
            </a:r>
          </a:p>
          <a:p>
            <a:r>
              <a:rPr lang="en-GB" dirty="0">
                <a:latin typeface="Aptos" panose="020B0004020202020204" pitchFamily="34" charset="0"/>
                <a:ea typeface="Verdana" panose="020B0604030504040204" pitchFamily="34" charset="0"/>
                <a:cs typeface="Verdana" panose="020B0604030504040204" pitchFamily="34" charset="0"/>
              </a:rPr>
              <a:t>Kann auch externe Kosten (Treibhausgasemissionen) umfassen, wenn deren Geldwert bestimmt werden kann</a:t>
            </a:r>
          </a:p>
          <a:p>
            <a:r>
              <a:rPr lang="en-GB" sz="2000" dirty="0">
                <a:latin typeface="Aptos" panose="020B0004020202020204" pitchFamily="34" charset="0"/>
                <a:ea typeface="Verdana" panose="020B0604030504040204" pitchFamily="34" charset="0"/>
                <a:cs typeface="Verdana" panose="020B0604030504040204" pitchFamily="34" charset="0"/>
              </a:rPr>
              <a:t>Ermöglicht einen Vergleich der tatsächlichen Kosten des Angebots</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86C40001-8EB2-FB34-45E0-79DE9A2C4836}"/>
              </a:ext>
            </a:extLst>
          </p:cNvPr>
          <p:cNvSpPr>
            <a:spLocks noGrp="1"/>
          </p:cNvSpPr>
          <p:nvPr>
            <p:ph type="body" idx="2"/>
          </p:nvPr>
        </p:nvSpPr>
        <p:spPr>
          <a:xfrm>
            <a:off x="5881898" y="2676525"/>
            <a:ext cx="5715742" cy="3597470"/>
          </a:xfrm>
        </p:spPr>
        <p:txBody>
          <a:bodyPr>
            <a:normAutofit lnSpcReduction="10000"/>
          </a:bodyPr>
          <a:lstStyle/>
          <a:p>
            <a:r>
              <a:rPr lang="de-DE" dirty="0">
                <a:latin typeface="Aptos" panose="020B0004020202020204" pitchFamily="34" charset="0"/>
              </a:rPr>
              <a:t>Das Angebot </a:t>
            </a:r>
            <a:r>
              <a:rPr lang="de-DE" dirty="0" err="1">
                <a:latin typeface="Aptos" panose="020B0004020202020204" pitchFamily="34" charset="0"/>
              </a:rPr>
              <a:t>muss die anzuwendende Methode </a:t>
            </a:r>
            <a:r>
              <a:rPr lang="de-DE" dirty="0">
                <a:latin typeface="Aptos" panose="020B0004020202020204" pitchFamily="34" charset="0"/>
              </a:rPr>
              <a:t>und </a:t>
            </a:r>
            <a:r>
              <a:rPr lang="de-DE" dirty="0" err="1">
                <a:latin typeface="Aptos" panose="020B0004020202020204" pitchFamily="34" charset="0"/>
              </a:rPr>
              <a:t>die Datenanforderungen an die Bieter enthalten</a:t>
            </a:r>
            <a:endParaRPr lang="de-DE" dirty="0">
              <a:latin typeface="Aptos" panose="020B0004020202020204" pitchFamily="34" charset="0"/>
            </a:endParaRPr>
          </a:p>
          <a:p>
            <a:r>
              <a:rPr lang="de-DE" dirty="0">
                <a:latin typeface="Aptos" panose="020B0004020202020204" pitchFamily="34" charset="0"/>
              </a:rPr>
              <a:t>Die Methode </a:t>
            </a:r>
            <a:r>
              <a:rPr lang="de-DE" dirty="0" err="1">
                <a:latin typeface="Aptos" panose="020B0004020202020204" pitchFamily="34" charset="0"/>
              </a:rPr>
              <a:t>muss</a:t>
            </a:r>
            <a:endParaRPr lang="de-DE" dirty="0">
              <a:latin typeface="Aptos" panose="020B0004020202020204" pitchFamily="34" charset="0"/>
            </a:endParaRPr>
          </a:p>
          <a:p>
            <a:pPr>
              <a:spcBef>
                <a:spcPts val="0"/>
              </a:spcBef>
              <a:buClr>
                <a:srgbClr val="008000"/>
              </a:buClr>
              <a:defRPr/>
            </a:pPr>
            <a:r>
              <a:rPr lang="de-DE" sz="1600" dirty="0">
                <a:latin typeface="Aptos" panose="020B0004020202020204" pitchFamily="34" charset="0"/>
              </a:rPr>
              <a:t>- </a:t>
            </a:r>
            <a:r>
              <a:rPr lang="en-GB" sz="1600" dirty="0">
                <a:latin typeface="Aptos" panose="020B0004020202020204" pitchFamily="34" charset="0"/>
                <a:ea typeface="Verdana" panose="020B0604030504040204" pitchFamily="34" charset="0"/>
                <a:cs typeface="Verdana" panose="020B0604030504040204" pitchFamily="34" charset="0"/>
              </a:rPr>
              <a:t>auf objektiv überprüfbaren und nichtdiskriminierenden Kriterien basieren</a:t>
            </a:r>
          </a:p>
          <a:p>
            <a:pPr>
              <a:spcBef>
                <a:spcPts val="0"/>
              </a:spcBef>
              <a:buClr>
                <a:srgbClr val="008000"/>
              </a:buClr>
              <a:defRPr/>
            </a:pPr>
            <a:r>
              <a:rPr lang="en-GB" sz="1600" dirty="0">
                <a:latin typeface="Aptos" panose="020B0004020202020204" pitchFamily="34" charset="0"/>
                <a:ea typeface="Verdana" panose="020B0604030504040204" pitchFamily="34" charset="0"/>
                <a:cs typeface="Verdana" panose="020B0604030504040204" pitchFamily="34" charset="0"/>
              </a:rPr>
              <a:t>- für alle interessierten Parteien zugänglich sein</a:t>
            </a:r>
          </a:p>
          <a:p>
            <a:pPr>
              <a:spcBef>
                <a:spcPts val="0"/>
              </a:spcBef>
              <a:buClr>
                <a:srgbClr val="008000"/>
              </a:buClr>
              <a:defRPr/>
            </a:pPr>
            <a:r>
              <a:rPr lang="en-GB" sz="1600" dirty="0">
                <a:latin typeface="Aptos" panose="020B0004020202020204" pitchFamily="34" charset="0"/>
                <a:ea typeface="Verdana" panose="020B0604030504040204" pitchFamily="34" charset="0"/>
                <a:cs typeface="Verdana" panose="020B0604030504040204" pitchFamily="34" charset="0"/>
              </a:rPr>
              <a:t>- Die erforderlichen Daten können mit vertretbarem Aufwand von normalerweise sorgfältig arbeitenden Wirtschaftsteilnehmern, auch aus Drittländern, bereitgestellt werden</a:t>
            </a:r>
          </a:p>
          <a:p>
            <a:r>
              <a:rPr lang="de-DE" dirty="0" err="1">
                <a:latin typeface="Aptos" panose="020B0004020202020204" pitchFamily="34" charset="0"/>
              </a:rPr>
              <a:t>Es müssen bestehende gemeinsame </a:t>
            </a:r>
            <a:r>
              <a:rPr lang="de-DE" dirty="0">
                <a:latin typeface="Aptos" panose="020B0004020202020204" pitchFamily="34" charset="0"/>
              </a:rPr>
              <a:t>EU</a:t>
            </a:r>
            <a:r>
              <a:rPr lang="de-DE" dirty="0" err="1">
                <a:latin typeface="Aptos" panose="020B0004020202020204" pitchFamily="34" charset="0"/>
              </a:rPr>
              <a:t>-Methoden angewendet werden</a:t>
            </a:r>
            <a:endParaRPr lang="de-DE" dirty="0">
              <a:latin typeface="Aptos" panose="020B0004020202020204" pitchFamily="34" charset="0"/>
            </a:endParaRPr>
          </a:p>
        </p:txBody>
      </p:sp>
    </p:spTree>
    <p:extLst>
      <p:ext uri="{BB962C8B-B14F-4D97-AF65-F5344CB8AC3E}">
        <p14:creationId xmlns:p14="http://schemas.microsoft.com/office/powerpoint/2010/main" val="12997682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CA0A32-6A12-A03B-2716-E882C7C294AB}"/>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Ungewöhnlich niedrige Angebote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B745237C-0248-DC4C-2636-63747398830D}"/>
              </a:ext>
            </a:extLst>
          </p:cNvPr>
          <p:cNvSpPr>
            <a:spLocks noGrp="1"/>
          </p:cNvSpPr>
          <p:nvPr>
            <p:ph type="body" idx="1"/>
          </p:nvPr>
        </p:nvSpPr>
        <p:spPr>
          <a:xfrm>
            <a:off x="594360" y="2676525"/>
            <a:ext cx="9359962" cy="3597470"/>
          </a:xfrm>
        </p:spPr>
        <p:txBody>
          <a:bodyPr>
            <a:normAutofit/>
          </a:bodyPr>
          <a:lstStyle/>
          <a:p>
            <a:pPr>
              <a:spcAft>
                <a:spcPts val="600"/>
              </a:spcAft>
            </a:pPr>
            <a:r>
              <a:rPr lang="en-US" dirty="0">
                <a:latin typeface="Aptos" panose="020B0004020202020204" pitchFamily="34" charset="0"/>
              </a:rPr>
              <a:t>Ungewöhnlich niedrige Angebote können auf die Nichteinhaltung von Umwelt- oder Sozialverpflichtungen hindeuten.</a:t>
            </a:r>
          </a:p>
          <a:p>
            <a:pPr>
              <a:spcAft>
                <a:spcPts val="600"/>
              </a:spcAft>
            </a:pPr>
            <a:r>
              <a:rPr lang="en-IE" sz="2000" dirty="0">
                <a:latin typeface="Aptos" panose="020B0004020202020204" pitchFamily="34" charset="0"/>
              </a:rPr>
              <a:t>Die Angebote müssen geprüft werden, um den Grund für den niedrigen Preis zu ermitteln und zu bestätigen, dass sie alle gesetzlichen Anforderungen erfüllen.</a:t>
            </a:r>
          </a:p>
          <a:p>
            <a:pPr>
              <a:spcAft>
                <a:spcPts val="600"/>
              </a:spcAft>
            </a:pPr>
            <a:r>
              <a:rPr lang="en-IE" sz="2000" dirty="0">
                <a:latin typeface="Aptos" panose="020B0004020202020204" pitchFamily="34" charset="0"/>
              </a:rPr>
              <a:t>Den Bietern muss Gelegenheit gegeben werden, ihre Preisgestaltung zu erläutern.</a:t>
            </a:r>
          </a:p>
          <a:p>
            <a:pPr>
              <a:spcAft>
                <a:spcPts val="600"/>
              </a:spcAft>
            </a:pPr>
            <a:r>
              <a:rPr lang="en-US" dirty="0">
                <a:latin typeface="Aptos" panose="020B0004020202020204" pitchFamily="34" charset="0"/>
              </a:rPr>
              <a:t>Gemäß Art. 69 Abs. 3 der Richtlinie 2014/24/EU müssen ungewöhnlich niedrige Angebote, die nicht mit den Umweltvorschriften der EU oder des jeweiligen Landes vereinbar sind, abgelehnt werden.</a:t>
            </a:r>
            <a:r>
              <a:rPr lang="en-IE" sz="2000" dirty="0">
                <a:latin typeface="Aptos" panose="020B0004020202020204" pitchFamily="34" charset="0"/>
              </a:rPr>
              <a:t> </a:t>
            </a:r>
          </a:p>
          <a:p>
            <a:endParaRPr lang="de-DE" dirty="0">
              <a:latin typeface="Aptos" panose="020B0004020202020204" pitchFamily="34" charset="0"/>
            </a:endParaRPr>
          </a:p>
        </p:txBody>
      </p:sp>
    </p:spTree>
    <p:extLst>
      <p:ext uri="{BB962C8B-B14F-4D97-AF65-F5344CB8AC3E}">
        <p14:creationId xmlns:p14="http://schemas.microsoft.com/office/powerpoint/2010/main" val="4874052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B593D-BF07-D3FF-B1F5-787F32FC96A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E5F4002-1ECD-4604-B4F2-3F6ED613FFA9}"/>
              </a:ext>
            </a:extLst>
          </p:cNvPr>
          <p:cNvSpPr>
            <a:spLocks noGrp="1"/>
          </p:cNvSpPr>
          <p:nvPr>
            <p:ph type="title"/>
          </p:nvPr>
        </p:nvSpPr>
        <p:spPr>
          <a:xfrm>
            <a:off x="594360" y="189572"/>
            <a:ext cx="8136281" cy="1593507"/>
          </a:xfrm>
        </p:spPr>
        <p:txBody>
          <a:bodyPr/>
          <a:lstStyle/>
          <a:p>
            <a:r>
              <a:rPr lang="en-IE" sz="4400" dirty="0">
                <a:solidFill>
                  <a:srgbClr val="3F3F3F"/>
                </a:solidFill>
                <a:latin typeface="Aptos Serif" panose="02020604070405020304" pitchFamily="18" charset="0"/>
                <a:cs typeface="Aptos Serif" panose="02020604070405020304" pitchFamily="18" charset="0"/>
              </a:rPr>
              <a:t>Vertragsausführungsklauseln</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074FE0BF-76E4-D22F-1B9B-A8A9A06C1544}"/>
              </a:ext>
            </a:extLst>
          </p:cNvPr>
          <p:cNvSpPr>
            <a:spLocks noGrp="1"/>
          </p:cNvSpPr>
          <p:nvPr>
            <p:ph type="body" idx="1"/>
          </p:nvPr>
        </p:nvSpPr>
        <p:spPr>
          <a:xfrm>
            <a:off x="594359" y="2281918"/>
            <a:ext cx="6981036" cy="3708517"/>
          </a:xfrm>
        </p:spPr>
        <p:txBody>
          <a:bodyPr>
            <a:normAutofit lnSpcReduction="10000"/>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Vertragsleistungsklauseln stellen sicher, dass soziale und ökologische Verpflichtungen bei der Vertragserfüllung eingehalten werden.</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Sie müssen mit dem Vertragsgegenstand in Zusammenhang stehen.</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Während des Ausschreibungsverfahrens können die Bieter aufgefordert werden, ihre Zustimmung zu bestätigen.</a:t>
            </a:r>
          </a:p>
        </p:txBody>
      </p:sp>
    </p:spTree>
    <p:extLst>
      <p:ext uri="{BB962C8B-B14F-4D97-AF65-F5344CB8AC3E}">
        <p14:creationId xmlns:p14="http://schemas.microsoft.com/office/powerpoint/2010/main" val="1937023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64A9F-F8BD-52EE-FDF7-F3E6C2F1AE0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33326E-B0AF-0067-073F-13CEB1A46227}"/>
              </a:ext>
            </a:extLst>
          </p:cNvPr>
          <p:cNvSpPr>
            <a:spLocks noGrp="1"/>
          </p:cNvSpPr>
          <p:nvPr>
            <p:ph type="title"/>
          </p:nvPr>
        </p:nvSpPr>
        <p:spPr>
          <a:xfrm>
            <a:off x="594360" y="189572"/>
            <a:ext cx="7685344" cy="1593507"/>
          </a:xfrm>
        </p:spPr>
        <p:txBody>
          <a:bodyPr/>
          <a:lstStyle/>
          <a:p>
            <a:r>
              <a:rPr lang="en-IE" dirty="0">
                <a:latin typeface="Aptos Serif" panose="02020604070405020304" pitchFamily="18" charset="0"/>
                <a:cs typeface="Aptos Serif" panose="02020604070405020304" pitchFamily="18" charset="0"/>
              </a:rPr>
              <a:t>Festlegung </a:t>
            </a:r>
            <a:r>
              <a:rPr lang="en-IE" sz="4400" dirty="0">
                <a:solidFill>
                  <a:srgbClr val="3F3F3F"/>
                </a:solidFill>
                <a:latin typeface="Aptos Serif" panose="02020604070405020304" pitchFamily="18" charset="0"/>
                <a:cs typeface="Aptos Serif" panose="02020604070405020304" pitchFamily="18" charset="0"/>
              </a:rPr>
              <a:t>von Vertragserfüllungsklauseln</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BA3D888F-B420-4FF1-7109-16955CA32074}"/>
              </a:ext>
            </a:extLst>
          </p:cNvPr>
          <p:cNvSpPr>
            <a:spLocks noGrp="1"/>
          </p:cNvSpPr>
          <p:nvPr>
            <p:ph type="body" idx="1"/>
          </p:nvPr>
        </p:nvSpPr>
        <p:spPr>
          <a:xfrm>
            <a:off x="594359" y="2281918"/>
            <a:ext cx="6981036" cy="3708517"/>
          </a:xfrm>
        </p:spPr>
        <p:txBody>
          <a:bodyPr>
            <a:normAutofit/>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Beispiele</a:t>
            </a:r>
          </a:p>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Liefervertrag: Die im Rahmen des Vertrags gelieferte Arbeitskleidung muss in Übereinstimmung mit den Kernübereinkommen der ILO hergestellt worden sein.</a:t>
            </a:r>
          </a:p>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Dienstleistungsvertrag: Schulung des Personals in Bezug auf die Umweltaspekte von Reinigungsdienstleistungen (Dosierung von Reinigungsmitteln, Auswirkungen auf die Gesundheit usw.)</a:t>
            </a:r>
          </a:p>
          <a:p>
            <a:pPr marL="1028700" lvl="1" indent="-342900">
              <a:lnSpc>
                <a:spcPct val="100000"/>
              </a:lnSpc>
              <a:buFont typeface="Arial" panose="020B0604020202020204" pitchFamily="34" charset="0"/>
              <a:buChar char="•"/>
            </a:pPr>
            <a:endParaRPr lang="en-US"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endParaRPr lang="en-US" b="0" dirty="0">
              <a:solidFill>
                <a:schemeClr val="tx1"/>
              </a:solidFill>
              <a:latin typeface="Aptos" panose="020B0004020202020204" pitchFamily="34" charset="0"/>
            </a:endParaRPr>
          </a:p>
        </p:txBody>
      </p:sp>
    </p:spTree>
    <p:extLst>
      <p:ext uri="{BB962C8B-B14F-4D97-AF65-F5344CB8AC3E}">
        <p14:creationId xmlns:p14="http://schemas.microsoft.com/office/powerpoint/2010/main" val="11390529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592E4-FE59-C3FB-3407-D378280449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CFFF5D8-7E07-96D0-7CBF-E87E42195AA3}"/>
              </a:ext>
            </a:extLst>
          </p:cNvPr>
          <p:cNvSpPr>
            <a:spLocks noGrp="1"/>
          </p:cNvSpPr>
          <p:nvPr>
            <p:ph type="title"/>
          </p:nvPr>
        </p:nvSpPr>
        <p:spPr>
          <a:xfrm>
            <a:off x="594360" y="189572"/>
            <a:ext cx="7535032" cy="1593507"/>
          </a:xfrm>
        </p:spPr>
        <p:txBody>
          <a:bodyPr/>
          <a:lstStyle/>
          <a:p>
            <a:r>
              <a:rPr lang="en-IE" dirty="0">
                <a:latin typeface="Aptos Serif" panose="02020604070405020304" pitchFamily="18" charset="0"/>
                <a:cs typeface="Aptos Serif" panose="02020604070405020304" pitchFamily="18" charset="0"/>
              </a:rPr>
              <a:t>Durchsetzung </a:t>
            </a:r>
            <a:r>
              <a:rPr lang="en-IE" sz="4400" dirty="0">
                <a:solidFill>
                  <a:srgbClr val="3F3F3F"/>
                </a:solidFill>
                <a:latin typeface="Aptos Serif" panose="02020604070405020304" pitchFamily="18" charset="0"/>
                <a:cs typeface="Aptos Serif" panose="02020604070405020304" pitchFamily="18" charset="0"/>
              </a:rPr>
              <a:t>von Vertragserfüllungsklauseln</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747E644F-074C-3334-1239-12DEB1F4037E}"/>
              </a:ext>
            </a:extLst>
          </p:cNvPr>
          <p:cNvSpPr>
            <a:spLocks noGrp="1"/>
          </p:cNvSpPr>
          <p:nvPr>
            <p:ph type="body" idx="1"/>
          </p:nvPr>
        </p:nvSpPr>
        <p:spPr>
          <a:xfrm>
            <a:off x="594359" y="2281918"/>
            <a:ext cx="6981036" cy="3708517"/>
          </a:xfrm>
        </p:spPr>
        <p:txBody>
          <a:bodyPr>
            <a:normAutofit fontScale="92500" lnSpcReduction="10000"/>
          </a:bodyPr>
          <a:lstStyle/>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Vertragsklauseln sollten Folgendes enthalten:</a:t>
            </a:r>
          </a:p>
          <a:p>
            <a:pPr marL="1485900" lvl="2" indent="-342900">
              <a:lnSpc>
                <a:spcPct val="100000"/>
              </a:lnSpc>
              <a:buFont typeface="Arial" panose="020B0604020202020204" pitchFamily="34" charset="0"/>
              <a:buChar char="•"/>
            </a:pPr>
            <a:r>
              <a:rPr lang="en-US" dirty="0">
                <a:solidFill>
                  <a:schemeClr val="tx1"/>
                </a:solidFill>
                <a:latin typeface="Aptos" panose="020B0004020202020204" pitchFamily="34" charset="0"/>
              </a:rPr>
              <a:t>Was muss getan werden?</a:t>
            </a:r>
          </a:p>
          <a:p>
            <a:pPr marL="1485900" lvl="2" indent="-342900">
              <a:lnSpc>
                <a:spcPct val="100000"/>
              </a:lnSpc>
              <a:buFont typeface="Arial" panose="020B0604020202020204" pitchFamily="34" charset="0"/>
              <a:buChar char="•"/>
            </a:pPr>
            <a:r>
              <a:rPr lang="en-US" dirty="0">
                <a:solidFill>
                  <a:schemeClr val="tx1"/>
                </a:solidFill>
                <a:latin typeface="Aptos" panose="020B0004020202020204" pitchFamily="34" charset="0"/>
              </a:rPr>
              <a:t>Wer muss es tun</a:t>
            </a:r>
          </a:p>
          <a:p>
            <a:pPr marL="1485900" lvl="2" indent="-342900">
              <a:lnSpc>
                <a:spcPct val="100000"/>
              </a:lnSpc>
              <a:buFont typeface="Arial" panose="020B0604020202020204" pitchFamily="34" charset="0"/>
              <a:buChar char="•"/>
            </a:pPr>
            <a:r>
              <a:rPr lang="en-US" dirty="0">
                <a:solidFill>
                  <a:schemeClr val="tx1"/>
                </a:solidFill>
                <a:latin typeface="Aptos" panose="020B0004020202020204" pitchFamily="34" charset="0"/>
              </a:rPr>
              <a:t>Wie wird dies überwacht?</a:t>
            </a:r>
          </a:p>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In einigen Fällen können Audits/Überwachungen/Zertifizierungen durch Dritte angebracht sein</a:t>
            </a:r>
          </a:p>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Anreize und/oder Strafen können vorgesehen werden, um die Nachhaltigkeitsleistung weiter zu fördern</a:t>
            </a:r>
          </a:p>
          <a:p>
            <a:pPr marL="1028700" lvl="1" indent="-342900">
              <a:lnSpc>
                <a:spcPct val="100000"/>
              </a:lnSpc>
              <a:buFont typeface="Arial" panose="020B0604020202020204" pitchFamily="34" charset="0"/>
              <a:buChar char="•"/>
            </a:pPr>
            <a:endParaRPr lang="en-US"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endParaRPr lang="en-US" b="0" dirty="0">
              <a:solidFill>
                <a:schemeClr val="tx1"/>
              </a:solidFill>
              <a:latin typeface="Aptos" panose="020B0004020202020204" pitchFamily="34" charset="0"/>
            </a:endParaRPr>
          </a:p>
        </p:txBody>
      </p:sp>
    </p:spTree>
    <p:extLst>
      <p:ext uri="{BB962C8B-B14F-4D97-AF65-F5344CB8AC3E}">
        <p14:creationId xmlns:p14="http://schemas.microsoft.com/office/powerpoint/2010/main" val="41268283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717342-F0E4-9319-CCCA-1E48EB454891}"/>
              </a:ext>
            </a:extLst>
          </p:cNvPr>
          <p:cNvSpPr>
            <a:spLocks noGrp="1"/>
          </p:cNvSpPr>
          <p:nvPr>
            <p:ph type="title"/>
          </p:nvPr>
        </p:nvSpPr>
        <p:spPr>
          <a:xfrm>
            <a:off x="594360" y="373773"/>
            <a:ext cx="10972800" cy="1574317"/>
          </a:xfrm>
        </p:spPr>
        <p:txBody>
          <a:bodyPr/>
          <a:lstStyle/>
          <a:p>
            <a:r>
              <a:rPr lang="de-DE" dirty="0" err="1">
                <a:latin typeface="Aptos Serif" panose="02020604070405020304" pitchFamily="18" charset="0"/>
                <a:cs typeface="Aptos Serif" panose="02020604070405020304" pitchFamily="18" charset="0"/>
              </a:rPr>
              <a:t>Übung </a:t>
            </a:r>
            <a:r>
              <a:rPr lang="de-DE" dirty="0">
                <a:latin typeface="Aptos Serif" panose="02020604070405020304" pitchFamily="18" charset="0"/>
                <a:cs typeface="Aptos Serif" panose="02020604070405020304" pitchFamily="18" charset="0"/>
              </a:rPr>
              <a:t>– </a:t>
            </a:r>
            <a:r>
              <a:rPr lang="en-US" dirty="0">
                <a:latin typeface="Aptos Serif" panose="02020604070405020304" pitchFamily="18" charset="0"/>
                <a:cs typeface="Aptos Serif" panose="02020604070405020304" pitchFamily="18" charset="0"/>
              </a:rPr>
              <a:t>Nachhaltigkeit bei Ausschreibungen – rechtlich einwandfrei?</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27E855DF-4A18-5A00-A958-06E75ECA99E0}"/>
              </a:ext>
            </a:extLst>
          </p:cNvPr>
          <p:cNvSpPr>
            <a:spLocks noGrp="1"/>
          </p:cNvSpPr>
          <p:nvPr>
            <p:ph type="body" idx="1"/>
          </p:nvPr>
        </p:nvSpPr>
        <p:spPr/>
        <p:txBody>
          <a:bodyPr>
            <a:normAutofit fontScale="85000" lnSpcReduction="10000"/>
          </a:bodyPr>
          <a:lstStyle/>
          <a:p>
            <a:pPr>
              <a:buNone/>
            </a:pPr>
            <a:r>
              <a:rPr lang="en-GB" sz="1800" b="1" kern="100" dirty="0">
                <a:effectLst/>
                <a:latin typeface="Aptos" panose="020B0004020202020204" pitchFamily="34" charset="0"/>
                <a:ea typeface="Aptos" panose="020B0004020202020204" pitchFamily="34" charset="0"/>
                <a:cs typeface="Mangal" panose="02040503050203030202" pitchFamily="18" charset="0"/>
              </a:rPr>
              <a:t>Ziel</a:t>
            </a:r>
            <a:r>
              <a:rPr lang="en-GB" sz="1800" kern="100" dirty="0">
                <a:effectLst/>
                <a:latin typeface="Aptos" panose="020B0004020202020204" pitchFamily="34" charset="0"/>
                <a:ea typeface="Aptos" panose="020B0004020202020204" pitchFamily="34" charset="0"/>
                <a:cs typeface="Mangal" panose="02040503050203030202" pitchFamily="18" charset="0"/>
              </a:rPr>
              <a:t>:</a:t>
            </a:r>
            <a:br>
              <a:rPr lang="en-GB" sz="1800" kern="100" dirty="0">
                <a:effectLst/>
                <a:latin typeface="Aptos" panose="020B0004020202020204" pitchFamily="34" charset="0"/>
                <a:ea typeface="Aptos" panose="020B0004020202020204" pitchFamily="34" charset="0"/>
                <a:cs typeface="Mangal" panose="02040503050203030202" pitchFamily="18" charset="0"/>
              </a:rPr>
            </a:br>
            <a:r>
              <a:rPr lang="en-US" sz="1800" kern="100" dirty="0">
                <a:effectLst/>
                <a:latin typeface="Aptos" panose="020B0004020202020204" pitchFamily="34" charset="0"/>
                <a:ea typeface="Aptos" panose="020B0004020202020204" pitchFamily="34" charset="0"/>
                <a:cs typeface="Mangal" panose="02040503050203030202" pitchFamily="18" charset="0"/>
              </a:rPr>
              <a:t>Die Teilnehmer lernen, rechtlich zulässige Möglichkeiten zur Aufnahme von Nachhaltigkeitskriterien in Ausschreibungsunterlagen zu identifizieren und zwischen rechtlich einwandfreien und riskanten oder rechtswidrigen Praktiken zu unterscheiden.</a:t>
            </a:r>
            <a:endParaRPr lang="de-DE" sz="1800" kern="100" dirty="0">
              <a:effectLst/>
              <a:latin typeface="Aptos" panose="020B0004020202020204" pitchFamily="34" charset="0"/>
              <a:ea typeface="Aptos" panose="020B0004020202020204" pitchFamily="34" charset="0"/>
              <a:cs typeface="Mangal" panose="02040503050203030202" pitchFamily="18" charset="0"/>
            </a:endParaRPr>
          </a:p>
          <a:p>
            <a:pPr>
              <a:buNone/>
            </a:pPr>
            <a:r>
              <a:rPr lang="en-GB" sz="1800" b="1" kern="100" dirty="0">
                <a:effectLst/>
                <a:latin typeface="Aptos" panose="020B0004020202020204" pitchFamily="34" charset="0"/>
                <a:ea typeface="Aptos" panose="020B0004020202020204" pitchFamily="34" charset="0"/>
                <a:cs typeface="Mangal" panose="02040503050203030202" pitchFamily="18" charset="0"/>
              </a:rPr>
              <a:t> </a:t>
            </a:r>
            <a:endParaRPr lang="de-DE" sz="1800" kern="100" dirty="0">
              <a:effectLst/>
              <a:latin typeface="Aptos" panose="020B0004020202020204" pitchFamily="34" charset="0"/>
              <a:ea typeface="Aptos" panose="020B0004020202020204" pitchFamily="34" charset="0"/>
              <a:cs typeface="Mangal" panose="02040503050203030202" pitchFamily="18" charset="0"/>
            </a:endParaRPr>
          </a:p>
          <a:p>
            <a:r>
              <a:rPr lang="en-GB" sz="1800" b="1" kern="100" dirty="0">
                <a:effectLst/>
                <a:latin typeface="Aptos" panose="020B0004020202020204" pitchFamily="34" charset="0"/>
                <a:ea typeface="Aptos" panose="020B0004020202020204" pitchFamily="34" charset="0"/>
                <a:cs typeface="Mangal" panose="02040503050203030202" pitchFamily="18" charset="0"/>
              </a:rPr>
              <a:t>Szenario</a:t>
            </a:r>
            <a:r>
              <a:rPr lang="en-GB" sz="1800" kern="100" dirty="0">
                <a:effectLst/>
                <a:latin typeface="Aptos" panose="020B0004020202020204" pitchFamily="34" charset="0"/>
                <a:ea typeface="Aptos" panose="020B0004020202020204" pitchFamily="34" charset="0"/>
                <a:cs typeface="Mangal" panose="02040503050203030202" pitchFamily="18" charset="0"/>
              </a:rPr>
              <a:t>:</a:t>
            </a:r>
            <a:br>
              <a:rPr lang="en-GB" sz="1800" kern="100" dirty="0">
                <a:effectLst/>
                <a:latin typeface="Aptos" panose="020B0004020202020204" pitchFamily="34" charset="0"/>
                <a:ea typeface="Aptos" panose="020B0004020202020204" pitchFamily="34" charset="0"/>
                <a:cs typeface="Mangal" panose="02040503050203030202" pitchFamily="18" charset="0"/>
              </a:rPr>
            </a:br>
            <a:r>
              <a:rPr lang="en-GB" sz="1800" kern="100" dirty="0">
                <a:effectLst/>
                <a:latin typeface="Aptos" panose="020B0004020202020204" pitchFamily="34" charset="0"/>
                <a:ea typeface="Aptos" panose="020B0004020202020204" pitchFamily="34" charset="0"/>
                <a:cs typeface="Mangal" panose="02040503050203030202" pitchFamily="18" charset="0"/>
              </a:rPr>
              <a:t>Die Teilnehmer erhalten Mini-Ausschreibungsszenarien, in denen Nachhaltigkeitskriterien integriert sind. </a:t>
            </a:r>
            <a:r>
              <a:rPr lang="en-GB" sz="1800" kern="100" dirty="0">
                <a:latin typeface="Aptos" panose="020B0004020202020204" pitchFamily="34" charset="0"/>
                <a:ea typeface="Aptos" panose="020B0004020202020204" pitchFamily="34" charset="0"/>
                <a:cs typeface="Mangal" panose="02040503050203030202" pitchFamily="18" charset="0"/>
              </a:rPr>
              <a:t>Die Gruppen </a:t>
            </a:r>
            <a:r>
              <a:rPr lang="en-US" sz="1800" kern="100" dirty="0" err="1">
                <a:latin typeface="Aptos" panose="020B0004020202020204" pitchFamily="34" charset="0"/>
                <a:ea typeface="Aptos" panose="020B0004020202020204" pitchFamily="34" charset="0"/>
                <a:cs typeface="Mangal" panose="02040503050203030202" pitchFamily="18" charset="0"/>
              </a:rPr>
              <a:t>identifizieren </a:t>
            </a:r>
            <a:r>
              <a:rPr lang="en-US" sz="1800" kern="100" dirty="0">
                <a:latin typeface="Aptos" panose="020B0004020202020204" pitchFamily="34" charset="0"/>
                <a:ea typeface="Aptos" panose="020B0004020202020204" pitchFamily="34" charset="0"/>
                <a:cs typeface="Mangal" panose="02040503050203030202" pitchFamily="18" charset="0"/>
              </a:rPr>
              <a:t>(1) in welcher Phase Nachhaltigkeit berücksichtigt wird (Spezifikationen, Vergabe, Leistung); (2) ob dies rechtlich zulässig, fragwürdig oder rechtswidrig ist und warum; und (3) schlagen vor, wie die Formulierung geändert oder angepasst werden kann, um sie rechtlich einwandfrei zu machen.</a:t>
            </a:r>
          </a:p>
          <a:p>
            <a:endParaRPr lang="de-DE" sz="1800" kern="100" dirty="0">
              <a:effectLst/>
              <a:latin typeface="Aptos" panose="020B0004020202020204" pitchFamily="34" charset="0"/>
              <a:ea typeface="Aptos" panose="020B0004020202020204" pitchFamily="34" charset="0"/>
              <a:cs typeface="Mangal" panose="02040503050203030202" pitchFamily="18" charset="0"/>
            </a:endParaRP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5DC892EC-ADC3-95BF-9AC6-98872B9EDBD5}"/>
              </a:ext>
            </a:extLst>
          </p:cNvPr>
          <p:cNvSpPr>
            <a:spLocks noGrp="1"/>
          </p:cNvSpPr>
          <p:nvPr>
            <p:ph type="body" idx="2"/>
          </p:nvPr>
        </p:nvSpPr>
        <p:spPr/>
        <p:txBody>
          <a:bodyPr/>
          <a:lstStyle/>
          <a:p>
            <a:pPr marL="101600" indent="0">
              <a:buNone/>
            </a:pPr>
            <a:r>
              <a:rPr lang="de-DE" b="1" dirty="0" err="1">
                <a:latin typeface="Aptos" panose="020B0004020202020204" pitchFamily="34" charset="0"/>
              </a:rPr>
              <a:t>Schritte</a:t>
            </a:r>
            <a:endParaRPr lang="de-DE" b="1" dirty="0">
              <a:latin typeface="Aptos" panose="020B0004020202020204" pitchFamily="34" charset="0"/>
            </a:endParaRPr>
          </a:p>
          <a:p>
            <a:pPr lvl="1">
              <a:spcBef>
                <a:spcPts val="600"/>
              </a:spcBef>
            </a:pPr>
            <a:r>
              <a:rPr lang="de-DE" sz="1800" dirty="0" err="1">
                <a:latin typeface="Aptos" panose="020B0004020202020204" pitchFamily="34" charset="0"/>
              </a:rPr>
              <a:t>Verteilung </a:t>
            </a:r>
            <a:r>
              <a:rPr lang="de-DE" sz="1800" dirty="0">
                <a:latin typeface="Aptos" panose="020B0004020202020204" pitchFamily="34" charset="0"/>
              </a:rPr>
              <a:t>und </a:t>
            </a:r>
            <a:r>
              <a:rPr lang="de-DE" sz="1800" dirty="0" err="1">
                <a:latin typeface="Aptos" panose="020B0004020202020204" pitchFamily="34" charset="0"/>
              </a:rPr>
              <a:t>Lesen der Fallstudie</a:t>
            </a:r>
            <a:endParaRPr lang="de-DE" sz="1800" dirty="0">
              <a:latin typeface="Aptos" panose="020B0004020202020204" pitchFamily="34" charset="0"/>
            </a:endParaRPr>
          </a:p>
          <a:p>
            <a:pPr lvl="1">
              <a:spcBef>
                <a:spcPts val="600"/>
              </a:spcBef>
            </a:pPr>
            <a:r>
              <a:rPr lang="de-DE" sz="1800" dirty="0">
                <a:latin typeface="Aptos" panose="020B0004020202020204" pitchFamily="34" charset="0"/>
              </a:rPr>
              <a:t>Gru</a:t>
            </a:r>
            <a:r>
              <a:rPr lang="de-DE" sz="1800" dirty="0" err="1">
                <a:latin typeface="Aptos" panose="020B0004020202020204" pitchFamily="34" charset="0"/>
              </a:rPr>
              <a:t>pp</a:t>
            </a:r>
            <a:r>
              <a:rPr lang="de-DE" sz="1800" dirty="0">
                <a:latin typeface="Aptos" panose="020B0004020202020204" pitchFamily="34" charset="0"/>
              </a:rPr>
              <a:t>enaufgabe</a:t>
            </a:r>
          </a:p>
          <a:p>
            <a:pPr lvl="1">
              <a:spcBef>
                <a:spcPts val="600"/>
              </a:spcBef>
            </a:pPr>
            <a:r>
              <a:rPr lang="de-DE" sz="1800" dirty="0" err="1">
                <a:latin typeface="Aptos" panose="020B0004020202020204" pitchFamily="34" charset="0"/>
              </a:rPr>
              <a:t>Nachbesprechung</a:t>
            </a:r>
            <a:endParaRPr lang="de-DE" sz="1800" dirty="0">
              <a:latin typeface="Aptos" panose="020B0004020202020204" pitchFamily="34" charset="0"/>
            </a:endParaRPr>
          </a:p>
          <a:p>
            <a:pPr lvl="1">
              <a:spcBef>
                <a:spcPts val="600"/>
              </a:spcBef>
            </a:pPr>
            <a:r>
              <a:rPr lang="de-DE" sz="1800" dirty="0" err="1">
                <a:latin typeface="Aptos" panose="020B0004020202020204" pitchFamily="34" charset="0"/>
              </a:rPr>
              <a:t>Zusammen</a:t>
            </a:r>
            <a:r>
              <a:rPr lang="de-DE" sz="1800" dirty="0">
                <a:latin typeface="Aptos" panose="020B0004020202020204" pitchFamily="34" charset="0"/>
              </a:rPr>
              <a:t>fassung</a:t>
            </a:r>
          </a:p>
        </p:txBody>
      </p:sp>
    </p:spTree>
    <p:extLst>
      <p:ext uri="{BB962C8B-B14F-4D97-AF65-F5344CB8AC3E}">
        <p14:creationId xmlns:p14="http://schemas.microsoft.com/office/powerpoint/2010/main" val="39425895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B2F380-9C7C-E932-FE12-6D56C47EC3A7}"/>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Schlussfolgerungen</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7DF655D2-E804-AD40-5E3C-CBAEE3EB104F}"/>
              </a:ext>
            </a:extLst>
          </p:cNvPr>
          <p:cNvSpPr>
            <a:spLocks noGrp="1"/>
          </p:cNvSpPr>
          <p:nvPr>
            <p:ph type="body" idx="1"/>
          </p:nvPr>
        </p:nvSpPr>
        <p:spPr>
          <a:xfrm>
            <a:off x="594360" y="2676525"/>
            <a:ext cx="4996118" cy="3597470"/>
          </a:xfrm>
        </p:spPr>
        <p:txBody>
          <a:bodyPr>
            <a:normAutofit fontScale="47500" lnSpcReduction="20000"/>
          </a:bodyPr>
          <a:lstStyle/>
          <a:p>
            <a:pPr marL="514350" indent="-285750">
              <a:lnSpc>
                <a:spcPct val="110000"/>
              </a:lnSpc>
              <a:spcBef>
                <a:spcPts val="0"/>
              </a:spcBef>
              <a:spcAft>
                <a:spcPts val="1200"/>
              </a:spcAft>
              <a:buFont typeface="Arial" panose="020B0604020202020204" pitchFamily="34" charset="0"/>
              <a:buChar char="•"/>
            </a:pPr>
            <a:r>
              <a:rPr lang="en-GB" sz="3200" dirty="0">
                <a:solidFill>
                  <a:srgbClr val="008A88"/>
                </a:solidFill>
                <a:latin typeface="Aptos" panose="020B0004020202020204" pitchFamily="34" charset="0"/>
              </a:rPr>
              <a:t>Die Auftragsvergabe unterliegt den </a:t>
            </a:r>
            <a:r>
              <a:rPr lang="en-IE" sz="3200" dirty="0">
                <a:solidFill>
                  <a:srgbClr val="008A88"/>
                </a:solidFill>
                <a:latin typeface="Aptos" panose="020B0004020202020204" pitchFamily="34" charset="0"/>
              </a:rPr>
              <a:t>EU-Richtlinien für die Auftragsvergabe, den Grundsätzen des Vertrags, der Rechtsprechung und den nationalen Rechtsvorschriften.</a:t>
            </a:r>
          </a:p>
          <a:p>
            <a:pPr marL="514350" indent="-285750">
              <a:lnSpc>
                <a:spcPct val="110000"/>
              </a:lnSpc>
              <a:spcBef>
                <a:spcPts val="0"/>
              </a:spcBef>
              <a:spcAft>
                <a:spcPts val="1200"/>
              </a:spcAft>
              <a:buFont typeface="Arial" panose="020B0604020202020204" pitchFamily="34" charset="0"/>
              <a:buChar char="•"/>
            </a:pPr>
            <a:r>
              <a:rPr lang="en-IE" sz="3200" b="1" dirty="0">
                <a:solidFill>
                  <a:srgbClr val="008A88"/>
                </a:solidFill>
                <a:latin typeface="Aptos" panose="020B0004020202020204" pitchFamily="34" charset="0"/>
              </a:rPr>
              <a:t>Gleichbehandlung, Transparenz, Verhältnismäßigkeit und gegenseitige Anerkennung </a:t>
            </a:r>
            <a:r>
              <a:rPr lang="en-IE" sz="3200" dirty="0">
                <a:solidFill>
                  <a:srgbClr val="008A88"/>
                </a:solidFill>
                <a:latin typeface="Aptos" panose="020B0004020202020204" pitchFamily="34" charset="0"/>
              </a:rPr>
              <a:t>müssen angewendet werden.</a:t>
            </a:r>
          </a:p>
          <a:p>
            <a:pPr marL="514350" indent="-285750">
              <a:lnSpc>
                <a:spcPct val="110000"/>
              </a:lnSpc>
              <a:spcBef>
                <a:spcPts val="0"/>
              </a:spcBef>
              <a:spcAft>
                <a:spcPts val="1200"/>
              </a:spcAft>
              <a:buFont typeface="Arial" panose="020B0604020202020204" pitchFamily="34" charset="0"/>
              <a:buChar char="•"/>
            </a:pPr>
            <a:r>
              <a:rPr lang="en-IE" sz="3200" dirty="0">
                <a:solidFill>
                  <a:srgbClr val="008A88"/>
                </a:solidFill>
                <a:latin typeface="Aptos" panose="020B0004020202020204" pitchFamily="34" charset="0"/>
              </a:rPr>
              <a:t>Die Vergaberichtlinien von 2014 ermöglichen die Anwendung nachhaltiger Beschaffung während des gesamten Ausschreibungsverfahrens.</a:t>
            </a:r>
          </a:p>
          <a:p>
            <a:pPr marL="514350" indent="-285750">
              <a:lnSpc>
                <a:spcPct val="110000"/>
              </a:lnSpc>
              <a:spcBef>
                <a:spcPts val="0"/>
              </a:spcBef>
              <a:spcAft>
                <a:spcPts val="1200"/>
              </a:spcAft>
              <a:buFont typeface="Arial" panose="020B0604020202020204" pitchFamily="34" charset="0"/>
              <a:buChar char="•"/>
            </a:pPr>
            <a:r>
              <a:rPr lang="en-IE" sz="3200" dirty="0">
                <a:solidFill>
                  <a:srgbClr val="008A88"/>
                </a:solidFill>
                <a:latin typeface="Aptos" panose="020B0004020202020204" pitchFamily="34" charset="0"/>
              </a:rPr>
              <a:t>Die </a:t>
            </a:r>
            <a:r>
              <a:rPr lang="en-IE" sz="3200" b="1" dirty="0">
                <a:solidFill>
                  <a:srgbClr val="008A88"/>
                </a:solidFill>
                <a:latin typeface="Aptos" panose="020B0004020202020204" pitchFamily="34" charset="0"/>
              </a:rPr>
              <a:t>Verbindung zum Gegenstand der Ausschreibung </a:t>
            </a:r>
            <a:r>
              <a:rPr lang="en-IE" sz="3200" dirty="0">
                <a:solidFill>
                  <a:srgbClr val="008A88"/>
                </a:solidFill>
                <a:latin typeface="Aptos" panose="020B0004020202020204" pitchFamily="34" charset="0"/>
              </a:rPr>
              <a:t>schränkt die Anforderungen an die Bieter ein.</a:t>
            </a:r>
          </a:p>
          <a:p>
            <a:pPr marL="514350" indent="-285750">
              <a:lnSpc>
                <a:spcPct val="110000"/>
              </a:lnSpc>
              <a:spcBef>
                <a:spcPts val="0"/>
              </a:spcBef>
              <a:spcAft>
                <a:spcPts val="1200"/>
              </a:spcAft>
              <a:buFont typeface="Arial" panose="020B0604020202020204" pitchFamily="34" charset="0"/>
              <a:buChar char="•"/>
            </a:pPr>
            <a:r>
              <a:rPr lang="en-IE" sz="3200" dirty="0">
                <a:solidFill>
                  <a:srgbClr val="008A88"/>
                </a:solidFill>
                <a:latin typeface="Aptos" panose="020B0004020202020204" pitchFamily="34" charset="0"/>
              </a:rPr>
              <a:t>GPP kann in jedem Verfahren angewendet werden.</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64382759-6162-A9D8-6367-D934D8397E1D}"/>
              </a:ext>
            </a:extLst>
          </p:cNvPr>
          <p:cNvSpPr>
            <a:spLocks noGrp="1"/>
          </p:cNvSpPr>
          <p:nvPr>
            <p:ph type="body" idx="2"/>
          </p:nvPr>
        </p:nvSpPr>
        <p:spPr/>
        <p:txBody>
          <a:bodyPr>
            <a:normAutofit/>
          </a:bodyPr>
          <a:lstStyle/>
          <a:p>
            <a:pPr marL="514350" indent="-285750">
              <a:spcBef>
                <a:spcPts val="0"/>
              </a:spcBef>
              <a:spcAft>
                <a:spcPts val="1200"/>
              </a:spcAft>
              <a:buFont typeface="Arial" panose="020B0604020202020204" pitchFamily="34" charset="0"/>
              <a:buChar char="•"/>
            </a:pPr>
            <a:r>
              <a:rPr lang="en-IE" sz="1500" b="1" dirty="0">
                <a:solidFill>
                  <a:srgbClr val="008A88"/>
                </a:solidFill>
                <a:latin typeface="Aptos" panose="020B0004020202020204" pitchFamily="34" charset="0"/>
              </a:rPr>
              <a:t>Der Ausschluss und die Auswahl </a:t>
            </a:r>
            <a:r>
              <a:rPr lang="en-IE" sz="1500" dirty="0">
                <a:solidFill>
                  <a:srgbClr val="008A88"/>
                </a:solidFill>
                <a:latin typeface="Aptos" panose="020B0004020202020204" pitchFamily="34" charset="0"/>
              </a:rPr>
              <a:t>von Bietern kann Umweltaspekte umfassen.</a:t>
            </a:r>
          </a:p>
          <a:p>
            <a:pPr marL="514350" indent="-285750">
              <a:spcBef>
                <a:spcPts val="0"/>
              </a:spcBef>
              <a:spcAft>
                <a:spcPts val="1200"/>
              </a:spcAft>
              <a:buFont typeface="Arial" panose="020B0604020202020204" pitchFamily="34" charset="0"/>
              <a:buChar char="•"/>
            </a:pPr>
            <a:r>
              <a:rPr lang="en-IE" sz="1500" b="1" dirty="0">
                <a:solidFill>
                  <a:srgbClr val="008A88"/>
                </a:solidFill>
                <a:latin typeface="Aptos" panose="020B0004020202020204" pitchFamily="34" charset="0"/>
              </a:rPr>
              <a:t>Technische Spezifikationen </a:t>
            </a:r>
            <a:r>
              <a:rPr lang="en-IE" sz="1500" dirty="0">
                <a:solidFill>
                  <a:srgbClr val="008A88"/>
                </a:solidFill>
                <a:latin typeface="Aptos" panose="020B0004020202020204" pitchFamily="34" charset="0"/>
              </a:rPr>
              <a:t>können Mindestumweltanforderungen festlegen, auch unter Bezugnahme auf Kennzeichnungen Dritter</a:t>
            </a:r>
          </a:p>
          <a:p>
            <a:pPr marL="514350" indent="-285750">
              <a:spcBef>
                <a:spcPts val="0"/>
              </a:spcBef>
              <a:spcAft>
                <a:spcPts val="1200"/>
              </a:spcAft>
              <a:buFont typeface="Arial" panose="020B0604020202020204" pitchFamily="34" charset="0"/>
              <a:buChar char="•"/>
            </a:pPr>
            <a:r>
              <a:rPr lang="en-IE" sz="1500" b="1" dirty="0">
                <a:solidFill>
                  <a:srgbClr val="008A88"/>
                </a:solidFill>
                <a:latin typeface="Aptos" panose="020B0004020202020204" pitchFamily="34" charset="0"/>
              </a:rPr>
              <a:t>Die Zuschlagskriterien </a:t>
            </a:r>
            <a:r>
              <a:rPr lang="en-IE" sz="1500" dirty="0">
                <a:solidFill>
                  <a:srgbClr val="008A88"/>
                </a:solidFill>
                <a:latin typeface="Aptos" panose="020B0004020202020204" pitchFamily="34" charset="0"/>
              </a:rPr>
              <a:t>dienen der Bewertung von Leistungen, die über die Mindestanforderungen hinausgehen, und können Lebenszykluskosten umfassen</a:t>
            </a:r>
          </a:p>
          <a:p>
            <a:pPr marL="514350" indent="-285750">
              <a:spcBef>
                <a:spcPts val="0"/>
              </a:spcBef>
              <a:spcAft>
                <a:spcPts val="1200"/>
              </a:spcAft>
              <a:buFont typeface="Arial" panose="020B0604020202020204" pitchFamily="34" charset="0"/>
              <a:buChar char="•"/>
            </a:pPr>
            <a:r>
              <a:rPr lang="en-IE" sz="1500" b="1" dirty="0">
                <a:solidFill>
                  <a:srgbClr val="008A88"/>
                </a:solidFill>
                <a:latin typeface="Aptos" panose="020B0004020202020204" pitchFamily="34" charset="0"/>
              </a:rPr>
              <a:t>Vertragsleistungsklauseln </a:t>
            </a:r>
            <a:r>
              <a:rPr lang="en-IE" sz="1500" dirty="0">
                <a:solidFill>
                  <a:srgbClr val="008A88"/>
                </a:solidFill>
                <a:latin typeface="Aptos" panose="020B0004020202020204" pitchFamily="34" charset="0"/>
              </a:rPr>
              <a:t>sollten soziale und ökologische Verpflichtungen durchsetzen und für jeden Vertrag spezifisch sein</a:t>
            </a:r>
          </a:p>
          <a:p>
            <a:endParaRPr lang="de-DE" dirty="0">
              <a:latin typeface="Aptos" panose="020B0004020202020204" pitchFamily="34" charset="0"/>
            </a:endParaRPr>
          </a:p>
        </p:txBody>
      </p:sp>
    </p:spTree>
    <p:extLst>
      <p:ext uri="{BB962C8B-B14F-4D97-AF65-F5344CB8AC3E}">
        <p14:creationId xmlns:p14="http://schemas.microsoft.com/office/powerpoint/2010/main" val="27985918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15"/>
          <p:cNvSpPr txBox="1">
            <a:spLocks noGrp="1"/>
          </p:cNvSpPr>
          <p:nvPr>
            <p:ph type="ctrTitle"/>
          </p:nvPr>
        </p:nvSpPr>
        <p:spPr>
          <a:xfrm>
            <a:off x="594360" y="411479"/>
            <a:ext cx="9019540" cy="3291840"/>
          </a:xfrm>
          <a:prstGeom prst="rect">
            <a:avLst/>
          </a:prstGeom>
          <a:noFill/>
          <a:ln>
            <a:noFill/>
          </a:ln>
        </p:spPr>
        <p:txBody>
          <a:bodyPr spcFirstLastPara="1" wrap="square" lIns="0" tIns="0" rIns="0" bIns="0" anchor="b" anchorCtr="0">
            <a:noAutofit/>
          </a:bodyPr>
          <a:lstStyle/>
          <a:p>
            <a:pPr lvl="0">
              <a:buSzPts val="5400"/>
            </a:pPr>
            <a:r>
              <a:rPr lang="en-US" sz="5400" dirty="0">
                <a:latin typeface="Aptos Serif" panose="02020604070405020304" pitchFamily="18" charset="0"/>
                <a:cs typeface="Aptos Serif" panose="02020604070405020304" pitchFamily="18" charset="0"/>
              </a:rPr>
              <a:t>Vielen Dank!</a:t>
            </a:r>
            <a:endParaRPr dirty="0">
              <a:latin typeface="Aptos Serif" panose="02020604070405020304" pitchFamily="18" charset="0"/>
              <a:cs typeface="Aptos Serif" panose="02020604070405020304" pitchFamily="18" charset="0"/>
            </a:endParaRPr>
          </a:p>
        </p:txBody>
      </p:sp>
      <p:pic>
        <p:nvPicPr>
          <p:cNvPr id="227" name="Google Shape;227;p15" descr="Ein Bild, das Text, Schrift, Screenshot, Grafiken enthält.&#10;&#10;Automatisch generierte Beschreibung"/>
          <p:cNvPicPr preferRelativeResize="0"/>
          <p:nvPr/>
        </p:nvPicPr>
        <p:blipFill rotWithShape="1">
          <a:blip r:embed="rId3">
            <a:alphaModFix/>
          </a:blip>
          <a:srcRect/>
          <a:stretch/>
        </p:blipFill>
        <p:spPr>
          <a:xfrm>
            <a:off x="6517389" y="4928199"/>
            <a:ext cx="5273749" cy="1904297"/>
          </a:xfrm>
          <a:prstGeom prst="rect">
            <a:avLst/>
          </a:prstGeom>
          <a:noFill/>
          <a:ln>
            <a:noFill/>
          </a:ln>
        </p:spPr>
      </p:pic>
      <p:pic>
        <p:nvPicPr>
          <p:cNvPr id="228" name="Google Shape;228;p15" descr="Ein Bild, das Text, Schrift, Electric Blue (Farbe), Symbol enthält.&#10;&#10;Automatisch generierte Beschreibung"/>
          <p:cNvPicPr preferRelativeResize="0"/>
          <p:nvPr/>
        </p:nvPicPr>
        <p:blipFill rotWithShape="1">
          <a:blip r:embed="rId4">
            <a:alphaModFix/>
          </a:blip>
          <a:srcRect/>
          <a:stretch/>
        </p:blipFill>
        <p:spPr>
          <a:xfrm>
            <a:off x="2780082" y="5880348"/>
            <a:ext cx="3594100" cy="753356"/>
          </a:xfrm>
          <a:prstGeom prst="rect">
            <a:avLst/>
          </a:prstGeom>
          <a:noFill/>
          <a:ln>
            <a:noFill/>
          </a:ln>
        </p:spPr>
      </p:pic>
      <p:sp>
        <p:nvSpPr>
          <p:cNvPr id="229" name="Google Shape;229;p15"/>
          <p:cNvSpPr txBox="1"/>
          <p:nvPr/>
        </p:nvSpPr>
        <p:spPr>
          <a:xfrm>
            <a:off x="0" y="5880348"/>
            <a:ext cx="2780082" cy="95406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800" b="0" i="0" u="none" strike="noStrike" dirty="0" err="1">
                <a:solidFill>
                  <a:srgbClr val="000000"/>
                </a:solidFill>
                <a:latin typeface="Arial"/>
                <a:ea typeface="Arial"/>
                <a:cs typeface="Arial"/>
                <a:sym typeface="Arial"/>
              </a:rPr>
              <a:t>Finanziert durch die </a:t>
            </a:r>
            <a:r>
              <a:rPr lang="de-DE" sz="800" b="0" i="0" u="none" strike="noStrike" dirty="0">
                <a:solidFill>
                  <a:srgbClr val="000000"/>
                </a:solidFill>
                <a:latin typeface="Arial"/>
                <a:ea typeface="Arial"/>
                <a:cs typeface="Arial"/>
                <a:sym typeface="Arial"/>
              </a:rPr>
              <a:t>Europäische Union. Die </a:t>
            </a:r>
            <a:r>
              <a:rPr lang="de-DE" sz="800" b="0" i="0" u="none" strike="noStrike" dirty="0" err="1">
                <a:solidFill>
                  <a:srgbClr val="000000"/>
                </a:solidFill>
                <a:latin typeface="Arial"/>
                <a:ea typeface="Arial"/>
                <a:cs typeface="Arial"/>
                <a:sym typeface="Arial"/>
              </a:rPr>
              <a:t>geäußerten </a:t>
            </a:r>
            <a:r>
              <a:rPr lang="de-DE" sz="800" b="0" i="0" u="none" strike="noStrike" dirty="0">
                <a:solidFill>
                  <a:srgbClr val="000000"/>
                </a:solidFill>
                <a:latin typeface="Arial"/>
                <a:ea typeface="Arial"/>
                <a:cs typeface="Arial"/>
                <a:sym typeface="Arial"/>
              </a:rPr>
              <a:t>Ansichten </a:t>
            </a:r>
            <a:r>
              <a:rPr lang="de-DE" sz="800" b="0" i="0" u="none" strike="noStrike" dirty="0" err="1">
                <a:solidFill>
                  <a:srgbClr val="000000"/>
                </a:solidFill>
                <a:latin typeface="Arial"/>
                <a:ea typeface="Arial"/>
                <a:cs typeface="Arial"/>
                <a:sym typeface="Arial"/>
              </a:rPr>
              <a:t>und Meinungen sind jedoch ausschließlich die der </a:t>
            </a:r>
            <a:r>
              <a:rPr lang="de-DE" sz="800" b="0" i="0" u="none" strike="noStrike" dirty="0">
                <a:solidFill>
                  <a:srgbClr val="000000"/>
                </a:solidFill>
                <a:latin typeface="Arial"/>
                <a:ea typeface="Arial"/>
                <a:cs typeface="Arial"/>
                <a:sym typeface="Arial"/>
              </a:rPr>
              <a:t>Autoren </a:t>
            </a:r>
            <a:r>
              <a:rPr lang="de-DE" sz="800" b="0" i="0" u="none" strike="noStrike" dirty="0" err="1">
                <a:solidFill>
                  <a:srgbClr val="000000"/>
                </a:solidFill>
                <a:latin typeface="Arial"/>
                <a:ea typeface="Arial"/>
                <a:cs typeface="Arial"/>
                <a:sym typeface="Arial"/>
              </a:rPr>
              <a:t>und spiegeln</a:t>
            </a:r>
            <a:r>
              <a:rPr lang="de-DE" sz="800" b="0" i="0" u="none" strike="noStrike" dirty="0">
                <a:solidFill>
                  <a:srgbClr val="000000"/>
                </a:solidFill>
                <a:latin typeface="Arial"/>
                <a:ea typeface="Arial"/>
                <a:cs typeface="Arial"/>
                <a:sym typeface="Arial"/>
              </a:rPr>
              <a:t> nicht </a:t>
            </a:r>
            <a:r>
              <a:rPr lang="de-DE" sz="800" b="0" i="0" u="none" strike="noStrike" dirty="0" err="1">
                <a:solidFill>
                  <a:srgbClr val="000000"/>
                </a:solidFill>
                <a:latin typeface="Arial"/>
                <a:ea typeface="Arial"/>
                <a:cs typeface="Arial"/>
                <a:sym typeface="Arial"/>
              </a:rPr>
              <a:t>unbedingt die der </a:t>
            </a:r>
            <a:r>
              <a:rPr lang="de-DE" sz="800" b="0" i="0" u="none" strike="noStrike" dirty="0">
                <a:solidFill>
                  <a:srgbClr val="000000"/>
                </a:solidFill>
                <a:latin typeface="Arial"/>
                <a:ea typeface="Arial"/>
                <a:cs typeface="Arial"/>
                <a:sym typeface="Arial"/>
              </a:rPr>
              <a:t>Europäischen Union </a:t>
            </a:r>
            <a:r>
              <a:rPr lang="de-DE" sz="800" b="0" i="0" u="none" strike="noStrike" dirty="0" err="1">
                <a:solidFill>
                  <a:srgbClr val="000000"/>
                </a:solidFill>
                <a:latin typeface="Arial"/>
                <a:ea typeface="Arial"/>
                <a:cs typeface="Arial"/>
                <a:sym typeface="Arial"/>
              </a:rPr>
              <a:t>oder der </a:t>
            </a:r>
            <a:r>
              <a:rPr lang="de-DE" sz="800" b="0" i="0" u="none" strike="noStrike" dirty="0">
                <a:solidFill>
                  <a:srgbClr val="000000"/>
                </a:solidFill>
                <a:latin typeface="Arial"/>
                <a:ea typeface="Arial"/>
                <a:cs typeface="Arial"/>
                <a:sym typeface="Arial"/>
              </a:rPr>
              <a:t>Exekutivagentur Bildung</a:t>
            </a:r>
            <a:r>
              <a:rPr lang="de-DE" sz="800" b="0" i="0" u="none" strike="noStrike" dirty="0" err="1">
                <a:solidFill>
                  <a:srgbClr val="000000"/>
                </a:solidFill>
                <a:latin typeface="Arial"/>
                <a:ea typeface="Arial"/>
                <a:cs typeface="Arial"/>
                <a:sym typeface="Arial"/>
              </a:rPr>
              <a:t>,</a:t>
            </a:r>
            <a:r>
              <a:rPr lang="de-DE" sz="800" b="0" i="0" u="none" strike="noStrike" dirty="0">
                <a:solidFill>
                  <a:srgbClr val="000000"/>
                </a:solidFill>
                <a:latin typeface="Arial"/>
                <a:ea typeface="Arial"/>
                <a:cs typeface="Arial"/>
                <a:sym typeface="Arial"/>
              </a:rPr>
              <a:t> Audiovisuelles </a:t>
            </a:r>
            <a:r>
              <a:rPr lang="de-DE" sz="800" b="0" i="0" u="none" strike="noStrike" dirty="0" err="1">
                <a:solidFill>
                  <a:srgbClr val="000000"/>
                </a:solidFill>
                <a:latin typeface="Arial"/>
                <a:ea typeface="Arial"/>
                <a:cs typeface="Arial"/>
                <a:sym typeface="Arial"/>
              </a:rPr>
              <a:t>und </a:t>
            </a:r>
            <a:r>
              <a:rPr lang="de-DE" sz="800" b="0" i="0" u="none" strike="noStrike" dirty="0">
                <a:solidFill>
                  <a:srgbClr val="000000"/>
                </a:solidFill>
                <a:latin typeface="Arial"/>
                <a:ea typeface="Arial"/>
                <a:cs typeface="Arial"/>
                <a:sym typeface="Arial"/>
              </a:rPr>
              <a:t>Kultur (EACEA) </a:t>
            </a:r>
            <a:r>
              <a:rPr lang="de-DE" sz="800" b="0" i="0" u="none" strike="noStrike" dirty="0" err="1">
                <a:solidFill>
                  <a:srgbClr val="000000"/>
                </a:solidFill>
                <a:latin typeface="Arial"/>
                <a:ea typeface="Arial"/>
                <a:cs typeface="Arial"/>
                <a:sym typeface="Arial"/>
              </a:rPr>
              <a:t>wider</a:t>
            </a:r>
            <a:r>
              <a:rPr lang="de-DE" sz="800" b="0" i="0" u="none" strike="noStrike" dirty="0">
                <a:solidFill>
                  <a:srgbClr val="000000"/>
                </a:solidFill>
                <a:latin typeface="Arial"/>
                <a:ea typeface="Arial"/>
                <a:cs typeface="Arial"/>
                <a:sym typeface="Arial"/>
              </a:rPr>
              <a:t>. </a:t>
            </a:r>
            <a:r>
              <a:rPr lang="de-DE" sz="800" b="0" i="0" u="none" strike="noStrike" dirty="0" err="1">
                <a:solidFill>
                  <a:srgbClr val="000000"/>
                </a:solidFill>
                <a:latin typeface="Arial"/>
                <a:ea typeface="Arial"/>
                <a:cs typeface="Arial"/>
                <a:sym typeface="Arial"/>
              </a:rPr>
              <a:t>Weder die </a:t>
            </a:r>
            <a:r>
              <a:rPr lang="de-DE" sz="800" b="0" i="0" u="none" strike="noStrike" dirty="0">
                <a:solidFill>
                  <a:srgbClr val="000000"/>
                </a:solidFill>
                <a:latin typeface="Arial"/>
                <a:ea typeface="Arial"/>
                <a:cs typeface="Arial"/>
                <a:sym typeface="Arial"/>
              </a:rPr>
              <a:t>Europäische Union </a:t>
            </a:r>
            <a:r>
              <a:rPr lang="de-DE" sz="800" b="0" i="0" u="none" strike="noStrike" dirty="0" err="1">
                <a:solidFill>
                  <a:srgbClr val="000000"/>
                </a:solidFill>
                <a:latin typeface="Arial"/>
                <a:ea typeface="Arial"/>
                <a:cs typeface="Arial"/>
                <a:sym typeface="Arial"/>
              </a:rPr>
              <a:t>noch </a:t>
            </a:r>
            <a:r>
              <a:rPr lang="de-DE" sz="800" b="0" i="0" u="none" strike="noStrike" dirty="0">
                <a:solidFill>
                  <a:srgbClr val="000000"/>
                </a:solidFill>
                <a:latin typeface="Arial"/>
                <a:ea typeface="Arial"/>
                <a:cs typeface="Arial"/>
                <a:sym typeface="Arial"/>
              </a:rPr>
              <a:t>die EACEA </a:t>
            </a:r>
            <a:r>
              <a:rPr lang="de-DE" sz="800" b="0" i="0" u="none" strike="noStrike" dirty="0" err="1">
                <a:solidFill>
                  <a:srgbClr val="000000"/>
                </a:solidFill>
                <a:latin typeface="Arial"/>
                <a:ea typeface="Arial"/>
                <a:cs typeface="Arial"/>
                <a:sym typeface="Arial"/>
              </a:rPr>
              <a:t>können dafür verantwortlich gemacht werden</a:t>
            </a:r>
            <a:r>
              <a:rPr lang="de-DE" sz="800" b="0" i="0" u="none" strike="noStrike" dirty="0">
                <a:solidFill>
                  <a:srgbClr val="000000"/>
                </a:solidFill>
                <a:latin typeface="Arial"/>
                <a:ea typeface="Arial"/>
                <a:cs typeface="Arial"/>
                <a:sym typeface="Arial"/>
              </a:rPr>
              <a:t>.</a:t>
            </a:r>
            <a:endParaRPr sz="800" dirty="0">
              <a:solidFill>
                <a:schemeClr val="lt1"/>
              </a:solidFill>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377BC8-C6A1-58A7-3722-BB66B282CB91}"/>
              </a:ext>
            </a:extLst>
          </p:cNvPr>
          <p:cNvSpPr>
            <a:spLocks noGrp="1"/>
          </p:cNvSpPr>
          <p:nvPr>
            <p:ph type="title"/>
          </p:nvPr>
        </p:nvSpPr>
        <p:spPr/>
        <p:txBody>
          <a:bodyPr/>
          <a:lstStyle/>
          <a:p>
            <a:r>
              <a:rPr lang="de-DE" dirty="0"/>
              <a:t>Quellen</a:t>
            </a:r>
          </a:p>
        </p:txBody>
      </p:sp>
      <p:sp>
        <p:nvSpPr>
          <p:cNvPr id="3" name="Textplatzhalter 2">
            <a:extLst>
              <a:ext uri="{FF2B5EF4-FFF2-40B4-BE49-F238E27FC236}">
                <a16:creationId xmlns:a16="http://schemas.microsoft.com/office/drawing/2014/main" id="{58C61BA5-484B-9B87-EE30-5FF9ACD52226}"/>
              </a:ext>
            </a:extLst>
          </p:cNvPr>
          <p:cNvSpPr>
            <a:spLocks noGrp="1"/>
          </p:cNvSpPr>
          <p:nvPr>
            <p:ph type="body" idx="1"/>
          </p:nvPr>
        </p:nvSpPr>
        <p:spPr>
          <a:xfrm>
            <a:off x="595522" y="2676525"/>
            <a:ext cx="11157863" cy="3597470"/>
          </a:xfrm>
        </p:spPr>
        <p:txBody>
          <a:bodyPr/>
          <a:lstStyle/>
          <a:p>
            <a:r>
              <a:rPr lang="de-DE" dirty="0"/>
              <a:t>Europäische </a:t>
            </a:r>
            <a:r>
              <a:rPr lang="de-DE" dirty="0" err="1"/>
              <a:t>Kommission</a:t>
            </a:r>
            <a:r>
              <a:rPr lang="de-DE" dirty="0"/>
              <a:t>: GPP-Schulungs-Toolkit, Modul 3 Rechtliche </a:t>
            </a:r>
            <a:r>
              <a:rPr lang="de-DE" dirty="0" err="1"/>
              <a:t>Aspekte </a:t>
            </a:r>
            <a:r>
              <a:rPr lang="de-DE" dirty="0"/>
              <a:t>von GPP;</a:t>
            </a:r>
            <a:r>
              <a:rPr lang="de-DE" dirty="0">
                <a:hlinkClick r:id="rId2"/>
              </a:rPr>
              <a:t> https://green-business.ec.europa.eu/green-public-procurement/gpp-training-toolkit_en</a:t>
            </a:r>
            <a:r>
              <a:rPr lang="de-DE" dirty="0"/>
              <a:t> </a:t>
            </a:r>
          </a:p>
          <a:p>
            <a:r>
              <a:rPr lang="de-DE" dirty="0"/>
              <a:t>Umweltbundesamt: Umweltfreundliche Beschaffung – Schulungsskript 1: Grundlagen der umweltfreundlichen öffentlichen Beschaffung;</a:t>
            </a:r>
            <a:r>
              <a:rPr lang="de-DE" dirty="0">
                <a:hlinkClick r:id="rId3"/>
              </a:rPr>
              <a:t> https://www.umweltbundesamt.de/publikationen/umweltfreundliche-beschaffung-schulungsskript-1</a:t>
            </a:r>
            <a:r>
              <a:rPr lang="de-DE" dirty="0"/>
              <a:t> </a:t>
            </a:r>
          </a:p>
        </p:txBody>
      </p:sp>
    </p:spTree>
    <p:extLst>
      <p:ext uri="{BB962C8B-B14F-4D97-AF65-F5344CB8AC3E}">
        <p14:creationId xmlns:p14="http://schemas.microsoft.com/office/powerpoint/2010/main" val="1608358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Grundsatz </a:t>
            </a:r>
            <a:r>
              <a:rPr lang="de-DE" dirty="0">
                <a:latin typeface="Aptos Serif" panose="02020604070405020304" pitchFamily="18" charset="0"/>
                <a:cs typeface="Aptos Serif" panose="02020604070405020304" pitchFamily="18" charset="0"/>
              </a:rPr>
              <a:t>der </a:t>
            </a:r>
            <a:r>
              <a:rPr lang="de-DE" dirty="0" err="1">
                <a:latin typeface="Aptos Serif" panose="02020604070405020304" pitchFamily="18" charset="0"/>
                <a:cs typeface="Aptos Serif" panose="02020604070405020304" pitchFamily="18" charset="0"/>
              </a:rPr>
              <a:t>Beschaffung</a:t>
            </a: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a:xfrm>
            <a:off x="594359" y="2281918"/>
            <a:ext cx="10766748" cy="3708517"/>
          </a:xfrm>
        </p:spPr>
        <p:txBody>
          <a:bodyPr/>
          <a:lstStyle/>
          <a:p>
            <a:r>
              <a:rPr lang="en-US" dirty="0">
                <a:latin typeface="Aptos" panose="020B0004020202020204" pitchFamily="34" charset="0"/>
              </a:rPr>
              <a:t>Aufnahme von Nachhaltigkeitskriterien in Ausschreibungsunterlagen, die nach geltendem Recht ausdrücklich zulässig und </a:t>
            </a:r>
            <a:r>
              <a:rPr lang="en-US" dirty="0" err="1">
                <a:latin typeface="Aptos" panose="020B0004020202020204" pitchFamily="34" charset="0"/>
              </a:rPr>
              <a:t>erwünscht</a:t>
            </a:r>
            <a:r>
              <a:rPr lang="en-US" dirty="0">
                <a:latin typeface="Aptos" panose="020B0004020202020204" pitchFamily="34" charset="0"/>
              </a:rPr>
              <a:t> </a:t>
            </a:r>
            <a:r>
              <a:rPr lang="en-US" dirty="0" err="1">
                <a:latin typeface="Aptos" panose="020B0004020202020204" pitchFamily="34" charset="0"/>
              </a:rPr>
              <a:t>sind</a:t>
            </a:r>
            <a:r>
              <a:rPr lang="en-US" dirty="0">
                <a:latin typeface="Aptos" panose="020B0004020202020204" pitchFamily="34" charset="0"/>
              </a:rPr>
              <a:t>.</a:t>
            </a:r>
          </a:p>
          <a:p>
            <a:r>
              <a:rPr lang="en-US" dirty="0">
                <a:latin typeface="Aptos" panose="020B0004020202020204" pitchFamily="34" charset="0"/>
              </a:rPr>
              <a:t>Nachhaltigkeit als Beschaffungsgrundsatz, ebenso wie Transparenz, Nichtdiskriminierung und Verhältnismäßigkeit (Art. 18 Abs. 2 Richtlinie</a:t>
            </a:r>
            <a:r>
              <a:rPr lang="de-DE" dirty="0">
                <a:latin typeface="Aptos" panose="020B0004020202020204" pitchFamily="34" charset="0"/>
              </a:rPr>
              <a:t> 2014/24/EU</a:t>
            </a:r>
            <a:r>
              <a:rPr lang="en-US" dirty="0">
                <a:latin typeface="Aptos" panose="020B0004020202020204" pitchFamily="34" charset="0"/>
              </a:rPr>
              <a:t>).</a:t>
            </a:r>
          </a:p>
        </p:txBody>
      </p:sp>
    </p:spTree>
    <p:extLst>
      <p:ext uri="{BB962C8B-B14F-4D97-AF65-F5344CB8AC3E}">
        <p14:creationId xmlns:p14="http://schemas.microsoft.com/office/powerpoint/2010/main" val="3607186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2F42C-532A-7682-51EE-04CA964E61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DAF10DF-7A9D-6DA6-38A2-CC9E2C4F6ABB}"/>
              </a:ext>
            </a:extLst>
          </p:cNvPr>
          <p:cNvSpPr>
            <a:spLocks noGrp="1"/>
          </p:cNvSpPr>
          <p:nvPr>
            <p:ph type="title"/>
          </p:nvPr>
        </p:nvSpPr>
        <p:spPr/>
        <p:txBody>
          <a:bodyPr/>
          <a:lstStyle/>
          <a:p>
            <a:r>
              <a:rPr lang="de-DE" dirty="0">
                <a:latin typeface="Aptos" panose="020B0004020202020204" pitchFamily="34" charset="0"/>
                <a:cs typeface="Aptos Serif" panose="02020604070405020304" pitchFamily="18" charset="0"/>
              </a:rPr>
              <a:t>Recht </a:t>
            </a:r>
            <a:r>
              <a:rPr lang="de-DE" dirty="0" err="1">
                <a:latin typeface="Aptos" panose="020B0004020202020204" pitchFamily="34" charset="0"/>
                <a:cs typeface="Aptos Serif" panose="02020604070405020304" pitchFamily="18" charset="0"/>
              </a:rPr>
              <a:t>auf Festlegung der Leistung</a:t>
            </a:r>
            <a:endParaRPr lang="de-DE" dirty="0">
              <a:latin typeface="Aptos" panose="020B0004020202020204" pitchFamily="34" charset="0"/>
              <a:cs typeface="Aptos Serif" panose="02020604070405020304" pitchFamily="18" charset="0"/>
            </a:endParaRPr>
          </a:p>
        </p:txBody>
      </p:sp>
      <p:sp>
        <p:nvSpPr>
          <p:cNvPr id="3" name="Textplatzhalter 2">
            <a:extLst>
              <a:ext uri="{FF2B5EF4-FFF2-40B4-BE49-F238E27FC236}">
                <a16:creationId xmlns:a16="http://schemas.microsoft.com/office/drawing/2014/main" id="{A17BD79D-A6DF-AE1D-B6DD-1EAEDFF1AE92}"/>
              </a:ext>
            </a:extLst>
          </p:cNvPr>
          <p:cNvSpPr>
            <a:spLocks noGrp="1"/>
          </p:cNvSpPr>
          <p:nvPr>
            <p:ph type="body" idx="1"/>
          </p:nvPr>
        </p:nvSpPr>
        <p:spPr>
          <a:xfrm>
            <a:off x="594360" y="2281918"/>
            <a:ext cx="6249612" cy="3708517"/>
          </a:xfrm>
        </p:spPr>
        <p:txBody>
          <a:bodyPr/>
          <a:lstStyle/>
          <a:p>
            <a:r>
              <a:rPr lang="en-US" dirty="0">
                <a:latin typeface="Aptos" panose="020B0004020202020204" pitchFamily="34" charset="0"/>
              </a:rPr>
              <a:t>Das Vergaberecht bestimmt nicht, was gekauft wird, sondern nur, wie </a:t>
            </a:r>
            <a:r>
              <a:rPr lang="en-US" dirty="0" err="1">
                <a:latin typeface="Aptos" panose="020B0004020202020204" pitchFamily="34" charset="0"/>
              </a:rPr>
              <a:t>gekauft</a:t>
            </a:r>
            <a:r>
              <a:rPr lang="en-US" dirty="0">
                <a:latin typeface="Aptos" panose="020B0004020202020204" pitchFamily="34" charset="0"/>
              </a:rPr>
              <a:t> </a:t>
            </a:r>
            <a:r>
              <a:rPr lang="en-US" dirty="0" err="1">
                <a:latin typeface="Aptos" panose="020B0004020202020204" pitchFamily="34" charset="0"/>
              </a:rPr>
              <a:t>wird</a:t>
            </a:r>
            <a:r>
              <a:rPr lang="en-US" dirty="0">
                <a:latin typeface="Aptos" panose="020B0004020202020204" pitchFamily="34" charset="0"/>
              </a:rPr>
              <a:t>.</a:t>
            </a:r>
          </a:p>
          <a:p>
            <a:r>
              <a:rPr lang="en-US" dirty="0">
                <a:latin typeface="Aptos" panose="020B0004020202020204" pitchFamily="34" charset="0"/>
              </a:rPr>
              <a:t>Ökosoziale Kriterien können in allen Phasen des Vergabeverfahrens </a:t>
            </a:r>
            <a:r>
              <a:rPr lang="en-US" dirty="0" err="1">
                <a:latin typeface="Aptos" panose="020B0004020202020204" pitchFamily="34" charset="0"/>
              </a:rPr>
              <a:t>berücksichtigt</a:t>
            </a:r>
            <a:r>
              <a:rPr lang="en-US" dirty="0">
                <a:latin typeface="Aptos" panose="020B0004020202020204" pitchFamily="34" charset="0"/>
              </a:rPr>
              <a:t> </a:t>
            </a:r>
            <a:r>
              <a:rPr lang="en-US" dirty="0" err="1">
                <a:latin typeface="Aptos" panose="020B0004020202020204" pitchFamily="34" charset="0"/>
              </a:rPr>
              <a:t>werden</a:t>
            </a:r>
            <a:r>
              <a:rPr lang="en-US" dirty="0">
                <a:latin typeface="Aptos" panose="020B0004020202020204" pitchFamily="34" charset="0"/>
              </a:rPr>
              <a:t>.</a:t>
            </a:r>
            <a:endParaRPr lang="de-DE" dirty="0">
              <a:latin typeface="Aptos" panose="020B0004020202020204" pitchFamily="34" charset="0"/>
            </a:endParaRPr>
          </a:p>
        </p:txBody>
      </p:sp>
      <p:sp>
        <p:nvSpPr>
          <p:cNvPr id="4" name="Form 3">
            <a:extLst>
              <a:ext uri="{FF2B5EF4-FFF2-40B4-BE49-F238E27FC236}">
                <a16:creationId xmlns:a16="http://schemas.microsoft.com/office/drawing/2014/main" id="{F42CBDF9-F8BD-9977-DAA3-7CC064AC3596}"/>
              </a:ext>
            </a:extLst>
          </p:cNvPr>
          <p:cNvSpPr/>
          <p:nvPr/>
        </p:nvSpPr>
        <p:spPr>
          <a:xfrm rot="4396374">
            <a:off x="8318469" y="3098917"/>
            <a:ext cx="2972935" cy="1888557"/>
          </a:xfrm>
          <a:prstGeom prst="swooshArrow">
            <a:avLst>
              <a:gd name="adj1" fmla="val 16310"/>
              <a:gd name="adj2" fmla="val 31370"/>
            </a:avLst>
          </a:prstGeom>
          <a:solidFill>
            <a:srgbClr val="92D050">
              <a:alpha val="90000"/>
            </a:srgbClr>
          </a:solidFill>
        </p:spPr>
        <p:style>
          <a:lnRef idx="2">
            <a:schemeClr val="lt1">
              <a:hueOff val="0"/>
              <a:satOff val="0"/>
              <a:lumOff val="0"/>
              <a:alphaOff val="0"/>
            </a:schemeClr>
          </a:lnRef>
          <a:fillRef idx="1">
            <a:scrgbClr r="0" g="0" b="0"/>
          </a:fillRef>
          <a:effectRef idx="0">
            <a:schemeClr val="accent3">
              <a:alpha val="90000"/>
              <a:hueOff val="0"/>
              <a:satOff val="0"/>
              <a:lumOff val="0"/>
              <a:alphaOff val="0"/>
            </a:schemeClr>
          </a:effectRef>
          <a:fontRef idx="minor">
            <a:schemeClr val="lt1"/>
          </a:fontRef>
        </p:style>
        <p:txBody>
          <a:bodyPr/>
          <a:lstStyle/>
          <a:p>
            <a:endParaRPr lang="de-DE">
              <a:latin typeface="Aptos" panose="020B0004020202020204" pitchFamily="34" charset="0"/>
            </a:endParaRPr>
          </a:p>
        </p:txBody>
      </p:sp>
      <p:sp>
        <p:nvSpPr>
          <p:cNvPr id="5" name="Textfeld 4">
            <a:extLst>
              <a:ext uri="{FF2B5EF4-FFF2-40B4-BE49-F238E27FC236}">
                <a16:creationId xmlns:a16="http://schemas.microsoft.com/office/drawing/2014/main" id="{615613F2-961F-6BD4-C106-A5F3164FC816}"/>
              </a:ext>
            </a:extLst>
          </p:cNvPr>
          <p:cNvSpPr txBox="1"/>
          <p:nvPr/>
        </p:nvSpPr>
        <p:spPr>
          <a:xfrm>
            <a:off x="7319570" y="2360238"/>
            <a:ext cx="3708858" cy="307777"/>
          </a:xfrm>
          <a:prstGeom prst="rect">
            <a:avLst/>
          </a:prstGeom>
          <a:noFill/>
        </p:spPr>
        <p:txBody>
          <a:bodyPr wrap="square" rtlCol="0">
            <a:spAutoFit/>
          </a:bodyPr>
          <a:lstStyle/>
          <a:p>
            <a:r>
              <a:rPr lang="de-DE" dirty="0">
                <a:latin typeface="Aptos" panose="020B0004020202020204" pitchFamily="34" charset="0"/>
              </a:rPr>
              <a:t>Definition des Auftragsgegenstands</a:t>
            </a:r>
          </a:p>
        </p:txBody>
      </p:sp>
      <p:sp>
        <p:nvSpPr>
          <p:cNvPr id="6" name="Textfeld 5">
            <a:extLst>
              <a:ext uri="{FF2B5EF4-FFF2-40B4-BE49-F238E27FC236}">
                <a16:creationId xmlns:a16="http://schemas.microsoft.com/office/drawing/2014/main" id="{6859DA6A-6592-B56F-3A48-5234773280E6}"/>
              </a:ext>
            </a:extLst>
          </p:cNvPr>
          <p:cNvSpPr txBox="1"/>
          <p:nvPr/>
        </p:nvSpPr>
        <p:spPr>
          <a:xfrm>
            <a:off x="9578329" y="2951215"/>
            <a:ext cx="2234530" cy="523220"/>
          </a:xfrm>
          <a:prstGeom prst="rect">
            <a:avLst/>
          </a:prstGeom>
          <a:noFill/>
        </p:spPr>
        <p:txBody>
          <a:bodyPr wrap="square" rtlCol="0">
            <a:spAutoFit/>
          </a:bodyPr>
          <a:lstStyle/>
          <a:p>
            <a:r>
              <a:rPr lang="de-DE" dirty="0">
                <a:latin typeface="Aptos" panose="020B0004020202020204" pitchFamily="34" charset="0"/>
              </a:rPr>
              <a:t>Technische </a:t>
            </a:r>
            <a:r>
              <a:rPr lang="de-DE" dirty="0" err="1">
                <a:latin typeface="Aptos" panose="020B0004020202020204" pitchFamily="34" charset="0"/>
              </a:rPr>
              <a:t>Spezifikationen</a:t>
            </a:r>
            <a:endParaRPr lang="de-DE" dirty="0">
              <a:latin typeface="Aptos" panose="020B0004020202020204" pitchFamily="34" charset="0"/>
            </a:endParaRPr>
          </a:p>
        </p:txBody>
      </p:sp>
      <p:sp>
        <p:nvSpPr>
          <p:cNvPr id="7" name="Textfeld 6">
            <a:extLst>
              <a:ext uri="{FF2B5EF4-FFF2-40B4-BE49-F238E27FC236}">
                <a16:creationId xmlns:a16="http://schemas.microsoft.com/office/drawing/2014/main" id="{7F0BC499-F126-F4EF-4E97-5DE082AD013D}"/>
              </a:ext>
            </a:extLst>
          </p:cNvPr>
          <p:cNvSpPr txBox="1"/>
          <p:nvPr/>
        </p:nvSpPr>
        <p:spPr>
          <a:xfrm>
            <a:off x="7658380" y="3673863"/>
            <a:ext cx="2664296" cy="307777"/>
          </a:xfrm>
          <a:prstGeom prst="rect">
            <a:avLst/>
          </a:prstGeom>
          <a:noFill/>
        </p:spPr>
        <p:txBody>
          <a:bodyPr wrap="square" rtlCol="0">
            <a:spAutoFit/>
          </a:bodyPr>
          <a:lstStyle/>
          <a:p>
            <a:r>
              <a:rPr lang="de-DE" dirty="0" err="1">
                <a:latin typeface="Aptos" panose="020B0004020202020204" pitchFamily="34" charset="0"/>
              </a:rPr>
              <a:t>Auswahl </a:t>
            </a:r>
            <a:r>
              <a:rPr lang="de-DE" dirty="0">
                <a:latin typeface="Aptos" panose="020B0004020202020204" pitchFamily="34" charset="0"/>
              </a:rPr>
              <a:t>der </a:t>
            </a:r>
            <a:r>
              <a:rPr lang="de-DE" dirty="0" err="1">
                <a:latin typeface="Aptos" panose="020B0004020202020204" pitchFamily="34" charset="0"/>
              </a:rPr>
              <a:t>Bieter</a:t>
            </a:r>
            <a:endParaRPr lang="de-DE" dirty="0">
              <a:latin typeface="Aptos" panose="020B0004020202020204" pitchFamily="34" charset="0"/>
            </a:endParaRPr>
          </a:p>
        </p:txBody>
      </p:sp>
      <p:sp>
        <p:nvSpPr>
          <p:cNvPr id="8" name="Textfeld 7">
            <a:extLst>
              <a:ext uri="{FF2B5EF4-FFF2-40B4-BE49-F238E27FC236}">
                <a16:creationId xmlns:a16="http://schemas.microsoft.com/office/drawing/2014/main" id="{6B1DC3CF-6D5B-E852-6870-A0D7E9EF8D26}"/>
              </a:ext>
            </a:extLst>
          </p:cNvPr>
          <p:cNvSpPr txBox="1"/>
          <p:nvPr/>
        </p:nvSpPr>
        <p:spPr>
          <a:xfrm>
            <a:off x="7382106" y="4783146"/>
            <a:ext cx="3708858" cy="307777"/>
          </a:xfrm>
          <a:prstGeom prst="rect">
            <a:avLst/>
          </a:prstGeom>
          <a:noFill/>
        </p:spPr>
        <p:txBody>
          <a:bodyPr wrap="square" rtlCol="0">
            <a:spAutoFit/>
          </a:bodyPr>
          <a:lstStyle/>
          <a:p>
            <a:r>
              <a:rPr lang="de-DE" dirty="0" err="1">
                <a:latin typeface="Aptos" panose="020B0004020202020204" pitchFamily="34" charset="0"/>
              </a:rPr>
              <a:t>Vertragsbedingungen</a:t>
            </a:r>
            <a:endParaRPr lang="de-DE" dirty="0">
              <a:latin typeface="Aptos" panose="020B0004020202020204" pitchFamily="34" charset="0"/>
            </a:endParaRPr>
          </a:p>
        </p:txBody>
      </p:sp>
      <p:sp>
        <p:nvSpPr>
          <p:cNvPr id="9" name="Textfeld 8">
            <a:extLst>
              <a:ext uri="{FF2B5EF4-FFF2-40B4-BE49-F238E27FC236}">
                <a16:creationId xmlns:a16="http://schemas.microsoft.com/office/drawing/2014/main" id="{5B0C33DA-0986-467A-7AC2-3DEA4466C3D9}"/>
              </a:ext>
            </a:extLst>
          </p:cNvPr>
          <p:cNvSpPr txBox="1"/>
          <p:nvPr/>
        </p:nvSpPr>
        <p:spPr>
          <a:xfrm>
            <a:off x="10443520" y="3759459"/>
            <a:ext cx="1507972" cy="523220"/>
          </a:xfrm>
          <a:prstGeom prst="rect">
            <a:avLst/>
          </a:prstGeom>
          <a:noFill/>
        </p:spPr>
        <p:txBody>
          <a:bodyPr wrap="square" rtlCol="0">
            <a:spAutoFit/>
          </a:bodyPr>
          <a:lstStyle/>
          <a:p>
            <a:r>
              <a:rPr lang="de-DE" dirty="0">
                <a:latin typeface="Aptos" panose="020B0004020202020204" pitchFamily="34" charset="0"/>
              </a:rPr>
              <a:t>Zuschlags-kriterien</a:t>
            </a:r>
          </a:p>
        </p:txBody>
      </p:sp>
    </p:spTree>
    <p:extLst>
      <p:ext uri="{BB962C8B-B14F-4D97-AF65-F5344CB8AC3E}">
        <p14:creationId xmlns:p14="http://schemas.microsoft.com/office/powerpoint/2010/main" val="2479497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36319-C5E0-F206-23F2-04FC3AD10BB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7451455-BA7E-F2E8-4F70-4770AD60C53D}"/>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Bedingungen</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2CFF19F7-4996-0536-BAFC-D6CB05348618}"/>
              </a:ext>
            </a:extLst>
          </p:cNvPr>
          <p:cNvSpPr>
            <a:spLocks noGrp="1"/>
          </p:cNvSpPr>
          <p:nvPr>
            <p:ph type="body" idx="1"/>
          </p:nvPr>
        </p:nvSpPr>
        <p:spPr>
          <a:xfrm>
            <a:off x="594359" y="2281918"/>
            <a:ext cx="10541279" cy="3708517"/>
          </a:xfrm>
        </p:spPr>
        <p:txBody>
          <a:bodyPr>
            <a:normAutofit lnSpcReduction="10000"/>
          </a:bodyPr>
          <a:lstStyle/>
          <a:p>
            <a:pPr>
              <a:lnSpc>
                <a:spcPct val="110000"/>
              </a:lnSpc>
            </a:pPr>
            <a:r>
              <a:rPr lang="en-US" dirty="0">
                <a:latin typeface="Aptos" panose="020B0004020202020204" pitchFamily="34" charset="0"/>
              </a:rPr>
              <a:t>Die Kriterien stehen im Zusammenhang mit dem Gegenstand des </a:t>
            </a:r>
            <a:r>
              <a:rPr lang="en-US" dirty="0" err="1">
                <a:latin typeface="Aptos" panose="020B0004020202020204" pitchFamily="34" charset="0"/>
              </a:rPr>
              <a:t>Auftrags</a:t>
            </a:r>
            <a:r>
              <a:rPr lang="en-US" dirty="0">
                <a:latin typeface="Aptos" panose="020B0004020202020204" pitchFamily="34" charset="0"/>
              </a:rPr>
              <a:t>.</a:t>
            </a:r>
          </a:p>
          <a:p>
            <a:pPr>
              <a:lnSpc>
                <a:spcPct val="110000"/>
              </a:lnSpc>
            </a:pPr>
            <a:r>
              <a:rPr lang="en-US" dirty="0">
                <a:latin typeface="Aptos" panose="020B0004020202020204" pitchFamily="34" charset="0"/>
              </a:rPr>
              <a:t>Die Kriterien sind nicht diskriminierend (keine </a:t>
            </a:r>
            <a:r>
              <a:rPr lang="en-US" dirty="0" err="1">
                <a:latin typeface="Aptos" panose="020B0004020202020204" pitchFamily="34" charset="0"/>
              </a:rPr>
              <a:t>unzulässige </a:t>
            </a:r>
            <a:r>
              <a:rPr lang="en-US" dirty="0">
                <a:latin typeface="Aptos" panose="020B0004020202020204" pitchFamily="34" charset="0"/>
              </a:rPr>
              <a:t>Einschränkung der Bietergruppe, z. B. durch regionale Beschränkungen).</a:t>
            </a:r>
          </a:p>
          <a:p>
            <a:pPr>
              <a:lnSpc>
                <a:spcPct val="110000"/>
              </a:lnSpc>
            </a:pPr>
            <a:r>
              <a:rPr lang="en-US" dirty="0">
                <a:latin typeface="Aptos" panose="020B0004020202020204" pitchFamily="34" charset="0"/>
              </a:rPr>
              <a:t>Die Kriterien sind in den Ausschreibungsunterlagen </a:t>
            </a:r>
            <a:r>
              <a:rPr lang="en-US" dirty="0" err="1">
                <a:latin typeface="Aptos" panose="020B0004020202020204" pitchFamily="34" charset="0"/>
              </a:rPr>
              <a:t>ausdrücklich</a:t>
            </a:r>
            <a:r>
              <a:rPr lang="en-US" dirty="0">
                <a:latin typeface="Aptos" panose="020B0004020202020204" pitchFamily="34" charset="0"/>
              </a:rPr>
              <a:t> </a:t>
            </a:r>
            <a:r>
              <a:rPr lang="en-US" dirty="0" err="1">
                <a:latin typeface="Aptos" panose="020B0004020202020204" pitchFamily="34" charset="0"/>
              </a:rPr>
              <a:t>genannt</a:t>
            </a:r>
            <a:r>
              <a:rPr lang="en-US" dirty="0">
                <a:latin typeface="Aptos" panose="020B0004020202020204" pitchFamily="34" charset="0"/>
              </a:rPr>
              <a:t>.</a:t>
            </a:r>
          </a:p>
          <a:p>
            <a:pPr>
              <a:lnSpc>
                <a:spcPct val="110000"/>
              </a:lnSpc>
            </a:pPr>
            <a:r>
              <a:rPr lang="en-US" dirty="0">
                <a:latin typeface="Aptos" panose="020B0004020202020204" pitchFamily="34" charset="0"/>
              </a:rPr>
              <a:t>Die Kriterien lassen dem öffentlichen Auftraggeber keine </a:t>
            </a:r>
            <a:r>
              <a:rPr lang="en-US" dirty="0" err="1">
                <a:latin typeface="Aptos" panose="020B0004020202020204" pitchFamily="34" charset="0"/>
              </a:rPr>
              <a:t>uneingeschränkte</a:t>
            </a:r>
            <a:r>
              <a:rPr lang="en-US" dirty="0">
                <a:latin typeface="Aptos" panose="020B0004020202020204" pitchFamily="34" charset="0"/>
              </a:rPr>
              <a:t> </a:t>
            </a:r>
            <a:r>
              <a:rPr lang="en-US" dirty="0" err="1">
                <a:latin typeface="Aptos" panose="020B0004020202020204" pitchFamily="34" charset="0"/>
              </a:rPr>
              <a:t>Wahlfreiheit</a:t>
            </a:r>
            <a:r>
              <a:rPr lang="en-US" dirty="0">
                <a:latin typeface="Aptos" panose="020B0004020202020204" pitchFamily="34" charset="0"/>
              </a:rPr>
              <a:t>.</a:t>
            </a:r>
            <a:endParaRPr lang="de-DE" dirty="0">
              <a:latin typeface="Aptos" panose="020B0004020202020204" pitchFamily="34" charset="0"/>
            </a:endParaRPr>
          </a:p>
        </p:txBody>
      </p:sp>
    </p:spTree>
    <p:extLst>
      <p:ext uri="{BB962C8B-B14F-4D97-AF65-F5344CB8AC3E}">
        <p14:creationId xmlns:p14="http://schemas.microsoft.com/office/powerpoint/2010/main" val="67222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75309" y="278129"/>
            <a:ext cx="6085685" cy="2354026"/>
          </a:xfrm>
        </p:spPr>
        <p:txBody>
          <a:bodyPr/>
          <a:lstStyle/>
          <a:p>
            <a:r>
              <a:rPr lang="de-DE" sz="4000" dirty="0">
                <a:latin typeface="Aptos Serif" panose="02020604070405020304" pitchFamily="18" charset="0"/>
                <a:cs typeface="Aptos Serif" panose="02020604070405020304" pitchFamily="18" charset="0"/>
              </a:rPr>
              <a:t>2. </a:t>
            </a:r>
            <a:r>
              <a:rPr lang="en-US" sz="4000" dirty="0">
                <a:latin typeface="Aptos Serif" panose="02020604070405020304" pitchFamily="18" charset="0"/>
                <a:cs typeface="Aptos Serif" panose="02020604070405020304" pitchFamily="18" charset="0"/>
              </a:rPr>
              <a:t>Wichtige EU-Rechtsinstrumente für das Beschaffungswesen</a:t>
            </a:r>
            <a:br>
              <a:rPr lang="de-DE" dirty="0">
                <a:latin typeface="Aptos Serif" panose="02020604070405020304" pitchFamily="18" charset="0"/>
                <a:cs typeface="Aptos Serif" panose="02020604070405020304" pitchFamily="18" charset="0"/>
              </a:rPr>
            </a:b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p:txBody>
          <a:bodyPr/>
          <a:lstStyle/>
          <a:p>
            <a:endParaRPr lang="de-DE" dirty="0"/>
          </a:p>
        </p:txBody>
      </p:sp>
      <p:sp>
        <p:nvSpPr>
          <p:cNvPr id="4" name="Bildplatzhalter 3"/>
          <p:cNvSpPr>
            <a:spLocks noGrp="1"/>
          </p:cNvSpPr>
          <p:nvPr>
            <p:ph type="pic" idx="2"/>
          </p:nvPr>
        </p:nvSpPr>
        <p:spPr/>
        <p:txBody>
          <a:bodyPr/>
          <a:lstStyle/>
          <a:p>
            <a:endParaRPr lang="de-DE"/>
          </a:p>
        </p:txBody>
      </p:sp>
    </p:spTree>
    <p:extLst>
      <p:ext uri="{BB962C8B-B14F-4D97-AF65-F5344CB8AC3E}">
        <p14:creationId xmlns:p14="http://schemas.microsoft.com/office/powerpoint/2010/main" val="4270365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7A24B6-E0B7-1E71-3820-704F10BFA728}"/>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Relevante Rechtsinstrumente</a:t>
            </a:r>
          </a:p>
        </p:txBody>
      </p:sp>
      <p:sp>
        <p:nvSpPr>
          <p:cNvPr id="3" name="Textplatzhalter 2">
            <a:extLst>
              <a:ext uri="{FF2B5EF4-FFF2-40B4-BE49-F238E27FC236}">
                <a16:creationId xmlns:a16="http://schemas.microsoft.com/office/drawing/2014/main" id="{622CBF52-C1FE-FD7B-2AA7-7E94813D9B82}"/>
              </a:ext>
            </a:extLst>
          </p:cNvPr>
          <p:cNvSpPr>
            <a:spLocks noGrp="1"/>
          </p:cNvSpPr>
          <p:nvPr>
            <p:ph type="body" idx="1"/>
          </p:nvPr>
        </p:nvSpPr>
        <p:spPr/>
        <p:txBody>
          <a:bodyPr/>
          <a:lstStyle/>
          <a:p>
            <a:r>
              <a:rPr lang="en-IE" sz="2000" dirty="0">
                <a:latin typeface="Aptos" panose="020B0004020202020204" pitchFamily="34" charset="0"/>
              </a:rPr>
              <a:t>Vertrag über die Arbeitsweise der Europäischen Union (AEUV)</a:t>
            </a:r>
          </a:p>
          <a:p>
            <a:r>
              <a:rPr lang="en-IE" sz="2000" dirty="0">
                <a:latin typeface="Aptos" panose="020B0004020202020204" pitchFamily="34" charset="0"/>
              </a:rPr>
              <a:t>EU-Richtlinien zum öffentlichen Auftragswesen: 2014/23/EU, 2014/24/EU und 2014/25/EU</a:t>
            </a:r>
          </a:p>
          <a:p>
            <a:r>
              <a:rPr lang="en-IE" dirty="0">
                <a:latin typeface="Aptos" panose="020B0004020202020204" pitchFamily="34" charset="0"/>
              </a:rPr>
              <a:t>Sektorale Rechtsvorschriften der EU, z. B. Richtlinie über saubere Fahrzeuge, Energieeffizienzrichtlinie und neue Batterieverordnung.</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91BAFFE6-6C99-EF91-60F9-1E441865E1A0}"/>
              </a:ext>
            </a:extLst>
          </p:cNvPr>
          <p:cNvSpPr>
            <a:spLocks noGrp="1"/>
          </p:cNvSpPr>
          <p:nvPr>
            <p:ph type="body" idx="2"/>
          </p:nvPr>
        </p:nvSpPr>
        <p:spPr/>
        <p:txBody>
          <a:bodyPr/>
          <a:lstStyle/>
          <a:p>
            <a:r>
              <a:rPr lang="en-IE" sz="2000" dirty="0">
                <a:latin typeface="Aptos" panose="020B0004020202020204" pitchFamily="34" charset="0"/>
              </a:rPr>
              <a:t>Nationale Umsetzungsvorschriften</a:t>
            </a:r>
          </a:p>
          <a:p>
            <a:r>
              <a:rPr lang="en-IE" sz="2000" dirty="0">
                <a:latin typeface="Aptos" panose="020B0004020202020204" pitchFamily="34" charset="0"/>
              </a:rPr>
              <a:t>Rechtsprechung des Gerichtshofs der EU + nationale Gerichte</a:t>
            </a:r>
          </a:p>
          <a:p>
            <a:r>
              <a:rPr lang="en-IE" sz="2000" dirty="0">
                <a:latin typeface="Aptos" panose="020B0004020202020204" pitchFamily="34" charset="0"/>
              </a:rPr>
              <a:t>WTO-Übereinkommen über das öffentliche Beschaffungswesen</a:t>
            </a:r>
          </a:p>
          <a:p>
            <a:endParaRPr lang="de-DE" dirty="0">
              <a:latin typeface="Aptos" panose="020B0004020202020204" pitchFamily="34" charset="0"/>
            </a:endParaRPr>
          </a:p>
        </p:txBody>
      </p:sp>
    </p:spTree>
    <p:extLst>
      <p:ext uri="{BB962C8B-B14F-4D97-AF65-F5344CB8AC3E}">
        <p14:creationId xmlns:p14="http://schemas.microsoft.com/office/powerpoint/2010/main" val="2357320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F03888-B980-3AA0-7CBA-266F81908E14}"/>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Grundsätze</a:t>
            </a:r>
            <a:r>
              <a:rPr lang="de-DE" dirty="0">
                <a:latin typeface="Aptos Serif" panose="02020604070405020304" pitchFamily="18" charset="0"/>
                <a:cs typeface="Aptos Serif" panose="02020604070405020304" pitchFamily="18" charset="0"/>
              </a:rPr>
              <a:t> des EU-Vertrags (I)</a:t>
            </a:r>
          </a:p>
        </p:txBody>
      </p:sp>
      <p:sp>
        <p:nvSpPr>
          <p:cNvPr id="3" name="Textplatzhalter 2">
            <a:extLst>
              <a:ext uri="{FF2B5EF4-FFF2-40B4-BE49-F238E27FC236}">
                <a16:creationId xmlns:a16="http://schemas.microsoft.com/office/drawing/2014/main" id="{AEFD6B50-191B-71C7-A364-B01BA747105D}"/>
              </a:ext>
            </a:extLst>
          </p:cNvPr>
          <p:cNvSpPr>
            <a:spLocks noGrp="1"/>
          </p:cNvSpPr>
          <p:nvPr>
            <p:ph type="body" idx="1"/>
          </p:nvPr>
        </p:nvSpPr>
        <p:spPr/>
        <p:txBody>
          <a:bodyPr/>
          <a:lstStyle/>
          <a:p>
            <a:r>
              <a:rPr lang="de-DE" b="1" dirty="0" err="1">
                <a:latin typeface="Aptos" panose="020B0004020202020204" pitchFamily="34" charset="0"/>
              </a:rPr>
              <a:t>Gleichbehandlung</a:t>
            </a:r>
            <a:endParaRPr lang="de-DE" b="1" dirty="0">
              <a:latin typeface="Aptos" panose="020B0004020202020204" pitchFamily="34" charset="0"/>
            </a:endParaRPr>
          </a:p>
          <a:p>
            <a:r>
              <a:rPr lang="en-IE" sz="2000" dirty="0">
                <a:latin typeface="Aptos" panose="020B0004020202020204" pitchFamily="34" charset="0"/>
              </a:rPr>
              <a:t>Beinhaltet das Verbot der Diskriminierung aufgrund der </a:t>
            </a:r>
            <a:r>
              <a:rPr lang="en-IE" sz="2000" dirty="0" err="1">
                <a:latin typeface="Aptos" panose="020B0004020202020204" pitchFamily="34" charset="0"/>
              </a:rPr>
              <a:t>Staatsangehörigkeit</a:t>
            </a:r>
            <a:r>
              <a:rPr lang="en-IE" sz="2000" dirty="0">
                <a:latin typeface="Aptos" panose="020B0004020202020204" pitchFamily="34" charset="0"/>
              </a:rPr>
              <a:t>.</a:t>
            </a:r>
          </a:p>
          <a:p>
            <a:r>
              <a:rPr lang="en-IE" sz="2000" dirty="0">
                <a:latin typeface="Aptos" panose="020B0004020202020204" pitchFamily="34" charset="0"/>
              </a:rPr>
              <a:t>Gilt für alle Beschaffungen, die unter die Richtlinien fallen oder von grenzüberschreitendem Interesse </a:t>
            </a:r>
            <a:r>
              <a:rPr lang="en-IE" sz="2000" dirty="0" err="1">
                <a:latin typeface="Aptos" panose="020B0004020202020204" pitchFamily="34" charset="0"/>
              </a:rPr>
              <a:t>sind</a:t>
            </a:r>
            <a:r>
              <a:rPr lang="en-IE" sz="2000" dirty="0">
                <a:latin typeface="Aptos" panose="020B0004020202020204" pitchFamily="34" charset="0"/>
              </a:rPr>
              <a:t>.</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1F447948-0F33-067E-E46E-BC59628FF892}"/>
              </a:ext>
            </a:extLst>
          </p:cNvPr>
          <p:cNvSpPr>
            <a:spLocks noGrp="1"/>
          </p:cNvSpPr>
          <p:nvPr>
            <p:ph type="body" idx="2"/>
          </p:nvPr>
        </p:nvSpPr>
        <p:spPr>
          <a:xfrm>
            <a:off x="6675863" y="2676525"/>
            <a:ext cx="4891297" cy="3597470"/>
          </a:xfrm>
        </p:spPr>
        <p:txBody>
          <a:bodyPr>
            <a:normAutofit fontScale="77500" lnSpcReduction="20000"/>
          </a:bodyPr>
          <a:lstStyle/>
          <a:p>
            <a:pPr indent="-228600">
              <a:lnSpc>
                <a:spcPct val="110000"/>
              </a:lnSpc>
              <a:buNone/>
            </a:pPr>
            <a:r>
              <a:rPr lang="de-DE" sz="2400" b="1" dirty="0">
                <a:latin typeface="Aptos" panose="020B0004020202020204" pitchFamily="34" charset="0"/>
              </a:rPr>
              <a:t>Transparenz</a:t>
            </a:r>
          </a:p>
          <a:p>
            <a:pPr marL="101600" indent="0">
              <a:buNone/>
            </a:pPr>
            <a:r>
              <a:rPr lang="en-IE" sz="2200" dirty="0">
                <a:latin typeface="Aptos" panose="020B0004020202020204" pitchFamily="34" charset="0"/>
              </a:rPr>
              <a:t>Aufträge müssen je nach ihrem Wert in angemessener Weise bekannt </a:t>
            </a:r>
            <a:r>
              <a:rPr lang="en-IE" sz="2200" dirty="0" err="1">
                <a:latin typeface="Aptos" panose="020B0004020202020204" pitchFamily="34" charset="0"/>
              </a:rPr>
              <a:t>gemacht</a:t>
            </a:r>
            <a:r>
              <a:rPr lang="en-IE" sz="2200" dirty="0">
                <a:latin typeface="Aptos" panose="020B0004020202020204" pitchFamily="34" charset="0"/>
              </a:rPr>
              <a:t> </a:t>
            </a:r>
            <a:r>
              <a:rPr lang="en-IE" sz="2200" dirty="0" err="1">
                <a:latin typeface="Aptos" panose="020B0004020202020204" pitchFamily="34" charset="0"/>
              </a:rPr>
              <a:t>werden</a:t>
            </a:r>
            <a:r>
              <a:rPr lang="en-IE" sz="2200" dirty="0">
                <a:latin typeface="Aptos" panose="020B0004020202020204" pitchFamily="34" charset="0"/>
              </a:rPr>
              <a:t>.</a:t>
            </a:r>
          </a:p>
          <a:p>
            <a:pPr marL="101600" indent="0">
              <a:buNone/>
            </a:pPr>
            <a:r>
              <a:rPr lang="en-IE" sz="2200" dirty="0">
                <a:latin typeface="Aptos" panose="020B0004020202020204" pitchFamily="34" charset="0"/>
              </a:rPr>
              <a:t>Die Ausschreibungsunterlagen müssen für einen „durchschnittlich informierten und normalerweise sorgfältigen“ Bieter </a:t>
            </a:r>
            <a:r>
              <a:rPr lang="en-IE" sz="2200" dirty="0" err="1">
                <a:latin typeface="Aptos" panose="020B0004020202020204" pitchFamily="34" charset="0"/>
              </a:rPr>
              <a:t>verständlich</a:t>
            </a:r>
            <a:r>
              <a:rPr lang="en-IE" sz="2200" dirty="0">
                <a:latin typeface="Aptos" panose="020B0004020202020204" pitchFamily="34" charset="0"/>
              </a:rPr>
              <a:t> sein.</a:t>
            </a:r>
          </a:p>
          <a:p>
            <a:pPr marL="101600" indent="0">
              <a:buNone/>
            </a:pPr>
            <a:r>
              <a:rPr lang="en-IE" sz="2200" dirty="0">
                <a:latin typeface="Aptos" panose="020B0004020202020204" pitchFamily="34" charset="0"/>
              </a:rPr>
              <a:t>Änderungen des Verfahrens müssen allen Bietern </a:t>
            </a:r>
            <a:r>
              <a:rPr lang="en-IE" sz="2200" dirty="0" err="1">
                <a:latin typeface="Aptos" panose="020B0004020202020204" pitchFamily="34" charset="0"/>
              </a:rPr>
              <a:t>mitgeteilt</a:t>
            </a:r>
            <a:r>
              <a:rPr lang="en-IE" sz="2200" dirty="0">
                <a:latin typeface="Aptos" panose="020B0004020202020204" pitchFamily="34" charset="0"/>
              </a:rPr>
              <a:t> </a:t>
            </a:r>
            <a:r>
              <a:rPr lang="en-IE" sz="2200" dirty="0" err="1">
                <a:latin typeface="Aptos" panose="020B0004020202020204" pitchFamily="34" charset="0"/>
              </a:rPr>
              <a:t>werden</a:t>
            </a:r>
            <a:r>
              <a:rPr lang="en-IE" sz="2200" dirty="0">
                <a:latin typeface="Aptos" panose="020B0004020202020204" pitchFamily="34" charset="0"/>
              </a:rPr>
              <a:t>.</a:t>
            </a:r>
          </a:p>
          <a:p>
            <a:pPr marL="101600" indent="0">
              <a:buNone/>
            </a:pPr>
            <a:r>
              <a:rPr lang="en-IE" sz="2200" dirty="0">
                <a:latin typeface="Aptos" panose="020B0004020202020204" pitchFamily="34" charset="0"/>
              </a:rPr>
              <a:t>Bieter müssen über die Gründe für die Ablehnung </a:t>
            </a:r>
            <a:r>
              <a:rPr lang="en-IE" sz="2200" dirty="0" err="1">
                <a:latin typeface="Aptos" panose="020B0004020202020204" pitchFamily="34" charset="0"/>
              </a:rPr>
              <a:t>informiert</a:t>
            </a:r>
            <a:r>
              <a:rPr lang="en-IE" sz="2200" dirty="0">
                <a:latin typeface="Aptos" panose="020B0004020202020204" pitchFamily="34" charset="0"/>
              </a:rPr>
              <a:t> </a:t>
            </a:r>
            <a:r>
              <a:rPr lang="en-IE" sz="2200" dirty="0" err="1">
                <a:latin typeface="Aptos" panose="020B0004020202020204" pitchFamily="34" charset="0"/>
              </a:rPr>
              <a:t>werden</a:t>
            </a:r>
            <a:r>
              <a:rPr lang="en-IE" sz="2200" dirty="0">
                <a:latin typeface="Aptos" panose="020B0004020202020204" pitchFamily="34" charset="0"/>
              </a:rPr>
              <a:t>.</a:t>
            </a:r>
          </a:p>
          <a:p>
            <a:pPr marL="101600" indent="0">
              <a:buNone/>
            </a:pPr>
            <a:endParaRPr lang="de-DE" dirty="0">
              <a:latin typeface="Aptos" panose="020B0004020202020204" pitchFamily="34" charset="0"/>
            </a:endParaRPr>
          </a:p>
        </p:txBody>
      </p:sp>
    </p:spTree>
    <p:extLst>
      <p:ext uri="{BB962C8B-B14F-4D97-AF65-F5344CB8AC3E}">
        <p14:creationId xmlns:p14="http://schemas.microsoft.com/office/powerpoint/2010/main" val="2957917879"/>
      </p:ext>
    </p:extLst>
  </p:cSld>
  <p:clrMapOvr>
    <a:masterClrMapping/>
  </p:clrMapOvr>
</p:sld>
</file>

<file path=ppt/theme/theme1.xml><?xml version="1.0" encoding="utf-8"?>
<a:theme xmlns:a="http://schemas.openxmlformats.org/drawingml/2006/main" name="Benutzerdefiniert">
  <a:themeElements>
    <a:clrScheme name="Benutzerdefiniert 5">
      <a:dk1>
        <a:srgbClr val="000000"/>
      </a:dk1>
      <a:lt1>
        <a:srgbClr val="FFFFFF"/>
      </a:lt1>
      <a:dk2>
        <a:srgbClr val="E4E4E4"/>
      </a:dk2>
      <a:lt2>
        <a:srgbClr val="A3C42A"/>
      </a:lt2>
      <a:accent1>
        <a:srgbClr val="A9D4DB"/>
      </a:accent1>
      <a:accent2>
        <a:srgbClr val="FAB609"/>
      </a:accent2>
      <a:accent3>
        <a:srgbClr val="4495A2"/>
      </a:accent3>
      <a:accent4>
        <a:srgbClr val="035854"/>
      </a:accent4>
      <a:accent5>
        <a:srgbClr val="CCDB84"/>
      </a:accent5>
      <a:accent6>
        <a:srgbClr val="A3C42A"/>
      </a:accent6>
      <a:hlink>
        <a:srgbClr val="035854"/>
      </a:hlink>
      <a:folHlink>
        <a:srgbClr val="0F49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4499</Words>
  <Application>Microsoft Macintosh PowerPoint</Application>
  <PresentationFormat>Breitbild</PresentationFormat>
  <Paragraphs>325</Paragraphs>
  <Slides>38</Slides>
  <Notes>29</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38</vt:i4>
      </vt:variant>
    </vt:vector>
  </HeadingPairs>
  <TitlesOfParts>
    <vt:vector size="47" baseType="lpstr">
      <vt:lpstr>Courier New</vt:lpstr>
      <vt:lpstr>Aptos Serif</vt:lpstr>
      <vt:lpstr>Play</vt:lpstr>
      <vt:lpstr>Symbol</vt:lpstr>
      <vt:lpstr>Arial</vt:lpstr>
      <vt:lpstr>Aptos</vt:lpstr>
      <vt:lpstr>Calibri</vt:lpstr>
      <vt:lpstr>Gill Sans MT</vt:lpstr>
      <vt:lpstr>Benutzerdefiniert</vt:lpstr>
      <vt:lpstr>PowerPoint-Präsentation</vt:lpstr>
      <vt:lpstr>Agenda</vt:lpstr>
      <vt:lpstr>1. Einleitung </vt:lpstr>
      <vt:lpstr>Grundsatz der Beschaffung</vt:lpstr>
      <vt:lpstr>Recht auf Festlegung der Leistung</vt:lpstr>
      <vt:lpstr>Bedingungen</vt:lpstr>
      <vt:lpstr>2. Wichtige EU-Rechtsinstrumente für das Beschaffungswesen </vt:lpstr>
      <vt:lpstr>Relevante Rechtsinstrumente</vt:lpstr>
      <vt:lpstr>Grundsätze des EU-Vertrags (I)</vt:lpstr>
      <vt:lpstr>Grundsätze des EU-Vertrags (II)</vt:lpstr>
      <vt:lpstr>EU-Beschaffungsrichtlinien 2014 – Wichtige Rahmenbedingungen</vt:lpstr>
      <vt:lpstr>Beschaffungsrichtlinien – Technische Spezifikationen</vt:lpstr>
      <vt:lpstr>Beschaffungsrichtlinien – Auswahl und Ausschluss</vt:lpstr>
      <vt:lpstr>Beschaffungsrichtlinien – Vergabekriterien</vt:lpstr>
      <vt:lpstr>Beschaffungsrichtlinien – Vertragsbedingungen</vt:lpstr>
      <vt:lpstr>Verbindung zum Auftragsgegenstand</vt:lpstr>
      <vt:lpstr>Verbindung zum Thema – Beispiele Kriterien</vt:lpstr>
      <vt:lpstr>Wahl des Beschaffungsverfahrens</vt:lpstr>
      <vt:lpstr>Auswirkungen des Verfahrens</vt:lpstr>
      <vt:lpstr>Vorteile flexibler Verfahren</vt:lpstr>
      <vt:lpstr>3. Integration von Nachhaltigkeit in die Beschaffung   </vt:lpstr>
      <vt:lpstr>Technische Spezifikationen</vt:lpstr>
      <vt:lpstr>Die Verwendung von Labels</vt:lpstr>
      <vt:lpstr>Anforderungen für die Verwendung von Labels</vt:lpstr>
      <vt:lpstr>Ausschlusskriterien</vt:lpstr>
      <vt:lpstr>Auswahlkriterien</vt:lpstr>
      <vt:lpstr>Umweltmanagementsystem (EMS)</vt:lpstr>
      <vt:lpstr>Vergabekriterien</vt:lpstr>
      <vt:lpstr>Gewichtung der Vergabekriterien</vt:lpstr>
      <vt:lpstr>Lebenszykluskosten (LCC)</vt:lpstr>
      <vt:lpstr>Ungewöhnlich niedrige Angebote</vt:lpstr>
      <vt:lpstr>Vertragsausführungsklauseln</vt:lpstr>
      <vt:lpstr>Festlegung von Vertragserfüllungsklauseln</vt:lpstr>
      <vt:lpstr>Durchsetzung von Vertragserfüllungsklauseln</vt:lpstr>
      <vt:lpstr>Übung – Nachhaltigkeit bei Ausschreibungen – rechtlich einwandfrei?</vt:lpstr>
      <vt:lpstr>Schlussfolgerungen</vt:lpstr>
      <vt:lpstr>Vielen Dank!</vt:lpstr>
      <vt:lpstr>Quellen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nicole</dc:creator>
  <cp:keywords>, docId:9BC502230F32E92D681DC226094D89D3</cp:keywords>
  <cp:lastModifiedBy>Henrieta Winklhofer</cp:lastModifiedBy>
  <cp:revision>66</cp:revision>
  <dcterms:created xsi:type="dcterms:W3CDTF">2024-09-16T10:50:40Z</dcterms:created>
  <dcterms:modified xsi:type="dcterms:W3CDTF">2026-01-19T10:06:02Z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