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2192000" cy="6858000"/>
  <p:notesSz cx="6858000" cy="9144000"/>
  <p:embeddedFontLst>
    <p:embeddedFont>
      <p:font typeface="Aptos Serif" panose="02020604070405020304" pitchFamily="18" charset="0"/>
      <p:regular r:id="rId59"/>
      <p:bold r:id="rId60"/>
      <p:italic r:id="rId61"/>
      <p:boldItalic r:id="rId62"/>
    </p:embeddedFont>
    <p:embeddedFont>
      <p:font typeface="Noto Sans Symbols" panose="020F0502020204030204" pitchFamily="34" charset="0"/>
      <p:regular r:id="rId63"/>
      <p:bold r:id="rId64"/>
      <p:italic r:id="rId65"/>
      <p:boldItalic r:id="rId66"/>
    </p:embeddedFont>
    <p:embeddedFont>
      <p:font typeface="Play" pitchFamily="2" charset="0"/>
      <p:regular r:id="rId67"/>
      <p:bold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9" roundtripDataSignature="AMtx7miN9CslvNupD2OWzDQnWR/3MpBTC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BA5"/>
    <a:srgbClr val="187138"/>
    <a:srgbClr val="5FB135"/>
    <a:srgbClr val="A5C52A"/>
    <a:srgbClr val="FBB50A"/>
    <a:srgbClr val="65B1BE"/>
    <a:srgbClr val="9CBB2A"/>
    <a:srgbClr val="5CA257"/>
    <a:srgbClr val="0F4991"/>
    <a:srgbClr val="0458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4733"/>
  </p:normalViewPr>
  <p:slideViewPr>
    <p:cSldViewPr snapToGrid="0">
      <p:cViewPr varScale="1">
        <p:scale>
          <a:sx n="104" d="100"/>
          <a:sy n="104" d="100"/>
        </p:scale>
        <p:origin x="8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13" name="Google Shape;1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4" name="Google Shape;1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245" name="Google Shape;24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6" name="Google Shape;246;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254" name="Google Shape;25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5" name="Google Shape;255;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Picture: https://earth.org/what-is-doughnut-economics/</a:t>
            </a:r>
            <a:endParaRPr/>
          </a:p>
        </p:txBody>
      </p:sp>
      <p:sp>
        <p:nvSpPr>
          <p:cNvPr id="364" name="Google Shape;364;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403" name="Google Shape;403;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04" name="Google Shape;404;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464" name="Google Shape;46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65" name="Google Shape;465;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36" name="Google Shape;13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a:t>Sources: </a:t>
            </a:r>
            <a:endParaRPr/>
          </a:p>
          <a:p>
            <a:pPr marL="457200" marR="0" lvl="0" indent="-228600" algn="l" rtl="0">
              <a:lnSpc>
                <a:spcPct val="100000"/>
              </a:lnSpc>
              <a:spcBef>
                <a:spcPts val="0"/>
              </a:spcBef>
              <a:spcAft>
                <a:spcPts val="0"/>
              </a:spcAft>
              <a:buClr>
                <a:srgbClr val="000000"/>
              </a:buClr>
              <a:buSzPts val="1400"/>
              <a:buFont typeface="Arial"/>
              <a:buNone/>
            </a:pPr>
            <a:r>
              <a:rPr lang="de-DE"/>
              <a:t>https://www.un.org/en/about-us</a:t>
            </a:r>
            <a:endParaRPr/>
          </a:p>
          <a:p>
            <a:pPr marL="457200" marR="0" lvl="0" indent="-228600" algn="l" rtl="0">
              <a:lnSpc>
                <a:spcPct val="100000"/>
              </a:lnSpc>
              <a:spcBef>
                <a:spcPts val="0"/>
              </a:spcBef>
              <a:spcAft>
                <a:spcPts val="0"/>
              </a:spcAft>
              <a:buClr>
                <a:srgbClr val="000000"/>
              </a:buClr>
              <a:buSzPts val="1400"/>
              <a:buFont typeface="Arial"/>
              <a:buNone/>
            </a:pPr>
            <a:r>
              <a:rPr lang="de-DE"/>
              <a:t>https://ec.europa.eu/eurostat/statistics-explained/index.php?title=Glossary:European_Union_(EU); https://next-generation-eu.europa.eu/index_de</a:t>
            </a:r>
            <a:endParaRPr/>
          </a:p>
          <a:p>
            <a:pPr marL="457200" marR="0" lvl="0" indent="-228600" algn="l" rtl="0">
              <a:lnSpc>
                <a:spcPct val="100000"/>
              </a:lnSpc>
              <a:spcBef>
                <a:spcPts val="0"/>
              </a:spcBef>
              <a:spcAft>
                <a:spcPts val="0"/>
              </a:spcAft>
              <a:buClr>
                <a:srgbClr val="000000"/>
              </a:buClr>
              <a:buSzPts val="1400"/>
              <a:buFont typeface="Arial"/>
              <a:buNone/>
            </a:pPr>
            <a:r>
              <a:rPr lang="de-DE"/>
              <a:t>https://www.iso.org/standard/63026.html#:~:text=ISO%2020400:2017%20provides%20guidance,by%2C%20procurement%20decisions%20and%20processes.</a:t>
            </a:r>
            <a:endParaRPr/>
          </a:p>
        </p:txBody>
      </p:sp>
      <p:sp>
        <p:nvSpPr>
          <p:cNvPr id="137" name="Google Shape;13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4" name="Google Shape;514;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1" name="Google Shape;521;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47" name="Google Shape;14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8" name="Google Shape;14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2" name="Google Shape;632;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5" name="Google Shape;665;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688" name="Google Shape;68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689" name="Google Shape;68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55</a:t>
            </a:fld>
            <a:endParaRPr sz="1200">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697" name="Google Shape;697;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698" name="Google Shape;698;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60" name="Google Shape;16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61" name="Google Shape;16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68" name="Google Shape;16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69" name="Google Shape;16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87" name="Google Shape;18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88" name="Google Shape;18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92" name="Google Shape;92;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93" name="Google Shape;93;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 name="Google Shape;94;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96"/>
        <p:cNvGrpSpPr/>
        <p:nvPr/>
      </p:nvGrpSpPr>
      <p:grpSpPr>
        <a:xfrm>
          <a:off x="0" y="0"/>
          <a:ext cx="0" cy="0"/>
          <a:chOff x="0" y="0"/>
          <a:chExt cx="0" cy="0"/>
        </a:xfrm>
      </p:grpSpPr>
      <p:sp>
        <p:nvSpPr>
          <p:cNvPr id="97" name="Google Shape;97;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8" name="Google Shape;98;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99" name="Google Shape;99;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0" name="Google Shape;100;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1" name="Google Shape;101;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 name="Google Shape;102;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103"/>
        <p:cNvGrpSpPr/>
        <p:nvPr/>
      </p:nvGrpSpPr>
      <p:grpSpPr>
        <a:xfrm>
          <a:off x="0" y="0"/>
          <a:ext cx="0" cy="0"/>
          <a:chOff x="0" y="0"/>
          <a:chExt cx="0" cy="0"/>
        </a:xfrm>
      </p:grpSpPr>
      <p:sp>
        <p:nvSpPr>
          <p:cNvPr id="104" name="Google Shape;104;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106" name="Google Shape;106;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107" name="Google Shape;107;p21"/>
          <p:cNvSpPr>
            <a:spLocks noGrp="1"/>
          </p:cNvSpPr>
          <p:nvPr>
            <p:ph type="pic" idx="2"/>
          </p:nvPr>
        </p:nvSpPr>
        <p:spPr>
          <a:xfrm>
            <a:off x="0" y="-11113"/>
            <a:ext cx="5628068" cy="6858000"/>
          </a:xfrm>
          <a:prstGeom prst="flowChartDelay">
            <a:avLst/>
          </a:prstGeom>
          <a:solidFill>
            <a:srgbClr val="87C3CD"/>
          </a:solidFill>
          <a:ln>
            <a:noFill/>
          </a:ln>
        </p:spPr>
        <p:txBody>
          <a:bodyPr/>
          <a:lstStyle/>
          <a:p>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8"/>
        <p:cNvGrpSpPr/>
        <p:nvPr/>
      </p:nvGrpSpPr>
      <p:grpSpPr>
        <a:xfrm>
          <a:off x="0" y="0"/>
          <a:ext cx="0" cy="0"/>
          <a:chOff x="0" y="0"/>
          <a:chExt cx="0" cy="0"/>
        </a:xfrm>
      </p:grpSpPr>
      <p:sp>
        <p:nvSpPr>
          <p:cNvPr id="109" name="Google Shape;109;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10" name="Google Shape;110;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3" name="Google Shape;33;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4" name="Google Shape;34;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5"/>
        <p:cNvGrpSpPr/>
        <p:nvPr/>
      </p:nvGrpSpPr>
      <p:grpSpPr>
        <a:xfrm>
          <a:off x="0" y="0"/>
          <a:ext cx="0" cy="0"/>
          <a:chOff x="0" y="0"/>
          <a:chExt cx="0" cy="0"/>
        </a:xfrm>
      </p:grpSpPr>
      <p:sp>
        <p:nvSpPr>
          <p:cNvPr id="36" name="Google Shape;36;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8" name="Google Shape;38;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9" name="Google Shape;39;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40" name="Google Shape;40;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1" name="Google Shape;41;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42"/>
        <p:cNvGrpSpPr/>
        <p:nvPr/>
      </p:nvGrpSpPr>
      <p:grpSpPr>
        <a:xfrm>
          <a:off x="0" y="0"/>
          <a:ext cx="0" cy="0"/>
          <a:chOff x="0" y="0"/>
          <a:chExt cx="0" cy="0"/>
        </a:xfrm>
      </p:grpSpPr>
      <p:sp>
        <p:nvSpPr>
          <p:cNvPr id="43" name="Google Shape;43;p2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4" name="Google Shape;44;p2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5" name="Google Shape;45;p2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2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 name="Google Shape;51;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52"/>
        <p:cNvGrpSpPr/>
        <p:nvPr/>
      </p:nvGrpSpPr>
      <p:grpSpPr>
        <a:xfrm>
          <a:off x="0" y="0"/>
          <a:ext cx="0" cy="0"/>
          <a:chOff x="0" y="0"/>
          <a:chExt cx="0" cy="0"/>
        </a:xfrm>
      </p:grpSpPr>
      <p:sp>
        <p:nvSpPr>
          <p:cNvPr id="53" name="Google Shape;53;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5" name="Google Shape;55;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6" name="Google Shape;56;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57" name="Google Shape;57;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 name="Google Shape;58;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9" name="Google Shape;59;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 name="Google Shape;60;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 name="Google Shape;61;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 name="Google Shape;64;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5" name="Google Shape;65;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6" name="Google Shape;66;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7" name="Google Shape;67;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68" name="Google Shape;68;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9" name="Google Shape;69;p26"/>
          <p:cNvGrpSpPr/>
          <p:nvPr/>
        </p:nvGrpSpPr>
        <p:grpSpPr>
          <a:xfrm rot="-5400000">
            <a:off x="-1340601" y="4196010"/>
            <a:ext cx="3053166" cy="2270813"/>
            <a:chOff x="4881398" y="2159825"/>
            <a:chExt cx="3881604" cy="2778984"/>
          </a:xfrm>
        </p:grpSpPr>
        <p:sp>
          <p:nvSpPr>
            <p:cNvPr id="70" name="Google Shape;70;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 name="Google Shape;71;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 name="Google Shape;72;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
        <p:cNvGrpSpPr/>
        <p:nvPr/>
      </p:nvGrpSpPr>
      <p:grpSpPr>
        <a:xfrm>
          <a:off x="0" y="0"/>
          <a:ext cx="0" cy="0"/>
          <a:chOff x="0" y="0"/>
          <a:chExt cx="0" cy="0"/>
        </a:xfrm>
      </p:grpSpPr>
      <p:sp>
        <p:nvSpPr>
          <p:cNvPr id="74" name="Google Shape;74;p85"/>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85"/>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6" name="Google Shape;76;p8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8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8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79"/>
        <p:cNvGrpSpPr/>
        <p:nvPr/>
      </p:nvGrpSpPr>
      <p:grpSpPr>
        <a:xfrm>
          <a:off x="0" y="0"/>
          <a:ext cx="0" cy="0"/>
          <a:chOff x="0" y="0"/>
          <a:chExt cx="0" cy="0"/>
        </a:xfrm>
      </p:grpSpPr>
      <p:sp>
        <p:nvSpPr>
          <p:cNvPr id="80" name="Google Shape;80;p27"/>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1" name="Google Shape;81;p27"/>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2" name="Google Shape;82;p27"/>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3" name="Google Shape;83;p27"/>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4" name="Google Shape;84;p2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6" name="Google Shape;86;p27"/>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27"/>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27"/>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5">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un.org/en/conferences/environment/rio1992" TargetMode="External"/><Relationship Id="rId7" Type="http://schemas.openxmlformats.org/officeDocument/2006/relationships/hyperlink" Target="https://sustainabledevelopment.un.org/post2015/ow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sustainabledevelopment.un.org/rio20" TargetMode="External"/><Relationship Id="rId5" Type="http://schemas.openxmlformats.org/officeDocument/2006/relationships/hyperlink" Target="https://www.un.org/millenniumgoals/" TargetMode="External"/><Relationship Id="rId4" Type="http://schemas.openxmlformats.org/officeDocument/2006/relationships/hyperlink" Target="https://sdgs.un.org/publications/agenda2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ustainabledevelopment.un.org/post2015/negotiation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sdgs.un.org/goals" TargetMode="External"/><Relationship Id="rId5" Type="http://schemas.openxmlformats.org/officeDocument/2006/relationships/hyperlink" Target="https://sdgs.un.org/2030agenda" TargetMode="External"/><Relationship Id="rId4" Type="http://schemas.openxmlformats.org/officeDocument/2006/relationships/hyperlink" Target="https://sdgs.un.org/frameworks/parisagreemen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0.xml"/><Relationship Id="rId4" Type="http://schemas.openxmlformats.org/officeDocument/2006/relationships/image" Target="../media/image4.jpg"/></Relationships>
</file>

<file path=ppt/slides/_rels/slide56.xml.rels><?xml version="1.0" encoding="UTF-8" standalone="yes"?>
<Relationships xmlns="http://schemas.openxmlformats.org/package/2006/relationships"><Relationship Id="rId8" Type="http://schemas.openxmlformats.org/officeDocument/2006/relationships/hyperlink" Target="https://sdgs.un.org/2030agenda" TargetMode="External"/><Relationship Id="rId13" Type="http://schemas.openxmlformats.org/officeDocument/2006/relationships/hyperlink" Target="https://procuraplus.org/fileadmin/user_upload/ManualProcura_online_version_new_logo.pdf" TargetMode="External"/><Relationship Id="rId3" Type="http://schemas.openxmlformats.org/officeDocument/2006/relationships/hyperlink" Target="https://www.are.admin.ch/are/en/home/media/publications/sustainable-development/brundtland-report.html" TargetMode="External"/><Relationship Id="rId7" Type="http://schemas.openxmlformats.org/officeDocument/2006/relationships/hyperlink" Target="https://asvis.it/goal-e-target-obiettivi-e-traguardi-per-il-2030/" TargetMode="External"/><Relationship Id="rId12" Type="http://schemas.openxmlformats.org/officeDocument/2006/relationships/hyperlink" Target="https://thedocs.worldbank.org/en/doc/e77a9257967cac8b62484c7e8c974e70-0290012024/original/WB-SUSTAINABLE-PROCUREMENT-16574-CH1.pdf"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hyperlink" Target="https://unric.org/it/che-cosa-sono-i-cambiamenti-climatici/" TargetMode="External"/><Relationship Id="rId11" Type="http://schemas.openxmlformats.org/officeDocument/2006/relationships/hyperlink" Target="https://gpp.mase.gov.it/Struttura-dei-CAM" TargetMode="External"/><Relationship Id="rId5" Type="http://schemas.openxmlformats.org/officeDocument/2006/relationships/hyperlink" Target="https://www.un.org/en/conferences/environment/stockholm1972" TargetMode="External"/><Relationship Id="rId10" Type="http://schemas.openxmlformats.org/officeDocument/2006/relationships/hyperlink" Target="https://gpp.mase.gov.it/Home/PianoAzioneNazionaleGPP?utm_source=chatgpt.com" TargetMode="External"/><Relationship Id="rId4" Type="http://schemas.openxmlformats.org/officeDocument/2006/relationships/hyperlink" Target="https://www.clubofrome.org/publication/the-limits-to-growth/#:~:text=Published%201972%20%E2%80%93%20The%20message%20of,long%2C%20even%20with%20advanced%20technology" TargetMode="External"/><Relationship Id="rId9" Type="http://schemas.openxmlformats.org/officeDocument/2006/relationships/hyperlink" Target="https://sdgs.un.org/goals" TargetMode="External"/><Relationship Id="rId14" Type="http://schemas.openxmlformats.org/officeDocument/2006/relationships/hyperlink" Target="https://www.oneplanetnetwork.org/sites/default/files/10yfp_spp_programme_principles_of_sustainable_public_procurement.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unep.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 descr="Ein Bild, das Text, Schrift, Screenshot, Grafiken enthält.&#10;&#10;Automatisch generierte Beschreibung"/>
          <p:cNvPicPr preferRelativeResize="0"/>
          <p:nvPr/>
        </p:nvPicPr>
        <p:blipFill rotWithShape="1">
          <a:blip r:embed="rId3">
            <a:alphaModFix/>
          </a:blip>
          <a:srcRect/>
          <a:stretch/>
        </p:blipFill>
        <p:spPr>
          <a:xfrm>
            <a:off x="6737131" y="4836746"/>
            <a:ext cx="5273749" cy="1904297"/>
          </a:xfrm>
          <a:prstGeom prst="rect">
            <a:avLst/>
          </a:prstGeom>
          <a:noFill/>
          <a:ln>
            <a:noFill/>
          </a:ln>
        </p:spPr>
      </p:pic>
      <p:sp>
        <p:nvSpPr>
          <p:cNvPr id="117" name="Google Shape;117;p1"/>
          <p:cNvSpPr txBox="1"/>
          <p:nvPr/>
        </p:nvSpPr>
        <p:spPr>
          <a:xfrm>
            <a:off x="6309904"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Datum</a:t>
            </a:r>
            <a:endParaRPr sz="1400" b="0" i="0" u="none" strike="noStrike" cap="none" dirty="0">
              <a:solidFill>
                <a:srgbClr val="000000"/>
              </a:solidFill>
              <a:latin typeface="Aptos" panose="020B0004020202020204" pitchFamily="34" charset="0"/>
              <a:sym typeface="Arial"/>
            </a:endParaRPr>
          </a:p>
        </p:txBody>
      </p:sp>
      <p:sp>
        <p:nvSpPr>
          <p:cNvPr id="118" name="Google Shape;118;p1"/>
          <p:cNvSpPr txBox="1"/>
          <p:nvPr/>
        </p:nvSpPr>
        <p:spPr>
          <a:xfrm>
            <a:off x="6309904" y="2699012"/>
            <a:ext cx="5882100" cy="1077178"/>
          </a:xfrm>
          <a:prstGeom prst="rect">
            <a:avLst/>
          </a:prstGeom>
          <a:noFill/>
          <a:ln>
            <a:noFill/>
          </a:ln>
        </p:spPr>
        <p:txBody>
          <a:bodyPr spcFirstLastPara="1" wrap="square" lIns="91425" tIns="45700" rIns="91425" bIns="45700" anchor="t" anchorCtr="0">
            <a:spAutoFit/>
          </a:bodyPr>
          <a:lstStyle/>
          <a:p>
            <a:pPr lvl="0">
              <a:buSzPts val="3200"/>
            </a:pPr>
            <a:r>
              <a:rPr lang="de-DE" sz="3200" b="1" dirty="0">
                <a:solidFill>
                  <a:srgbClr val="3F3F3F"/>
                </a:solidFill>
                <a:latin typeface="Aptos Serif" panose="02020604070405020304" pitchFamily="18" charset="0"/>
                <a:ea typeface="Play"/>
                <a:cs typeface="Aptos Serif" panose="02020604070405020304" pitchFamily="18" charset="0"/>
                <a:sym typeface="Play"/>
              </a:rPr>
              <a:t>Einführung in die nachhaltige Beschaffung</a:t>
            </a:r>
            <a:endParaRPr sz="3200" b="1" u="none" strike="noStrike" cap="none" dirty="0">
              <a:solidFill>
                <a:srgbClr val="3F3F3F"/>
              </a:solidFill>
              <a:latin typeface="Aptos Serif" panose="02020604070405020304" pitchFamily="18" charset="0"/>
              <a:ea typeface="Play"/>
              <a:cs typeface="Aptos Serif" panose="02020604070405020304" pitchFamily="18" charset="0"/>
              <a:sym typeface="Play"/>
            </a:endParaRPr>
          </a:p>
        </p:txBody>
      </p:sp>
      <p:pic>
        <p:nvPicPr>
          <p:cNvPr id="119" name="Google Shape;119;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pic>
        <p:nvPicPr>
          <p:cNvPr id="120" name="Google Shape;120;p1" descr="Ein Bild, das Text, Schrift, Electric Blue (Farbe), Symbol enthält.&#10;&#10;Automatisch generierte Beschreibung"/>
          <p:cNvPicPr preferRelativeResize="0"/>
          <p:nvPr/>
        </p:nvPicPr>
        <p:blipFill rotWithShape="1">
          <a:blip r:embed="rId5">
            <a:alphaModFix/>
          </a:blip>
          <a:srcRect/>
          <a:stretch/>
        </p:blipFill>
        <p:spPr>
          <a:xfrm>
            <a:off x="2911365" y="6160719"/>
            <a:ext cx="2768600" cy="580324"/>
          </a:xfrm>
          <a:prstGeom prst="rect">
            <a:avLst/>
          </a:prstGeom>
          <a:noFill/>
          <a:ln>
            <a:noFill/>
          </a:ln>
        </p:spPr>
      </p:pic>
      <p:sp>
        <p:nvSpPr>
          <p:cNvPr id="122" name="Google Shape;122;p1"/>
          <p:cNvSpPr txBox="1"/>
          <p:nvPr/>
        </p:nvSpPr>
        <p:spPr>
          <a:xfrm>
            <a:off x="6309904" y="1956744"/>
            <a:ext cx="489149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dirty="0">
                <a:solidFill>
                  <a:srgbClr val="3F3F3F"/>
                </a:solidFill>
                <a:latin typeface="Aptos Serif" panose="02020604070405020304" pitchFamily="18" charset="0"/>
                <a:ea typeface="Play"/>
                <a:cs typeface="Aptos Serif" panose="02020604070405020304" pitchFamily="18" charset="0"/>
                <a:sym typeface="Play"/>
              </a:rPr>
              <a:t>Train </a:t>
            </a:r>
            <a:r>
              <a:rPr lang="de-DE" sz="1800" u="none" strike="noStrike" cap="none" dirty="0" err="1">
                <a:solidFill>
                  <a:srgbClr val="3F3F3F"/>
                </a:solidFill>
                <a:latin typeface="Aptos Serif" panose="02020604070405020304" pitchFamily="18" charset="0"/>
                <a:ea typeface="Play"/>
                <a:cs typeface="Aptos Serif" panose="02020604070405020304" pitchFamily="18" charset="0"/>
                <a:sym typeface="Play"/>
              </a:rPr>
              <a:t>the</a:t>
            </a:r>
            <a:r>
              <a:rPr lang="de-DE" sz="1800" u="none" strike="noStrike" cap="none" dirty="0">
                <a:solidFill>
                  <a:srgbClr val="3F3F3F"/>
                </a:solidFill>
                <a:latin typeface="Aptos Serif" panose="02020604070405020304" pitchFamily="18" charset="0"/>
                <a:ea typeface="Play"/>
                <a:cs typeface="Aptos Serif" panose="02020604070405020304" pitchFamily="18" charset="0"/>
                <a:sym typeface="Play"/>
              </a:rPr>
              <a:t> Trainer: </a:t>
            </a:r>
            <a:endParaRPr dirty="0">
              <a:latin typeface="Aptos Serif" panose="02020604070405020304" pitchFamily="18" charset="0"/>
              <a:cs typeface="Aptos Serif" panose="02020604070405020304" pitchFamily="18" charset="0"/>
            </a:endParaRPr>
          </a:p>
          <a:p>
            <a:pPr lvl="0">
              <a:buSzPts val="1800"/>
            </a:pPr>
            <a:r>
              <a:rPr lang="de-DE" sz="1800" dirty="0">
                <a:solidFill>
                  <a:srgbClr val="3F3F3F"/>
                </a:solidFill>
                <a:latin typeface="Aptos Serif" panose="02020604070405020304" pitchFamily="18" charset="0"/>
                <a:ea typeface="Play"/>
                <a:cs typeface="Aptos Serif" panose="02020604070405020304" pitchFamily="18" charset="0"/>
                <a:sym typeface="Play"/>
              </a:rPr>
              <a:t>Lehrplan für nachhaltige Beschaffung </a:t>
            </a:r>
            <a:endParaRPr sz="1800" u="none" strike="noStrike" cap="none" dirty="0">
              <a:solidFill>
                <a:srgbClr val="3F3F3F"/>
              </a:solidFill>
              <a:latin typeface="Aptos Serif" panose="02020604070405020304" pitchFamily="18" charset="0"/>
              <a:ea typeface="Play"/>
              <a:cs typeface="Aptos Serif" panose="02020604070405020304" pitchFamily="18" charset="0"/>
              <a:sym typeface="Play"/>
            </a:endParaRPr>
          </a:p>
        </p:txBody>
      </p:sp>
      <p:sp>
        <p:nvSpPr>
          <p:cNvPr id="2" name="Google Shape;121;p22">
            <a:extLst>
              <a:ext uri="{FF2B5EF4-FFF2-40B4-BE49-F238E27FC236}">
                <a16:creationId xmlns:a16="http://schemas.microsoft.com/office/drawing/2014/main" id="{806E8337-4AAC-E597-2782-3544679C7A68}"/>
              </a:ext>
            </a:extLst>
          </p:cNvPr>
          <p:cNvSpPr txBox="1"/>
          <p:nvPr/>
        </p:nvSpPr>
        <p:spPr>
          <a:xfrm>
            <a:off x="277295" y="6139812"/>
            <a:ext cx="2536187" cy="6462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600" b="0" i="0" u="none" strike="noStrike" cap="none" dirty="0">
                <a:solidFill>
                  <a:schemeClr val="bg1"/>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600" b="0" i="0" u="none" strike="noStrike" cap="none" dirty="0">
              <a:solidFill>
                <a:schemeClr val="bg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6318884" y="3499667"/>
            <a:ext cx="5873115" cy="2542810"/>
          </a:xfrm>
          <a:prstGeom prst="rect">
            <a:avLst/>
          </a:prstGeom>
          <a:noFill/>
          <a:ln>
            <a:noFill/>
          </a:ln>
        </p:spPr>
        <p:txBody>
          <a:bodyPr spcFirstLastPara="1" wrap="square" lIns="0" tIns="0" rIns="0" bIns="0" anchor="b" anchorCtr="0">
            <a:noAutofit/>
          </a:bodyPr>
          <a:lstStyle/>
          <a:p>
            <a:pPr lvl="0"/>
            <a:r>
              <a:rPr lang="de-DE" sz="4000" dirty="0">
                <a:latin typeface="Aptos Serif" panose="02020604070405020304" pitchFamily="18" charset="0"/>
                <a:cs typeface="Aptos Serif" panose="02020604070405020304" pitchFamily="18" charset="0"/>
              </a:rPr>
              <a:t>EINE WEITERE SÄULE</a:t>
            </a:r>
            <a:endParaRPr sz="4000" dirty="0">
              <a:latin typeface="Aptos Serif" panose="02020604070405020304" pitchFamily="18" charset="0"/>
              <a:cs typeface="Aptos Serif" panose="02020604070405020304" pitchFamily="18" charset="0"/>
            </a:endParaRPr>
          </a:p>
        </p:txBody>
      </p:sp>
      <p:sp>
        <p:nvSpPr>
          <p:cNvPr id="207" name="Google Shape;207;p34"/>
          <p:cNvSpPr txBox="1">
            <a:spLocks noGrp="1"/>
          </p:cNvSpPr>
          <p:nvPr>
            <p:ph type="body" idx="2"/>
          </p:nvPr>
        </p:nvSpPr>
        <p:spPr>
          <a:xfrm>
            <a:off x="594360" y="2810595"/>
            <a:ext cx="5198269" cy="3247305"/>
          </a:xfrm>
          <a:prstGeom prst="rect">
            <a:avLst/>
          </a:prstGeom>
          <a:noFill/>
          <a:ln>
            <a:noFill/>
          </a:ln>
        </p:spPr>
        <p:txBody>
          <a:bodyPr spcFirstLastPara="1" wrap="square" lIns="0" tIns="45700" rIns="0" bIns="0" anchor="t" anchorCtr="0">
            <a:normAutofit/>
          </a:bodyPr>
          <a:lstStyle/>
          <a:p>
            <a:pPr lvl="0"/>
            <a:r>
              <a:rPr lang="de-DE" dirty="0">
                <a:latin typeface="Aptos" panose="020B0004020202020204" pitchFamily="34" charset="0"/>
              </a:rPr>
              <a:t>	Die institutionelle Säule </a:t>
            </a:r>
            <a:r>
              <a:rPr lang="de-DE" b="1" dirty="0">
                <a:latin typeface="Aptos" panose="020B0004020202020204" pitchFamily="34" charset="0"/>
              </a:rPr>
              <a:t>stammt nicht aus dem Brundtland-Bericht</a:t>
            </a:r>
            <a:r>
              <a:rPr lang="de-DE" dirty="0">
                <a:latin typeface="Aptos" panose="020B0004020202020204" pitchFamily="34" charset="0"/>
              </a:rPr>
              <a:t>, sondern wurde später hinzugefügt, um die Idee zu untermauern, dass </a:t>
            </a:r>
            <a:r>
              <a:rPr lang="de-DE" b="1" dirty="0">
                <a:latin typeface="Aptos" panose="020B0004020202020204" pitchFamily="34" charset="0"/>
              </a:rPr>
              <a:t>nachhaltige Entwicklung starke Regierungsstrukturen erfordert, um zu funktionieren.</a:t>
            </a:r>
          </a:p>
        </p:txBody>
      </p:sp>
      <p:sp>
        <p:nvSpPr>
          <p:cNvPr id="208" name="Google Shape;208;p34"/>
          <p:cNvSpPr/>
          <p:nvPr/>
        </p:nvSpPr>
        <p:spPr>
          <a:xfrm>
            <a:off x="1168400" y="800100"/>
            <a:ext cx="3824014" cy="1803400"/>
          </a:xfrm>
          <a:prstGeom prst="ellipse">
            <a:avLst/>
          </a:prstGeom>
          <a:solidFill>
            <a:srgbClr val="045854"/>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1" i="0" u="none" strike="noStrike" cap="none" dirty="0">
                <a:solidFill>
                  <a:schemeClr val="bg2"/>
                </a:solidFill>
                <a:latin typeface="Arial"/>
                <a:ea typeface="Arial"/>
                <a:cs typeface="Arial"/>
                <a:sym typeface="Arial"/>
              </a:rPr>
              <a:t>INSTITUTIONELL</a:t>
            </a:r>
            <a:endParaRPr sz="1400" b="0" i="0" u="none" strike="noStrike" cap="none" dirty="0">
              <a:solidFill>
                <a:schemeClr val="bg2"/>
              </a:solidFill>
              <a:latin typeface="Arial"/>
              <a:ea typeface="Arial"/>
              <a:cs typeface="Arial"/>
              <a:sym typeface="Arial"/>
            </a:endParaRPr>
          </a:p>
        </p:txBody>
      </p:sp>
      <p:sp>
        <p:nvSpPr>
          <p:cNvPr id="209" name="Google Shape;209;p34"/>
          <p:cNvSpPr txBox="1"/>
          <p:nvPr/>
        </p:nvSpPr>
        <p:spPr>
          <a:xfrm>
            <a:off x="6363655" y="3218633"/>
            <a:ext cx="5828345" cy="1877397"/>
          </a:xfrm>
          <a:prstGeom prst="rect">
            <a:avLst/>
          </a:prstGeom>
          <a:noFill/>
          <a:ln>
            <a:noFill/>
          </a:ln>
        </p:spPr>
        <p:txBody>
          <a:bodyPr spcFirstLastPara="1" wrap="square" lIns="91425" tIns="45700" rIns="91425" bIns="45700" anchor="t" anchorCtr="0">
            <a:spAutoFit/>
          </a:bodyPr>
          <a:lstStyle/>
          <a:p>
            <a:pPr lvl="0">
              <a:buSzPts val="1600"/>
            </a:pPr>
            <a:r>
              <a:rPr lang="de-DE" sz="1600" b="1" dirty="0">
                <a:solidFill>
                  <a:srgbClr val="035854"/>
                </a:solidFill>
                <a:latin typeface="Aptos" panose="020B0004020202020204" pitchFamily="34" charset="0"/>
              </a:rPr>
              <a:t>„UNSERE GEMEINSAME ZUKUNFT“ ... </a:t>
            </a:r>
          </a:p>
          <a:p>
            <a:pPr lvl="0">
              <a:buSzPts val="1600"/>
            </a:pPr>
            <a:endParaRPr sz="1600" b="0" i="0" u="none" strike="noStrike" cap="none" dirty="0">
              <a:solidFill>
                <a:srgbClr val="1F1F1F"/>
              </a:solidFill>
              <a:latin typeface="Aptos" panose="020B0004020202020204" pitchFamily="34" charset="0"/>
              <a:sym typeface="Arial"/>
            </a:endParaRPr>
          </a:p>
          <a:p>
            <a:pPr lvl="0">
              <a:buSzPts val="1600"/>
            </a:pPr>
            <a:r>
              <a:rPr lang="de-DE" dirty="0">
                <a:solidFill>
                  <a:srgbClr val="1F1F1F"/>
                </a:solidFill>
                <a:latin typeface="Aptos" panose="020B0004020202020204" pitchFamily="34" charset="0"/>
              </a:rPr>
              <a:t>„Im Wesentlichen ist nachhaltige Entwicklung ein Veränderungsprozess, in dem die </a:t>
            </a:r>
            <a:r>
              <a:rPr lang="de-DE" b="1" dirty="0">
                <a:solidFill>
                  <a:schemeClr val="accent4"/>
                </a:solidFill>
                <a:latin typeface="Aptos" panose="020B0004020202020204" pitchFamily="34" charset="0"/>
              </a:rPr>
              <a:t>Nutzung von Ressourcen, die</a:t>
            </a:r>
          </a:p>
          <a:p>
            <a:pPr lvl="0">
              <a:buSzPts val="1600"/>
            </a:pPr>
            <a:r>
              <a:rPr lang="de-DE" b="1" dirty="0">
                <a:solidFill>
                  <a:schemeClr val="accent4"/>
                </a:solidFill>
                <a:latin typeface="Aptos" panose="020B0004020202020204" pitchFamily="34" charset="0"/>
              </a:rPr>
              <a:t>Ausrichtung von Investitionen, die Ausrichtung der technologischen Entwicklung und institutionelle Veränderungen in Einklang stehen </a:t>
            </a:r>
            <a:r>
              <a:rPr lang="de-DE" dirty="0">
                <a:solidFill>
                  <a:srgbClr val="1F1F1F"/>
                </a:solidFill>
                <a:latin typeface="Aptos" panose="020B0004020202020204" pitchFamily="34" charset="0"/>
              </a:rPr>
              <a:t>und sowohl das gegenwärtige als auch das zukünftige Potenzial zur Erfüllung menschlicher Bedürfnisse und Wünsche verbessern.“</a:t>
            </a:r>
            <a:endParaRPr sz="12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7"/>
          <p:cNvSpPr txBox="1">
            <a:spLocks noGrp="1"/>
          </p:cNvSpPr>
          <p:nvPr>
            <p:ph type="ctrTitle"/>
          </p:nvPr>
        </p:nvSpPr>
        <p:spPr>
          <a:xfrm>
            <a:off x="5401733" y="377612"/>
            <a:ext cx="6386104" cy="3291840"/>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Einführung in den Klimawandel</a:t>
            </a:r>
            <a:endParaRPr dirty="0">
              <a:latin typeface="Aptos Serif" panose="02020604070405020304" pitchFamily="18" charset="0"/>
              <a:cs typeface="Aptos Serif" panose="0202060407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5"/>
          <p:cNvSpPr txBox="1">
            <a:spLocks noGrp="1"/>
          </p:cNvSpPr>
          <p:nvPr>
            <p:ph type="title"/>
          </p:nvPr>
        </p:nvSpPr>
        <p:spPr>
          <a:xfrm>
            <a:off x="575310" y="278129"/>
            <a:ext cx="6050958" cy="235402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Was ist der Klimawandel?</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pic>
        <p:nvPicPr>
          <p:cNvPr id="220" name="Google Shape;220;p35" descr="Immagine che contiene cartone animato, disegno, illustrazione, dipinto&#10;&#10;Il contenuto generato dall'IA potrebbe non essere corretto."/>
          <p:cNvPicPr preferRelativeResize="0">
            <a:picLocks noGrp="1"/>
          </p:cNvPicPr>
          <p:nvPr>
            <p:ph type="pic" idx="2"/>
          </p:nvPr>
        </p:nvPicPr>
        <p:blipFill rotWithShape="1">
          <a:blip r:embed="rId3">
            <a:alphaModFix/>
          </a:blip>
          <a:srcRect l="15833" r="15833"/>
          <a:stretch/>
        </p:blipFill>
        <p:spPr>
          <a:xfrm flipH="1">
            <a:off x="6733505" y="0"/>
            <a:ext cx="5458495" cy="6858000"/>
          </a:xfrm>
          <a:prstGeom prst="flowChartDelay">
            <a:avLst/>
          </a:prstGeom>
          <a:solidFill>
            <a:srgbClr val="87C3CD"/>
          </a:solidFill>
          <a:ln>
            <a:noFill/>
          </a:ln>
        </p:spPr>
      </p:pic>
      <p:sp>
        <p:nvSpPr>
          <p:cNvPr id="221" name="Google Shape;221;p35"/>
          <p:cNvSpPr txBox="1">
            <a:spLocks noGrp="1"/>
          </p:cNvSpPr>
          <p:nvPr>
            <p:ph type="body" idx="1"/>
          </p:nvPr>
        </p:nvSpPr>
        <p:spPr>
          <a:xfrm>
            <a:off x="575310" y="3228906"/>
            <a:ext cx="5606024" cy="1015622"/>
          </a:xfrm>
          <a:prstGeom prst="rect">
            <a:avLst/>
          </a:prstGeom>
          <a:noFill/>
          <a:ln>
            <a:noFill/>
          </a:ln>
        </p:spPr>
        <p:txBody>
          <a:bodyPr spcFirstLastPara="1" wrap="square" lIns="91425" tIns="45700" rIns="91425" bIns="45700" anchor="ctr" anchorCtr="0">
            <a:spAutoFit/>
          </a:bodyPr>
          <a:lstStyle/>
          <a:p>
            <a:pPr marL="0" lvl="0" indent="0">
              <a:lnSpc>
                <a:spcPct val="100000"/>
              </a:lnSpc>
              <a:spcBef>
                <a:spcPts val="0"/>
              </a:spcBef>
              <a:buClr>
                <a:schemeClr val="dk1"/>
              </a:buClr>
              <a:buSzPts val="2400"/>
            </a:pPr>
            <a:r>
              <a:rPr lang="de-DE" dirty="0">
                <a:solidFill>
                  <a:schemeClr val="dk1"/>
                </a:solidFill>
                <a:latin typeface="Aptos" panose="020B0004020202020204" pitchFamily="34" charset="0"/>
              </a:rPr>
              <a:t>Der Begriff „Klimawandel“ bezieht sich auf </a:t>
            </a:r>
            <a:r>
              <a:rPr lang="de-DE" b="1" dirty="0">
                <a:solidFill>
                  <a:schemeClr val="dk1"/>
                </a:solidFill>
                <a:latin typeface="Aptos" panose="020B0004020202020204" pitchFamily="34" charset="0"/>
              </a:rPr>
              <a:t>langfristige Veränderungen der Temperaturen und Wetterverhältnisse</a:t>
            </a:r>
            <a:r>
              <a:rPr lang="de-DE" dirty="0">
                <a:solidFill>
                  <a:schemeClr val="dk1"/>
                </a:solidFill>
                <a:latin typeface="Aptos" panose="020B0004020202020204" pitchFamily="34" charset="0"/>
              </a:rPr>
              <a:t>.</a:t>
            </a:r>
            <a:endParaRPr sz="1800" dirty="0">
              <a:latin typeface="Aptos" panose="020B0004020202020204" pitchFamily="34" charset="0"/>
              <a:sym typeface="Arial"/>
            </a:endParaRPr>
          </a:p>
        </p:txBody>
      </p:sp>
      <p:sp>
        <p:nvSpPr>
          <p:cNvPr id="222" name="Google Shape;222;p35"/>
          <p:cNvSpPr/>
          <p:nvPr/>
        </p:nvSpPr>
        <p:spPr>
          <a:xfrm>
            <a:off x="575310" y="4666120"/>
            <a:ext cx="5787912" cy="1631175"/>
          </a:xfrm>
          <a:prstGeom prst="rect">
            <a:avLst/>
          </a:prstGeom>
          <a:noFill/>
          <a:ln>
            <a:noFill/>
          </a:ln>
        </p:spPr>
        <p:txBody>
          <a:bodyPr spcFirstLastPara="1" wrap="square" lIns="91425" tIns="45700" rIns="91425" bIns="45700" anchor="ctr" anchorCtr="0">
            <a:spAutoFit/>
          </a:bodyPr>
          <a:lstStyle/>
          <a:p>
            <a:pPr lvl="0">
              <a:buClr>
                <a:schemeClr val="dk1"/>
              </a:buClr>
              <a:buSzPts val="2400"/>
            </a:pPr>
            <a:r>
              <a:rPr lang="de-DE" sz="2000" dirty="0">
                <a:solidFill>
                  <a:schemeClr val="dk1"/>
                </a:solidFill>
                <a:latin typeface="Aptos" panose="020B0004020202020204" pitchFamily="34" charset="0"/>
              </a:rPr>
              <a:t>Seit dem </a:t>
            </a:r>
            <a:r>
              <a:rPr lang="de-DE" sz="2000" b="1" dirty="0">
                <a:solidFill>
                  <a:schemeClr val="dk1"/>
                </a:solidFill>
                <a:latin typeface="Aptos" panose="020B0004020202020204" pitchFamily="34" charset="0"/>
              </a:rPr>
              <a:t>19. Jahrhundert </a:t>
            </a:r>
            <a:r>
              <a:rPr lang="de-DE" sz="2000" dirty="0">
                <a:solidFill>
                  <a:schemeClr val="dk1"/>
                </a:solidFill>
                <a:latin typeface="Aptos" panose="020B0004020202020204" pitchFamily="34" charset="0"/>
              </a:rPr>
              <a:t>sind menschliche Aktivitäten der Hauptfaktor für den Klimawandel, der </a:t>
            </a:r>
            <a:r>
              <a:rPr lang="de-DE" sz="2000" b="1" dirty="0">
                <a:solidFill>
                  <a:schemeClr val="dk1"/>
                </a:solidFill>
                <a:latin typeface="Aptos" panose="020B0004020202020204" pitchFamily="34" charset="0"/>
              </a:rPr>
              <a:t>hauptsächlich auf die Verbrennung fossiler Brennstoffe wie Kohle, Öl und Gas zurückzuführen ist.</a:t>
            </a:r>
            <a:endParaRPr sz="1200" b="1"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594359" y="325496"/>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Ursachen und Folgen </a:t>
            </a:r>
            <a:endParaRPr dirty="0">
              <a:latin typeface="Aptos Serif" panose="02020604070405020304" pitchFamily="18" charset="0"/>
              <a:cs typeface="Aptos Serif" panose="02020604070405020304" pitchFamily="18" charset="0"/>
            </a:endParaRPr>
          </a:p>
        </p:txBody>
      </p:sp>
      <p:sp>
        <p:nvSpPr>
          <p:cNvPr id="228" name="Google Shape;228;p36"/>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571500" lvl="0" indent="-342900">
              <a:lnSpc>
                <a:spcPct val="110000"/>
              </a:lnSpc>
              <a:buFont typeface="Arial"/>
              <a:buChar char="•"/>
            </a:pPr>
            <a:r>
              <a:rPr lang="de-DE" sz="2000" b="0" dirty="0">
                <a:solidFill>
                  <a:srgbClr val="3F3F3F"/>
                </a:solidFill>
                <a:latin typeface="Aptos" panose="020B0004020202020204" pitchFamily="34" charset="0"/>
                <a:cs typeface="Aptos Serif" panose="02020604070405020304" pitchFamily="18" charset="0"/>
                <a:sym typeface="Play"/>
              </a:rPr>
              <a:t>Treibhausgasemissionen (CO2, Methan, Lachgas) – Energie, Industrie, Verkehr, Bauwesen, Landwirtschaft und Landnutzung gehören zu den Hauptverursachern.</a:t>
            </a:r>
          </a:p>
          <a:p>
            <a:pPr marL="571500" lvl="0" indent="-342900">
              <a:lnSpc>
                <a:spcPct val="110000"/>
              </a:lnSpc>
              <a:buFont typeface="Arial"/>
              <a:buChar char="•"/>
            </a:pPr>
            <a:r>
              <a:rPr lang="de-DE" sz="2000" b="0" dirty="0">
                <a:solidFill>
                  <a:srgbClr val="3F3F3F"/>
                </a:solidFill>
                <a:latin typeface="Aptos" panose="020B0004020202020204" pitchFamily="34" charset="0"/>
                <a:cs typeface="Aptos Serif" panose="02020604070405020304" pitchFamily="18" charset="0"/>
                <a:sym typeface="Play"/>
              </a:rPr>
              <a:t>Entwaldung</a:t>
            </a:r>
          </a:p>
          <a:p>
            <a:pPr marL="571500" lvl="0" indent="-342900">
              <a:lnSpc>
                <a:spcPct val="110000"/>
              </a:lnSpc>
              <a:buFont typeface="Arial"/>
              <a:buChar char="•"/>
            </a:pPr>
            <a:r>
              <a:rPr lang="de-DE" sz="2000" b="0" dirty="0">
                <a:solidFill>
                  <a:srgbClr val="3F3F3F"/>
                </a:solidFill>
                <a:latin typeface="Aptos" panose="020B0004020202020204" pitchFamily="34" charset="0"/>
                <a:cs typeface="Aptos Serif" panose="02020604070405020304" pitchFamily="18" charset="0"/>
                <a:sym typeface="Play"/>
              </a:rPr>
              <a:t>Umweltverschmutzung</a:t>
            </a:r>
          </a:p>
          <a:p>
            <a:pPr marL="571500" lvl="0" indent="-342900">
              <a:lnSpc>
                <a:spcPct val="110000"/>
              </a:lnSpc>
              <a:buFont typeface="Arial"/>
              <a:buChar char="•"/>
            </a:pPr>
            <a:r>
              <a:rPr lang="de-DE" sz="2000" b="0" dirty="0">
                <a:solidFill>
                  <a:srgbClr val="3F3F3F"/>
                </a:solidFill>
                <a:latin typeface="Aptos" panose="020B0004020202020204" pitchFamily="34" charset="0"/>
                <a:cs typeface="Aptos Serif" panose="02020604070405020304" pitchFamily="18" charset="0"/>
                <a:sym typeface="Play"/>
              </a:rPr>
              <a:t>nicht nachhaltige Nutzung natürlicher Ressourcen </a:t>
            </a:r>
          </a:p>
        </p:txBody>
      </p:sp>
      <p:pic>
        <p:nvPicPr>
          <p:cNvPr id="229" name="Google Shape;229;p36"/>
          <p:cNvPicPr preferRelativeResize="0"/>
          <p:nvPr/>
        </p:nvPicPr>
        <p:blipFill rotWithShape="1">
          <a:blip r:embed="rId3">
            <a:alphaModFix/>
          </a:blip>
          <a:srcRect/>
          <a:stretch/>
        </p:blipFill>
        <p:spPr>
          <a:xfrm>
            <a:off x="7987162" y="3116794"/>
            <a:ext cx="3610479" cy="235300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fontScale="92500" lnSpcReduction="10000"/>
          </a:bodyPr>
          <a:lstStyle/>
          <a:p>
            <a:pPr marL="571500" indent="-342900">
              <a:lnSpc>
                <a:spcPct val="110000"/>
              </a:lnSpc>
              <a:buChar char="•"/>
            </a:pPr>
            <a:r>
              <a:rPr lang="de-DE" sz="2000" b="0" dirty="0">
                <a:solidFill>
                  <a:srgbClr val="3F3F3F"/>
                </a:solidFill>
                <a:latin typeface="Aptos" panose="020B0004020202020204" pitchFamily="34" charset="0"/>
                <a:cs typeface="Aptos Serif" panose="02020604070405020304" pitchFamily="18" charset="0"/>
              </a:rPr>
              <a:t>steigende globale Durchschnittstemperaturen</a:t>
            </a:r>
          </a:p>
          <a:p>
            <a:pPr marL="571500" indent="-342900">
              <a:lnSpc>
                <a:spcPct val="110000"/>
              </a:lnSpc>
              <a:buChar char="•"/>
            </a:pPr>
            <a:r>
              <a:rPr lang="de-DE" sz="2000" b="0" dirty="0">
                <a:solidFill>
                  <a:srgbClr val="3F3F3F"/>
                </a:solidFill>
                <a:latin typeface="Aptos" panose="020B0004020202020204" pitchFamily="34" charset="0"/>
                <a:cs typeface="Aptos Serif" panose="02020604070405020304" pitchFamily="18" charset="0"/>
              </a:rPr>
              <a:t>schmelzende Gletscher und steigende Meeresspiegel</a:t>
            </a:r>
          </a:p>
          <a:p>
            <a:pPr marL="571500" indent="-342900">
              <a:lnSpc>
                <a:spcPct val="110000"/>
              </a:lnSpc>
              <a:buChar char="•"/>
            </a:pPr>
            <a:r>
              <a:rPr lang="de-DE" sz="2000" b="0" dirty="0">
                <a:solidFill>
                  <a:srgbClr val="3F3F3F"/>
                </a:solidFill>
                <a:latin typeface="Aptos" panose="020B0004020202020204" pitchFamily="34" charset="0"/>
                <a:cs typeface="Aptos Serif" panose="02020604070405020304" pitchFamily="18" charset="0"/>
              </a:rPr>
              <a:t>extreme Wetterereignisse (Hurrikane, Dürren, Hitzewellen, Überschwemmungen)</a:t>
            </a:r>
          </a:p>
          <a:p>
            <a:pPr marL="571500" indent="-342900">
              <a:lnSpc>
                <a:spcPct val="110000"/>
              </a:lnSpc>
              <a:buChar char="•"/>
            </a:pPr>
            <a:r>
              <a:rPr lang="de-DE" sz="2000" b="0" dirty="0">
                <a:solidFill>
                  <a:srgbClr val="3F3F3F"/>
                </a:solidFill>
                <a:latin typeface="Aptos" panose="020B0004020202020204" pitchFamily="34" charset="0"/>
                <a:cs typeface="Aptos Serif" panose="02020604070405020304" pitchFamily="18" charset="0"/>
              </a:rPr>
              <a:t>Verlust der biologischen Vielfalt</a:t>
            </a:r>
          </a:p>
          <a:p>
            <a:pPr marL="571500" indent="-342900">
              <a:lnSpc>
                <a:spcPct val="110000"/>
              </a:lnSpc>
              <a:buChar char="•"/>
            </a:pPr>
            <a:r>
              <a:rPr lang="de-DE" sz="2000" b="0" dirty="0">
                <a:solidFill>
                  <a:srgbClr val="3F3F3F"/>
                </a:solidFill>
                <a:latin typeface="Aptos" panose="020B0004020202020204" pitchFamily="34" charset="0"/>
                <a:cs typeface="Aptos Serif" panose="02020604070405020304" pitchFamily="18" charset="0"/>
              </a:rPr>
              <a:t>Auswirkungen auf Landwirtschaft, menschliche Gesundheit und Wirtschaft</a:t>
            </a:r>
            <a:endParaRPr sz="2000" b="0" dirty="0">
              <a:solidFill>
                <a:srgbClr val="3F3F3F"/>
              </a:solidFill>
              <a:latin typeface="Aptos" panose="020B0004020202020204" pitchFamily="34" charset="0"/>
              <a:cs typeface="Aptos Serif" panose="02020604070405020304" pitchFamily="18" charset="0"/>
            </a:endParaRPr>
          </a:p>
        </p:txBody>
      </p:sp>
      <p:sp>
        <p:nvSpPr>
          <p:cNvPr id="235" name="Google Shape;235;p37"/>
          <p:cNvSpPr txBox="1">
            <a:spLocks noGrp="1"/>
          </p:cNvSpPr>
          <p:nvPr>
            <p:ph type="title"/>
          </p:nvPr>
        </p:nvSpPr>
        <p:spPr>
          <a:xfrm>
            <a:off x="593725" y="188913"/>
            <a:ext cx="6788150" cy="1593850"/>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Ursachen und Folgen </a:t>
            </a:r>
            <a:endParaRPr dirty="0">
              <a:latin typeface="Aptos Serif" panose="02020604070405020304" pitchFamily="18" charset="0"/>
              <a:cs typeface="Aptos Serif" panose="02020604070405020304" pitchFamily="18" charset="0"/>
            </a:endParaRPr>
          </a:p>
        </p:txBody>
      </p:sp>
      <p:sp>
        <p:nvSpPr>
          <p:cNvPr id="236" name="Google Shape;236;p37"/>
          <p:cNvSpPr/>
          <p:nvPr/>
        </p:nvSpPr>
        <p:spPr>
          <a:xfrm>
            <a:off x="8329807" y="2906852"/>
            <a:ext cx="2964393" cy="2993720"/>
          </a:xfrm>
          <a:prstGeom prst="teardrop">
            <a:avLst>
              <a:gd name="adj" fmla="val 100000"/>
            </a:avLst>
          </a:prstGeom>
          <a:blipFill rotWithShape="1">
            <a:blip r:embed="rId3">
              <a:alphaModFix/>
            </a:blip>
            <a:stretch>
              <a:fillRect/>
            </a:stretch>
          </a:blip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Agenda 2030 für nachhaltige Entwicklung</a:t>
            </a:r>
            <a:endParaRPr dirty="0">
              <a:latin typeface="Aptos Serif" panose="02020604070405020304" pitchFamily="18" charset="0"/>
              <a:cs typeface="Aptos Serif" panose="02020604070405020304" pitchFamily="18" charset="0"/>
            </a:endParaRPr>
          </a:p>
        </p:txBody>
      </p:sp>
      <p:sp>
        <p:nvSpPr>
          <p:cNvPr id="2" name="Textfeld 1">
            <a:extLst>
              <a:ext uri="{FF2B5EF4-FFF2-40B4-BE49-F238E27FC236}">
                <a16:creationId xmlns:a16="http://schemas.microsoft.com/office/drawing/2014/main" id="{BF385964-EE92-6673-2B77-FB39DE68CF50}"/>
              </a:ext>
            </a:extLst>
          </p:cNvPr>
          <p:cNvSpPr txBox="1"/>
          <p:nvPr/>
        </p:nvSpPr>
        <p:spPr>
          <a:xfrm>
            <a:off x="6309904" y="4127157"/>
            <a:ext cx="5231307" cy="1015663"/>
          </a:xfrm>
          <a:prstGeom prst="rect">
            <a:avLst/>
          </a:prstGeom>
          <a:noFill/>
        </p:spPr>
        <p:txBody>
          <a:bodyPr wrap="square" rtlCol="0">
            <a:spAutoFit/>
          </a:bodyPr>
          <a:lstStyle/>
          <a:p>
            <a:r>
              <a:rPr lang="de-DE" sz="2000" dirty="0">
                <a:latin typeface="Aptos" panose="020B0004020202020204" pitchFamily="34" charset="0"/>
              </a:rPr>
              <a:t>Ein Aktionsplan für Menschen, Planet und Wohlstand.</a:t>
            </a:r>
          </a:p>
          <a:p>
            <a:endParaRPr lang="de-DE"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594360" y="278129"/>
            <a:ext cx="9778365" cy="9368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Geschichte</a:t>
            </a:r>
            <a:endParaRPr dirty="0">
              <a:latin typeface="Aptos Serif" panose="02020604070405020304" pitchFamily="18" charset="0"/>
              <a:cs typeface="Aptos Serif" panose="02020604070405020304" pitchFamily="18" charset="0"/>
            </a:endParaRPr>
          </a:p>
        </p:txBody>
      </p:sp>
      <p:sp>
        <p:nvSpPr>
          <p:cNvPr id="249" name="Google Shape;249;p39"/>
          <p:cNvSpPr txBox="1">
            <a:spLocks noGrp="1"/>
          </p:cNvSpPr>
          <p:nvPr>
            <p:ph type="body" idx="1"/>
          </p:nvPr>
        </p:nvSpPr>
        <p:spPr>
          <a:xfrm>
            <a:off x="101053" y="2311052"/>
            <a:ext cx="11010379" cy="3597470"/>
          </a:xfrm>
          <a:prstGeom prst="rect">
            <a:avLst/>
          </a:prstGeom>
          <a:noFill/>
          <a:ln>
            <a:noFill/>
          </a:ln>
        </p:spPr>
        <p:txBody>
          <a:bodyPr spcFirstLastPara="1" wrap="square" lIns="0" tIns="45700" rIns="0" bIns="0" anchor="t" anchorCtr="0">
            <a:noAutofit/>
          </a:bodyPr>
          <a:lstStyle/>
          <a:p>
            <a:pPr lvl="0"/>
            <a:r>
              <a:rPr lang="de-DE" dirty="0">
                <a:latin typeface="Aptos" panose="020B0004020202020204" pitchFamily="34" charset="0"/>
              </a:rPr>
              <a:t>	Die </a:t>
            </a:r>
            <a:r>
              <a:rPr lang="de-DE" b="1" dirty="0">
                <a:latin typeface="Aptos" panose="020B0004020202020204" pitchFamily="34" charset="0"/>
              </a:rPr>
              <a:t>Agenda 2030 für Nachhaltige Entwicklung</a:t>
            </a:r>
            <a:r>
              <a:rPr lang="de-DE" dirty="0">
                <a:latin typeface="Aptos" panose="020B0004020202020204" pitchFamily="34" charset="0"/>
              </a:rPr>
              <a:t>, die </a:t>
            </a:r>
            <a:r>
              <a:rPr lang="de-DE" b="1" dirty="0">
                <a:latin typeface="Aptos" panose="020B0004020202020204" pitchFamily="34" charset="0"/>
              </a:rPr>
              <a:t>2015</a:t>
            </a:r>
            <a:r>
              <a:rPr lang="de-DE" dirty="0">
                <a:latin typeface="Aptos" panose="020B0004020202020204" pitchFamily="34" charset="0"/>
              </a:rPr>
              <a:t> von allen Mitgliedstaaten der Vereinten Nationen verabschiedet wurde, bietet einen </a:t>
            </a:r>
            <a:r>
              <a:rPr lang="de-DE" b="1" dirty="0">
                <a:latin typeface="Aptos" panose="020B0004020202020204" pitchFamily="34" charset="0"/>
              </a:rPr>
              <a:t>gemeinsamen Entwurf für Frieden und Wohlstand </a:t>
            </a:r>
            <a:r>
              <a:rPr lang="de-DE" dirty="0">
                <a:latin typeface="Aptos" panose="020B0004020202020204" pitchFamily="34" charset="0"/>
              </a:rPr>
              <a:t>für die Menschen und den Planeten, jetzt und in Zukunft. </a:t>
            </a:r>
            <a:endParaRPr sz="1600" dirty="0">
              <a:latin typeface="Aptos" panose="020B0004020202020204" pitchFamily="34" charset="0"/>
            </a:endParaRPr>
          </a:p>
        </p:txBody>
      </p:sp>
      <p:sp>
        <p:nvSpPr>
          <p:cNvPr id="250" name="Google Shape;250;p39"/>
          <p:cNvSpPr txBox="1">
            <a:spLocks noGrp="1"/>
          </p:cNvSpPr>
          <p:nvPr>
            <p:ph type="body" idx="2"/>
          </p:nvPr>
        </p:nvSpPr>
        <p:spPr>
          <a:xfrm>
            <a:off x="6128046" y="4312378"/>
            <a:ext cx="5501640" cy="2545622"/>
          </a:xfrm>
          <a:prstGeom prst="rect">
            <a:avLst/>
          </a:prstGeom>
          <a:noFill/>
          <a:ln>
            <a:noFill/>
          </a:ln>
        </p:spPr>
        <p:txBody>
          <a:bodyPr spcFirstLastPara="1" wrap="square" lIns="0" tIns="45700" rIns="0" bIns="0" anchor="t" anchorCtr="0">
            <a:normAutofit/>
          </a:bodyPr>
          <a:lstStyle/>
          <a:p>
            <a:pPr lvl="0"/>
            <a:r>
              <a:rPr lang="de-DE" dirty="0">
                <a:solidFill>
                  <a:srgbClr val="4D4D4D"/>
                </a:solidFill>
                <a:latin typeface="Aptos" panose="020B0004020202020204" pitchFamily="34" charset="0"/>
              </a:rPr>
              <a:t>	Im Mittelpunkt stehen die </a:t>
            </a:r>
            <a:r>
              <a:rPr lang="de-DE" b="1" dirty="0">
                <a:solidFill>
                  <a:srgbClr val="4D4D4D"/>
                </a:solidFill>
                <a:latin typeface="Aptos" panose="020B0004020202020204" pitchFamily="34" charset="0"/>
              </a:rPr>
              <a:t>17 Ziele für nachhaltige Entwicklung (SDGs)</a:t>
            </a:r>
            <a:r>
              <a:rPr lang="de-DE" dirty="0">
                <a:solidFill>
                  <a:srgbClr val="4D4D4D"/>
                </a:solidFill>
                <a:latin typeface="Aptos" panose="020B0004020202020204" pitchFamily="34" charset="0"/>
              </a:rPr>
              <a:t>, die einen </a:t>
            </a:r>
            <a:r>
              <a:rPr lang="de-DE" b="1" dirty="0">
                <a:solidFill>
                  <a:srgbClr val="4D4D4D"/>
                </a:solidFill>
                <a:latin typeface="Aptos" panose="020B0004020202020204" pitchFamily="34" charset="0"/>
              </a:rPr>
              <a:t>dringenden Aufruf zum Handeln aller Länder </a:t>
            </a:r>
            <a:r>
              <a:rPr lang="de-DE" dirty="0">
                <a:solidFill>
                  <a:srgbClr val="4D4D4D"/>
                </a:solidFill>
                <a:latin typeface="Aptos" panose="020B0004020202020204" pitchFamily="34" charset="0"/>
              </a:rPr>
              <a:t>im Rahmen einer globalen Partnerschaft darstellen.</a:t>
            </a:r>
          </a:p>
        </p:txBody>
      </p:sp>
      <p:pic>
        <p:nvPicPr>
          <p:cNvPr id="251" name="Google Shape;251;p39"/>
          <p:cNvPicPr preferRelativeResize="0"/>
          <p:nvPr/>
        </p:nvPicPr>
        <p:blipFill rotWithShape="1">
          <a:blip r:embed="rId3">
            <a:alphaModFix/>
          </a:blip>
          <a:srcRect l="2900"/>
          <a:stretch/>
        </p:blipFill>
        <p:spPr>
          <a:xfrm>
            <a:off x="-1" y="4546948"/>
            <a:ext cx="5970239" cy="23110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p40"/>
          <p:cNvSpPr txBox="1">
            <a:spLocks noGrp="1"/>
          </p:cNvSpPr>
          <p:nvPr>
            <p:ph type="body" idx="1"/>
          </p:nvPr>
        </p:nvSpPr>
        <p:spPr>
          <a:xfrm>
            <a:off x="594359" y="2281917"/>
            <a:ext cx="5854962" cy="4465723"/>
          </a:xfrm>
          <a:prstGeom prst="rect">
            <a:avLst/>
          </a:prstGeom>
          <a:noFill/>
          <a:ln>
            <a:noFill/>
          </a:ln>
        </p:spPr>
        <p:txBody>
          <a:bodyPr spcFirstLastPara="1" wrap="square" lIns="0" tIns="228600" rIns="0" bIns="0" anchor="t" anchorCtr="0">
            <a:noAutofit/>
          </a:bodyPr>
          <a:lstStyle/>
          <a:p>
            <a:pPr marL="228600" lvl="0" indent="0">
              <a:lnSpc>
                <a:spcPct val="120000"/>
              </a:lnSpc>
            </a:pPr>
            <a:r>
              <a:rPr lang="de-DE" sz="1800" dirty="0">
                <a:solidFill>
                  <a:srgbClr val="4D4D4D"/>
                </a:solidFill>
                <a:latin typeface="Aptos" panose="020B0004020202020204" pitchFamily="34" charset="0"/>
              </a:rPr>
              <a:t>Die SDGs bauen auf jahrzehntelanger Arbeit von Ländern und der UNO auf:</a:t>
            </a:r>
          </a:p>
          <a:p>
            <a:pPr marL="571500" lvl="0" indent="-342900">
              <a:lnSpc>
                <a:spcPct val="120000"/>
              </a:lnSpc>
              <a:buFont typeface="Arial" panose="020B0604020202020204" pitchFamily="34" charset="0"/>
              <a:buChar char="•"/>
            </a:pPr>
            <a:r>
              <a:rPr lang="de-DE" sz="1800" dirty="0">
                <a:solidFill>
                  <a:srgbClr val="4D4D4D"/>
                </a:solidFill>
                <a:latin typeface="Aptos" panose="020B0004020202020204" pitchFamily="34" charset="0"/>
              </a:rPr>
              <a:t>1992</a:t>
            </a:r>
            <a:r>
              <a:rPr lang="de-DE" sz="1800" b="0" dirty="0">
                <a:solidFill>
                  <a:srgbClr val="4D4D4D"/>
                </a:solidFill>
                <a:latin typeface="Aptos" panose="020B0004020202020204" pitchFamily="34" charset="0"/>
              </a:rPr>
              <a:t> verabschiedeten </a:t>
            </a:r>
            <a:r>
              <a:rPr lang="de-DE" sz="1800" dirty="0">
                <a:solidFill>
                  <a:srgbClr val="4D4D4D"/>
                </a:solidFill>
                <a:latin typeface="Aptos" panose="020B0004020202020204" pitchFamily="34" charset="0"/>
              </a:rPr>
              <a:t>mehr als 178 Länder </a:t>
            </a:r>
            <a:r>
              <a:rPr lang="de-DE" sz="1800" b="0" dirty="0">
                <a:solidFill>
                  <a:srgbClr val="4D4D4D"/>
                </a:solidFill>
                <a:latin typeface="Aptos" panose="020B0004020202020204" pitchFamily="34" charset="0"/>
              </a:rPr>
              <a:t>auf dem </a:t>
            </a:r>
            <a:r>
              <a:rPr lang="de-DE" sz="1800" b="0" dirty="0">
                <a:solidFill>
                  <a:srgbClr val="4D4D4D"/>
                </a:solidFill>
                <a:latin typeface="Aptos" panose="020B0004020202020204" pitchFamily="34" charset="0"/>
                <a:hlinkClick r:id="rId3"/>
              </a:rPr>
              <a:t>Earth Summit </a:t>
            </a:r>
            <a:r>
              <a:rPr lang="de-DE" sz="1800" b="0" dirty="0">
                <a:solidFill>
                  <a:srgbClr val="4D4D4D"/>
                </a:solidFill>
                <a:latin typeface="Aptos" panose="020B0004020202020204" pitchFamily="34" charset="0"/>
              </a:rPr>
              <a:t>in Rio de Janeiro die </a:t>
            </a:r>
            <a:r>
              <a:rPr lang="de-DE" sz="1800" b="0" dirty="0">
                <a:solidFill>
                  <a:srgbClr val="4D4D4D"/>
                </a:solidFill>
                <a:latin typeface="Aptos" panose="020B0004020202020204" pitchFamily="34" charset="0"/>
                <a:hlinkClick r:id="rId4"/>
              </a:rPr>
              <a:t>Agenda 21</a:t>
            </a:r>
            <a:r>
              <a:rPr lang="de-DE" sz="1800" b="0" dirty="0">
                <a:solidFill>
                  <a:srgbClr val="4D4D4D"/>
                </a:solidFill>
                <a:latin typeface="Aptos" panose="020B0004020202020204" pitchFamily="34" charset="0"/>
              </a:rPr>
              <a:t>.</a:t>
            </a:r>
          </a:p>
          <a:p>
            <a:pPr marL="571500" lvl="0" indent="-342900">
              <a:lnSpc>
                <a:spcPct val="120000"/>
              </a:lnSpc>
              <a:buFont typeface="Arial" panose="020B0604020202020204" pitchFamily="34" charset="0"/>
              <a:buChar char="•"/>
            </a:pPr>
            <a:r>
              <a:rPr lang="de-DE" sz="1800" dirty="0">
                <a:solidFill>
                  <a:srgbClr val="4D4D4D"/>
                </a:solidFill>
                <a:latin typeface="Aptos" panose="020B0004020202020204" pitchFamily="34" charset="0"/>
              </a:rPr>
              <a:t>1997</a:t>
            </a:r>
            <a:r>
              <a:rPr lang="de-DE" sz="1800" b="0" dirty="0">
                <a:solidFill>
                  <a:srgbClr val="4D4D4D"/>
                </a:solidFill>
                <a:latin typeface="Aptos" panose="020B0004020202020204" pitchFamily="34" charset="0"/>
              </a:rPr>
              <a:t> wurde das Kyoto-Protokoll verabschiedet.</a:t>
            </a:r>
          </a:p>
          <a:p>
            <a:pPr marL="571500" lvl="0" indent="-342900">
              <a:lnSpc>
                <a:spcPct val="120000"/>
              </a:lnSpc>
              <a:buFont typeface="Arial" panose="020B0604020202020204" pitchFamily="34" charset="0"/>
              <a:buChar char="•"/>
            </a:pPr>
            <a:r>
              <a:rPr lang="de-DE" sz="1800" dirty="0">
                <a:solidFill>
                  <a:srgbClr val="4D4D4D"/>
                </a:solidFill>
                <a:latin typeface="Aptos" panose="020B0004020202020204" pitchFamily="34" charset="0"/>
              </a:rPr>
              <a:t>2000</a:t>
            </a:r>
            <a:r>
              <a:rPr lang="de-DE" sz="1800" b="0" dirty="0">
                <a:solidFill>
                  <a:srgbClr val="4D4D4D"/>
                </a:solidFill>
                <a:latin typeface="Aptos" panose="020B0004020202020204" pitchFamily="34" charset="0"/>
              </a:rPr>
              <a:t> führte der Millennium Summit zur Ausarbeitung von acht </a:t>
            </a:r>
            <a:r>
              <a:rPr lang="de-DE" sz="1800" b="0" dirty="0">
                <a:solidFill>
                  <a:srgbClr val="4D4D4D"/>
                </a:solidFill>
                <a:latin typeface="Aptos" panose="020B0004020202020204" pitchFamily="34" charset="0"/>
                <a:hlinkClick r:id="rId5"/>
              </a:rPr>
              <a:t>Millenniums-Entwicklungszielen (MDGs) </a:t>
            </a:r>
            <a:r>
              <a:rPr lang="de-DE" sz="1800" b="0" dirty="0">
                <a:solidFill>
                  <a:srgbClr val="4D4D4D"/>
                </a:solidFill>
                <a:latin typeface="Aptos" panose="020B0004020202020204" pitchFamily="34" charset="0"/>
              </a:rPr>
              <a:t>zur Verringerung der extremen Armut bis 2015.</a:t>
            </a:r>
          </a:p>
        </p:txBody>
      </p:sp>
      <p:sp>
        <p:nvSpPr>
          <p:cNvPr id="259" name="Google Shape;259;p40"/>
          <p:cNvSpPr txBox="1"/>
          <p:nvPr/>
        </p:nvSpPr>
        <p:spPr>
          <a:xfrm>
            <a:off x="6449321" y="2281918"/>
            <a:ext cx="5326668" cy="4344350"/>
          </a:xfrm>
          <a:prstGeom prst="rect">
            <a:avLst/>
          </a:prstGeom>
          <a:noFill/>
          <a:ln>
            <a:noFill/>
          </a:ln>
        </p:spPr>
        <p:txBody>
          <a:bodyPr spcFirstLastPara="1" wrap="square" lIns="0" tIns="228600" rIns="0" bIns="0" anchor="t" anchorCtr="0">
            <a:normAutofit/>
          </a:bodyPr>
          <a:lstStyle/>
          <a:p>
            <a:pPr marL="571500" lvl="0" indent="-342900">
              <a:spcBef>
                <a:spcPts val="2200"/>
              </a:spcBef>
              <a:buClr>
                <a:schemeClr val="accent4"/>
              </a:buClr>
              <a:buSzPts val="2400"/>
              <a:buFont typeface="Arial"/>
              <a:buChar char="•"/>
            </a:pPr>
            <a:r>
              <a:rPr lang="de-DE" sz="1800" b="1" dirty="0">
                <a:solidFill>
                  <a:srgbClr val="4D4D4D"/>
                </a:solidFill>
                <a:latin typeface="Aptos" panose="020B0004020202020204" pitchFamily="34" charset="0"/>
              </a:rPr>
              <a:t>2012</a:t>
            </a:r>
            <a:r>
              <a:rPr lang="de-DE" sz="1800" dirty="0">
                <a:solidFill>
                  <a:srgbClr val="4D4D4D"/>
                </a:solidFill>
                <a:latin typeface="Aptos" panose="020B0004020202020204" pitchFamily="34" charset="0"/>
              </a:rPr>
              <a:t> beschlossen die Mitgliedstaaten auf der </a:t>
            </a:r>
            <a:r>
              <a:rPr lang="de-DE" sz="1800" dirty="0">
                <a:solidFill>
                  <a:srgbClr val="4D4D4D"/>
                </a:solidFill>
                <a:latin typeface="Aptos" panose="020B0004020202020204" pitchFamily="34" charset="0"/>
                <a:hlinkClick r:id="rId6"/>
              </a:rPr>
              <a:t>Konferenz der Vereinten Nationen über nachhaltige Entwicklung (Rio+20)</a:t>
            </a:r>
            <a:r>
              <a:rPr lang="de-DE" sz="1800" dirty="0">
                <a:solidFill>
                  <a:srgbClr val="4D4D4D"/>
                </a:solidFill>
                <a:latin typeface="Aptos" panose="020B0004020202020204" pitchFamily="34" charset="0"/>
              </a:rPr>
              <a:t> einen Prozess zur Entwicklung einer Reihe von SDGs einzuleiten.</a:t>
            </a:r>
          </a:p>
          <a:p>
            <a:pPr marL="571500" lvl="0" indent="-342900">
              <a:spcBef>
                <a:spcPts val="2200"/>
              </a:spcBef>
              <a:buClr>
                <a:schemeClr val="accent4"/>
              </a:buClr>
              <a:buSzPts val="2400"/>
              <a:buFont typeface="Arial"/>
              <a:buChar char="•"/>
            </a:pPr>
            <a:r>
              <a:rPr lang="de-DE" sz="1800" b="1" dirty="0">
                <a:solidFill>
                  <a:srgbClr val="4D4D4D"/>
                </a:solidFill>
                <a:latin typeface="Aptos" panose="020B0004020202020204" pitchFamily="34" charset="0"/>
              </a:rPr>
              <a:t>2013</a:t>
            </a:r>
            <a:r>
              <a:rPr lang="de-DE" sz="1800" dirty="0">
                <a:solidFill>
                  <a:srgbClr val="4D4D4D"/>
                </a:solidFill>
                <a:latin typeface="Aptos" panose="020B0004020202020204" pitchFamily="34" charset="0"/>
              </a:rPr>
              <a:t> richtete die Generalversammlung eine 30-köpfige </a:t>
            </a:r>
            <a:r>
              <a:rPr lang="de-DE" sz="1800" dirty="0">
                <a:solidFill>
                  <a:srgbClr val="4D4D4D"/>
                </a:solidFill>
                <a:latin typeface="Aptos" panose="020B0004020202020204" pitchFamily="34" charset="0"/>
                <a:hlinkClick r:id="rId7"/>
              </a:rPr>
              <a:t>offene Arbeitsgruppe </a:t>
            </a:r>
            <a:r>
              <a:rPr lang="de-DE" sz="1800" dirty="0">
                <a:solidFill>
                  <a:srgbClr val="4D4D4D"/>
                </a:solidFill>
                <a:latin typeface="Aptos" panose="020B0004020202020204" pitchFamily="34" charset="0"/>
              </a:rPr>
              <a:t>ein, um einen Vorschlag zu den SDGs zu erarbeiten.</a:t>
            </a:r>
            <a:endParaRPr sz="1800" i="0" u="none" strike="noStrike" cap="none" dirty="0">
              <a:solidFill>
                <a:schemeClr val="accent4"/>
              </a:solidFill>
              <a:latin typeface="Aptos" panose="020B0004020202020204" pitchFamily="34" charset="0"/>
              <a:sym typeface="Arial"/>
            </a:endParaRPr>
          </a:p>
        </p:txBody>
      </p:sp>
      <p:sp>
        <p:nvSpPr>
          <p:cNvPr id="4" name="Google Shape;248;p39">
            <a:extLst>
              <a:ext uri="{FF2B5EF4-FFF2-40B4-BE49-F238E27FC236}">
                <a16:creationId xmlns:a16="http://schemas.microsoft.com/office/drawing/2014/main" id="{560D0889-7D2C-7A42-6168-110633D8B4FD}"/>
              </a:ext>
            </a:extLst>
          </p:cNvPr>
          <p:cNvSpPr txBox="1">
            <a:spLocks/>
          </p:cNvSpPr>
          <p:nvPr/>
        </p:nvSpPr>
        <p:spPr>
          <a:xfrm>
            <a:off x="594360" y="278129"/>
            <a:ext cx="9778365" cy="9368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r>
              <a:rPr lang="de-DE">
                <a:latin typeface="Aptos Serif" panose="02020604070405020304" pitchFamily="18" charset="0"/>
                <a:cs typeface="Aptos Serif" panose="02020604070405020304" pitchFamily="18" charset="0"/>
              </a:rPr>
              <a:t>Geschichte</a:t>
            </a:r>
            <a:endParaRPr lang="de-DE" dirty="0">
              <a:latin typeface="Aptos Serif" panose="02020604070405020304" pitchFamily="18" charset="0"/>
              <a:cs typeface="Aptos Serif" panose="0202060407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txBox="1">
            <a:spLocks noGrp="1"/>
          </p:cNvSpPr>
          <p:nvPr>
            <p:ph type="title"/>
          </p:nvPr>
        </p:nvSpPr>
        <p:spPr>
          <a:xfrm>
            <a:off x="4020671" y="5332176"/>
            <a:ext cx="2192055" cy="1380760"/>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2015 </a:t>
            </a:r>
            <a:endParaRPr dirty="0">
              <a:latin typeface="Aptos Serif" panose="02020604070405020304" pitchFamily="18" charset="0"/>
              <a:cs typeface="Aptos Serif" panose="02020604070405020304" pitchFamily="18" charset="0"/>
            </a:endParaRPr>
          </a:p>
        </p:txBody>
      </p:sp>
      <p:sp>
        <p:nvSpPr>
          <p:cNvPr id="265" name="Google Shape;265;p41"/>
          <p:cNvSpPr txBox="1">
            <a:spLocks noGrp="1"/>
          </p:cNvSpPr>
          <p:nvPr>
            <p:ph type="body" idx="1"/>
          </p:nvPr>
        </p:nvSpPr>
        <p:spPr>
          <a:xfrm>
            <a:off x="754197" y="477527"/>
            <a:ext cx="5990154" cy="2204581"/>
          </a:xfrm>
          <a:prstGeom prst="rect">
            <a:avLst/>
          </a:prstGeom>
          <a:noFill/>
          <a:ln>
            <a:noFill/>
          </a:ln>
        </p:spPr>
        <p:txBody>
          <a:bodyPr spcFirstLastPara="1" wrap="square" lIns="0" tIns="274300" rIns="91425" bIns="45700" anchor="t" anchorCtr="0">
            <a:normAutofit/>
          </a:bodyPr>
          <a:lstStyle/>
          <a:p>
            <a:pPr marL="228600" lvl="0" indent="0"/>
            <a:r>
              <a:rPr lang="de-DE" dirty="0">
                <a:solidFill>
                  <a:srgbClr val="4D4D4D"/>
                </a:solidFill>
                <a:latin typeface="Aptos" panose="020B0004020202020204" pitchFamily="34" charset="0"/>
              </a:rPr>
              <a:t>Im </a:t>
            </a:r>
            <a:r>
              <a:rPr lang="de-DE" b="1" dirty="0">
                <a:solidFill>
                  <a:srgbClr val="4D4D4D"/>
                </a:solidFill>
                <a:latin typeface="Aptos" panose="020B0004020202020204" pitchFamily="34" charset="0"/>
              </a:rPr>
              <a:t>Januar 2015 </a:t>
            </a:r>
            <a:r>
              <a:rPr lang="de-DE" dirty="0">
                <a:solidFill>
                  <a:srgbClr val="4D4D4D"/>
                </a:solidFill>
                <a:latin typeface="Aptos" panose="020B0004020202020204" pitchFamily="34" charset="0"/>
              </a:rPr>
              <a:t>begann die Generalversammlung mit den Verhandlungen über die </a:t>
            </a:r>
            <a:r>
              <a:rPr lang="de-DE" dirty="0">
                <a:solidFill>
                  <a:srgbClr val="4D4D4D"/>
                </a:solidFill>
                <a:latin typeface="Aptos" panose="020B0004020202020204" pitchFamily="34" charset="0"/>
                <a:hlinkClick r:id="rId3"/>
              </a:rPr>
              <a:t>Entwicklungsagenda für die Zeit nach 2015</a:t>
            </a:r>
            <a:r>
              <a:rPr lang="de-DE" dirty="0">
                <a:solidFill>
                  <a:srgbClr val="4D4D4D"/>
                </a:solidFill>
                <a:latin typeface="Aptos" panose="020B0004020202020204" pitchFamily="34" charset="0"/>
              </a:rPr>
              <a:t>. </a:t>
            </a:r>
            <a:endParaRPr dirty="0">
              <a:latin typeface="Aptos" panose="020B0004020202020204" pitchFamily="34" charset="0"/>
              <a:sym typeface="Arial"/>
            </a:endParaRPr>
          </a:p>
        </p:txBody>
      </p:sp>
      <p:sp>
        <p:nvSpPr>
          <p:cNvPr id="266" name="Google Shape;266;p41"/>
          <p:cNvSpPr txBox="1">
            <a:spLocks noGrp="1"/>
          </p:cNvSpPr>
          <p:nvPr>
            <p:ph type="body" idx="2"/>
          </p:nvPr>
        </p:nvSpPr>
        <p:spPr>
          <a:xfrm>
            <a:off x="6744351" y="1579817"/>
            <a:ext cx="4867276" cy="5553962"/>
          </a:xfrm>
          <a:prstGeom prst="rect">
            <a:avLst/>
          </a:prstGeom>
          <a:noFill/>
          <a:ln>
            <a:noFill/>
          </a:ln>
        </p:spPr>
        <p:txBody>
          <a:bodyPr spcFirstLastPara="1" wrap="square" lIns="0" tIns="45700" rIns="91425" bIns="45700" anchor="t" anchorCtr="0">
            <a:normAutofit/>
          </a:bodyPr>
          <a:lstStyle/>
          <a:p>
            <a:pPr marL="228600" lvl="0" indent="0"/>
            <a:r>
              <a:rPr lang="de-DE" b="1" dirty="0">
                <a:solidFill>
                  <a:srgbClr val="4D4D4D"/>
                </a:solidFill>
                <a:latin typeface="Aptos" panose="020B0004020202020204" pitchFamily="34" charset="0"/>
              </a:rPr>
              <a:t>2015 war ein wegweisendes Jahr für den Multilateralismus </a:t>
            </a:r>
            <a:r>
              <a:rPr lang="de-DE" dirty="0">
                <a:solidFill>
                  <a:srgbClr val="4D4D4D"/>
                </a:solidFill>
                <a:latin typeface="Aptos" panose="020B0004020202020204" pitchFamily="34" charset="0"/>
              </a:rPr>
              <a:t>und die internationale Politikgestaltung, in dem </a:t>
            </a:r>
            <a:r>
              <a:rPr lang="de-DE" b="1" dirty="0">
                <a:solidFill>
                  <a:srgbClr val="4D4D4D"/>
                </a:solidFill>
                <a:latin typeface="Aptos" panose="020B0004020202020204" pitchFamily="34" charset="0"/>
              </a:rPr>
              <a:t>mehrere wichtige Abkommen </a:t>
            </a:r>
            <a:r>
              <a:rPr lang="de-DE" dirty="0">
                <a:solidFill>
                  <a:srgbClr val="4D4D4D"/>
                </a:solidFill>
                <a:latin typeface="Aptos" panose="020B0004020202020204" pitchFamily="34" charset="0"/>
              </a:rPr>
              <a:t>verabschiedet wurden, darunter</a:t>
            </a:r>
            <a:endParaRPr i="0" u="sng" strike="noStrike" dirty="0">
              <a:solidFill>
                <a:srgbClr val="4D4D4D"/>
              </a:solidFill>
              <a:latin typeface="Aptos" panose="020B0004020202020204" pitchFamily="34" charset="0"/>
              <a:sym typeface="Arial"/>
              <a:hlinkClick r:id="rId4">
                <a:extLst>
                  <a:ext uri="{A12FA001-AC4F-418D-AE19-62706E023703}">
                    <ahyp:hlinkClr xmlns:ahyp="http://schemas.microsoft.com/office/drawing/2018/hyperlinkcolor" val="tx"/>
                  </a:ext>
                </a:extLst>
              </a:hlinkClick>
            </a:endParaRPr>
          </a:p>
          <a:p>
            <a:pPr marL="228600" lvl="0" indent="0" algn="l" rtl="0">
              <a:lnSpc>
                <a:spcPct val="90000"/>
              </a:lnSpc>
              <a:spcBef>
                <a:spcPts val="1800"/>
              </a:spcBef>
              <a:spcAft>
                <a:spcPts val="0"/>
              </a:spcAft>
              <a:buSzPts val="2000"/>
              <a:buNone/>
            </a:pPr>
            <a:endParaRPr u="sng" dirty="0">
              <a:solidFill>
                <a:srgbClr val="4D4D4D"/>
              </a:solidFill>
              <a:latin typeface="Aptos" panose="020B0004020202020204" pitchFamily="34" charset="0"/>
              <a:sym typeface="Arial"/>
              <a:hlinkClick r:id="rId4">
                <a:extLst>
                  <a:ext uri="{A12FA001-AC4F-418D-AE19-62706E023703}">
                    <ahyp:hlinkClr xmlns:ahyp="http://schemas.microsoft.com/office/drawing/2018/hyperlinkcolor" val="tx"/>
                  </a:ext>
                </a:extLst>
              </a:hlinkClick>
            </a:endParaRPr>
          </a:p>
          <a:p>
            <a:pPr marL="228600" lvl="0" indent="0" algn="l" rtl="0">
              <a:lnSpc>
                <a:spcPct val="90000"/>
              </a:lnSpc>
              <a:spcBef>
                <a:spcPts val="1800"/>
              </a:spcBef>
              <a:spcAft>
                <a:spcPts val="0"/>
              </a:spcAft>
              <a:buSzPts val="2000"/>
              <a:buNone/>
            </a:pPr>
            <a:endParaRPr b="0" i="0" u="sng" strike="noStrike" dirty="0">
              <a:solidFill>
                <a:srgbClr val="4D4D4D"/>
              </a:solidFill>
              <a:latin typeface="Aptos" panose="020B0004020202020204" pitchFamily="34" charset="0"/>
              <a:sym typeface="Arial"/>
              <a:hlinkClick r:id="rId4">
                <a:extLst>
                  <a:ext uri="{A12FA001-AC4F-418D-AE19-62706E023703}">
                    <ahyp:hlinkClr xmlns:ahyp="http://schemas.microsoft.com/office/drawing/2018/hyperlinkcolor" val="tx"/>
                  </a:ext>
                </a:extLst>
              </a:hlinkClick>
            </a:endParaRPr>
          </a:p>
          <a:p>
            <a:pPr marL="228600" lvl="0" indent="0">
              <a:lnSpc>
                <a:spcPct val="110000"/>
              </a:lnSpc>
            </a:pPr>
            <a:r>
              <a:rPr lang="de-DE" b="1" u="sng" dirty="0">
                <a:solidFill>
                  <a:srgbClr val="00ADEF"/>
                </a:solidFill>
                <a:latin typeface="Aptos" panose="020B0004020202020204" pitchFamily="34" charset="0"/>
                <a:hlinkClick r:id="rId4"/>
              </a:rPr>
              <a:t>Pariser Klimaschutzabkommen </a:t>
            </a:r>
            <a:r>
              <a:rPr lang="de-DE" dirty="0">
                <a:solidFill>
                  <a:srgbClr val="00ADEF"/>
                </a:solidFill>
                <a:latin typeface="Aptos" panose="020B0004020202020204" pitchFamily="34" charset="0"/>
                <a:hlinkClick r:id="rId4"/>
              </a:rPr>
              <a:t>(Dezember 2015)</a:t>
            </a:r>
            <a:endParaRPr dirty="0">
              <a:latin typeface="Aptos" panose="020B0004020202020204" pitchFamily="34" charset="0"/>
            </a:endParaRPr>
          </a:p>
        </p:txBody>
      </p:sp>
      <p:sp>
        <p:nvSpPr>
          <p:cNvPr id="267" name="Google Shape;267;p41"/>
          <p:cNvSpPr/>
          <p:nvPr/>
        </p:nvSpPr>
        <p:spPr>
          <a:xfrm>
            <a:off x="3081219" y="2187906"/>
            <a:ext cx="939452" cy="864296"/>
          </a:xfrm>
          <a:prstGeom prst="downArrow">
            <a:avLst>
              <a:gd name="adj1" fmla="val 50000"/>
              <a:gd name="adj2" fmla="val 50000"/>
            </a:avLst>
          </a:prstGeom>
          <a:solidFill>
            <a:schemeClr val="accent6"/>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8" name="Google Shape;268;p41"/>
          <p:cNvSpPr txBox="1"/>
          <p:nvPr/>
        </p:nvSpPr>
        <p:spPr>
          <a:xfrm>
            <a:off x="754197" y="3469709"/>
            <a:ext cx="5593497" cy="646290"/>
          </a:xfrm>
          <a:prstGeom prst="rect">
            <a:avLst/>
          </a:prstGeom>
          <a:noFill/>
          <a:ln>
            <a:noFill/>
          </a:ln>
        </p:spPr>
        <p:txBody>
          <a:bodyPr spcFirstLastPara="1" wrap="square" lIns="91425" tIns="45700" rIns="91425" bIns="45700" anchor="t" anchorCtr="0">
            <a:spAutoFit/>
          </a:bodyPr>
          <a:lstStyle/>
          <a:p>
            <a:pPr marL="228600" lvl="0">
              <a:lnSpc>
                <a:spcPct val="90000"/>
              </a:lnSpc>
              <a:buSzPts val="2800"/>
            </a:pPr>
            <a:r>
              <a:rPr lang="de-DE" sz="2000" dirty="0">
                <a:solidFill>
                  <a:srgbClr val="4D4D4D"/>
                </a:solidFill>
                <a:latin typeface="Aptos" panose="020B0004020202020204" pitchFamily="34" charset="0"/>
              </a:rPr>
              <a:t>Verabschiedung der </a:t>
            </a:r>
            <a:r>
              <a:rPr lang="de-DE" sz="2000" b="1" dirty="0">
                <a:solidFill>
                  <a:srgbClr val="4D4D4D"/>
                </a:solidFill>
                <a:latin typeface="Aptos" panose="020B0004020202020204" pitchFamily="34" charset="0"/>
                <a:hlinkClick r:id="rId5"/>
              </a:rPr>
              <a:t>Agenda 2030 für nachhaltige Entwicklung</a:t>
            </a:r>
            <a:r>
              <a:rPr lang="de-DE" sz="2000" b="1" dirty="0">
                <a:solidFill>
                  <a:srgbClr val="4D4D4D"/>
                </a:solidFill>
                <a:latin typeface="Aptos" panose="020B0004020202020204" pitchFamily="34" charset="0"/>
              </a:rPr>
              <a:t> </a:t>
            </a:r>
            <a:r>
              <a:rPr lang="de-DE" sz="2000" dirty="0">
                <a:solidFill>
                  <a:srgbClr val="4D4D4D"/>
                </a:solidFill>
                <a:latin typeface="Aptos" panose="020B0004020202020204" pitchFamily="34" charset="0"/>
              </a:rPr>
              <a:t>mit</a:t>
            </a:r>
            <a:r>
              <a:rPr lang="de-DE" sz="2000" b="1" dirty="0">
                <a:solidFill>
                  <a:srgbClr val="4D4D4D"/>
                </a:solidFill>
                <a:latin typeface="Aptos" panose="020B0004020202020204" pitchFamily="34" charset="0"/>
              </a:rPr>
              <a:t> </a:t>
            </a:r>
            <a:r>
              <a:rPr lang="de-DE" sz="2000" b="1" dirty="0">
                <a:solidFill>
                  <a:srgbClr val="4D4D4D"/>
                </a:solidFill>
                <a:latin typeface="Aptos" panose="020B0004020202020204" pitchFamily="34" charset="0"/>
                <a:hlinkClick r:id="rId6"/>
              </a:rPr>
              <a:t>17 SDGs</a:t>
            </a:r>
            <a:r>
              <a:rPr lang="de-DE" sz="2000" b="1" dirty="0">
                <a:solidFill>
                  <a:srgbClr val="4D4D4D"/>
                </a:solidFill>
                <a:latin typeface="Aptos" panose="020B0004020202020204" pitchFamily="34" charset="0"/>
              </a:rPr>
              <a:t>.</a:t>
            </a:r>
            <a:endParaRPr sz="2000" b="1" i="0" strike="noStrike" cap="none" dirty="0">
              <a:solidFill>
                <a:srgbClr val="4D4D4D"/>
              </a:solidFill>
              <a:latin typeface="Aptos" panose="020B0004020202020204" pitchFamily="34" charset="0"/>
              <a:sym typeface="Arial"/>
            </a:endParaRPr>
          </a:p>
        </p:txBody>
      </p:sp>
      <p:sp>
        <p:nvSpPr>
          <p:cNvPr id="269" name="Google Shape;269;p41"/>
          <p:cNvSpPr/>
          <p:nvPr/>
        </p:nvSpPr>
        <p:spPr>
          <a:xfrm>
            <a:off x="8397778" y="3469709"/>
            <a:ext cx="939452" cy="864296"/>
          </a:xfrm>
          <a:prstGeom prst="downArrow">
            <a:avLst>
              <a:gd name="adj1" fmla="val 50000"/>
              <a:gd name="adj2" fmla="val 50000"/>
            </a:avLst>
          </a:prstGeom>
          <a:solidFill>
            <a:schemeClr val="accent6"/>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rmAutofit/>
          </a:bodyPr>
          <a:lstStyle/>
          <a:p>
            <a:pPr lvl="0"/>
            <a:r>
              <a:rPr lang="de-DE" sz="4800" dirty="0">
                <a:latin typeface="Aptos Serif" panose="02020604070405020304" pitchFamily="18" charset="0"/>
                <a:cs typeface="Aptos Serif" panose="02020604070405020304" pitchFamily="18" charset="0"/>
              </a:rPr>
              <a:t>(</a:t>
            </a:r>
            <a:r>
              <a:rPr lang="de-DE" sz="4800" dirty="0" err="1">
                <a:latin typeface="Aptos Serif" panose="02020604070405020304" pitchFamily="18" charset="0"/>
                <a:cs typeface="Aptos Serif" panose="02020604070405020304" pitchFamily="18" charset="0"/>
              </a:rPr>
              <a:t>Inter</a:t>
            </a:r>
            <a:r>
              <a:rPr lang="de-DE" sz="4800" dirty="0">
                <a:latin typeface="Aptos Serif" panose="02020604070405020304" pitchFamily="18" charset="0"/>
                <a:cs typeface="Aptos Serif" panose="02020604070405020304" pitchFamily="18" charset="0"/>
              </a:rPr>
              <a:t>)Nationale Ziele für nachhaltige Entwicklung: SDGs </a:t>
            </a:r>
            <a:endParaRPr sz="4800" dirty="0">
              <a:latin typeface="Aptos Serif" panose="02020604070405020304" pitchFamily="18" charset="0"/>
              <a:cs typeface="Aptos Serif" panose="02020604070405020304" pitchFamily="18" charset="0"/>
            </a:endParaRPr>
          </a:p>
        </p:txBody>
      </p:sp>
      <p:sp>
        <p:nvSpPr>
          <p:cNvPr id="275" name="Google Shape;275;p42"/>
          <p:cNvSpPr txBox="1">
            <a:spLocks noGrp="1"/>
          </p:cNvSpPr>
          <p:nvPr>
            <p:ph type="body" idx="4294967295"/>
          </p:nvPr>
        </p:nvSpPr>
        <p:spPr>
          <a:xfrm>
            <a:off x="6309904" y="4259906"/>
            <a:ext cx="5486400" cy="1646238"/>
          </a:xfrm>
          <a:prstGeom prst="rect">
            <a:avLst/>
          </a:prstGeom>
          <a:noFill/>
          <a:ln>
            <a:noFill/>
          </a:ln>
        </p:spPr>
        <p:txBody>
          <a:bodyPr spcFirstLastPara="1" wrap="square" lIns="0" tIns="0" rIns="0" bIns="0" anchor="t" anchorCtr="0">
            <a:noAutofit/>
          </a:bodyPr>
          <a:lstStyle/>
          <a:p>
            <a:pPr lvl="0">
              <a:buClr>
                <a:schemeClr val="accent4"/>
              </a:buClr>
              <a:buSzPts val="2400"/>
            </a:pPr>
            <a:r>
              <a:rPr lang="de-DE" sz="2400" dirty="0">
                <a:latin typeface="Aptos" panose="020B0004020202020204" pitchFamily="34" charset="0"/>
              </a:rPr>
              <a:t>17 Ziele für nachhaltige Entwicklung </a:t>
            </a:r>
            <a:endParaRPr sz="2400" dirty="0">
              <a:latin typeface="Aptos" panose="020B00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title"/>
          </p:nvPr>
        </p:nvSpPr>
        <p:spPr>
          <a:xfrm>
            <a:off x="594359" y="347227"/>
            <a:ext cx="8644234"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Agenda - Teil 1:</a:t>
            </a:r>
            <a:br>
              <a:rPr lang="de-DE" dirty="0">
                <a:latin typeface="Aptos Serif" panose="02020604070405020304" pitchFamily="18" charset="0"/>
                <a:cs typeface="Aptos Serif" panose="02020604070405020304" pitchFamily="18" charset="0"/>
              </a:rPr>
            </a:br>
            <a:r>
              <a:rPr lang="de-DE" dirty="0">
                <a:latin typeface="Aptos Serif" panose="02020604070405020304" pitchFamily="18" charset="0"/>
                <a:cs typeface="Aptos Serif" panose="02020604070405020304" pitchFamily="18" charset="0"/>
              </a:rPr>
              <a:t>Grundlagen der Nachhaltigkeit</a:t>
            </a:r>
            <a:endParaRPr dirty="0">
              <a:latin typeface="Aptos Serif" panose="02020604070405020304" pitchFamily="18" charset="0"/>
              <a:cs typeface="Aptos Serif" panose="02020604070405020304" pitchFamily="18" charset="0"/>
            </a:endParaRPr>
          </a:p>
        </p:txBody>
      </p:sp>
      <p:sp>
        <p:nvSpPr>
          <p:cNvPr id="128" name="Google Shape;128;p6"/>
          <p:cNvSpPr txBox="1">
            <a:spLocks noGrp="1"/>
          </p:cNvSpPr>
          <p:nvPr>
            <p:ph type="body" idx="1"/>
          </p:nvPr>
        </p:nvSpPr>
        <p:spPr>
          <a:xfrm>
            <a:off x="594359" y="2281918"/>
            <a:ext cx="7135708" cy="3708517"/>
          </a:xfrm>
          <a:prstGeom prst="rect">
            <a:avLst/>
          </a:prstGeom>
          <a:noFill/>
          <a:ln>
            <a:noFill/>
          </a:ln>
        </p:spPr>
        <p:txBody>
          <a:bodyPr spcFirstLastPara="1" wrap="square" lIns="0" tIns="228600" rIns="0" bIns="0" anchor="t" anchorCtr="0">
            <a:normAutofit lnSpcReduction="10000"/>
          </a:bodyPr>
          <a:lstStyle/>
          <a:p>
            <a:pPr marL="685800" lvl="0" indent="-457200">
              <a:lnSpc>
                <a:spcPct val="100000"/>
              </a:lnSpc>
              <a:buFont typeface="Arial"/>
              <a:buAutoNum type="arabicPeriod"/>
            </a:pPr>
            <a:r>
              <a:rPr lang="de-DE" dirty="0">
                <a:latin typeface="Aptos" panose="020B0004020202020204" pitchFamily="34" charset="0"/>
              </a:rPr>
              <a:t>Einführung in Nachhaltigkeit</a:t>
            </a:r>
          </a:p>
          <a:p>
            <a:pPr marL="685800" lvl="0" indent="-457200">
              <a:lnSpc>
                <a:spcPct val="100000"/>
              </a:lnSpc>
              <a:buFont typeface="Arial"/>
              <a:buAutoNum type="arabicPeriod"/>
            </a:pPr>
            <a:r>
              <a:rPr lang="de-DE" dirty="0">
                <a:latin typeface="Aptos" panose="020B0004020202020204" pitchFamily="34" charset="0"/>
              </a:rPr>
              <a:t>Einführung in den Klimawandel</a:t>
            </a:r>
          </a:p>
          <a:p>
            <a:pPr marL="685800" lvl="0" indent="-457200">
              <a:lnSpc>
                <a:spcPct val="100000"/>
              </a:lnSpc>
              <a:buFont typeface="Arial"/>
              <a:buAutoNum type="arabicPeriod"/>
            </a:pPr>
            <a:r>
              <a:rPr lang="de-DE" dirty="0">
                <a:latin typeface="Aptos" panose="020B0004020202020204" pitchFamily="34" charset="0"/>
              </a:rPr>
              <a:t>Agenda 2030</a:t>
            </a:r>
          </a:p>
          <a:p>
            <a:pPr marL="685800" lvl="0" indent="-457200">
              <a:lnSpc>
                <a:spcPct val="100000"/>
              </a:lnSpc>
              <a:buFont typeface="Arial"/>
              <a:buAutoNum type="arabicPeriod"/>
            </a:pPr>
            <a:r>
              <a:rPr lang="de-DE" dirty="0">
                <a:latin typeface="Aptos" panose="020B0004020202020204" pitchFamily="34" charset="0"/>
              </a:rPr>
              <a:t>(</a:t>
            </a:r>
            <a:r>
              <a:rPr lang="de-DE" dirty="0" err="1">
                <a:latin typeface="Aptos" panose="020B0004020202020204" pitchFamily="34" charset="0"/>
              </a:rPr>
              <a:t>Inter</a:t>
            </a:r>
            <a:r>
              <a:rPr lang="de-DE" dirty="0">
                <a:latin typeface="Aptos" panose="020B0004020202020204" pitchFamily="34" charset="0"/>
              </a:rPr>
              <a:t>)Nationale Ziele für nachhaltige Entwicklung: SDGs </a:t>
            </a:r>
          </a:p>
          <a:p>
            <a:pPr marL="685800" lvl="0" indent="-457200">
              <a:lnSpc>
                <a:spcPct val="100000"/>
              </a:lnSpc>
              <a:buFont typeface="Arial"/>
              <a:buAutoNum type="arabicPeriod"/>
            </a:pPr>
            <a:r>
              <a:rPr lang="de-DE" dirty="0">
                <a:latin typeface="Aptos" panose="020B0004020202020204" pitchFamily="34" charset="0"/>
              </a:rPr>
              <a:t>Einführung in „Nachhaltige Beschaffung“</a:t>
            </a:r>
            <a:endParaRPr dirty="0">
              <a:latin typeface="Aptos" panose="020B0004020202020204" pitchFamily="34" charset="0"/>
            </a:endParaRPr>
          </a:p>
          <a:p>
            <a:pPr marL="228600" lvl="0" indent="0" algn="l" rtl="0">
              <a:lnSpc>
                <a:spcPct val="80000"/>
              </a:lnSpc>
              <a:spcBef>
                <a:spcPts val="2200"/>
              </a:spcBef>
              <a:spcAft>
                <a:spcPts val="0"/>
              </a:spcAft>
              <a:buSzPts val="2400"/>
              <a:buNone/>
            </a:pPr>
            <a:endParaRPr dirty="0">
              <a:latin typeface="Aptos" panose="020B00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3"/>
          <p:cNvSpPr txBox="1">
            <a:spLocks noGrp="1"/>
          </p:cNvSpPr>
          <p:nvPr>
            <p:ph type="title"/>
          </p:nvPr>
        </p:nvSpPr>
        <p:spPr>
          <a:xfrm>
            <a:off x="6318884" y="3499667"/>
            <a:ext cx="5543601" cy="2542810"/>
          </a:xfrm>
          <a:prstGeom prst="rect">
            <a:avLst/>
          </a:prstGeom>
          <a:noFill/>
          <a:ln>
            <a:noFill/>
          </a:ln>
        </p:spPr>
        <p:txBody>
          <a:bodyPr spcFirstLastPara="1" wrap="square" lIns="0" tIns="0" rIns="0" bIns="0" anchor="b" anchorCtr="0">
            <a:noAutofit/>
          </a:bodyPr>
          <a:lstStyle/>
          <a:p>
            <a:pPr lvl="0"/>
            <a:r>
              <a:rPr lang="de-DE" sz="4000" dirty="0">
                <a:latin typeface="Aptos Serif" panose="02020604070405020304" pitchFamily="18" charset="0"/>
                <a:cs typeface="Aptos Serif" panose="02020604070405020304" pitchFamily="18" charset="0"/>
              </a:rPr>
              <a:t>17 SDGs und 169 Ziele</a:t>
            </a:r>
            <a:endParaRPr sz="4000" dirty="0">
              <a:latin typeface="Aptos Serif" panose="02020604070405020304" pitchFamily="18" charset="0"/>
              <a:cs typeface="Aptos Serif" panose="02020604070405020304" pitchFamily="18" charset="0"/>
            </a:endParaRPr>
          </a:p>
        </p:txBody>
      </p:sp>
      <p:pic>
        <p:nvPicPr>
          <p:cNvPr id="281" name="Google Shape;281;p43"/>
          <p:cNvPicPr preferRelativeResize="0"/>
          <p:nvPr/>
        </p:nvPicPr>
        <p:blipFill rotWithShape="1">
          <a:blip r:embed="rId3">
            <a:alphaModFix/>
          </a:blip>
          <a:srcRect l="7836" b="1431"/>
          <a:stretch/>
        </p:blipFill>
        <p:spPr>
          <a:xfrm>
            <a:off x="0" y="910864"/>
            <a:ext cx="7954027" cy="4212281"/>
          </a:xfrm>
          <a:prstGeom prst="rect">
            <a:avLst/>
          </a:prstGeom>
          <a:noFill/>
          <a:ln>
            <a:noFill/>
          </a:ln>
        </p:spPr>
      </p:pic>
      <p:sp>
        <p:nvSpPr>
          <p:cNvPr id="282" name="Google Shape;282;p43"/>
          <p:cNvSpPr/>
          <p:nvPr/>
        </p:nvSpPr>
        <p:spPr>
          <a:xfrm>
            <a:off x="5949860" y="947935"/>
            <a:ext cx="1810183" cy="329213"/>
          </a:xfrm>
          <a:prstGeom prst="rect">
            <a:avLst/>
          </a:prstGeom>
          <a:solidFill>
            <a:srgbClr val="045854"/>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b="1" dirty="0">
                <a:solidFill>
                  <a:schemeClr val="lt1"/>
                </a:solidFill>
              </a:rPr>
              <a:t>WIRTSCHAFTLICH</a:t>
            </a:r>
            <a:endParaRPr sz="1400" b="0" i="0" u="none" strike="noStrike" cap="none" dirty="0">
              <a:solidFill>
                <a:srgbClr val="000000"/>
              </a:solidFill>
              <a:latin typeface="Arial"/>
              <a:ea typeface="Arial"/>
              <a:cs typeface="Arial"/>
              <a:sym typeface="Arial"/>
            </a:endParaRPr>
          </a:p>
        </p:txBody>
      </p:sp>
      <p:sp>
        <p:nvSpPr>
          <p:cNvPr id="283" name="Google Shape;283;p43"/>
          <p:cNvSpPr/>
          <p:nvPr/>
        </p:nvSpPr>
        <p:spPr>
          <a:xfrm>
            <a:off x="6958208" y="2397211"/>
            <a:ext cx="1197251" cy="195481"/>
          </a:xfrm>
          <a:prstGeom prst="rect">
            <a:avLst/>
          </a:prstGeom>
          <a:solidFill>
            <a:srgbClr val="045854"/>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dirty="0">
                <a:solidFill>
                  <a:schemeClr val="lt1"/>
                </a:solidFill>
                <a:latin typeface="Arial"/>
                <a:ea typeface="Arial"/>
                <a:cs typeface="Arial"/>
                <a:sym typeface="Arial"/>
              </a:rPr>
              <a:t>SOZIAL</a:t>
            </a:r>
            <a:endParaRPr sz="1400" b="0" i="0" u="none" strike="noStrike" cap="none" dirty="0">
              <a:solidFill>
                <a:srgbClr val="000000"/>
              </a:solidFill>
              <a:latin typeface="Arial"/>
              <a:ea typeface="Arial"/>
              <a:cs typeface="Arial"/>
              <a:sym typeface="Arial"/>
            </a:endParaRPr>
          </a:p>
        </p:txBody>
      </p:sp>
      <p:sp>
        <p:nvSpPr>
          <p:cNvPr id="284" name="Google Shape;284;p43"/>
          <p:cNvSpPr/>
          <p:nvPr/>
        </p:nvSpPr>
        <p:spPr>
          <a:xfrm>
            <a:off x="6778666" y="4201297"/>
            <a:ext cx="1376793" cy="320599"/>
          </a:xfrm>
          <a:prstGeom prst="rect">
            <a:avLst/>
          </a:prstGeom>
          <a:solidFill>
            <a:srgbClr val="045854"/>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b="1" dirty="0">
                <a:solidFill>
                  <a:schemeClr val="lt1"/>
                </a:solidFill>
              </a:rPr>
              <a:t>UMWELT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4"/>
          <p:cNvSpPr txBox="1">
            <a:spLocks noGrp="1"/>
          </p:cNvSpPr>
          <p:nvPr>
            <p:ph type="title"/>
          </p:nvPr>
        </p:nvSpPr>
        <p:spPr>
          <a:xfrm>
            <a:off x="6318874" y="3499675"/>
            <a:ext cx="5670000" cy="2542800"/>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Was sind die SDGs?</a:t>
            </a:r>
            <a:endParaRPr dirty="0">
              <a:latin typeface="Aptos Serif" panose="02020604070405020304" pitchFamily="18" charset="0"/>
              <a:cs typeface="Aptos Serif" panose="02020604070405020304" pitchFamily="18" charset="0"/>
            </a:endParaRPr>
          </a:p>
        </p:txBody>
      </p:sp>
      <p:sp>
        <p:nvSpPr>
          <p:cNvPr id="290" name="Google Shape;290;p44"/>
          <p:cNvSpPr txBox="1">
            <a:spLocks noGrp="1"/>
          </p:cNvSpPr>
          <p:nvPr>
            <p:ph type="body" idx="1"/>
          </p:nvPr>
        </p:nvSpPr>
        <p:spPr>
          <a:xfrm>
            <a:off x="228104" y="1369541"/>
            <a:ext cx="6586055" cy="3785611"/>
          </a:xfrm>
          <a:prstGeom prst="rect">
            <a:avLst/>
          </a:prstGeom>
          <a:noFill/>
          <a:ln>
            <a:noFill/>
          </a:ln>
        </p:spPr>
        <p:txBody>
          <a:bodyPr spcFirstLastPara="1" wrap="square" lIns="91425" tIns="45700" rIns="91425" bIns="45700" anchor="ctr" anchorCtr="0">
            <a:spAutoFit/>
          </a:bodyPr>
          <a:lstStyle/>
          <a:p>
            <a:pPr marL="342900" lvl="0" indent="-342900">
              <a:lnSpc>
                <a:spcPct val="100000"/>
              </a:lnSpc>
              <a:spcBef>
                <a:spcPts val="0"/>
              </a:spcBef>
              <a:buClr>
                <a:schemeClr val="dk1"/>
              </a:buClr>
              <a:buSzPts val="2400"/>
              <a:buFont typeface="Arial" panose="020B0604020202020204" pitchFamily="34" charset="0"/>
              <a:buChar char="•"/>
            </a:pPr>
            <a:r>
              <a:rPr lang="de-DE" dirty="0">
                <a:solidFill>
                  <a:schemeClr val="dk1"/>
                </a:solidFill>
                <a:latin typeface="Aptos" panose="020B0004020202020204" pitchFamily="34" charset="0"/>
              </a:rPr>
              <a:t>SDGs sind die </a:t>
            </a:r>
            <a:r>
              <a:rPr lang="de-DE" b="1" dirty="0">
                <a:solidFill>
                  <a:schemeClr val="dk1"/>
                </a:solidFill>
                <a:latin typeface="Aptos" panose="020B0004020202020204" pitchFamily="34" charset="0"/>
              </a:rPr>
              <a:t>Ziele der Vereinten Nationen für nachhaltige Entwicklung</a:t>
            </a:r>
            <a:r>
              <a:rPr lang="de-DE" dirty="0">
                <a:solidFill>
                  <a:schemeClr val="dk1"/>
                </a:solidFill>
                <a:latin typeface="Aptos" panose="020B0004020202020204" pitchFamily="34" charset="0"/>
              </a:rPr>
              <a:t>.</a:t>
            </a:r>
          </a:p>
          <a:p>
            <a:pPr marL="342900" lvl="0" indent="-342900">
              <a:lnSpc>
                <a:spcPct val="100000"/>
              </a:lnSpc>
              <a:spcBef>
                <a:spcPts val="0"/>
              </a:spcBef>
              <a:buClr>
                <a:schemeClr val="dk1"/>
              </a:buClr>
              <a:buSzPts val="2400"/>
              <a:buFont typeface="Arial" panose="020B0604020202020204" pitchFamily="34" charset="0"/>
              <a:buChar char="•"/>
            </a:pPr>
            <a:endParaRPr b="1" i="0" u="none" strike="noStrike" cap="none" dirty="0">
              <a:solidFill>
                <a:schemeClr val="dk1"/>
              </a:solidFill>
              <a:latin typeface="Aptos" panose="020B0004020202020204" pitchFamily="34" charset="0"/>
              <a:sym typeface="Arial"/>
            </a:endParaRPr>
          </a:p>
          <a:p>
            <a:pPr marL="342900" lvl="0" indent="-342900">
              <a:lnSpc>
                <a:spcPct val="100000"/>
              </a:lnSpc>
              <a:spcBef>
                <a:spcPts val="0"/>
              </a:spcBef>
              <a:buClr>
                <a:schemeClr val="dk1"/>
              </a:buClr>
              <a:buSzPts val="2400"/>
              <a:buFont typeface="Arial" panose="020B0604020202020204" pitchFamily="34" charset="0"/>
              <a:buChar char="•"/>
            </a:pPr>
            <a:r>
              <a:rPr lang="de-DE" dirty="0">
                <a:solidFill>
                  <a:schemeClr val="dk1"/>
                </a:solidFill>
                <a:latin typeface="Aptos" panose="020B0004020202020204" pitchFamily="34" charset="0"/>
              </a:rPr>
              <a:t>Sie umfassen </a:t>
            </a:r>
            <a:r>
              <a:rPr lang="de-DE" b="1" dirty="0">
                <a:solidFill>
                  <a:schemeClr val="dk1"/>
                </a:solidFill>
                <a:latin typeface="Aptos" panose="020B0004020202020204" pitchFamily="34" charset="0"/>
              </a:rPr>
              <a:t>17 thematische Ziele</a:t>
            </a:r>
            <a:r>
              <a:rPr lang="de-DE" dirty="0">
                <a:solidFill>
                  <a:schemeClr val="dk1"/>
                </a:solidFill>
                <a:latin typeface="Aptos" panose="020B0004020202020204" pitchFamily="34" charset="0"/>
              </a:rPr>
              <a:t>, die wiederum in </a:t>
            </a:r>
            <a:r>
              <a:rPr lang="de-DE" b="1" dirty="0">
                <a:solidFill>
                  <a:schemeClr val="dk1"/>
                </a:solidFill>
                <a:latin typeface="Aptos" panose="020B0004020202020204" pitchFamily="34" charset="0"/>
              </a:rPr>
              <a:t>169 Unterziele </a:t>
            </a:r>
            <a:r>
              <a:rPr lang="de-DE" dirty="0">
                <a:solidFill>
                  <a:schemeClr val="dk1"/>
                </a:solidFill>
                <a:latin typeface="Aptos" panose="020B0004020202020204" pitchFamily="34" charset="0"/>
              </a:rPr>
              <a:t>unterteilt sind, die quantitative Ziele ausdrücken. </a:t>
            </a:r>
            <a:r>
              <a:rPr lang="de-DE" b="1" dirty="0">
                <a:solidFill>
                  <a:schemeClr val="dk1"/>
                </a:solidFill>
                <a:latin typeface="Aptos" panose="020B0004020202020204" pitchFamily="34" charset="0"/>
              </a:rPr>
              <a:t>Messbar mit 230 potenziellen Indikatoren.</a:t>
            </a:r>
            <a:endParaRPr lang="de-DE" dirty="0">
              <a:solidFill>
                <a:schemeClr val="dk1"/>
              </a:solidFill>
              <a:latin typeface="Aptos" panose="020B0004020202020204" pitchFamily="34" charset="0"/>
            </a:endParaRPr>
          </a:p>
          <a:p>
            <a:pPr marL="342900" lvl="0" indent="-342900">
              <a:lnSpc>
                <a:spcPct val="100000"/>
              </a:lnSpc>
              <a:spcBef>
                <a:spcPts val="0"/>
              </a:spcBef>
              <a:buClr>
                <a:schemeClr val="dk1"/>
              </a:buClr>
              <a:buSzPts val="2400"/>
              <a:buFont typeface="Arial" panose="020B0604020202020204" pitchFamily="34" charset="0"/>
              <a:buChar char="•"/>
            </a:pPr>
            <a:endParaRPr b="1" dirty="0">
              <a:solidFill>
                <a:schemeClr val="dk1"/>
              </a:solidFill>
              <a:latin typeface="Aptos" panose="020B0004020202020204" pitchFamily="34" charset="0"/>
              <a:sym typeface="Arial"/>
            </a:endParaRPr>
          </a:p>
          <a:p>
            <a:pPr marL="342900" lvl="0" indent="-342900">
              <a:lnSpc>
                <a:spcPct val="100000"/>
              </a:lnSpc>
              <a:spcBef>
                <a:spcPts val="0"/>
              </a:spcBef>
              <a:buClr>
                <a:schemeClr val="dk1"/>
              </a:buClr>
              <a:buSzPts val="2400"/>
              <a:buFont typeface="Arial" panose="020B0604020202020204" pitchFamily="34" charset="0"/>
              <a:buChar char="•"/>
            </a:pPr>
            <a:r>
              <a:rPr lang="de-DE" dirty="0">
                <a:solidFill>
                  <a:schemeClr val="dk1"/>
                </a:solidFill>
                <a:latin typeface="Aptos" panose="020B0004020202020204" pitchFamily="34" charset="0"/>
              </a:rPr>
              <a:t>Die Ziele wurden von </a:t>
            </a:r>
            <a:r>
              <a:rPr lang="de-DE" b="1" dirty="0">
                <a:solidFill>
                  <a:schemeClr val="dk1"/>
                </a:solidFill>
                <a:latin typeface="Aptos" panose="020B0004020202020204" pitchFamily="34" charset="0"/>
              </a:rPr>
              <a:t>193 Ländern </a:t>
            </a:r>
            <a:r>
              <a:rPr lang="de-DE" dirty="0">
                <a:solidFill>
                  <a:schemeClr val="dk1"/>
                </a:solidFill>
                <a:latin typeface="Aptos" panose="020B0004020202020204" pitchFamily="34" charset="0"/>
              </a:rPr>
              <a:t>unterzeichnet.</a:t>
            </a:r>
          </a:p>
          <a:p>
            <a:pPr marL="342900" lvl="0" indent="-342900">
              <a:lnSpc>
                <a:spcPct val="100000"/>
              </a:lnSpc>
              <a:spcBef>
                <a:spcPts val="0"/>
              </a:spcBef>
              <a:buClr>
                <a:schemeClr val="dk1"/>
              </a:buClr>
              <a:buSzPts val="2400"/>
              <a:buFont typeface="Arial" panose="020B0604020202020204" pitchFamily="34" charset="0"/>
              <a:buChar char="•"/>
            </a:pPr>
            <a:endParaRPr b="1" dirty="0">
              <a:solidFill>
                <a:schemeClr val="dk1"/>
              </a:solidFill>
              <a:latin typeface="Aptos" panose="020B0004020202020204" pitchFamily="34" charset="0"/>
              <a:sym typeface="Arial"/>
            </a:endParaRPr>
          </a:p>
          <a:p>
            <a:pPr marL="342900" lvl="0" indent="-342900">
              <a:lnSpc>
                <a:spcPct val="100000"/>
              </a:lnSpc>
              <a:spcBef>
                <a:spcPts val="0"/>
              </a:spcBef>
              <a:buClr>
                <a:schemeClr val="dk1"/>
              </a:buClr>
              <a:buSzPts val="2400"/>
              <a:buFont typeface="Arial" panose="020B0604020202020204" pitchFamily="34" charset="0"/>
              <a:buChar char="•"/>
            </a:pPr>
            <a:r>
              <a:rPr lang="de-DE" dirty="0">
                <a:solidFill>
                  <a:schemeClr val="dk1"/>
                </a:solidFill>
                <a:latin typeface="Aptos" panose="020B0004020202020204" pitchFamily="34" charset="0"/>
              </a:rPr>
              <a:t>Sie </a:t>
            </a:r>
            <a:r>
              <a:rPr lang="de-DE" b="1" dirty="0">
                <a:solidFill>
                  <a:schemeClr val="dk1"/>
                </a:solidFill>
                <a:latin typeface="Aptos" panose="020B0004020202020204" pitchFamily="34" charset="0"/>
              </a:rPr>
              <a:t>ersetzen</a:t>
            </a:r>
            <a:r>
              <a:rPr lang="de-DE" dirty="0">
                <a:solidFill>
                  <a:schemeClr val="dk1"/>
                </a:solidFill>
                <a:latin typeface="Aptos" panose="020B0004020202020204" pitchFamily="34" charset="0"/>
              </a:rPr>
              <a:t> die Millenniums-Entwicklungsziele, die von 2000 bis 2015 galten.</a:t>
            </a:r>
            <a:endParaRPr sz="1800" dirty="0">
              <a:latin typeface="Aptos" panose="020B0004020202020204" pitchFamily="34" charset="0"/>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5"/>
          <p:cNvSpPr txBox="1">
            <a:spLocks noGrp="1"/>
          </p:cNvSpPr>
          <p:nvPr>
            <p:ph type="title"/>
          </p:nvPr>
        </p:nvSpPr>
        <p:spPr>
          <a:xfrm>
            <a:off x="594348" y="189575"/>
            <a:ext cx="7965600" cy="1593600"/>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Was sind die Merkmale der SDGs?</a:t>
            </a:r>
            <a:endParaRPr dirty="0">
              <a:latin typeface="Aptos Serif" panose="02020604070405020304" pitchFamily="18" charset="0"/>
              <a:cs typeface="Aptos Serif" panose="02020604070405020304" pitchFamily="18" charset="0"/>
            </a:endParaRPr>
          </a:p>
        </p:txBody>
      </p:sp>
      <p:sp>
        <p:nvSpPr>
          <p:cNvPr id="296" name="Google Shape;296;p45"/>
          <p:cNvSpPr txBox="1">
            <a:spLocks noGrp="1"/>
          </p:cNvSpPr>
          <p:nvPr>
            <p:ph type="body" idx="1"/>
          </p:nvPr>
        </p:nvSpPr>
        <p:spPr>
          <a:xfrm>
            <a:off x="594359" y="1975946"/>
            <a:ext cx="11217685" cy="4014490"/>
          </a:xfrm>
          <a:prstGeom prst="rect">
            <a:avLst/>
          </a:prstGeom>
          <a:noFill/>
          <a:ln>
            <a:noFill/>
          </a:ln>
        </p:spPr>
        <p:txBody>
          <a:bodyPr spcFirstLastPara="1" wrap="square" lIns="0" tIns="228600" rIns="0" bIns="0" anchor="t" anchorCtr="0">
            <a:noAutofit/>
          </a:bodyPr>
          <a:lstStyle/>
          <a:p>
            <a:pPr marL="571500" lvl="0" indent="-342900">
              <a:lnSpc>
                <a:spcPct val="120000"/>
              </a:lnSpc>
              <a:buSzPct val="117646"/>
              <a:buFont typeface="Noto Sans Symbols"/>
              <a:buChar char="✔"/>
            </a:pPr>
            <a:r>
              <a:rPr lang="de-DE" sz="1600" b="0" dirty="0">
                <a:solidFill>
                  <a:schemeClr val="bg2">
                    <a:lumMod val="25000"/>
                  </a:schemeClr>
                </a:solidFill>
                <a:latin typeface="Aptos" panose="020B0004020202020204" pitchFamily="34" charset="0"/>
              </a:rPr>
              <a:t>Sie haben eine </a:t>
            </a:r>
            <a:r>
              <a:rPr lang="de-DE" sz="1600" dirty="0">
                <a:solidFill>
                  <a:schemeClr val="bg2">
                    <a:lumMod val="25000"/>
                  </a:schemeClr>
                </a:solidFill>
                <a:latin typeface="Aptos" panose="020B0004020202020204" pitchFamily="34" charset="0"/>
              </a:rPr>
              <a:t>globale und lokale Dimension</a:t>
            </a:r>
            <a:r>
              <a:rPr lang="de-DE" sz="1600" b="0" dirty="0">
                <a:solidFill>
                  <a:schemeClr val="bg2">
                    <a:lumMod val="25000"/>
                  </a:schemeClr>
                </a:solidFill>
                <a:latin typeface="Aptos" panose="020B0004020202020204" pitchFamily="34" charset="0"/>
              </a:rPr>
              <a:t>. </a:t>
            </a:r>
          </a:p>
          <a:p>
            <a:pPr marL="571500" lvl="0" indent="-342900">
              <a:lnSpc>
                <a:spcPct val="120000"/>
              </a:lnSpc>
              <a:buSzPct val="117646"/>
              <a:buFont typeface="Noto Sans Symbols"/>
              <a:buChar char="✔"/>
            </a:pPr>
            <a:r>
              <a:rPr lang="de-DE" sz="1600" b="0" dirty="0">
                <a:solidFill>
                  <a:schemeClr val="bg2">
                    <a:lumMod val="25000"/>
                  </a:schemeClr>
                </a:solidFill>
                <a:latin typeface="Aptos" panose="020B0004020202020204" pitchFamily="34" charset="0"/>
              </a:rPr>
              <a:t>Sie sind </a:t>
            </a:r>
            <a:r>
              <a:rPr lang="de-DE" sz="1600" dirty="0">
                <a:solidFill>
                  <a:schemeClr val="bg2">
                    <a:lumMod val="25000"/>
                  </a:schemeClr>
                </a:solidFill>
                <a:latin typeface="Aptos" panose="020B0004020202020204" pitchFamily="34" charset="0"/>
              </a:rPr>
              <a:t>klar</a:t>
            </a:r>
            <a:r>
              <a:rPr lang="de-DE" sz="1600" b="0" dirty="0">
                <a:solidFill>
                  <a:schemeClr val="bg2">
                    <a:lumMod val="25000"/>
                  </a:schemeClr>
                </a:solidFill>
                <a:latin typeface="Aptos" panose="020B0004020202020204" pitchFamily="34" charset="0"/>
              </a:rPr>
              <a:t>. </a:t>
            </a:r>
          </a:p>
          <a:p>
            <a:pPr marL="571500" lvl="0" indent="-342900">
              <a:lnSpc>
                <a:spcPct val="120000"/>
              </a:lnSpc>
              <a:buSzPct val="117646"/>
              <a:buFont typeface="Noto Sans Symbols"/>
              <a:buChar char="✔"/>
            </a:pPr>
            <a:r>
              <a:rPr lang="de-DE" sz="1600" b="0" dirty="0">
                <a:solidFill>
                  <a:schemeClr val="bg2">
                    <a:lumMod val="25000"/>
                  </a:schemeClr>
                </a:solidFill>
                <a:latin typeface="Aptos" panose="020B0004020202020204" pitchFamily="34" charset="0"/>
              </a:rPr>
              <a:t>Sie sind </a:t>
            </a:r>
            <a:r>
              <a:rPr lang="de-DE" sz="1600" dirty="0">
                <a:solidFill>
                  <a:schemeClr val="bg2">
                    <a:lumMod val="25000"/>
                  </a:schemeClr>
                </a:solidFill>
                <a:latin typeface="Aptos" panose="020B0004020202020204" pitchFamily="34" charset="0"/>
              </a:rPr>
              <a:t>skalierbar und langfristig angelegt</a:t>
            </a:r>
            <a:r>
              <a:rPr lang="de-DE" sz="1600" b="0" dirty="0">
                <a:solidFill>
                  <a:schemeClr val="bg2">
                    <a:lumMod val="25000"/>
                  </a:schemeClr>
                </a:solidFill>
                <a:latin typeface="Aptos" panose="020B0004020202020204" pitchFamily="34" charset="0"/>
              </a:rPr>
              <a:t>.</a:t>
            </a:r>
          </a:p>
          <a:p>
            <a:pPr marL="571500" lvl="0" indent="-342900">
              <a:lnSpc>
                <a:spcPct val="120000"/>
              </a:lnSpc>
              <a:buSzPct val="117646"/>
              <a:buFont typeface="Noto Sans Symbols"/>
              <a:buChar char="✔"/>
            </a:pPr>
            <a:r>
              <a:rPr lang="de-DE" sz="1600" b="0" dirty="0">
                <a:solidFill>
                  <a:schemeClr val="bg2">
                    <a:lumMod val="25000"/>
                  </a:schemeClr>
                </a:solidFill>
                <a:latin typeface="Aptos" panose="020B0004020202020204" pitchFamily="34" charset="0"/>
              </a:rPr>
              <a:t>Sie lassen sich an Regierungen, lokale Institutionen, Unternehmen unterschiedlicher Größe und aus verschiedenen Branchen </a:t>
            </a:r>
            <a:r>
              <a:rPr lang="de-DE" sz="1600" dirty="0">
                <a:solidFill>
                  <a:schemeClr val="bg2">
                    <a:lumMod val="25000"/>
                  </a:schemeClr>
                </a:solidFill>
                <a:latin typeface="Aptos" panose="020B0004020202020204" pitchFamily="34" charset="0"/>
              </a:rPr>
              <a:t>anpassen</a:t>
            </a:r>
            <a:r>
              <a:rPr lang="de-DE" sz="1600" b="0" dirty="0">
                <a:solidFill>
                  <a:schemeClr val="bg2">
                    <a:lumMod val="25000"/>
                  </a:schemeClr>
                </a:solidFill>
                <a:latin typeface="Aptos" panose="020B0004020202020204" pitchFamily="34" charset="0"/>
              </a:rPr>
              <a:t>. </a:t>
            </a:r>
          </a:p>
          <a:p>
            <a:pPr marL="571500" lvl="0" indent="-342900">
              <a:lnSpc>
                <a:spcPct val="120000"/>
              </a:lnSpc>
              <a:buSzPct val="117646"/>
              <a:buFont typeface="Noto Sans Symbols"/>
              <a:buChar char="✔"/>
            </a:pPr>
            <a:r>
              <a:rPr lang="de-DE" sz="1600" b="0" dirty="0">
                <a:solidFill>
                  <a:schemeClr val="bg2">
                    <a:lumMod val="25000"/>
                  </a:schemeClr>
                </a:solidFill>
                <a:latin typeface="Aptos" panose="020B0004020202020204" pitchFamily="34" charset="0"/>
              </a:rPr>
              <a:t>Sie sind </a:t>
            </a:r>
            <a:r>
              <a:rPr lang="de-DE" sz="1600" dirty="0">
                <a:solidFill>
                  <a:schemeClr val="bg2">
                    <a:lumMod val="25000"/>
                  </a:schemeClr>
                </a:solidFill>
                <a:latin typeface="Aptos" panose="020B0004020202020204" pitchFamily="34" charset="0"/>
              </a:rPr>
              <a:t>branchenübergreifend und nicht sektoral ausgerichtet</a:t>
            </a:r>
            <a:r>
              <a:rPr lang="de-DE" sz="1600" b="0" dirty="0">
                <a:solidFill>
                  <a:schemeClr val="bg2">
                    <a:lumMod val="25000"/>
                  </a:schemeClr>
                </a:solidFill>
                <a:latin typeface="Aptos" panose="020B0004020202020204" pitchFamily="34" charset="0"/>
              </a:rPr>
              <a:t>.</a:t>
            </a:r>
          </a:p>
          <a:p>
            <a:pPr marL="571500" lvl="0" indent="-342900">
              <a:lnSpc>
                <a:spcPct val="120000"/>
              </a:lnSpc>
              <a:buSzPct val="117646"/>
              <a:buFont typeface="Noto Sans Symbols"/>
              <a:buChar char="✔"/>
            </a:pPr>
            <a:r>
              <a:rPr lang="de-DE" sz="1600" b="0" dirty="0">
                <a:solidFill>
                  <a:schemeClr val="bg2">
                    <a:lumMod val="25000"/>
                  </a:schemeClr>
                </a:solidFill>
                <a:latin typeface="Aptos" panose="020B0004020202020204" pitchFamily="34" charset="0"/>
              </a:rPr>
              <a:t>Sie </a:t>
            </a:r>
            <a:r>
              <a:rPr lang="de-DE" sz="1600" dirty="0">
                <a:solidFill>
                  <a:schemeClr val="bg2">
                    <a:lumMod val="25000"/>
                  </a:schemeClr>
                </a:solidFill>
                <a:latin typeface="Aptos" panose="020B0004020202020204" pitchFamily="34" charset="0"/>
              </a:rPr>
              <a:t>definieren die sektoralen Zuständigkeiten </a:t>
            </a:r>
            <a:r>
              <a:rPr lang="de-DE" sz="1600" b="0" dirty="0">
                <a:solidFill>
                  <a:schemeClr val="bg2">
                    <a:lumMod val="25000"/>
                  </a:schemeClr>
                </a:solidFill>
                <a:latin typeface="Aptos" panose="020B0004020202020204" pitchFamily="34" charset="0"/>
              </a:rPr>
              <a:t>der </a:t>
            </a:r>
            <a:r>
              <a:rPr lang="de-DE" sz="1600" dirty="0">
                <a:solidFill>
                  <a:schemeClr val="bg2">
                    <a:lumMod val="25000"/>
                  </a:schemeClr>
                </a:solidFill>
                <a:latin typeface="Aptos" panose="020B0004020202020204" pitchFamily="34" charset="0"/>
              </a:rPr>
              <a:t>verschiedenen Interessengruppen</a:t>
            </a:r>
            <a:r>
              <a:rPr lang="de-DE" sz="1600" b="0" dirty="0">
                <a:solidFill>
                  <a:schemeClr val="bg2">
                    <a:lumMod val="25000"/>
                  </a:schemeClr>
                </a:solidFill>
                <a:latin typeface="Aptos" panose="020B0004020202020204" pitchFamily="34" charset="0"/>
              </a:rPr>
              <a:t>. </a:t>
            </a:r>
          </a:p>
          <a:p>
            <a:pPr marL="571500" lvl="0" indent="-342900">
              <a:lnSpc>
                <a:spcPct val="120000"/>
              </a:lnSpc>
              <a:buSzPct val="117646"/>
              <a:buFont typeface="Noto Sans Symbols"/>
              <a:buChar char="✔"/>
            </a:pPr>
            <a:r>
              <a:rPr lang="de-DE" sz="1600" b="0" dirty="0">
                <a:solidFill>
                  <a:schemeClr val="bg2">
                    <a:lumMod val="25000"/>
                  </a:schemeClr>
                </a:solidFill>
                <a:latin typeface="Aptos" panose="020B0004020202020204" pitchFamily="34" charset="0"/>
              </a:rPr>
              <a:t>Sie begünstigen die Messung </a:t>
            </a:r>
            <a:r>
              <a:rPr lang="de-DE" sz="1600" dirty="0">
                <a:solidFill>
                  <a:schemeClr val="bg2">
                    <a:lumMod val="25000"/>
                  </a:schemeClr>
                </a:solidFill>
                <a:latin typeface="Aptos" panose="020B0004020202020204" pitchFamily="34" charset="0"/>
              </a:rPr>
              <a:t>positiver (Rechenschaftspflicht) und vergleichbarer Auswirkungen</a:t>
            </a:r>
            <a:r>
              <a:rPr lang="de-DE" sz="1600" b="0" dirty="0">
                <a:solidFill>
                  <a:schemeClr val="bg2">
                    <a:lumMod val="25000"/>
                  </a:schemeClr>
                </a:solidFill>
                <a:latin typeface="Aptos" panose="020B0004020202020204" pitchFamily="34" charset="0"/>
              </a:rPr>
              <a:t>.</a:t>
            </a:r>
            <a:endParaRPr sz="1600" dirty="0">
              <a:solidFill>
                <a:schemeClr val="bg2">
                  <a:lumMod val="25000"/>
                </a:schemeClr>
              </a:solidFill>
              <a:latin typeface="Aptos" panose="020B00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6"/>
          <p:cNvSpPr txBox="1">
            <a:spLocks noGrp="1"/>
          </p:cNvSpPr>
          <p:nvPr>
            <p:ph type="title"/>
          </p:nvPr>
        </p:nvSpPr>
        <p:spPr>
          <a:xfrm>
            <a:off x="3661409" y="4851399"/>
            <a:ext cx="7936230" cy="119107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Lokale Behörden: Wichtige Akteure für die SDGs</a:t>
            </a:r>
            <a:endParaRPr dirty="0">
              <a:latin typeface="Aptos Serif" panose="02020604070405020304" pitchFamily="18" charset="0"/>
              <a:cs typeface="Aptos Serif" panose="02020604070405020304" pitchFamily="18" charset="0"/>
            </a:endParaRPr>
          </a:p>
        </p:txBody>
      </p:sp>
      <p:sp>
        <p:nvSpPr>
          <p:cNvPr id="302" name="Google Shape;302;p46"/>
          <p:cNvSpPr txBox="1">
            <a:spLocks noGrp="1"/>
          </p:cNvSpPr>
          <p:nvPr>
            <p:ph type="body" idx="2"/>
          </p:nvPr>
        </p:nvSpPr>
        <p:spPr>
          <a:xfrm>
            <a:off x="3661409" y="631372"/>
            <a:ext cx="8521066" cy="3644901"/>
          </a:xfrm>
          <a:prstGeom prst="rect">
            <a:avLst/>
          </a:prstGeom>
          <a:noFill/>
          <a:ln>
            <a:noFill/>
          </a:ln>
        </p:spPr>
        <p:txBody>
          <a:bodyPr spcFirstLastPara="1" wrap="square" lIns="0" tIns="45700" rIns="91425" bIns="45700" anchor="t" anchorCtr="0">
            <a:normAutofit lnSpcReduction="10000"/>
          </a:bodyPr>
          <a:lstStyle/>
          <a:p>
            <a:pPr marL="514350" lvl="0" indent="-285750">
              <a:buFont typeface="Arial"/>
              <a:buChar char="•"/>
            </a:pPr>
            <a:r>
              <a:rPr lang="de-DE" b="1" dirty="0">
                <a:solidFill>
                  <a:schemeClr val="bg2">
                    <a:lumMod val="25000"/>
                  </a:schemeClr>
                </a:solidFill>
                <a:latin typeface="Aptos" panose="020B0004020202020204" pitchFamily="34" charset="0"/>
                <a:cs typeface="Aptos Serif" panose="02020604070405020304" pitchFamily="18" charset="0"/>
              </a:rPr>
              <a:t>Lokale Behörden </a:t>
            </a:r>
            <a:r>
              <a:rPr lang="de-DE" dirty="0">
                <a:solidFill>
                  <a:schemeClr val="bg2">
                    <a:lumMod val="25000"/>
                  </a:schemeClr>
                </a:solidFill>
                <a:latin typeface="Aptos" panose="020B0004020202020204" pitchFamily="34" charset="0"/>
                <a:cs typeface="Aptos Serif" panose="02020604070405020304" pitchFamily="18" charset="0"/>
              </a:rPr>
              <a:t>sind den Bürger*innen am nächsten und verwalten wichtige Dienstleistungen: </a:t>
            </a:r>
            <a:r>
              <a:rPr lang="de-DE" b="1" dirty="0">
                <a:solidFill>
                  <a:schemeClr val="bg2">
                    <a:lumMod val="25000"/>
                  </a:schemeClr>
                </a:solidFill>
                <a:latin typeface="Aptos" panose="020B0004020202020204" pitchFamily="34" charset="0"/>
                <a:cs typeface="Aptos Serif" panose="02020604070405020304" pitchFamily="18" charset="0"/>
              </a:rPr>
              <a:t>Verkehr, Wohnen, Bildung, Abfall, Wasser, Energie usw.</a:t>
            </a:r>
          </a:p>
          <a:p>
            <a:pPr marL="514350" lvl="0" indent="-285750">
              <a:buFont typeface="Arial"/>
              <a:buChar char="•"/>
            </a:pPr>
            <a:r>
              <a:rPr lang="de-DE" b="1" dirty="0">
                <a:solidFill>
                  <a:schemeClr val="bg2">
                    <a:lumMod val="25000"/>
                  </a:schemeClr>
                </a:solidFill>
                <a:latin typeface="Aptos" panose="020B0004020202020204" pitchFamily="34" charset="0"/>
                <a:cs typeface="Aptos Serif" panose="02020604070405020304" pitchFamily="18" charset="0"/>
              </a:rPr>
              <a:t>Über 65 % der SDG-Ziele </a:t>
            </a:r>
            <a:r>
              <a:rPr lang="de-DE" dirty="0">
                <a:solidFill>
                  <a:schemeClr val="bg2">
                    <a:lumMod val="25000"/>
                  </a:schemeClr>
                </a:solidFill>
                <a:latin typeface="Aptos" panose="020B0004020202020204" pitchFamily="34" charset="0"/>
                <a:cs typeface="Aptos Serif" panose="02020604070405020304" pitchFamily="18" charset="0"/>
              </a:rPr>
              <a:t>können nur mit </a:t>
            </a:r>
            <a:r>
              <a:rPr lang="de-DE" b="1" dirty="0">
                <a:solidFill>
                  <a:schemeClr val="bg2">
                    <a:lumMod val="25000"/>
                  </a:schemeClr>
                </a:solidFill>
                <a:latin typeface="Aptos" panose="020B0004020202020204" pitchFamily="34" charset="0"/>
                <a:cs typeface="Aptos Serif" panose="02020604070405020304" pitchFamily="18" charset="0"/>
              </a:rPr>
              <a:t>Beteiligung der lokalen und regionalen Behörden </a:t>
            </a:r>
            <a:r>
              <a:rPr lang="de-DE" dirty="0">
                <a:solidFill>
                  <a:schemeClr val="bg2">
                    <a:lumMod val="25000"/>
                  </a:schemeClr>
                </a:solidFill>
                <a:latin typeface="Aptos" panose="020B0004020202020204" pitchFamily="34" charset="0"/>
                <a:cs typeface="Aptos Serif" panose="02020604070405020304" pitchFamily="18" charset="0"/>
              </a:rPr>
              <a:t>erreicht werden.</a:t>
            </a:r>
          </a:p>
          <a:p>
            <a:pPr marL="514350" lvl="0" indent="-285750">
              <a:buFont typeface="Arial"/>
              <a:buChar char="•"/>
            </a:pPr>
            <a:r>
              <a:rPr lang="de-DE" b="1" dirty="0">
                <a:solidFill>
                  <a:schemeClr val="bg2">
                    <a:lumMod val="25000"/>
                  </a:schemeClr>
                </a:solidFill>
                <a:latin typeface="Aptos" panose="020B0004020202020204" pitchFamily="34" charset="0"/>
                <a:cs typeface="Aptos Serif" panose="02020604070405020304" pitchFamily="18" charset="0"/>
              </a:rPr>
              <a:t>Städte und Gemeinden stehen bei der Bekämpfung von Klimawandel, Armut und Ungleichheit an vorderster Front.</a:t>
            </a:r>
          </a:p>
          <a:p>
            <a:pPr marL="514350" lvl="0" indent="-285750">
              <a:buFont typeface="Arial"/>
              <a:buChar char="•"/>
            </a:pPr>
            <a:r>
              <a:rPr lang="de-DE" b="1" dirty="0">
                <a:solidFill>
                  <a:schemeClr val="bg2">
                    <a:lumMod val="25000"/>
                  </a:schemeClr>
                </a:solidFill>
                <a:latin typeface="Aptos" panose="020B0004020202020204" pitchFamily="34" charset="0"/>
                <a:cs typeface="Aptos Serif" panose="02020604070405020304" pitchFamily="18" charset="0"/>
              </a:rPr>
              <a:t>Lokale Maßnahmen haben globale Auswirkungen</a:t>
            </a:r>
            <a:r>
              <a:rPr lang="de-DE" dirty="0">
                <a:solidFill>
                  <a:schemeClr val="bg2">
                    <a:lumMod val="25000"/>
                  </a:schemeClr>
                </a:solidFill>
                <a:latin typeface="Aptos" panose="020B0004020202020204" pitchFamily="34" charset="0"/>
                <a:cs typeface="Aptos Serif" panose="02020604070405020304" pitchFamily="18" charset="0"/>
              </a:rPr>
              <a:t>: Nachhaltige Stadtentwicklung, soziale Inklusion und grüne Innovationen tragen alle zu den globalen Zielen bei.</a:t>
            </a:r>
            <a:endParaRPr dirty="0">
              <a:solidFill>
                <a:schemeClr val="bg2">
                  <a:lumMod val="25000"/>
                </a:schemeClr>
              </a:solidFill>
              <a:latin typeface="Aptos" panose="020B0004020202020204" pitchFamily="34" charset="0"/>
              <a:cs typeface="Aptos Serif" panose="02020604070405020304" pitchFamily="18" charset="0"/>
            </a:endParaRPr>
          </a:p>
        </p:txBody>
      </p:sp>
      <p:pic>
        <p:nvPicPr>
          <p:cNvPr id="303" name="Google Shape;303;p46"/>
          <p:cNvPicPr preferRelativeResize="0"/>
          <p:nvPr/>
        </p:nvPicPr>
        <p:blipFill rotWithShape="1">
          <a:blip r:embed="rId3">
            <a:alphaModFix/>
          </a:blip>
          <a:srcRect/>
          <a:stretch/>
        </p:blipFill>
        <p:spPr>
          <a:xfrm>
            <a:off x="496682" y="631372"/>
            <a:ext cx="2943636" cy="29055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p>
            <a:pPr lvl="0"/>
            <a:r>
              <a:rPr lang="de-DE" sz="4200" dirty="0">
                <a:latin typeface="Aptos Serif" panose="02020604070405020304" pitchFamily="18" charset="0"/>
                <a:cs typeface="Aptos Serif" panose="02020604070405020304" pitchFamily="18" charset="0"/>
              </a:rPr>
              <a:t>Nachhaltige öffentliche Beschaffung: </a:t>
            </a:r>
            <a:br>
              <a:rPr lang="de-DE" sz="4200" dirty="0">
                <a:latin typeface="Aptos Serif" panose="02020604070405020304" pitchFamily="18" charset="0"/>
                <a:cs typeface="Aptos Serif" panose="02020604070405020304" pitchFamily="18" charset="0"/>
              </a:rPr>
            </a:br>
            <a:r>
              <a:rPr lang="de-DE" sz="4200" dirty="0">
                <a:latin typeface="Aptos Serif" panose="02020604070405020304" pitchFamily="18" charset="0"/>
                <a:cs typeface="Aptos Serif" panose="02020604070405020304" pitchFamily="18" charset="0"/>
              </a:rPr>
              <a:t>Ein strategisches Instrument für die SDGs</a:t>
            </a:r>
            <a:endParaRPr sz="4200" dirty="0">
              <a:latin typeface="Aptos Serif" panose="02020604070405020304" pitchFamily="18" charset="0"/>
              <a:cs typeface="Aptos Serif" panose="02020604070405020304" pitchFamily="18" charset="0"/>
            </a:endParaRPr>
          </a:p>
        </p:txBody>
      </p:sp>
      <p:grpSp>
        <p:nvGrpSpPr>
          <p:cNvPr id="309" name="Google Shape;309;p4"/>
          <p:cNvGrpSpPr/>
          <p:nvPr/>
        </p:nvGrpSpPr>
        <p:grpSpPr>
          <a:xfrm>
            <a:off x="967230" y="2141887"/>
            <a:ext cx="10257539" cy="3718812"/>
            <a:chOff x="372870" y="316262"/>
            <a:chExt cx="10257539" cy="3718812"/>
          </a:xfrm>
        </p:grpSpPr>
        <p:sp>
          <p:nvSpPr>
            <p:cNvPr id="310" name="Google Shape;310;p4"/>
            <p:cNvSpPr/>
            <p:nvPr/>
          </p:nvSpPr>
          <p:spPr>
            <a:xfrm>
              <a:off x="779952" y="316262"/>
              <a:ext cx="1273437" cy="1273437"/>
            </a:xfrm>
            <a:prstGeom prst="ellipse">
              <a:avLst/>
            </a:prstGeom>
            <a:solidFill>
              <a:schemeClr val="accent1">
                <a:lumMod val="40000"/>
                <a:lumOff val="6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4"/>
            <p:cNvSpPr/>
            <p:nvPr/>
          </p:nvSpPr>
          <p:spPr>
            <a:xfrm>
              <a:off x="1051341" y="587651"/>
              <a:ext cx="730660" cy="730660"/>
            </a:xfrm>
            <a:prstGeom prst="rect">
              <a:avLst/>
            </a:prstGeom>
            <a:blipFill rotWithShape="1">
              <a:blip r:embed="rId3">
                <a:alphaModFix/>
              </a:blip>
              <a:stretch>
                <a:fillRect/>
              </a:stretch>
            </a:blipFill>
            <a:ln w="25400" cap="flat"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4"/>
            <p:cNvSpPr/>
            <p:nvPr/>
          </p:nvSpPr>
          <p:spPr>
            <a:xfrm>
              <a:off x="372870" y="1986344"/>
              <a:ext cx="2087602" cy="20487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4"/>
            <p:cNvSpPr txBox="1"/>
            <p:nvPr/>
          </p:nvSpPr>
          <p:spPr>
            <a:xfrm>
              <a:off x="372870" y="1986344"/>
              <a:ext cx="2087602" cy="2048730"/>
            </a:xfrm>
            <a:prstGeom prst="rect">
              <a:avLst/>
            </a:prstGeom>
            <a:noFill/>
            <a:ln>
              <a:noFill/>
            </a:ln>
          </p:spPr>
          <p:txBody>
            <a:bodyPr spcFirstLastPara="1" wrap="square" lIns="0" tIns="0" rIns="0" bIns="0" anchor="t" anchorCtr="0">
              <a:noAutofit/>
            </a:bodyPr>
            <a:lstStyle/>
            <a:p>
              <a:pPr lvl="0" algn="ctr">
                <a:buSzPts val="1400"/>
              </a:pPr>
              <a:r>
                <a:rPr lang="de-DE" dirty="0">
                  <a:latin typeface="Aptos" panose="020B0004020202020204" pitchFamily="34" charset="0"/>
                </a:rPr>
                <a:t>Das öffentliche Beschaffungswesen macht in vielen Ländern 15 bis 20 % des BIP aus – ein mächtiger wirtschaftlicher Hebel.</a:t>
              </a:r>
              <a:endParaRPr sz="1400" i="0" u="none" strike="noStrike" cap="none" dirty="0">
                <a:solidFill>
                  <a:srgbClr val="000000"/>
                </a:solidFill>
                <a:latin typeface="Aptos" panose="020B0004020202020204" pitchFamily="34" charset="0"/>
                <a:sym typeface="Arial"/>
              </a:endParaRPr>
            </a:p>
          </p:txBody>
        </p:sp>
        <p:sp>
          <p:nvSpPr>
            <p:cNvPr id="314" name="Google Shape;314;p4"/>
            <p:cNvSpPr/>
            <p:nvPr/>
          </p:nvSpPr>
          <p:spPr>
            <a:xfrm>
              <a:off x="3638454" y="316262"/>
              <a:ext cx="1273437" cy="1273437"/>
            </a:xfrm>
            <a:prstGeom prst="ellipse">
              <a:avLst/>
            </a:prstGeom>
            <a:solidFill>
              <a:schemeClr val="accent1">
                <a:lumMod val="40000"/>
                <a:lumOff val="6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4"/>
            <p:cNvSpPr/>
            <p:nvPr/>
          </p:nvSpPr>
          <p:spPr>
            <a:xfrm>
              <a:off x="3909843" y="587651"/>
              <a:ext cx="730660" cy="730660"/>
            </a:xfrm>
            <a:prstGeom prst="rect">
              <a:avLst/>
            </a:prstGeom>
            <a:blipFill rotWithShape="1">
              <a:blip r:embed="rId4">
                <a:alphaModFix/>
              </a:blip>
              <a:stretch>
                <a:fillRect/>
              </a:stretch>
            </a:blipFill>
            <a:ln w="25400" cap="flat"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
            <p:cNvSpPr/>
            <p:nvPr/>
          </p:nvSpPr>
          <p:spPr>
            <a:xfrm>
              <a:off x="2825803" y="1986344"/>
              <a:ext cx="2898740" cy="20487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4"/>
            <p:cNvSpPr txBox="1"/>
            <p:nvPr/>
          </p:nvSpPr>
          <p:spPr>
            <a:xfrm>
              <a:off x="2825803" y="1986344"/>
              <a:ext cx="2898740" cy="2048730"/>
            </a:xfrm>
            <a:prstGeom prst="rect">
              <a:avLst/>
            </a:prstGeom>
            <a:noFill/>
            <a:ln>
              <a:noFill/>
            </a:ln>
          </p:spPr>
          <p:txBody>
            <a:bodyPr spcFirstLastPara="1" wrap="square" lIns="0" tIns="0" rIns="0" bIns="0" anchor="t" anchorCtr="0">
              <a:noAutofit/>
            </a:bodyPr>
            <a:lstStyle/>
            <a:p>
              <a:pPr lvl="0" algn="ctr">
                <a:buSzPts val="1400"/>
              </a:pPr>
              <a:r>
                <a:rPr lang="de-DE" dirty="0">
                  <a:latin typeface="Aptos" panose="020B0004020202020204" pitchFamily="34" charset="0"/>
                </a:rPr>
                <a:t>Durch nachhaltige Beschaffung können Kommunalverwaltungen: - die Umweltbelastung verringern (SDG 12, SDG 13)</a:t>
              </a:r>
            </a:p>
            <a:p>
              <a:pPr marL="285750" lvl="0" indent="-285750" algn="ctr">
                <a:buSzPts val="1400"/>
                <a:buFontTx/>
                <a:buChar char="-"/>
              </a:pPr>
              <a:r>
                <a:rPr lang="de-DE" dirty="0">
                  <a:latin typeface="Aptos" panose="020B0004020202020204" pitchFamily="34" charset="0"/>
                </a:rPr>
                <a:t>Förderung menschenwürdiger Arbeit und sozialer Inklusion (SDG 8, SDG 10)</a:t>
              </a:r>
            </a:p>
            <a:p>
              <a:pPr marL="285750" lvl="0" indent="-285750" algn="ctr">
                <a:buSzPts val="1400"/>
                <a:buFontTx/>
                <a:buChar char="-"/>
              </a:pPr>
              <a:r>
                <a:rPr lang="de-DE" dirty="0">
                  <a:latin typeface="Aptos" panose="020B0004020202020204" pitchFamily="34" charset="0"/>
                </a:rPr>
                <a:t>Förderung von Innovation und nachhaltiger Infrastruktur (SDG 9, SDG 11)</a:t>
              </a:r>
              <a:endParaRPr sz="1400" i="0" u="none" strike="noStrike" cap="none" dirty="0">
                <a:solidFill>
                  <a:srgbClr val="000000"/>
                </a:solidFill>
                <a:latin typeface="Aptos" panose="020B0004020202020204" pitchFamily="34" charset="0"/>
                <a:sym typeface="Arial"/>
              </a:endParaRPr>
            </a:p>
          </p:txBody>
        </p:sp>
        <p:sp>
          <p:nvSpPr>
            <p:cNvPr id="318" name="Google Shape;318;p4"/>
            <p:cNvSpPr/>
            <p:nvPr/>
          </p:nvSpPr>
          <p:spPr>
            <a:xfrm>
              <a:off x="6496956" y="316262"/>
              <a:ext cx="1273437" cy="1273437"/>
            </a:xfrm>
            <a:prstGeom prst="ellipse">
              <a:avLst/>
            </a:prstGeom>
            <a:solidFill>
              <a:schemeClr val="accent1">
                <a:lumMod val="40000"/>
                <a:lumOff val="6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4"/>
            <p:cNvSpPr/>
            <p:nvPr/>
          </p:nvSpPr>
          <p:spPr>
            <a:xfrm>
              <a:off x="6768345" y="587651"/>
              <a:ext cx="730660" cy="730660"/>
            </a:xfrm>
            <a:prstGeom prst="rect">
              <a:avLst/>
            </a:prstGeom>
            <a:blipFill rotWithShape="1">
              <a:blip r:embed="rId5">
                <a:alphaModFix/>
              </a:blip>
              <a:stretch>
                <a:fillRect/>
              </a:stretch>
            </a:blipFill>
            <a:ln w="25400" cap="flat"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4"/>
            <p:cNvSpPr/>
            <p:nvPr/>
          </p:nvSpPr>
          <p:spPr>
            <a:xfrm>
              <a:off x="6089874" y="1986344"/>
              <a:ext cx="2087602" cy="20487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4"/>
            <p:cNvSpPr txBox="1"/>
            <p:nvPr/>
          </p:nvSpPr>
          <p:spPr>
            <a:xfrm>
              <a:off x="6089874" y="1986344"/>
              <a:ext cx="2087602" cy="2048730"/>
            </a:xfrm>
            <a:prstGeom prst="rect">
              <a:avLst/>
            </a:prstGeom>
            <a:noFill/>
            <a:ln>
              <a:noFill/>
            </a:ln>
          </p:spPr>
          <p:txBody>
            <a:bodyPr spcFirstLastPara="1" wrap="square" lIns="0" tIns="0" rIns="0" bIns="0" anchor="t" anchorCtr="0">
              <a:noAutofit/>
            </a:bodyPr>
            <a:lstStyle/>
            <a:p>
              <a:pPr lvl="0" algn="ctr">
                <a:buSzPts val="1400"/>
              </a:pPr>
              <a:r>
                <a:rPr lang="de-DE" dirty="0">
                  <a:latin typeface="Aptos" panose="020B0004020202020204" pitchFamily="34" charset="0"/>
                </a:rPr>
                <a:t>Verankert die SDG-Prinzipien in der täglichen Entscheidungsfindung und in langfristigen Strategien.</a:t>
              </a:r>
              <a:endParaRPr sz="1400" i="0" u="none" strike="noStrike" cap="none" dirty="0">
                <a:solidFill>
                  <a:srgbClr val="000000"/>
                </a:solidFill>
                <a:latin typeface="Aptos" panose="020B0004020202020204" pitchFamily="34" charset="0"/>
                <a:sym typeface="Arial"/>
              </a:endParaRPr>
            </a:p>
          </p:txBody>
        </p:sp>
        <p:sp>
          <p:nvSpPr>
            <p:cNvPr id="322" name="Google Shape;322;p4"/>
            <p:cNvSpPr/>
            <p:nvPr/>
          </p:nvSpPr>
          <p:spPr>
            <a:xfrm>
              <a:off x="8949889" y="316262"/>
              <a:ext cx="1273437" cy="1273437"/>
            </a:xfrm>
            <a:prstGeom prst="ellipse">
              <a:avLst/>
            </a:prstGeom>
            <a:solidFill>
              <a:schemeClr val="accent1">
                <a:lumMod val="40000"/>
                <a:lumOff val="6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4"/>
            <p:cNvSpPr/>
            <p:nvPr/>
          </p:nvSpPr>
          <p:spPr>
            <a:xfrm>
              <a:off x="9221277" y="587651"/>
              <a:ext cx="730660" cy="730660"/>
            </a:xfrm>
            <a:prstGeom prst="rect">
              <a:avLst/>
            </a:prstGeom>
            <a:blipFill rotWithShape="1">
              <a:blip r:embed="rId6">
                <a:alphaModFix/>
              </a:blip>
              <a:stretch>
                <a:fillRect/>
              </a:stretch>
            </a:blipFill>
            <a:ln w="25400" cap="flat"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4"/>
            <p:cNvSpPr/>
            <p:nvPr/>
          </p:nvSpPr>
          <p:spPr>
            <a:xfrm>
              <a:off x="8542807" y="1986344"/>
              <a:ext cx="2087602" cy="20487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4"/>
            <p:cNvSpPr txBox="1"/>
            <p:nvPr/>
          </p:nvSpPr>
          <p:spPr>
            <a:xfrm>
              <a:off x="8542807" y="1986344"/>
              <a:ext cx="2087602" cy="2048730"/>
            </a:xfrm>
            <a:prstGeom prst="rect">
              <a:avLst/>
            </a:prstGeom>
            <a:noFill/>
            <a:ln>
              <a:noFill/>
            </a:ln>
          </p:spPr>
          <p:txBody>
            <a:bodyPr spcFirstLastPara="1" wrap="square" lIns="0" tIns="0" rIns="0" bIns="0" anchor="t" anchorCtr="0">
              <a:noAutofit/>
            </a:bodyPr>
            <a:lstStyle/>
            <a:p>
              <a:pPr lvl="0" algn="ctr">
                <a:buSzPts val="1400"/>
              </a:pPr>
              <a:r>
                <a:rPr lang="de-DE" dirty="0">
                  <a:latin typeface="Aptos" panose="020B0004020202020204" pitchFamily="34" charset="0"/>
                </a:rPr>
                <a:t>Sendet klare Signale an die Märkte und unterstützt verantwortungs-bewusste Unternehmen und Kreislaufwirtschafts-modelle.</a:t>
              </a:r>
              <a:endParaRPr sz="1400" i="0" u="none" strike="noStrike" cap="none" dirty="0">
                <a:solidFill>
                  <a:srgbClr val="000000"/>
                </a:solidFill>
                <a:latin typeface="Aptos" panose="020B0004020202020204" pitchFamily="34" charset="0"/>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9"/>
          <p:cNvSpPr txBox="1">
            <a:spLocks noGrp="1"/>
          </p:cNvSpPr>
          <p:nvPr>
            <p:ph type="ctrTitle"/>
          </p:nvPr>
        </p:nvSpPr>
        <p:spPr>
          <a:xfrm>
            <a:off x="5367867" y="411479"/>
            <a:ext cx="6428437" cy="3291840"/>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Einführung in die nachhaltige Beschaffung</a:t>
            </a:r>
            <a:endParaRPr dirty="0">
              <a:latin typeface="Aptos Serif" panose="02020604070405020304" pitchFamily="18" charset="0"/>
              <a:cs typeface="Aptos Serif" panose="0202060407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2"/>
          <p:cNvSpPr txBox="1">
            <a:spLocks noGrp="1"/>
          </p:cNvSpPr>
          <p:nvPr>
            <p:ph type="title"/>
          </p:nvPr>
        </p:nvSpPr>
        <p:spPr>
          <a:xfrm>
            <a:off x="594359" y="402515"/>
            <a:ext cx="80235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Agenda - Teil 2:</a:t>
            </a:r>
            <a:br>
              <a:rPr lang="de-DE" dirty="0">
                <a:latin typeface="Aptos Serif" panose="02020604070405020304" pitchFamily="18" charset="0"/>
                <a:cs typeface="Aptos Serif" panose="02020604070405020304" pitchFamily="18" charset="0"/>
              </a:rPr>
            </a:br>
            <a:r>
              <a:rPr lang="de-DE" dirty="0">
                <a:latin typeface="Aptos Serif" panose="02020604070405020304" pitchFamily="18" charset="0"/>
                <a:cs typeface="Aptos Serif" panose="02020604070405020304" pitchFamily="18" charset="0"/>
              </a:rPr>
              <a:t>Einführung in die nachhaltige Beschaffung</a:t>
            </a:r>
            <a:endParaRPr dirty="0">
              <a:latin typeface="Aptos Serif" panose="02020604070405020304" pitchFamily="18" charset="0"/>
              <a:cs typeface="Aptos Serif" panose="02020604070405020304" pitchFamily="18" charset="0"/>
            </a:endParaRPr>
          </a:p>
        </p:txBody>
      </p:sp>
      <p:sp>
        <p:nvSpPr>
          <p:cNvPr id="336" name="Google Shape;336;p52"/>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685800" lvl="0" indent="-304800" algn="l" rtl="0">
              <a:lnSpc>
                <a:spcPct val="80000"/>
              </a:lnSpc>
              <a:spcBef>
                <a:spcPts val="2200"/>
              </a:spcBef>
              <a:spcAft>
                <a:spcPts val="0"/>
              </a:spcAft>
              <a:buSzPts val="2400"/>
              <a:buFont typeface="Arial"/>
              <a:buNone/>
            </a:pPr>
            <a:endParaRPr/>
          </a:p>
          <a:p>
            <a:pPr marL="228600" lvl="0" indent="0" algn="l" rtl="0">
              <a:lnSpc>
                <a:spcPct val="80000"/>
              </a:lnSpc>
              <a:spcBef>
                <a:spcPts val="2200"/>
              </a:spcBef>
              <a:spcAft>
                <a:spcPts val="0"/>
              </a:spcAft>
              <a:buSzPts val="2400"/>
              <a:buNone/>
            </a:pPr>
            <a:endParaRPr/>
          </a:p>
        </p:txBody>
      </p:sp>
      <p:sp>
        <p:nvSpPr>
          <p:cNvPr id="337" name="Google Shape;337;p52"/>
          <p:cNvSpPr txBox="1"/>
          <p:nvPr/>
        </p:nvSpPr>
        <p:spPr>
          <a:xfrm>
            <a:off x="746759" y="2434318"/>
            <a:ext cx="10965077" cy="3708517"/>
          </a:xfrm>
          <a:prstGeom prst="rect">
            <a:avLst/>
          </a:prstGeom>
          <a:noFill/>
          <a:ln>
            <a:noFill/>
          </a:ln>
        </p:spPr>
        <p:txBody>
          <a:bodyPr spcFirstLastPara="1" wrap="square" lIns="0" tIns="228600" rIns="0" bIns="0" anchor="t" anchorCtr="0">
            <a:normAutofit/>
          </a:bodyPr>
          <a:lstStyle/>
          <a:p>
            <a:pPr marL="685800" lvl="0" indent="-457200">
              <a:lnSpc>
                <a:spcPct val="80000"/>
              </a:lnSpc>
              <a:spcBef>
                <a:spcPts val="2200"/>
              </a:spcBef>
              <a:buClr>
                <a:schemeClr val="accent4"/>
              </a:buClr>
              <a:buSzPts val="2400"/>
              <a:buFont typeface="Arial"/>
              <a:buAutoNum type="arabicPeriod"/>
            </a:pPr>
            <a:r>
              <a:rPr lang="de-DE" sz="2400" b="1" dirty="0">
                <a:solidFill>
                  <a:schemeClr val="accent4"/>
                </a:solidFill>
                <a:latin typeface="Aptos" panose="020B0004020202020204" pitchFamily="34" charset="0"/>
              </a:rPr>
              <a:t>Entwicklungsmodelle im Vergleich </a:t>
            </a:r>
          </a:p>
          <a:p>
            <a:pPr marL="685800" lvl="0" indent="-457200">
              <a:lnSpc>
                <a:spcPct val="80000"/>
              </a:lnSpc>
              <a:spcBef>
                <a:spcPts val="2200"/>
              </a:spcBef>
              <a:buClr>
                <a:schemeClr val="accent4"/>
              </a:buClr>
              <a:buSzPts val="2400"/>
              <a:buFont typeface="Arial"/>
              <a:buAutoNum type="arabicPeriod"/>
            </a:pPr>
            <a:r>
              <a:rPr lang="de-DE" sz="2400" b="1" dirty="0">
                <a:solidFill>
                  <a:schemeClr val="accent4"/>
                </a:solidFill>
                <a:latin typeface="Aptos" panose="020B0004020202020204" pitchFamily="34" charset="0"/>
              </a:rPr>
              <a:t>Die GPP-Definition </a:t>
            </a:r>
          </a:p>
          <a:p>
            <a:pPr marL="685800" lvl="0" indent="-457200">
              <a:lnSpc>
                <a:spcPct val="80000"/>
              </a:lnSpc>
              <a:spcBef>
                <a:spcPts val="2200"/>
              </a:spcBef>
              <a:buClr>
                <a:schemeClr val="accent4"/>
              </a:buClr>
              <a:buSzPts val="2400"/>
              <a:buFont typeface="Arial"/>
              <a:buAutoNum type="arabicPeriod"/>
            </a:pPr>
            <a:r>
              <a:rPr lang="de-DE" sz="2400" b="1" dirty="0">
                <a:solidFill>
                  <a:schemeClr val="accent4"/>
                </a:solidFill>
                <a:latin typeface="Aptos" panose="020B0004020202020204" pitchFamily="34" charset="0"/>
              </a:rPr>
              <a:t>Europäische Instrumente zur Verbreitung von GPP</a:t>
            </a:r>
          </a:p>
          <a:p>
            <a:pPr marL="685800" lvl="0" indent="-457200">
              <a:lnSpc>
                <a:spcPct val="80000"/>
              </a:lnSpc>
              <a:spcBef>
                <a:spcPts val="2200"/>
              </a:spcBef>
              <a:buClr>
                <a:schemeClr val="accent4"/>
              </a:buClr>
              <a:buSzPts val="2400"/>
              <a:buFont typeface="Arial"/>
              <a:buAutoNum type="arabicPeriod"/>
            </a:pPr>
            <a:r>
              <a:rPr lang="de-DE" sz="2400" b="1" dirty="0">
                <a:solidFill>
                  <a:schemeClr val="accent4"/>
                </a:solidFill>
                <a:latin typeface="Aptos" panose="020B0004020202020204" pitchFamily="34" charset="0"/>
              </a:rPr>
              <a:t>Vorteile von SPP</a:t>
            </a:r>
            <a:endParaRPr sz="2400" b="1" i="0" u="none" strike="noStrike" cap="none" dirty="0">
              <a:solidFill>
                <a:schemeClr val="accent4"/>
              </a:solidFill>
              <a:latin typeface="Aptos" panose="020B0004020202020204" pitchFamily="34" charset="0"/>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0"/>
          <p:cNvSpPr txBox="1">
            <a:spLocks noGrp="1"/>
          </p:cNvSpPr>
          <p:nvPr>
            <p:ph type="ctrTitle"/>
          </p:nvPr>
        </p:nvSpPr>
        <p:spPr>
          <a:xfrm>
            <a:off x="6344551" y="390458"/>
            <a:ext cx="5847449" cy="3291840"/>
          </a:xfrm>
          <a:prstGeom prst="rect">
            <a:avLst/>
          </a:prstGeom>
          <a:noFill/>
          <a:ln>
            <a:noFill/>
          </a:ln>
        </p:spPr>
        <p:txBody>
          <a:bodyPr spcFirstLastPara="1" wrap="square" lIns="0" tIns="0" rIns="0" bIns="0" anchor="b" anchorCtr="0">
            <a:noAutofit/>
          </a:bodyPr>
          <a:lstStyle/>
          <a:p>
            <a:pPr lvl="0"/>
            <a:r>
              <a:rPr lang="de-DE" sz="4800" dirty="0">
                <a:latin typeface="Aptos Serif" panose="02020604070405020304" pitchFamily="18" charset="0"/>
                <a:cs typeface="Aptos Serif" panose="02020604070405020304" pitchFamily="18" charset="0"/>
              </a:rPr>
              <a:t>Entwicklungs-modelle im Vergleich</a:t>
            </a:r>
            <a:endParaRPr sz="4800" dirty="0">
              <a:latin typeface="Aptos Serif" panose="02020604070405020304" pitchFamily="18" charset="0"/>
              <a:cs typeface="Aptos Serif" panose="0202060407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3"/>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Lineare vs. Kreislaufwirtschaft</a:t>
            </a:r>
            <a:endParaRPr dirty="0">
              <a:latin typeface="Aptos Serif" panose="02020604070405020304" pitchFamily="18" charset="0"/>
              <a:cs typeface="Aptos Serif" panose="02020604070405020304" pitchFamily="18" charset="0"/>
            </a:endParaRPr>
          </a:p>
        </p:txBody>
      </p:sp>
      <p:sp>
        <p:nvSpPr>
          <p:cNvPr id="348" name="Google Shape;348;p53"/>
          <p:cNvSpPr txBox="1">
            <a:spLocks noGrp="1"/>
          </p:cNvSpPr>
          <p:nvPr>
            <p:ph type="body" idx="2"/>
          </p:nvPr>
        </p:nvSpPr>
        <p:spPr>
          <a:xfrm>
            <a:off x="7736908" y="1937488"/>
            <a:ext cx="4455092" cy="3999848"/>
          </a:xfrm>
          <a:prstGeom prst="rect">
            <a:avLst/>
          </a:prstGeom>
          <a:noFill/>
          <a:ln>
            <a:noFill/>
          </a:ln>
        </p:spPr>
        <p:txBody>
          <a:bodyPr spcFirstLastPara="1" wrap="square" lIns="0" tIns="45700" rIns="91425" bIns="45700" anchor="t" anchorCtr="0">
            <a:noAutofit/>
          </a:bodyPr>
          <a:lstStyle/>
          <a:p>
            <a:pPr marL="101600" lvl="0" indent="0" algn="l" rtl="0">
              <a:lnSpc>
                <a:spcPct val="90000"/>
              </a:lnSpc>
              <a:spcBef>
                <a:spcPts val="1800"/>
              </a:spcBef>
              <a:spcAft>
                <a:spcPts val="0"/>
              </a:spcAft>
              <a:buSzPts val="2000"/>
              <a:buNone/>
            </a:pPr>
            <a:r>
              <a:rPr lang="de-DE" b="1" dirty="0">
                <a:latin typeface="Aptos" panose="020B0004020202020204" pitchFamily="34" charset="0"/>
                <a:sym typeface="Arial"/>
              </a:rPr>
              <a:t>LINEARE WIRTSCHAFT:</a:t>
            </a:r>
            <a:endParaRPr dirty="0">
              <a:latin typeface="Aptos" panose="020B0004020202020204" pitchFamily="34" charset="0"/>
              <a:sym typeface="Arial"/>
            </a:endParaRPr>
          </a:p>
          <a:p>
            <a:pPr lvl="0"/>
            <a:r>
              <a:rPr lang="de-DE" dirty="0">
                <a:latin typeface="Aptos" panose="020B0004020202020204" pitchFamily="34" charset="0"/>
              </a:rPr>
              <a:t>Extrahieren;</a:t>
            </a:r>
          </a:p>
          <a:p>
            <a:pPr lvl="0"/>
            <a:r>
              <a:rPr lang="de-DE" dirty="0">
                <a:latin typeface="Aptos" panose="020B0004020202020204" pitchFamily="34" charset="0"/>
              </a:rPr>
              <a:t>Produzieren;</a:t>
            </a:r>
          </a:p>
          <a:p>
            <a:pPr lvl="0"/>
            <a:r>
              <a:rPr lang="de-DE" dirty="0">
                <a:latin typeface="Aptos" panose="020B0004020202020204" pitchFamily="34" charset="0"/>
              </a:rPr>
              <a:t>Entsorgen</a:t>
            </a:r>
          </a:p>
          <a:p>
            <a:pPr marL="101600" lvl="0" indent="0">
              <a:buNone/>
            </a:pPr>
            <a:r>
              <a:rPr lang="de-DE" b="1" dirty="0">
                <a:latin typeface="Aptos" panose="020B0004020202020204" pitchFamily="34" charset="0"/>
                <a:sym typeface="Arial"/>
              </a:rPr>
              <a:t>KREISLAUFWIRTSCHAFT:</a:t>
            </a:r>
            <a:endParaRPr dirty="0">
              <a:latin typeface="Aptos" panose="020B0004020202020204" pitchFamily="34" charset="0"/>
              <a:sym typeface="Arial"/>
            </a:endParaRPr>
          </a:p>
          <a:p>
            <a:pPr lvl="0"/>
            <a:r>
              <a:rPr lang="de-DE" dirty="0">
                <a:latin typeface="Aptos" panose="020B0004020202020204" pitchFamily="34" charset="0"/>
              </a:rPr>
              <a:t>Extrahieren;</a:t>
            </a:r>
          </a:p>
          <a:p>
            <a:pPr lvl="0"/>
            <a:r>
              <a:rPr lang="de-DE" dirty="0">
                <a:latin typeface="Aptos" panose="020B0004020202020204" pitchFamily="34" charset="0"/>
              </a:rPr>
              <a:t>Produzieren;</a:t>
            </a:r>
          </a:p>
          <a:p>
            <a:pPr lvl="0"/>
            <a:r>
              <a:rPr lang="de-DE" dirty="0">
                <a:latin typeface="Aptos" panose="020B0004020202020204" pitchFamily="34" charset="0"/>
              </a:rPr>
              <a:t>Entsorgen;</a:t>
            </a:r>
          </a:p>
          <a:p>
            <a:pPr lvl="0"/>
            <a:r>
              <a:rPr lang="de-DE" dirty="0">
                <a:latin typeface="Aptos" panose="020B0004020202020204" pitchFamily="34" charset="0"/>
              </a:rPr>
              <a:t>Wiederverwenden</a:t>
            </a:r>
            <a:endParaRPr dirty="0">
              <a:latin typeface="Aptos" panose="020B0004020202020204" pitchFamily="34" charset="0"/>
              <a:ea typeface="Roboto"/>
              <a:cs typeface="Roboto"/>
              <a:sym typeface="Roboto"/>
            </a:endParaRPr>
          </a:p>
        </p:txBody>
      </p:sp>
      <p:pic>
        <p:nvPicPr>
          <p:cNvPr id="349" name="Google Shape;349;p53"/>
          <p:cNvPicPr preferRelativeResize="0"/>
          <p:nvPr/>
        </p:nvPicPr>
        <p:blipFill rotWithShape="1">
          <a:blip r:embed="rId3">
            <a:alphaModFix/>
          </a:blip>
          <a:srcRect/>
          <a:stretch/>
        </p:blipFill>
        <p:spPr>
          <a:xfrm>
            <a:off x="594360" y="2676525"/>
            <a:ext cx="6283044" cy="37376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4"/>
          <p:cNvSpPr txBox="1">
            <a:spLocks noGrp="1"/>
          </p:cNvSpPr>
          <p:nvPr>
            <p:ph type="body" idx="1"/>
          </p:nvPr>
        </p:nvSpPr>
        <p:spPr>
          <a:xfrm>
            <a:off x="603885" y="584005"/>
            <a:ext cx="3984444" cy="3999060"/>
          </a:xfrm>
          <a:prstGeom prst="rect">
            <a:avLst/>
          </a:prstGeom>
          <a:noFill/>
          <a:ln>
            <a:noFill/>
          </a:ln>
        </p:spPr>
        <p:txBody>
          <a:bodyPr spcFirstLastPara="1" wrap="square" lIns="0" tIns="274300" rIns="91425" bIns="45700" anchor="t" anchorCtr="0">
            <a:normAutofit/>
          </a:bodyPr>
          <a:lstStyle/>
          <a:p>
            <a:pPr lvl="0"/>
            <a:r>
              <a:rPr lang="de-DE" sz="2400" dirty="0">
                <a:latin typeface="Aptos" panose="020B0004020202020204" pitchFamily="34" charset="0"/>
                <a:ea typeface="Roboto"/>
                <a:cs typeface="Roboto"/>
                <a:sym typeface="Roboto"/>
              </a:rPr>
              <a:t>Das LINEAR ECONOMY-Modell ist nicht nachhaltig.</a:t>
            </a:r>
            <a:endParaRPr sz="2400" dirty="0">
              <a:latin typeface="Aptos" panose="020B0004020202020204" pitchFamily="34" charset="0"/>
              <a:ea typeface="Roboto"/>
              <a:cs typeface="Roboto"/>
              <a:sym typeface="Roboto"/>
            </a:endParaRPr>
          </a:p>
        </p:txBody>
      </p:sp>
      <p:sp>
        <p:nvSpPr>
          <p:cNvPr id="355" name="Google Shape;355;p54"/>
          <p:cNvSpPr/>
          <p:nvPr/>
        </p:nvSpPr>
        <p:spPr>
          <a:xfrm>
            <a:off x="1404257" y="2808514"/>
            <a:ext cx="2563586" cy="1774551"/>
          </a:xfrm>
          <a:prstGeom prst="stripedRightArrow">
            <a:avLst>
              <a:gd name="adj1" fmla="val 50000"/>
              <a:gd name="adj2" fmla="val 50000"/>
            </a:avLst>
          </a:prstGeom>
          <a:solidFill>
            <a:schemeClr val="accent6"/>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6" name="Google Shape;356;p54"/>
          <p:cNvSpPr txBox="1">
            <a:spLocks noGrp="1"/>
          </p:cNvSpPr>
          <p:nvPr>
            <p:ph type="body" idx="2"/>
          </p:nvPr>
        </p:nvSpPr>
        <p:spPr>
          <a:xfrm>
            <a:off x="6220993" y="1357906"/>
            <a:ext cx="6045772" cy="3836448"/>
          </a:xfrm>
          <a:prstGeom prst="rect">
            <a:avLst/>
          </a:prstGeom>
          <a:noFill/>
          <a:ln>
            <a:noFill/>
          </a:ln>
        </p:spPr>
        <p:txBody>
          <a:bodyPr spcFirstLastPara="1" wrap="square" lIns="0" tIns="45700" rIns="91425" bIns="45700" anchor="t" anchorCtr="0">
            <a:normAutofit fontScale="85000" lnSpcReduction="20000"/>
          </a:bodyPr>
          <a:lstStyle/>
          <a:p>
            <a:pPr marL="228600" lvl="0" indent="0">
              <a:lnSpc>
                <a:spcPct val="120000"/>
              </a:lnSpc>
            </a:pPr>
            <a:r>
              <a:rPr lang="de-DE" sz="2400" dirty="0">
                <a:latin typeface="Aptos" panose="020B0004020202020204" pitchFamily="34" charset="0"/>
              </a:rPr>
              <a:t>Intensive Nutzung </a:t>
            </a:r>
            <a:r>
              <a:rPr lang="de-DE" sz="2400" b="1" dirty="0">
                <a:latin typeface="Aptos" panose="020B0004020202020204" pitchFamily="34" charset="0"/>
              </a:rPr>
              <a:t>endlicher natürlicher Ressourcen </a:t>
            </a:r>
          </a:p>
          <a:p>
            <a:pPr marL="228600" lvl="0" indent="0">
              <a:lnSpc>
                <a:spcPct val="120000"/>
              </a:lnSpc>
            </a:pPr>
            <a:r>
              <a:rPr lang="de-DE" sz="2400" dirty="0">
                <a:latin typeface="Aptos" panose="020B0004020202020204" pitchFamily="34" charset="0"/>
              </a:rPr>
              <a:t>Massive </a:t>
            </a:r>
            <a:r>
              <a:rPr lang="de-DE" sz="2400" b="1" dirty="0">
                <a:latin typeface="Aptos" panose="020B0004020202020204" pitchFamily="34" charset="0"/>
              </a:rPr>
              <a:t>Abfallproduktion </a:t>
            </a:r>
          </a:p>
          <a:p>
            <a:pPr marL="228600" lvl="0" indent="0">
              <a:lnSpc>
                <a:spcPct val="120000"/>
              </a:lnSpc>
            </a:pPr>
            <a:r>
              <a:rPr lang="de-DE" sz="2400" dirty="0">
                <a:latin typeface="Aptos" panose="020B0004020202020204" pitchFamily="34" charset="0"/>
              </a:rPr>
              <a:t>Abhängigkeit von </a:t>
            </a:r>
            <a:r>
              <a:rPr lang="de-DE" sz="2400" b="1" dirty="0">
                <a:latin typeface="Aptos" panose="020B0004020202020204" pitchFamily="34" charset="0"/>
              </a:rPr>
              <a:t>fossilen Brennstoffen</a:t>
            </a:r>
            <a:r>
              <a:rPr lang="de-DE" sz="2400" dirty="0">
                <a:latin typeface="Aptos" panose="020B0004020202020204" pitchFamily="34" charset="0"/>
              </a:rPr>
              <a:t>, die für </a:t>
            </a:r>
            <a:r>
              <a:rPr lang="de-DE" sz="2400" b="1" dirty="0">
                <a:latin typeface="Aptos" panose="020B0004020202020204" pitchFamily="34" charset="0"/>
              </a:rPr>
              <a:t>Treibhausgasemissionen</a:t>
            </a:r>
            <a:r>
              <a:rPr lang="de-DE" sz="2400" dirty="0">
                <a:latin typeface="Aptos" panose="020B0004020202020204" pitchFamily="34" charset="0"/>
              </a:rPr>
              <a:t> verantwortlich sind</a:t>
            </a:r>
          </a:p>
          <a:p>
            <a:pPr marL="228600" lvl="0" indent="0">
              <a:lnSpc>
                <a:spcPct val="120000"/>
              </a:lnSpc>
            </a:pPr>
            <a:r>
              <a:rPr lang="de-DE" sz="2400" dirty="0">
                <a:latin typeface="Aptos" panose="020B0004020202020204" pitchFamily="34" charset="0"/>
              </a:rPr>
              <a:t>Verursacht </a:t>
            </a:r>
            <a:r>
              <a:rPr lang="de-DE" sz="2400" b="1" dirty="0">
                <a:latin typeface="Aptos" panose="020B0004020202020204" pitchFamily="34" charset="0"/>
              </a:rPr>
              <a:t>Rohstoffversorgungskrisen</a:t>
            </a:r>
          </a:p>
          <a:p>
            <a:pPr marL="228600" lvl="0" indent="0">
              <a:lnSpc>
                <a:spcPct val="120000"/>
              </a:lnSpc>
            </a:pPr>
            <a:r>
              <a:rPr lang="de-DE" sz="2400" b="1" dirty="0">
                <a:latin typeface="Aptos" panose="020B0004020202020204" pitchFamily="34" charset="0"/>
              </a:rPr>
              <a:t>Verlust des wirtschaftlichen Werts </a:t>
            </a:r>
            <a:r>
              <a:rPr lang="de-DE" sz="2400" dirty="0">
                <a:latin typeface="Aptos" panose="020B0004020202020204" pitchFamily="34" charset="0"/>
              </a:rPr>
              <a:t>von Produkten, die nur für einen Lebenszyklus verwendet werden </a:t>
            </a:r>
          </a:p>
        </p:txBody>
      </p:sp>
      <p:pic>
        <p:nvPicPr>
          <p:cNvPr id="357" name="Google Shape;357;p54" descr="Albero caducifoglio con riempimento a tinta unita"/>
          <p:cNvPicPr preferRelativeResize="0"/>
          <p:nvPr/>
        </p:nvPicPr>
        <p:blipFill rotWithShape="1">
          <a:blip r:embed="rId3">
            <a:alphaModFix/>
          </a:blip>
          <a:srcRect/>
          <a:stretch/>
        </p:blipFill>
        <p:spPr>
          <a:xfrm>
            <a:off x="5465469" y="1492502"/>
            <a:ext cx="630530" cy="630530"/>
          </a:xfrm>
          <a:prstGeom prst="rect">
            <a:avLst/>
          </a:prstGeom>
          <a:noFill/>
          <a:ln>
            <a:noFill/>
          </a:ln>
        </p:spPr>
      </p:pic>
      <p:pic>
        <p:nvPicPr>
          <p:cNvPr id="358" name="Google Shape;358;p54" descr="Vietato gettare rifiuti contorno"/>
          <p:cNvPicPr preferRelativeResize="0"/>
          <p:nvPr/>
        </p:nvPicPr>
        <p:blipFill rotWithShape="1">
          <a:blip r:embed="rId4">
            <a:alphaModFix/>
          </a:blip>
          <a:srcRect/>
          <a:stretch/>
        </p:blipFill>
        <p:spPr>
          <a:xfrm>
            <a:off x="5465470" y="2181270"/>
            <a:ext cx="630530" cy="630530"/>
          </a:xfrm>
          <a:prstGeom prst="rect">
            <a:avLst/>
          </a:prstGeom>
          <a:noFill/>
          <a:ln>
            <a:noFill/>
          </a:ln>
        </p:spPr>
      </p:pic>
      <p:pic>
        <p:nvPicPr>
          <p:cNvPr id="359" name="Google Shape;359;p54" descr="Centrale elettrica con riempimento a tinta unita"/>
          <p:cNvPicPr preferRelativeResize="0"/>
          <p:nvPr/>
        </p:nvPicPr>
        <p:blipFill rotWithShape="1">
          <a:blip r:embed="rId5">
            <a:alphaModFix/>
          </a:blip>
          <a:srcRect/>
          <a:stretch/>
        </p:blipFill>
        <p:spPr>
          <a:xfrm>
            <a:off x="5465469" y="2928276"/>
            <a:ext cx="630531" cy="630531"/>
          </a:xfrm>
          <a:prstGeom prst="rect">
            <a:avLst/>
          </a:prstGeom>
          <a:noFill/>
          <a:ln>
            <a:noFill/>
          </a:ln>
        </p:spPr>
      </p:pic>
      <p:pic>
        <p:nvPicPr>
          <p:cNvPr id="360" name="Google Shape;360;p54" descr="Cristalli contorno"/>
          <p:cNvPicPr preferRelativeResize="0"/>
          <p:nvPr/>
        </p:nvPicPr>
        <p:blipFill rotWithShape="1">
          <a:blip r:embed="rId6">
            <a:alphaModFix/>
          </a:blip>
          <a:srcRect/>
          <a:stretch/>
        </p:blipFill>
        <p:spPr>
          <a:xfrm>
            <a:off x="5465468" y="3581870"/>
            <a:ext cx="665680" cy="665680"/>
          </a:xfrm>
          <a:prstGeom prst="rect">
            <a:avLst/>
          </a:prstGeom>
          <a:noFill/>
          <a:ln>
            <a:noFill/>
          </a:ln>
        </p:spPr>
      </p:pic>
      <p:pic>
        <p:nvPicPr>
          <p:cNvPr id="361" name="Google Shape;361;p54" descr="Dollaro con riempimento a tinta unita"/>
          <p:cNvPicPr preferRelativeResize="0"/>
          <p:nvPr/>
        </p:nvPicPr>
        <p:blipFill rotWithShape="1">
          <a:blip r:embed="rId7">
            <a:alphaModFix/>
          </a:blip>
          <a:srcRect/>
          <a:stretch/>
        </p:blipFill>
        <p:spPr>
          <a:xfrm>
            <a:off x="5522443" y="4318039"/>
            <a:ext cx="608705" cy="6087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txBox="1">
            <a:spLocks noGrp="1"/>
          </p:cNvSpPr>
          <p:nvPr>
            <p:ph type="ctrTitle"/>
          </p:nvPr>
        </p:nvSpPr>
        <p:spPr>
          <a:xfrm>
            <a:off x="5582653" y="395437"/>
            <a:ext cx="6165524" cy="3291840"/>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Einführung in Nachhaltigkeit</a:t>
            </a:r>
            <a:endParaRPr dirty="0">
              <a:latin typeface="Aptos Serif" panose="02020604070405020304" pitchFamily="18" charset="0"/>
              <a:cs typeface="Aptos Serif" panose="0202060407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Donut-Ökonomie</a:t>
            </a:r>
            <a:endParaRPr dirty="0">
              <a:latin typeface="Aptos Serif" panose="02020604070405020304" pitchFamily="18" charset="0"/>
              <a:cs typeface="Aptos Serif" panose="02020604070405020304" pitchFamily="18" charset="0"/>
            </a:endParaRPr>
          </a:p>
        </p:txBody>
      </p:sp>
      <p:sp>
        <p:nvSpPr>
          <p:cNvPr id="367" name="Google Shape;367;p5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fontScale="85000" lnSpcReduction="20000"/>
          </a:bodyPr>
          <a:lstStyle/>
          <a:p>
            <a:pPr lvl="0">
              <a:lnSpc>
                <a:spcPct val="120000"/>
              </a:lnSpc>
            </a:pPr>
            <a:r>
              <a:rPr lang="de-DE" sz="2400" b="1" dirty="0">
                <a:latin typeface="Aptos" panose="020B0004020202020204" pitchFamily="34" charset="0"/>
              </a:rPr>
              <a:t>KATE RAWORTH – </a:t>
            </a:r>
            <a:r>
              <a:rPr lang="de-DE" sz="2400" dirty="0">
                <a:latin typeface="Aptos" panose="020B0004020202020204" pitchFamily="34" charset="0"/>
              </a:rPr>
              <a:t>„Das Wohlergehen der Menschen hängt </a:t>
            </a:r>
            <a:r>
              <a:rPr lang="de-DE" sz="2400" b="1" dirty="0">
                <a:latin typeface="Aptos" panose="020B0004020202020204" pitchFamily="34" charset="0"/>
              </a:rPr>
              <a:t>nicht nur davon ab, dass die Ressourcen in einem insgesamt guten natürlichen Zustand erhalten bleiben</a:t>
            </a:r>
            <a:r>
              <a:rPr lang="de-DE" sz="2400" dirty="0">
                <a:latin typeface="Aptos" panose="020B0004020202020204" pitchFamily="34" charset="0"/>
              </a:rPr>
              <a:t>, sondern auch davon, dass </a:t>
            </a:r>
            <a:r>
              <a:rPr lang="de-DE" sz="2400" b="1" dirty="0">
                <a:latin typeface="Aptos" panose="020B0004020202020204" pitchFamily="34" charset="0"/>
              </a:rPr>
              <a:t>die Bedürfnisse nach einem Leben in Würde und mit den richtigen Chancen erfüllt werden</a:t>
            </a:r>
            <a:r>
              <a:rPr lang="de-DE" sz="2400" dirty="0">
                <a:latin typeface="Aptos" panose="020B0004020202020204" pitchFamily="34" charset="0"/>
              </a:rPr>
              <a:t>.“</a:t>
            </a:r>
            <a:endParaRPr dirty="0">
              <a:latin typeface="Aptos" panose="020B0004020202020204" pitchFamily="34" charset="0"/>
              <a:sym typeface="Arial"/>
            </a:endParaRPr>
          </a:p>
        </p:txBody>
      </p:sp>
      <p:pic>
        <p:nvPicPr>
          <p:cNvPr id="368" name="Google Shape;368;p55" descr="doughnut economics boundaries"/>
          <p:cNvPicPr preferRelativeResize="0"/>
          <p:nvPr/>
        </p:nvPicPr>
        <p:blipFill rotWithShape="1">
          <a:blip r:embed="rId3">
            <a:alphaModFix/>
          </a:blip>
          <a:srcRect/>
          <a:stretch/>
        </p:blipFill>
        <p:spPr>
          <a:xfrm>
            <a:off x="6478867" y="807478"/>
            <a:ext cx="5713133" cy="47923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1"/>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sz="5400" dirty="0">
                <a:latin typeface="Aptos Serif" panose="02020604070405020304" pitchFamily="18" charset="0"/>
                <a:cs typeface="Aptos Serif" panose="02020604070405020304" pitchFamily="18" charset="0"/>
              </a:rPr>
              <a:t>Die GPP- Definition</a:t>
            </a:r>
            <a:endParaRPr sz="5400" dirty="0">
              <a:latin typeface="Aptos Serif" panose="02020604070405020304" pitchFamily="18" charset="0"/>
              <a:cs typeface="Aptos Serif" panose="0202060407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6"/>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Green Public Procurement</a:t>
            </a:r>
            <a:endParaRPr dirty="0">
              <a:latin typeface="Aptos Serif" panose="02020604070405020304" pitchFamily="18" charset="0"/>
              <a:cs typeface="Aptos Serif" panose="02020604070405020304" pitchFamily="18" charset="0"/>
            </a:endParaRPr>
          </a:p>
        </p:txBody>
      </p:sp>
      <p:sp>
        <p:nvSpPr>
          <p:cNvPr id="379" name="Google Shape;379;p56"/>
          <p:cNvSpPr txBox="1">
            <a:spLocks noGrp="1"/>
          </p:cNvSpPr>
          <p:nvPr>
            <p:ph type="body" idx="1"/>
          </p:nvPr>
        </p:nvSpPr>
        <p:spPr>
          <a:xfrm>
            <a:off x="595523" y="2676525"/>
            <a:ext cx="6204670" cy="3597470"/>
          </a:xfrm>
          <a:prstGeom prst="rect">
            <a:avLst/>
          </a:prstGeom>
          <a:noFill/>
          <a:ln>
            <a:noFill/>
          </a:ln>
        </p:spPr>
        <p:txBody>
          <a:bodyPr spcFirstLastPara="1" wrap="square" lIns="0" tIns="45700" rIns="91425" bIns="45700" anchor="t" anchorCtr="0">
            <a:noAutofit/>
          </a:bodyPr>
          <a:lstStyle/>
          <a:p>
            <a:pPr lvl="0"/>
            <a:r>
              <a:rPr lang="de-DE" dirty="0">
                <a:latin typeface="Aptos" panose="020B0004020202020204" pitchFamily="34" charset="0"/>
              </a:rPr>
              <a:t>„</a:t>
            </a:r>
            <a:r>
              <a:rPr lang="de-DE" b="1" dirty="0">
                <a:latin typeface="Aptos" panose="020B0004020202020204" pitchFamily="34" charset="0"/>
              </a:rPr>
              <a:t>Umweltorientierte Beschaffung (Green Public Procurement, GPP) </a:t>
            </a:r>
            <a:r>
              <a:rPr lang="de-DE" dirty="0">
                <a:latin typeface="Aptos" panose="020B0004020202020204" pitchFamily="34" charset="0"/>
              </a:rPr>
              <a:t>ist ein Ansatz, bei dem </a:t>
            </a:r>
            <a:r>
              <a:rPr lang="de-DE" b="1" dirty="0">
                <a:latin typeface="Aptos" panose="020B0004020202020204" pitchFamily="34" charset="0"/>
              </a:rPr>
              <a:t>öffentliche Behörden Umweltkriterien in alle Phasen des Beschaffungsprozesses einbeziehen</a:t>
            </a:r>
            <a:r>
              <a:rPr lang="de-DE" dirty="0">
                <a:latin typeface="Aptos" panose="020B0004020202020204" pitchFamily="34" charset="0"/>
              </a:rPr>
              <a:t> und so die Verbreitung von Umwelttechnologien und die Entwicklung umweltfreundlicher Produkte fördern, indem sie Ergebnisse und Lösungen recherchieren und auswählen, die </a:t>
            </a:r>
            <a:r>
              <a:rPr lang="de-DE" b="1" dirty="0">
                <a:latin typeface="Aptos" panose="020B0004020202020204" pitchFamily="34" charset="0"/>
              </a:rPr>
              <a:t>während ihres gesamten Lebenszyklus möglichst geringe Auswirkungen auf die Umwelt haben</a:t>
            </a:r>
            <a:r>
              <a:rPr lang="de-DE" dirty="0">
                <a:latin typeface="Aptos" panose="020B0004020202020204" pitchFamily="34" charset="0"/>
              </a:rPr>
              <a:t>.“</a:t>
            </a:r>
          </a:p>
        </p:txBody>
      </p:sp>
      <p:sp>
        <p:nvSpPr>
          <p:cNvPr id="380" name="Google Shape;380;p56"/>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p>
            <a:pPr marL="101600" lvl="0" indent="0">
              <a:buNone/>
            </a:pPr>
            <a:r>
              <a:rPr lang="de-DE" dirty="0">
                <a:latin typeface="Aptos" panose="020B0004020202020204" pitchFamily="34" charset="0"/>
              </a:rPr>
              <a:t>Die europäische Definition der umweltorientierten öffentlichen Beschaffung betont fünf Aspekte:</a:t>
            </a:r>
            <a:endParaRPr dirty="0">
              <a:latin typeface="Aptos" panose="020B0004020202020204" pitchFamily="34" charset="0"/>
              <a:sym typeface="Arial"/>
            </a:endParaRPr>
          </a:p>
        </p:txBody>
      </p:sp>
      <p:sp>
        <p:nvSpPr>
          <p:cNvPr id="381" name="Google Shape;381;p56"/>
          <p:cNvSpPr/>
          <p:nvPr/>
        </p:nvSpPr>
        <p:spPr>
          <a:xfrm>
            <a:off x="9043280" y="4468900"/>
            <a:ext cx="977030" cy="975485"/>
          </a:xfrm>
          <a:prstGeom prst="downArrow">
            <a:avLst>
              <a:gd name="adj1" fmla="val 50000"/>
              <a:gd name="adj2" fmla="val 50000"/>
            </a:avLst>
          </a:prstGeom>
          <a:solidFill>
            <a:schemeClr val="accent6"/>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7"/>
          <p:cNvSpPr txBox="1">
            <a:spLocks noGrp="1"/>
          </p:cNvSpPr>
          <p:nvPr>
            <p:ph type="title"/>
          </p:nvPr>
        </p:nvSpPr>
        <p:spPr>
          <a:xfrm>
            <a:off x="609600" y="239978"/>
            <a:ext cx="10972800" cy="157032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Fünf GPP-Aspekte</a:t>
            </a:r>
            <a:endParaRPr dirty="0">
              <a:latin typeface="Aptos Serif" panose="02020604070405020304" pitchFamily="18" charset="0"/>
              <a:cs typeface="Aptos Serif" panose="02020604070405020304" pitchFamily="18" charset="0"/>
            </a:endParaRPr>
          </a:p>
        </p:txBody>
      </p:sp>
      <p:sp>
        <p:nvSpPr>
          <p:cNvPr id="388" name="Google Shape;388;p57"/>
          <p:cNvSpPr/>
          <p:nvPr/>
        </p:nvSpPr>
        <p:spPr>
          <a:xfrm>
            <a:off x="2242157" y="4361145"/>
            <a:ext cx="2279737" cy="1665961"/>
          </a:xfrm>
          <a:prstGeom prst="flowChartAlternateProcess">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dirty="0" err="1">
                <a:solidFill>
                  <a:schemeClr val="lt1"/>
                </a:solidFill>
                <a:latin typeface="Arial"/>
                <a:ea typeface="Arial"/>
                <a:cs typeface="Arial"/>
                <a:sym typeface="Arial"/>
              </a:rPr>
              <a:t>process</a:t>
            </a:r>
            <a:r>
              <a:rPr lang="de-DE" sz="1400" b="0" i="0" u="none" strike="noStrike" cap="none" dirty="0">
                <a:solidFill>
                  <a:schemeClr val="lt1"/>
                </a:solidFill>
                <a:latin typeface="Arial"/>
                <a:ea typeface="Arial"/>
                <a:cs typeface="Arial"/>
                <a:sym typeface="Arial"/>
              </a:rPr>
              <a:t> </a:t>
            </a:r>
            <a:r>
              <a:rPr lang="de-DE" sz="1400" b="0" i="0" u="none" strike="noStrike" cap="none" dirty="0" err="1">
                <a:solidFill>
                  <a:schemeClr val="lt1"/>
                </a:solidFill>
                <a:latin typeface="Arial"/>
                <a:ea typeface="Arial"/>
                <a:cs typeface="Arial"/>
                <a:sym typeface="Arial"/>
              </a:rPr>
              <a:t>steps</a:t>
            </a:r>
            <a:endParaRPr sz="1400" b="0" i="0" u="none" strike="noStrike" cap="none" dirty="0">
              <a:solidFill>
                <a:schemeClr val="lt1"/>
              </a:solidFill>
              <a:latin typeface="Arial"/>
              <a:ea typeface="Arial"/>
              <a:cs typeface="Arial"/>
              <a:sym typeface="Arial"/>
            </a:endParaRPr>
          </a:p>
        </p:txBody>
      </p:sp>
      <p:sp>
        <p:nvSpPr>
          <p:cNvPr id="389" name="Google Shape;389;p57"/>
          <p:cNvSpPr/>
          <p:nvPr/>
        </p:nvSpPr>
        <p:spPr>
          <a:xfrm>
            <a:off x="4899763" y="4361145"/>
            <a:ext cx="2655518" cy="1665961"/>
          </a:xfrm>
          <a:prstGeom prst="flowChartAlternateProcess">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lvl="0" algn="ctr">
              <a:buSzPts val="2400"/>
            </a:pPr>
            <a:r>
              <a:rPr lang="de-DE" sz="2400" b="1" dirty="0">
                <a:solidFill>
                  <a:schemeClr val="lt1"/>
                </a:solidFill>
                <a:latin typeface="Aptos" panose="020B0004020202020204" pitchFamily="34" charset="0"/>
              </a:rPr>
              <a:t>Integrations-kriterien</a:t>
            </a:r>
            <a:endParaRPr sz="2400" b="1" i="0" u="none" strike="noStrike" cap="none" dirty="0">
              <a:solidFill>
                <a:schemeClr val="lt1"/>
              </a:solidFill>
              <a:latin typeface="Aptos" panose="020B0004020202020204" pitchFamily="34" charset="0"/>
              <a:sym typeface="Arial"/>
            </a:endParaRPr>
          </a:p>
        </p:txBody>
      </p:sp>
      <p:sp>
        <p:nvSpPr>
          <p:cNvPr id="390" name="Google Shape;390;p57"/>
          <p:cNvSpPr/>
          <p:nvPr/>
        </p:nvSpPr>
        <p:spPr>
          <a:xfrm>
            <a:off x="7761961" y="4363158"/>
            <a:ext cx="2655518" cy="1665961"/>
          </a:xfrm>
          <a:prstGeom prst="flowChartAlternateProcess">
            <a:avLst/>
          </a:prstGeom>
          <a:solidFill>
            <a:srgbClr val="0F4991"/>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lvl="0" algn="ctr">
              <a:buSzPts val="2400"/>
            </a:pPr>
            <a:r>
              <a:rPr lang="de-DE" sz="2400" b="1" dirty="0">
                <a:solidFill>
                  <a:schemeClr val="lt1"/>
                </a:solidFill>
                <a:latin typeface="Aptos" panose="020B0004020202020204" pitchFamily="34" charset="0"/>
              </a:rPr>
              <a:t>Auswirkungen</a:t>
            </a:r>
            <a:endParaRPr sz="2400" b="1" i="0" u="none" strike="noStrike" cap="none" dirty="0">
              <a:solidFill>
                <a:schemeClr val="lt1"/>
              </a:solidFill>
              <a:latin typeface="Aptos" panose="020B0004020202020204" pitchFamily="34" charset="0"/>
              <a:sym typeface="Arial"/>
            </a:endParaRPr>
          </a:p>
        </p:txBody>
      </p:sp>
      <p:sp>
        <p:nvSpPr>
          <p:cNvPr id="391" name="Google Shape;391;p57"/>
          <p:cNvSpPr/>
          <p:nvPr/>
        </p:nvSpPr>
        <p:spPr>
          <a:xfrm>
            <a:off x="9244208" y="2434369"/>
            <a:ext cx="2655518" cy="1665961"/>
          </a:xfrm>
          <a:prstGeom prst="flowChartAlternateProcess">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1" i="0" u="none" strike="noStrike" cap="none" dirty="0">
                <a:solidFill>
                  <a:schemeClr val="lt1"/>
                </a:solidFill>
                <a:latin typeface="Aptos" panose="020B0004020202020204" pitchFamily="34" charset="0"/>
                <a:sym typeface="Arial"/>
              </a:rPr>
              <a:t>Lebenszyklus</a:t>
            </a:r>
            <a:endParaRPr sz="2400" b="1" i="0" u="none" strike="noStrike" cap="none" dirty="0">
              <a:solidFill>
                <a:schemeClr val="lt1"/>
              </a:solidFill>
              <a:latin typeface="Aptos" panose="020B0004020202020204" pitchFamily="34" charset="0"/>
              <a:sym typeface="Arial"/>
            </a:endParaRPr>
          </a:p>
        </p:txBody>
      </p:sp>
      <p:sp>
        <p:nvSpPr>
          <p:cNvPr id="392" name="Google Shape;392;p57"/>
          <p:cNvSpPr/>
          <p:nvPr/>
        </p:nvSpPr>
        <p:spPr>
          <a:xfrm>
            <a:off x="462456" y="2496856"/>
            <a:ext cx="2747376" cy="1665961"/>
          </a:xfrm>
          <a:prstGeom prst="flowChartAlternateProcess">
            <a:avLst/>
          </a:prstGeom>
          <a:solidFill>
            <a:srgbClr val="4C7BA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lvl="0" algn="ctr">
              <a:buSzPts val="2400"/>
            </a:pPr>
            <a:r>
              <a:rPr lang="de-DE" sz="2400" b="1" dirty="0">
                <a:solidFill>
                  <a:schemeClr val="lt1"/>
                </a:solidFill>
                <a:latin typeface="Aptos" panose="020B0004020202020204" pitchFamily="34" charset="0"/>
              </a:rPr>
              <a:t>Perimeter-Behörden</a:t>
            </a:r>
            <a:endParaRPr sz="2400" b="1" i="0" u="none" strike="noStrike" cap="none" dirty="0">
              <a:solidFill>
                <a:schemeClr val="lt1"/>
              </a:solidFill>
              <a:latin typeface="Aptos" panose="020B0004020202020204" pitchFamily="34" charset="0"/>
              <a:sym typeface="Arial"/>
            </a:endParaRPr>
          </a:p>
        </p:txBody>
      </p:sp>
      <p:sp>
        <p:nvSpPr>
          <p:cNvPr id="393" name="Google Shape;393;p57"/>
          <p:cNvSpPr/>
          <p:nvPr/>
        </p:nvSpPr>
        <p:spPr>
          <a:xfrm>
            <a:off x="2037565" y="4361144"/>
            <a:ext cx="2655518" cy="1665961"/>
          </a:xfrm>
          <a:prstGeom prst="flowChartAlternateProcess">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1" i="0" u="none" strike="noStrike" cap="none" dirty="0">
                <a:solidFill>
                  <a:schemeClr val="lt1"/>
                </a:solidFill>
                <a:latin typeface="Aptos" panose="020B0004020202020204" pitchFamily="34" charset="0"/>
                <a:sym typeface="Arial"/>
              </a:rPr>
              <a:t>Prozess-Schritte</a:t>
            </a:r>
            <a:endParaRPr sz="2400" b="1" i="0" u="none" strike="noStrike" cap="none" dirty="0">
              <a:solidFill>
                <a:schemeClr val="lt1"/>
              </a:solidFill>
              <a:latin typeface="Aptos" panose="020B0004020202020204" pitchFamily="34" charset="0"/>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8"/>
          <p:cNvSpPr txBox="1">
            <a:spLocks noGrp="1"/>
          </p:cNvSpPr>
          <p:nvPr>
            <p:ph type="ctrTitle"/>
          </p:nvPr>
        </p:nvSpPr>
        <p:spPr>
          <a:xfrm>
            <a:off x="4959484" y="4761889"/>
            <a:ext cx="7199187" cy="1402000"/>
          </a:xfrm>
          <a:prstGeom prst="rect">
            <a:avLst/>
          </a:prstGeom>
          <a:noFill/>
          <a:ln>
            <a:noFill/>
          </a:ln>
        </p:spPr>
        <p:txBody>
          <a:bodyPr spcFirstLastPara="1" wrap="square" lIns="0" tIns="0" rIns="0" bIns="0" anchor="b" anchorCtr="0">
            <a:noAutofit/>
          </a:bodyPr>
          <a:lstStyle/>
          <a:p>
            <a:pPr lvl="0"/>
            <a:r>
              <a:rPr lang="de-DE" sz="4800" dirty="0">
                <a:latin typeface="Aptos Serif" panose="02020604070405020304" pitchFamily="18" charset="0"/>
                <a:cs typeface="Aptos Serif" panose="02020604070405020304" pitchFamily="18" charset="0"/>
              </a:rPr>
              <a:t>Was ist SPP – Nachhaltige öffentliche Beschaffung?</a:t>
            </a:r>
            <a:endParaRPr sz="5400" dirty="0">
              <a:latin typeface="Aptos Serif" panose="02020604070405020304" pitchFamily="18" charset="0"/>
              <a:cs typeface="Aptos Serif" panose="02020604070405020304" pitchFamily="18" charset="0"/>
            </a:endParaRPr>
          </a:p>
        </p:txBody>
      </p:sp>
      <p:sp>
        <p:nvSpPr>
          <p:cNvPr id="399" name="Google Shape;399;p58"/>
          <p:cNvSpPr/>
          <p:nvPr/>
        </p:nvSpPr>
        <p:spPr>
          <a:xfrm>
            <a:off x="4872985" y="315589"/>
            <a:ext cx="6959151" cy="3477835"/>
          </a:xfrm>
          <a:prstGeom prst="rect">
            <a:avLst/>
          </a:prstGeom>
          <a:noFill/>
          <a:ln>
            <a:noFill/>
          </a:ln>
        </p:spPr>
        <p:txBody>
          <a:bodyPr spcFirstLastPara="1" wrap="square" lIns="91425" tIns="45700" rIns="91425" bIns="45700" anchor="ctr" anchorCtr="0">
            <a:spAutoFit/>
          </a:bodyPr>
          <a:lstStyle/>
          <a:p>
            <a:pPr lvl="0">
              <a:buClr>
                <a:schemeClr val="accent4"/>
              </a:buClr>
              <a:buSzPts val="2200"/>
            </a:pPr>
            <a:r>
              <a:rPr lang="de-DE" sz="2000" b="1" dirty="0">
                <a:solidFill>
                  <a:schemeClr val="bg2">
                    <a:lumMod val="25000"/>
                  </a:schemeClr>
                </a:solidFill>
                <a:latin typeface="Aptos" panose="020B0004020202020204" pitchFamily="34" charset="0"/>
              </a:rPr>
              <a:t>Nachhaltige öffentliche Beschaffung </a:t>
            </a:r>
            <a:r>
              <a:rPr lang="de-DE" sz="2000" dirty="0">
                <a:solidFill>
                  <a:schemeClr val="bg2">
                    <a:lumMod val="25000"/>
                  </a:schemeClr>
                </a:solidFill>
                <a:latin typeface="Aptos" panose="020B0004020202020204" pitchFamily="34" charset="0"/>
              </a:rPr>
              <a:t>bedeutet, sicherzustellen, dass die gekauften Produkte und Dienstleistungen auf </a:t>
            </a:r>
            <a:r>
              <a:rPr lang="de-DE" sz="2000" b="1" dirty="0">
                <a:solidFill>
                  <a:schemeClr val="bg2">
                    <a:lumMod val="25000"/>
                  </a:schemeClr>
                </a:solidFill>
                <a:latin typeface="Aptos" panose="020B0004020202020204" pitchFamily="34" charset="0"/>
              </a:rPr>
              <a:t>Basis der Lebenszykluskosten </a:t>
            </a:r>
            <a:r>
              <a:rPr lang="de-DE" sz="2000" dirty="0">
                <a:solidFill>
                  <a:schemeClr val="bg2">
                    <a:lumMod val="25000"/>
                  </a:schemeClr>
                </a:solidFill>
                <a:latin typeface="Aptos" panose="020B0004020202020204" pitchFamily="34" charset="0"/>
              </a:rPr>
              <a:t>ein gutes </a:t>
            </a:r>
            <a:r>
              <a:rPr lang="de-DE" sz="2000" b="1" dirty="0">
                <a:solidFill>
                  <a:schemeClr val="bg2">
                    <a:lumMod val="25000"/>
                  </a:schemeClr>
                </a:solidFill>
                <a:latin typeface="Aptos" panose="020B0004020202020204" pitchFamily="34" charset="0"/>
              </a:rPr>
              <a:t>Preis-Leistungs-Verhältnis</a:t>
            </a:r>
            <a:r>
              <a:rPr lang="de-DE" sz="2000" dirty="0">
                <a:solidFill>
                  <a:schemeClr val="bg2">
                    <a:lumMod val="25000"/>
                  </a:schemeClr>
                </a:solidFill>
                <a:latin typeface="Aptos" panose="020B0004020202020204" pitchFamily="34" charset="0"/>
              </a:rPr>
              <a:t> bieten und </a:t>
            </a:r>
            <a:r>
              <a:rPr lang="de-DE" sz="2000" b="1" dirty="0">
                <a:solidFill>
                  <a:schemeClr val="bg2">
                    <a:lumMod val="25000"/>
                  </a:schemeClr>
                </a:solidFill>
                <a:latin typeface="Aptos" panose="020B0004020202020204" pitchFamily="34" charset="0"/>
              </a:rPr>
              <a:t>Vorteile für die Umwelt, die Gesellschaft und die Wirtschaft </a:t>
            </a:r>
            <a:r>
              <a:rPr lang="de-DE" sz="2000" dirty="0">
                <a:solidFill>
                  <a:schemeClr val="bg2">
                    <a:lumMod val="25000"/>
                  </a:schemeClr>
                </a:solidFill>
                <a:latin typeface="Aptos" panose="020B0004020202020204" pitchFamily="34" charset="0"/>
              </a:rPr>
              <a:t>mit sich bringen. </a:t>
            </a:r>
          </a:p>
          <a:p>
            <a:pPr lvl="0">
              <a:buClr>
                <a:schemeClr val="accent4"/>
              </a:buClr>
              <a:buSzPts val="2200"/>
            </a:pPr>
            <a:endParaRPr sz="2000" i="0" u="none" strike="noStrike" cap="none" dirty="0">
              <a:solidFill>
                <a:schemeClr val="bg2">
                  <a:lumMod val="25000"/>
                </a:schemeClr>
              </a:solidFill>
              <a:latin typeface="Aptos" panose="020B0004020202020204" pitchFamily="34" charset="0"/>
              <a:sym typeface="Arial"/>
            </a:endParaRPr>
          </a:p>
          <a:p>
            <a:pPr lvl="0">
              <a:buClr>
                <a:schemeClr val="dk1"/>
              </a:buClr>
              <a:buSzPts val="2200"/>
            </a:pPr>
            <a:r>
              <a:rPr lang="de-DE" sz="2000" dirty="0">
                <a:solidFill>
                  <a:schemeClr val="bg2">
                    <a:lumMod val="25000"/>
                  </a:schemeClr>
                </a:solidFill>
                <a:latin typeface="Aptos" panose="020B0004020202020204" pitchFamily="34" charset="0"/>
              </a:rPr>
              <a:t>Nachhaltige öffentliche Beschaffung spiegelt umfassendere Ziele in Bezug auf </a:t>
            </a:r>
            <a:r>
              <a:rPr lang="de-DE" sz="2000" b="1" dirty="0">
                <a:solidFill>
                  <a:schemeClr val="bg2">
                    <a:lumMod val="25000"/>
                  </a:schemeClr>
                </a:solidFill>
                <a:latin typeface="Aptos" panose="020B0004020202020204" pitchFamily="34" charset="0"/>
              </a:rPr>
              <a:t>Ressourceneffizienz, Klimawandel, soziale Verantwortung und wirtschaftliche Widerstandsfähigkeit</a:t>
            </a:r>
            <a:r>
              <a:rPr lang="de-DE" sz="2000" dirty="0">
                <a:solidFill>
                  <a:schemeClr val="bg2">
                    <a:lumMod val="25000"/>
                  </a:schemeClr>
                </a:solidFill>
                <a:latin typeface="Aptos" panose="020B0004020202020204" pitchFamily="34" charset="0"/>
              </a:rPr>
              <a:t> wider.</a:t>
            </a:r>
            <a:endParaRPr sz="2000" b="0" i="0" u="none" strike="noStrike" cap="none" dirty="0">
              <a:solidFill>
                <a:schemeClr val="bg2">
                  <a:lumMod val="25000"/>
                </a:schemeClr>
              </a:solidFill>
              <a:latin typeface="Aptos" panose="020B0004020202020204" pitchFamily="34" charset="0"/>
              <a:sym typeface="Arial"/>
            </a:endParaRPr>
          </a:p>
        </p:txBody>
      </p:sp>
      <p:pic>
        <p:nvPicPr>
          <p:cNvPr id="400" name="Google Shape;400;p58"/>
          <p:cNvPicPr preferRelativeResize="0"/>
          <p:nvPr/>
        </p:nvPicPr>
        <p:blipFill rotWithShape="1">
          <a:blip r:embed="rId3">
            <a:alphaModFix/>
          </a:blip>
          <a:srcRect/>
          <a:stretch/>
        </p:blipFill>
        <p:spPr>
          <a:xfrm>
            <a:off x="1089054" y="1138954"/>
            <a:ext cx="3429000" cy="3429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9"/>
          <p:cNvSpPr txBox="1">
            <a:spLocks noGrp="1"/>
          </p:cNvSpPr>
          <p:nvPr>
            <p:ph type="title"/>
          </p:nvPr>
        </p:nvSpPr>
        <p:spPr>
          <a:xfrm>
            <a:off x="8089623" y="2648878"/>
            <a:ext cx="4102377" cy="2813668"/>
          </a:xfrm>
          <a:prstGeom prst="rect">
            <a:avLst/>
          </a:prstGeom>
          <a:noFill/>
          <a:ln>
            <a:noFill/>
          </a:ln>
        </p:spPr>
        <p:txBody>
          <a:bodyPr spcFirstLastPara="1" wrap="square" lIns="0" tIns="0" rIns="0" bIns="0" anchor="b" anchorCtr="0">
            <a:normAutofit/>
          </a:bodyPr>
          <a:lstStyle/>
          <a:p>
            <a:pPr lvl="0"/>
            <a:r>
              <a:rPr lang="de-DE" sz="4200" dirty="0">
                <a:latin typeface="Aptos Serif" panose="02020604070405020304" pitchFamily="18" charset="0"/>
                <a:cs typeface="Aptos Serif" panose="02020604070405020304" pitchFamily="18" charset="0"/>
              </a:rPr>
              <a:t>Grundsätze für eine </a:t>
            </a:r>
            <a:r>
              <a:rPr lang="de-DE" sz="4000" dirty="0">
                <a:latin typeface="Aptos Serif" panose="02020604070405020304" pitchFamily="18" charset="0"/>
                <a:cs typeface="Aptos Serif" panose="02020604070405020304" pitchFamily="18" charset="0"/>
              </a:rPr>
              <a:t>nachhaltige</a:t>
            </a:r>
            <a:r>
              <a:rPr lang="de-DE" sz="4200" dirty="0">
                <a:latin typeface="Aptos Serif" panose="02020604070405020304" pitchFamily="18" charset="0"/>
                <a:cs typeface="Aptos Serif" panose="02020604070405020304" pitchFamily="18" charset="0"/>
              </a:rPr>
              <a:t> öffentliche Beschaffung</a:t>
            </a:r>
            <a:endParaRPr sz="4200" dirty="0">
              <a:latin typeface="Aptos Serif" panose="02020604070405020304" pitchFamily="18" charset="0"/>
              <a:cs typeface="Aptos Serif" panose="02020604070405020304" pitchFamily="18" charset="0"/>
            </a:endParaRPr>
          </a:p>
        </p:txBody>
      </p:sp>
      <p:grpSp>
        <p:nvGrpSpPr>
          <p:cNvPr id="407" name="Google Shape;407;p59"/>
          <p:cNvGrpSpPr/>
          <p:nvPr/>
        </p:nvGrpSpPr>
        <p:grpSpPr>
          <a:xfrm>
            <a:off x="-104944" y="324101"/>
            <a:ext cx="8609876" cy="6351131"/>
            <a:chOff x="97373" y="942"/>
            <a:chExt cx="8609876" cy="6351131"/>
          </a:xfrm>
        </p:grpSpPr>
        <p:sp>
          <p:nvSpPr>
            <p:cNvPr id="408" name="Google Shape;408;p59"/>
            <p:cNvSpPr/>
            <p:nvPr/>
          </p:nvSpPr>
          <p:spPr>
            <a:xfrm rot="5400000">
              <a:off x="3682127" y="153976"/>
              <a:ext cx="2354363" cy="2048296"/>
            </a:xfrm>
            <a:prstGeom prst="hexagon">
              <a:avLst>
                <a:gd name="adj" fmla="val 25000"/>
                <a:gd name="vf" fmla="val 115470"/>
              </a:avLst>
            </a:prstGeom>
            <a:solidFill>
              <a:srgbClr val="FAB5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59"/>
            <p:cNvSpPr txBox="1"/>
            <p:nvPr/>
          </p:nvSpPr>
          <p:spPr>
            <a:xfrm>
              <a:off x="4154353" y="367831"/>
              <a:ext cx="1534364" cy="1620587"/>
            </a:xfrm>
            <a:prstGeom prst="rect">
              <a:avLst/>
            </a:prstGeom>
            <a:noFill/>
            <a:ln>
              <a:noFill/>
            </a:ln>
          </p:spPr>
          <p:txBody>
            <a:bodyPr spcFirstLastPara="1" wrap="square" lIns="60950" tIns="60950" rIns="60950" bIns="60950" anchor="ctr" anchorCtr="0">
              <a:noAutofit/>
            </a:bodyPr>
            <a:lstStyle/>
            <a:p>
              <a:r>
                <a:rPr lang="de-DE" sz="1600" b="1" dirty="0">
                  <a:solidFill>
                    <a:schemeClr val="bg1"/>
                  </a:solidFill>
                  <a:latin typeface="Aptos" panose="020B0004020202020204" pitchFamily="34" charset="0"/>
                </a:rPr>
                <a:t>Gute</a:t>
              </a:r>
              <a:r>
                <a:rPr lang="de-DE" sz="1600" dirty="0">
                  <a:solidFill>
                    <a:schemeClr val="bg1"/>
                  </a:solidFill>
                  <a:latin typeface="Aptos" panose="020B0004020202020204" pitchFamily="34" charset="0"/>
                </a:rPr>
                <a:t> </a:t>
              </a:r>
              <a:r>
                <a:rPr lang="de-DE" sz="1600" b="1" dirty="0">
                  <a:solidFill>
                    <a:schemeClr val="bg1"/>
                  </a:solidFill>
                  <a:latin typeface="Aptos" panose="020B0004020202020204" pitchFamily="34" charset="0"/>
                </a:rPr>
                <a:t>öffentliche</a:t>
              </a:r>
              <a:r>
                <a:rPr lang="de-DE" sz="1600" dirty="0">
                  <a:solidFill>
                    <a:schemeClr val="bg1"/>
                  </a:solidFill>
                  <a:latin typeface="Aptos" panose="020B0004020202020204" pitchFamily="34" charset="0"/>
                </a:rPr>
                <a:t> </a:t>
              </a:r>
              <a:r>
                <a:rPr lang="de-DE" sz="1600" b="1" dirty="0">
                  <a:solidFill>
                    <a:schemeClr val="bg1"/>
                  </a:solidFill>
                  <a:latin typeface="Aptos" panose="020B0004020202020204" pitchFamily="34" charset="0"/>
                </a:rPr>
                <a:t>Beschaffung</a:t>
              </a:r>
              <a:r>
                <a:rPr lang="de-DE" sz="1600" dirty="0">
                  <a:solidFill>
                    <a:schemeClr val="bg1"/>
                  </a:solidFill>
                  <a:latin typeface="Aptos" panose="020B0004020202020204" pitchFamily="34" charset="0"/>
                </a:rPr>
                <a:t> </a:t>
              </a:r>
              <a:r>
                <a:rPr lang="de-DE" sz="1600" b="1" dirty="0">
                  <a:solidFill>
                    <a:schemeClr val="bg1"/>
                  </a:solidFill>
                  <a:latin typeface="Aptos" panose="020B0004020202020204" pitchFamily="34" charset="0"/>
                </a:rPr>
                <a:t>ist nachhaltige öffentliche Beschaffung.</a:t>
              </a:r>
              <a:endParaRPr lang="de-DE" sz="1600" dirty="0">
                <a:solidFill>
                  <a:schemeClr val="bg1"/>
                </a:solidFill>
                <a:latin typeface="Aptos" panose="020B0004020202020204" pitchFamily="34" charset="0"/>
              </a:endParaRPr>
            </a:p>
          </p:txBody>
        </p:sp>
        <p:sp>
          <p:nvSpPr>
            <p:cNvPr id="410" name="Google Shape;410;p59"/>
            <p:cNvSpPr/>
            <p:nvPr/>
          </p:nvSpPr>
          <p:spPr>
            <a:xfrm>
              <a:off x="5945612" y="471815"/>
              <a:ext cx="2627469" cy="14126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59"/>
            <p:cNvSpPr txBox="1"/>
            <p:nvPr/>
          </p:nvSpPr>
          <p:spPr>
            <a:xfrm>
              <a:off x="5945612" y="471815"/>
              <a:ext cx="2627469" cy="1412618"/>
            </a:xfrm>
            <a:prstGeom prst="rect">
              <a:avLst/>
            </a:prstGeom>
            <a:noFill/>
            <a:ln>
              <a:noFill/>
            </a:ln>
          </p:spPr>
          <p:txBody>
            <a:bodyPr spcFirstLastPara="1" wrap="square" lIns="60950" tIns="60950" rIns="60950" bIns="60950" anchor="ctr" anchorCtr="0">
              <a:noAutofit/>
            </a:bodyPr>
            <a:lstStyle/>
            <a:p>
              <a:r>
                <a:rPr lang="de-DE" sz="1600" dirty="0">
                  <a:latin typeface="Aptos" panose="020B0004020202020204" pitchFamily="34" charset="0"/>
                </a:rPr>
                <a:t>Die </a:t>
              </a:r>
              <a:r>
                <a:rPr lang="de-DE" sz="1600" b="1" dirty="0">
                  <a:latin typeface="Aptos" panose="020B0004020202020204" pitchFamily="34" charset="0"/>
                </a:rPr>
                <a:t>SPP-Umsetzung</a:t>
              </a:r>
              <a:r>
                <a:rPr lang="de-DE" sz="1600" dirty="0">
                  <a:latin typeface="Aptos" panose="020B0004020202020204" pitchFamily="34" charset="0"/>
                </a:rPr>
                <a:t> </a:t>
              </a:r>
              <a:r>
                <a:rPr lang="de-DE" sz="1600" b="1" dirty="0">
                  <a:latin typeface="Aptos" panose="020B0004020202020204" pitchFamily="34" charset="0"/>
                </a:rPr>
                <a:t>erfordert</a:t>
              </a:r>
              <a:r>
                <a:rPr lang="de-DE" sz="1600" dirty="0">
                  <a:latin typeface="Aptos" panose="020B0004020202020204" pitchFamily="34" charset="0"/>
                </a:rPr>
                <a:t> Führung.</a:t>
              </a:r>
            </a:p>
          </p:txBody>
        </p:sp>
        <p:sp>
          <p:nvSpPr>
            <p:cNvPr id="412" name="Google Shape;412;p59"/>
            <p:cNvSpPr/>
            <p:nvPr/>
          </p:nvSpPr>
          <p:spPr>
            <a:xfrm rot="5400000">
              <a:off x="1469967" y="153976"/>
              <a:ext cx="2354363" cy="2048296"/>
            </a:xfrm>
            <a:prstGeom prst="hexagon">
              <a:avLst>
                <a:gd name="adj" fmla="val 25000"/>
                <a:gd name="vf" fmla="val 115470"/>
              </a:avLst>
            </a:prstGeom>
            <a:solidFill>
              <a:srgbClr val="4295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59"/>
            <p:cNvSpPr txBox="1"/>
            <p:nvPr/>
          </p:nvSpPr>
          <p:spPr>
            <a:xfrm>
              <a:off x="1942193" y="367831"/>
              <a:ext cx="1409910" cy="162058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sp>
          <p:nvSpPr>
            <p:cNvPr id="414" name="Google Shape;414;p59"/>
            <p:cNvSpPr/>
            <p:nvPr/>
          </p:nvSpPr>
          <p:spPr>
            <a:xfrm rot="5400000">
              <a:off x="2571809" y="2152360"/>
              <a:ext cx="2354363" cy="2048296"/>
            </a:xfrm>
            <a:prstGeom prst="hexagon">
              <a:avLst>
                <a:gd name="adj" fmla="val 25000"/>
                <a:gd name="vf" fmla="val 115470"/>
              </a:avLst>
            </a:prstGeom>
            <a:solidFill>
              <a:srgbClr val="00585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59"/>
            <p:cNvSpPr txBox="1"/>
            <p:nvPr/>
          </p:nvSpPr>
          <p:spPr>
            <a:xfrm>
              <a:off x="3044035" y="2366215"/>
              <a:ext cx="1409910" cy="1620587"/>
            </a:xfrm>
            <a:prstGeom prst="rect">
              <a:avLst/>
            </a:prstGeom>
            <a:noFill/>
            <a:ln>
              <a:noFill/>
            </a:ln>
          </p:spPr>
          <p:txBody>
            <a:bodyPr spcFirstLastPara="1" wrap="square" lIns="60950" tIns="60950" rIns="60950" bIns="60950" anchor="ctr" anchorCtr="0">
              <a:noAutofit/>
            </a:bodyPr>
            <a:lstStyle/>
            <a:p>
              <a:r>
                <a:rPr lang="de-DE" sz="1600" b="1" dirty="0">
                  <a:solidFill>
                    <a:schemeClr val="bg1"/>
                  </a:solidFill>
                  <a:latin typeface="Aptos" panose="020B0004020202020204" pitchFamily="34" charset="0"/>
                </a:rPr>
                <a:t>SPP trägt</a:t>
              </a:r>
              <a:r>
                <a:rPr lang="de-DE" sz="1600" dirty="0">
                  <a:solidFill>
                    <a:schemeClr val="bg1"/>
                  </a:solidFill>
                  <a:latin typeface="Aptos" panose="020B0004020202020204" pitchFamily="34" charset="0"/>
                </a:rPr>
                <a:t> </a:t>
              </a:r>
              <a:r>
                <a:rPr lang="de-DE" sz="1600" b="1" dirty="0">
                  <a:solidFill>
                    <a:schemeClr val="bg1"/>
                  </a:solidFill>
                  <a:latin typeface="Aptos" panose="020B0004020202020204" pitchFamily="34" charset="0"/>
                </a:rPr>
                <a:t>zu</a:t>
              </a:r>
              <a:r>
                <a:rPr lang="de-DE" sz="1600" dirty="0">
                  <a:solidFill>
                    <a:schemeClr val="bg1"/>
                  </a:solidFill>
                  <a:latin typeface="Aptos" panose="020B0004020202020204" pitchFamily="34" charset="0"/>
                </a:rPr>
                <a:t> </a:t>
              </a:r>
              <a:r>
                <a:rPr lang="de-DE" sz="1600" b="1" dirty="0">
                  <a:solidFill>
                    <a:schemeClr val="bg1"/>
                  </a:solidFill>
                  <a:latin typeface="Aptos" panose="020B0004020202020204" pitchFamily="34" charset="0"/>
                </a:rPr>
                <a:t>allgemeinen</a:t>
              </a:r>
              <a:r>
                <a:rPr lang="de-DE" sz="1600" dirty="0">
                  <a:solidFill>
                    <a:schemeClr val="bg1"/>
                  </a:solidFill>
                  <a:latin typeface="Aptos" panose="020B0004020202020204" pitchFamily="34" charset="0"/>
                </a:rPr>
                <a:t> </a:t>
              </a:r>
              <a:r>
                <a:rPr lang="de-DE" sz="1600" b="1" dirty="0">
                  <a:solidFill>
                    <a:schemeClr val="bg1"/>
                  </a:solidFill>
                  <a:latin typeface="Aptos" panose="020B0004020202020204" pitchFamily="34" charset="0"/>
                </a:rPr>
                <a:t>politischen</a:t>
              </a:r>
              <a:r>
                <a:rPr lang="de-DE" sz="1600" dirty="0">
                  <a:solidFill>
                    <a:schemeClr val="bg1"/>
                  </a:solidFill>
                  <a:latin typeface="Aptos" panose="020B0004020202020204" pitchFamily="34" charset="0"/>
                </a:rPr>
                <a:t> </a:t>
              </a:r>
              <a:r>
                <a:rPr lang="de-DE" sz="1600" b="1" dirty="0">
                  <a:solidFill>
                    <a:schemeClr val="bg1"/>
                  </a:solidFill>
                  <a:latin typeface="Aptos" panose="020B0004020202020204" pitchFamily="34" charset="0"/>
                </a:rPr>
                <a:t>Zielen</a:t>
              </a:r>
              <a:r>
                <a:rPr lang="de-DE" sz="1600" dirty="0">
                  <a:solidFill>
                    <a:schemeClr val="bg1"/>
                  </a:solidFill>
                  <a:latin typeface="Aptos" panose="020B0004020202020204" pitchFamily="34" charset="0"/>
                </a:rPr>
                <a:t> </a:t>
              </a:r>
              <a:r>
                <a:rPr lang="de-DE" sz="1600" b="1" dirty="0">
                  <a:solidFill>
                    <a:schemeClr val="bg1"/>
                  </a:solidFill>
                  <a:latin typeface="Aptos" panose="020B0004020202020204" pitchFamily="34" charset="0"/>
                </a:rPr>
                <a:t>bei.</a:t>
              </a:r>
              <a:endParaRPr lang="de-DE" sz="1600" dirty="0">
                <a:solidFill>
                  <a:schemeClr val="bg1"/>
                </a:solidFill>
                <a:latin typeface="Aptos" panose="020B0004020202020204" pitchFamily="34" charset="0"/>
              </a:endParaRPr>
            </a:p>
          </p:txBody>
        </p:sp>
        <p:sp>
          <p:nvSpPr>
            <p:cNvPr id="416" name="Google Shape;416;p59"/>
            <p:cNvSpPr/>
            <p:nvPr/>
          </p:nvSpPr>
          <p:spPr>
            <a:xfrm>
              <a:off x="97373" y="2470199"/>
              <a:ext cx="2542712" cy="14126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59"/>
            <p:cNvSpPr txBox="1"/>
            <p:nvPr/>
          </p:nvSpPr>
          <p:spPr>
            <a:xfrm>
              <a:off x="146845" y="2399532"/>
              <a:ext cx="2542712" cy="1412618"/>
            </a:xfrm>
            <a:prstGeom prst="rect">
              <a:avLst/>
            </a:prstGeom>
            <a:noFill/>
            <a:ln>
              <a:noFill/>
            </a:ln>
          </p:spPr>
          <p:txBody>
            <a:bodyPr spcFirstLastPara="1" wrap="square" lIns="60950" tIns="60950" rIns="60950" bIns="60950" anchor="ctr" anchorCtr="0">
              <a:noAutofit/>
            </a:bodyPr>
            <a:lstStyle/>
            <a:p>
              <a:pPr algn="r"/>
              <a:r>
                <a:rPr lang="de-DE" sz="1600" dirty="0">
                  <a:latin typeface="Aptos" panose="020B0004020202020204" pitchFamily="34" charset="0"/>
                </a:rPr>
                <a:t>Die </a:t>
              </a:r>
              <a:r>
                <a:rPr lang="de-DE" sz="1600" b="1" dirty="0">
                  <a:latin typeface="Aptos" panose="020B0004020202020204" pitchFamily="34" charset="0"/>
                </a:rPr>
                <a:t>SPP-Implementierung</a:t>
              </a:r>
              <a:r>
                <a:rPr lang="de-DE" sz="1600" dirty="0">
                  <a:latin typeface="Aptos" panose="020B0004020202020204" pitchFamily="34" charset="0"/>
                </a:rPr>
                <a:t> </a:t>
              </a:r>
              <a:r>
                <a:rPr lang="de-DE" sz="1600" b="1" dirty="0">
                  <a:latin typeface="Aptos" panose="020B0004020202020204" pitchFamily="34" charset="0"/>
                </a:rPr>
                <a:t>basiert</a:t>
              </a:r>
              <a:r>
                <a:rPr lang="de-DE" sz="1600" dirty="0">
                  <a:latin typeface="Aptos" panose="020B0004020202020204" pitchFamily="34" charset="0"/>
                </a:rPr>
                <a:t> </a:t>
              </a:r>
              <a:r>
                <a:rPr lang="de-DE" sz="1600" b="1" dirty="0">
                  <a:latin typeface="Aptos" panose="020B0004020202020204" pitchFamily="34" charset="0"/>
                </a:rPr>
                <a:t>auf soliden organisatorischen Managementprinzipien</a:t>
              </a:r>
              <a:r>
                <a:rPr lang="de-DE" sz="1600" dirty="0">
                  <a:latin typeface="Aptos" panose="020B0004020202020204" pitchFamily="34" charset="0"/>
                </a:rPr>
                <a:t>.</a:t>
              </a:r>
            </a:p>
          </p:txBody>
        </p:sp>
        <p:sp>
          <p:nvSpPr>
            <p:cNvPr id="418" name="Google Shape;418;p59"/>
            <p:cNvSpPr/>
            <p:nvPr/>
          </p:nvSpPr>
          <p:spPr>
            <a:xfrm rot="5400000">
              <a:off x="4783969" y="2152360"/>
              <a:ext cx="2354363" cy="2048296"/>
            </a:xfrm>
            <a:prstGeom prst="hexagon">
              <a:avLst>
                <a:gd name="adj" fmla="val 25000"/>
                <a:gd name="vf" fmla="val 115470"/>
              </a:avLst>
            </a:prstGeom>
            <a:solidFill>
              <a:srgbClr val="A5C52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59"/>
            <p:cNvSpPr txBox="1"/>
            <p:nvPr/>
          </p:nvSpPr>
          <p:spPr>
            <a:xfrm>
              <a:off x="5256195" y="2366215"/>
              <a:ext cx="1409910" cy="162058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sp>
          <p:nvSpPr>
            <p:cNvPr id="420" name="Google Shape;420;p59"/>
            <p:cNvSpPr/>
            <p:nvPr/>
          </p:nvSpPr>
          <p:spPr>
            <a:xfrm rot="5400000">
              <a:off x="3682127" y="4150744"/>
              <a:ext cx="2354363" cy="2048296"/>
            </a:xfrm>
            <a:prstGeom prst="hexagon">
              <a:avLst>
                <a:gd name="adj" fmla="val 25000"/>
                <a:gd name="vf" fmla="val 115470"/>
              </a:avLst>
            </a:prstGeom>
            <a:solidFill>
              <a:srgbClr val="5FB13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59"/>
            <p:cNvSpPr txBox="1"/>
            <p:nvPr/>
          </p:nvSpPr>
          <p:spPr>
            <a:xfrm>
              <a:off x="4154353" y="4364599"/>
              <a:ext cx="1409910" cy="1620587"/>
            </a:xfrm>
            <a:prstGeom prst="rect">
              <a:avLst/>
            </a:prstGeom>
            <a:noFill/>
            <a:ln>
              <a:noFill/>
            </a:ln>
          </p:spPr>
          <p:txBody>
            <a:bodyPr spcFirstLastPara="1" wrap="square" lIns="60950" tIns="60950" rIns="60950" bIns="60950" anchor="ctr" anchorCtr="0">
              <a:noAutofit/>
            </a:bodyPr>
            <a:lstStyle/>
            <a:p>
              <a:r>
                <a:rPr lang="de-DE" sz="1600" b="1" dirty="0">
                  <a:solidFill>
                    <a:schemeClr val="bg1"/>
                  </a:solidFill>
                  <a:latin typeface="Aptos" panose="020B0004020202020204" pitchFamily="34" charset="0"/>
                </a:rPr>
                <a:t>SPP bezieht alle Stakeholder ein.</a:t>
              </a:r>
              <a:endParaRPr lang="de-DE" sz="1600" dirty="0">
                <a:solidFill>
                  <a:schemeClr val="bg1"/>
                </a:solidFill>
                <a:latin typeface="Aptos" panose="020B0004020202020204" pitchFamily="34" charset="0"/>
              </a:endParaRPr>
            </a:p>
          </p:txBody>
        </p:sp>
        <p:sp>
          <p:nvSpPr>
            <p:cNvPr id="422" name="Google Shape;422;p59"/>
            <p:cNvSpPr/>
            <p:nvPr/>
          </p:nvSpPr>
          <p:spPr>
            <a:xfrm>
              <a:off x="5945612" y="4468583"/>
              <a:ext cx="2627469" cy="14126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59"/>
            <p:cNvSpPr txBox="1"/>
            <p:nvPr/>
          </p:nvSpPr>
          <p:spPr>
            <a:xfrm>
              <a:off x="6079780" y="4616522"/>
              <a:ext cx="2627469" cy="1412618"/>
            </a:xfrm>
            <a:prstGeom prst="rect">
              <a:avLst/>
            </a:prstGeom>
            <a:noFill/>
            <a:ln>
              <a:noFill/>
            </a:ln>
          </p:spPr>
          <p:txBody>
            <a:bodyPr spcFirstLastPara="1" wrap="square" lIns="60950" tIns="60950" rIns="60950" bIns="60950" anchor="ctr" anchorCtr="0">
              <a:noAutofit/>
            </a:bodyPr>
            <a:lstStyle/>
            <a:p>
              <a:r>
                <a:rPr lang="de-DE" sz="1600" b="1" dirty="0">
                  <a:latin typeface="Aptos" panose="020B0004020202020204" pitchFamily="34" charset="0"/>
                </a:rPr>
                <a:t>SPP überwacht</a:t>
              </a:r>
              <a:r>
                <a:rPr lang="de-DE" sz="1600" dirty="0">
                  <a:latin typeface="Aptos" panose="020B0004020202020204" pitchFamily="34" charset="0"/>
                </a:rPr>
                <a:t> </a:t>
              </a:r>
              <a:r>
                <a:rPr lang="de-DE" sz="1600" b="1" dirty="0">
                  <a:latin typeface="Aptos" panose="020B0004020202020204" pitchFamily="34" charset="0"/>
                </a:rPr>
                <a:t>seine</a:t>
              </a:r>
              <a:r>
                <a:rPr lang="de-DE" sz="1600" dirty="0">
                  <a:latin typeface="Aptos" panose="020B0004020202020204" pitchFamily="34" charset="0"/>
                </a:rPr>
                <a:t> </a:t>
              </a:r>
              <a:r>
                <a:rPr lang="de-DE" sz="1600" b="1" dirty="0">
                  <a:latin typeface="Aptos" panose="020B0004020202020204" pitchFamily="34" charset="0"/>
                </a:rPr>
                <a:t>Ergebnisse und Resultate</a:t>
              </a:r>
              <a:r>
                <a:rPr lang="de-DE" sz="1600" dirty="0">
                  <a:latin typeface="Aptos" panose="020B0004020202020204" pitchFamily="34" charset="0"/>
                </a:rPr>
                <a:t>.</a:t>
              </a:r>
            </a:p>
          </p:txBody>
        </p:sp>
        <p:sp>
          <p:nvSpPr>
            <p:cNvPr id="424" name="Google Shape;424;p59"/>
            <p:cNvSpPr/>
            <p:nvPr/>
          </p:nvSpPr>
          <p:spPr>
            <a:xfrm rot="5400000">
              <a:off x="1469967" y="4150744"/>
              <a:ext cx="2354363" cy="2048296"/>
            </a:xfrm>
            <a:prstGeom prst="hexagon">
              <a:avLst>
                <a:gd name="adj" fmla="val 25000"/>
                <a:gd name="vf" fmla="val 115470"/>
              </a:avLst>
            </a:prstGeom>
            <a:solidFill>
              <a:srgbClr val="FAB5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59"/>
            <p:cNvSpPr txBox="1"/>
            <p:nvPr/>
          </p:nvSpPr>
          <p:spPr>
            <a:xfrm>
              <a:off x="1942193" y="4364599"/>
              <a:ext cx="1409910" cy="162058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0"/>
          <p:cNvSpPr txBox="1">
            <a:spLocks noGrp="1"/>
          </p:cNvSpPr>
          <p:nvPr>
            <p:ph type="title"/>
          </p:nvPr>
        </p:nvSpPr>
        <p:spPr>
          <a:xfrm>
            <a:off x="594360" y="198408"/>
            <a:ext cx="8486140" cy="1574317"/>
          </a:xfrm>
          <a:prstGeom prst="rect">
            <a:avLst/>
          </a:prstGeom>
          <a:noFill/>
          <a:ln>
            <a:noFill/>
          </a:ln>
        </p:spPr>
        <p:txBody>
          <a:bodyPr spcFirstLastPara="1" wrap="square" lIns="0" tIns="0" rIns="0" bIns="0" anchor="ctr" anchorCtr="0">
            <a:normAutofit fontScale="90000"/>
          </a:bodyPr>
          <a:lstStyle/>
          <a:p>
            <a:r>
              <a:rPr lang="de-DE" dirty="0">
                <a:latin typeface="Aptos Serif" panose="02020604070405020304" pitchFamily="18" charset="0"/>
                <a:cs typeface="Aptos Serif" panose="02020604070405020304" pitchFamily="18" charset="0"/>
              </a:rPr>
              <a:t>Nachhaltige vs. umweltfreundliche öffentliche Beschaffung</a:t>
            </a:r>
          </a:p>
        </p:txBody>
      </p:sp>
      <p:grpSp>
        <p:nvGrpSpPr>
          <p:cNvPr id="431" name="Google Shape;431;p60"/>
          <p:cNvGrpSpPr/>
          <p:nvPr/>
        </p:nvGrpSpPr>
        <p:grpSpPr>
          <a:xfrm>
            <a:off x="749093" y="2311742"/>
            <a:ext cx="10693812" cy="4344360"/>
            <a:chOff x="154733" y="3488"/>
            <a:chExt cx="10693812" cy="4344360"/>
          </a:xfrm>
        </p:grpSpPr>
        <p:sp>
          <p:nvSpPr>
            <p:cNvPr id="432" name="Google Shape;432;p60"/>
            <p:cNvSpPr/>
            <p:nvPr/>
          </p:nvSpPr>
          <p:spPr>
            <a:xfrm>
              <a:off x="154733" y="3488"/>
              <a:ext cx="3341816" cy="2005089"/>
            </a:xfrm>
            <a:prstGeom prst="rect">
              <a:avLst/>
            </a:prstGeom>
            <a:solidFill>
              <a:srgbClr val="FAB50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60"/>
            <p:cNvSpPr txBox="1"/>
            <p:nvPr/>
          </p:nvSpPr>
          <p:spPr>
            <a:xfrm>
              <a:off x="154733" y="3488"/>
              <a:ext cx="3341816" cy="2005089"/>
            </a:xfrm>
            <a:prstGeom prst="rect">
              <a:avLst/>
            </a:prstGeom>
            <a:solidFill>
              <a:srgbClr val="FBB50A"/>
            </a:solidFill>
            <a:ln>
              <a:noFill/>
            </a:ln>
          </p:spPr>
          <p:txBody>
            <a:bodyPr spcFirstLastPara="1" wrap="square" lIns="72375" tIns="72375" rIns="72375" bIns="72375" anchor="ctr" anchorCtr="0">
              <a:noAutofit/>
            </a:bodyPr>
            <a:lstStyle/>
            <a:p>
              <a:pPr lvl="0" algn="ctr">
                <a:lnSpc>
                  <a:spcPct val="90000"/>
                </a:lnSpc>
                <a:buSzPts val="1900"/>
              </a:pPr>
              <a:r>
                <a:rPr lang="de-DE" sz="1600" b="0" i="0" u="none" strike="noStrike" cap="none" dirty="0">
                  <a:solidFill>
                    <a:schemeClr val="lt1"/>
                  </a:solidFill>
                  <a:latin typeface="Aptos" panose="020B0004020202020204" pitchFamily="34" charset="0"/>
                  <a:sym typeface="Arial"/>
                </a:rPr>
                <a:t>🌿 </a:t>
              </a:r>
              <a:r>
                <a:rPr lang="de-DE" sz="1600" dirty="0">
                  <a:solidFill>
                    <a:schemeClr val="lt1"/>
                  </a:solidFill>
                  <a:latin typeface="Aptos" panose="020B0004020202020204" pitchFamily="34" charset="0"/>
                </a:rPr>
                <a:t>Umweltorientierte Beschaffung (GPP): Konzentriert sich auf die Minimierung von Umweltauswirkungen durch Beschaffungsentscheidungen (z. B. Energieeffizienz, geringe Emissionen, Recyclingfähigkeit).</a:t>
              </a:r>
              <a:endParaRPr sz="1100" b="0" i="0" u="none" strike="noStrike" cap="none" dirty="0">
                <a:solidFill>
                  <a:srgbClr val="000000"/>
                </a:solidFill>
                <a:latin typeface="Aptos" panose="020B0004020202020204" pitchFamily="34" charset="0"/>
                <a:sym typeface="Arial"/>
              </a:endParaRPr>
            </a:p>
          </p:txBody>
        </p:sp>
        <p:sp>
          <p:nvSpPr>
            <p:cNvPr id="434" name="Google Shape;434;p60"/>
            <p:cNvSpPr/>
            <p:nvPr/>
          </p:nvSpPr>
          <p:spPr>
            <a:xfrm>
              <a:off x="3830731" y="3488"/>
              <a:ext cx="3341816" cy="2005089"/>
            </a:xfrm>
            <a:prstGeom prst="rect">
              <a:avLst/>
            </a:prstGeom>
            <a:solidFill>
              <a:srgbClr val="77DA1C"/>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60"/>
            <p:cNvSpPr txBox="1"/>
            <p:nvPr/>
          </p:nvSpPr>
          <p:spPr>
            <a:xfrm>
              <a:off x="3830731" y="3488"/>
              <a:ext cx="3341816" cy="2005089"/>
            </a:xfrm>
            <a:prstGeom prst="rect">
              <a:avLst/>
            </a:prstGeom>
            <a:solidFill>
              <a:srgbClr val="5FB135"/>
            </a:solidFill>
            <a:ln>
              <a:noFill/>
            </a:ln>
          </p:spPr>
          <p:txBody>
            <a:bodyPr spcFirstLastPara="1" wrap="square" lIns="72375" tIns="72375" rIns="72375" bIns="72375" anchor="ctr" anchorCtr="0">
              <a:noAutofit/>
            </a:bodyPr>
            <a:lstStyle/>
            <a:p>
              <a:pPr lvl="0" algn="ctr">
                <a:lnSpc>
                  <a:spcPct val="90000"/>
                </a:lnSpc>
                <a:buSzPts val="1900"/>
              </a:pPr>
              <a:r>
                <a:rPr lang="de-DE" sz="1900" b="0" i="0" u="none" strike="noStrike" cap="none" dirty="0">
                  <a:solidFill>
                    <a:schemeClr val="lt1"/>
                  </a:solidFill>
                  <a:latin typeface="Aptos" panose="020B0004020202020204" pitchFamily="34" charset="0"/>
                  <a:sym typeface="Arial"/>
                </a:rPr>
                <a:t>🔄 </a:t>
              </a:r>
              <a:r>
                <a:rPr lang="de-DE" sz="1600" dirty="0">
                  <a:solidFill>
                    <a:schemeClr val="lt1"/>
                  </a:solidFill>
                  <a:latin typeface="Aptos" panose="020B0004020202020204" pitchFamily="34" charset="0"/>
                </a:rPr>
                <a:t>Nachhaltige öffentliche Beschaffung (SPP): Ein umfassenderes Konzept, das ökologische, soziale und wirtschaftliche Aspekte berücksichtigt.</a:t>
              </a:r>
              <a:endParaRPr sz="1400" b="0" i="0" u="none" strike="noStrike" cap="none" dirty="0">
                <a:solidFill>
                  <a:srgbClr val="000000"/>
                </a:solidFill>
                <a:latin typeface="Aptos" panose="020B0004020202020204" pitchFamily="34" charset="0"/>
                <a:sym typeface="Arial"/>
              </a:endParaRPr>
            </a:p>
          </p:txBody>
        </p:sp>
        <p:sp>
          <p:nvSpPr>
            <p:cNvPr id="436" name="Google Shape;436;p60"/>
            <p:cNvSpPr/>
            <p:nvPr/>
          </p:nvSpPr>
          <p:spPr>
            <a:xfrm>
              <a:off x="7506729" y="3488"/>
              <a:ext cx="3341816" cy="2005089"/>
            </a:xfrm>
            <a:prstGeom prst="rect">
              <a:avLst/>
            </a:prstGeom>
            <a:solidFill>
              <a:srgbClr val="30BC5E"/>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60"/>
            <p:cNvSpPr txBox="1"/>
            <p:nvPr/>
          </p:nvSpPr>
          <p:spPr>
            <a:xfrm>
              <a:off x="7506729" y="3488"/>
              <a:ext cx="3341816" cy="2005089"/>
            </a:xfrm>
            <a:prstGeom prst="rect">
              <a:avLst/>
            </a:prstGeom>
            <a:solidFill>
              <a:srgbClr val="187138"/>
            </a:solidFill>
            <a:ln>
              <a:noFill/>
            </a:ln>
          </p:spPr>
          <p:txBody>
            <a:bodyPr spcFirstLastPara="1" wrap="square" lIns="72375" tIns="72375" rIns="72375" bIns="72375" anchor="ctr" anchorCtr="0">
              <a:noAutofit/>
            </a:bodyPr>
            <a:lstStyle/>
            <a:p>
              <a:pPr lvl="0" algn="ctr">
                <a:lnSpc>
                  <a:spcPct val="90000"/>
                </a:lnSpc>
                <a:buSzPts val="1900"/>
              </a:pPr>
              <a:r>
                <a:rPr lang="de-DE" sz="1600" b="0" i="0" u="none" strike="noStrike" cap="none" dirty="0">
                  <a:solidFill>
                    <a:schemeClr val="lt1"/>
                  </a:solidFill>
                  <a:latin typeface="Aptos" panose="020B0004020202020204" pitchFamily="34" charset="0"/>
                  <a:sym typeface="Arial"/>
                </a:rPr>
                <a:t>➡️ </a:t>
              </a:r>
              <a:r>
                <a:rPr lang="de-DE" sz="1600" dirty="0">
                  <a:solidFill>
                    <a:schemeClr val="lt1"/>
                  </a:solidFill>
                  <a:latin typeface="Aptos" panose="020B0004020202020204" pitchFamily="34" charset="0"/>
                </a:rPr>
                <a:t>GPP ist eine Untergruppe von SPP. Alle GPP sind SPP, aber nicht alle SPP sind GPP.</a:t>
              </a:r>
              <a:endParaRPr sz="1100" b="0" i="0" u="none" strike="noStrike" cap="none" dirty="0">
                <a:solidFill>
                  <a:srgbClr val="000000"/>
                </a:solidFill>
                <a:latin typeface="Aptos" panose="020B0004020202020204" pitchFamily="34" charset="0"/>
                <a:sym typeface="Arial"/>
              </a:endParaRPr>
            </a:p>
          </p:txBody>
        </p:sp>
        <p:sp>
          <p:nvSpPr>
            <p:cNvPr id="438" name="Google Shape;438;p60"/>
            <p:cNvSpPr/>
            <p:nvPr/>
          </p:nvSpPr>
          <p:spPr>
            <a:xfrm>
              <a:off x="3830731" y="2342759"/>
              <a:ext cx="3341816" cy="2005089"/>
            </a:xfrm>
            <a:prstGeom prst="rect">
              <a:avLst/>
            </a:prstGeom>
            <a:solidFill>
              <a:srgbClr val="4393A0"/>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60"/>
            <p:cNvSpPr txBox="1"/>
            <p:nvPr/>
          </p:nvSpPr>
          <p:spPr>
            <a:xfrm>
              <a:off x="3830731" y="2342759"/>
              <a:ext cx="3341816" cy="2005089"/>
            </a:xfrm>
            <a:prstGeom prst="rect">
              <a:avLst/>
            </a:prstGeom>
            <a:solidFill>
              <a:srgbClr val="0F4991"/>
            </a:solidFill>
            <a:ln>
              <a:noFill/>
            </a:ln>
          </p:spPr>
          <p:txBody>
            <a:bodyPr spcFirstLastPara="1" wrap="square" lIns="72375" tIns="72375" rIns="72375" bIns="72375" anchor="ctr" anchorCtr="0">
              <a:noAutofit/>
            </a:bodyPr>
            <a:lstStyle/>
            <a:p>
              <a:pPr lvl="0" algn="ctr">
                <a:lnSpc>
                  <a:spcPct val="90000"/>
                </a:lnSpc>
                <a:buSzPts val="1900"/>
              </a:pPr>
              <a:r>
                <a:rPr lang="de-DE" sz="1600" b="0" i="0" u="none" strike="noStrike" cap="none" dirty="0">
                  <a:solidFill>
                    <a:schemeClr val="lt1"/>
                  </a:solidFill>
                  <a:latin typeface="Aptos" panose="020B0004020202020204" pitchFamily="34" charset="0"/>
                  <a:sym typeface="Arial"/>
                </a:rPr>
                <a:t>⚖️ </a:t>
              </a:r>
              <a:r>
                <a:rPr lang="de-DE" sz="1600" dirty="0">
                  <a:solidFill>
                    <a:schemeClr val="lt1"/>
                  </a:solidFill>
                  <a:latin typeface="Aptos" panose="020B0004020202020204" pitchFamily="34" charset="0"/>
                </a:rPr>
                <a:t>SPP integriert Kriterien wie faire Arbeitspraktiken, Vielfalt, ethische Beschaffung und Lebenszykluskosten neben ökologischen Kriterien.</a:t>
              </a:r>
              <a:endParaRPr sz="1100" b="0" i="0" u="none" strike="noStrike" cap="none" dirty="0">
                <a:solidFill>
                  <a:srgbClr val="000000"/>
                </a:solidFill>
                <a:latin typeface="Aptos" panose="020B0004020202020204" pitchFamily="34" charset="0"/>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
          <p:cNvSpPr txBox="1">
            <a:spLocks noGrp="1"/>
          </p:cNvSpPr>
          <p:nvPr>
            <p:ph type="title"/>
          </p:nvPr>
        </p:nvSpPr>
        <p:spPr>
          <a:xfrm>
            <a:off x="667189" y="184473"/>
            <a:ext cx="11003280" cy="1325563"/>
          </a:xfrm>
          <a:prstGeom prst="rect">
            <a:avLst/>
          </a:prstGeom>
          <a:noFill/>
          <a:ln>
            <a:noFill/>
          </a:ln>
        </p:spPr>
        <p:txBody>
          <a:bodyPr spcFirstLastPara="1" wrap="square" lIns="91425" tIns="45700" rIns="91425" bIns="45700" anchor="ctr" anchorCtr="0">
            <a:normAutofit/>
          </a:bodyPr>
          <a:lstStyle/>
          <a:p>
            <a:r>
              <a:rPr lang="de-DE" dirty="0">
                <a:latin typeface="Aptos Serif" panose="02020604070405020304" pitchFamily="18" charset="0"/>
                <a:cs typeface="Aptos Serif" panose="02020604070405020304" pitchFamily="18" charset="0"/>
              </a:rPr>
              <a:t>Strategische Rolle von SPP in der öffentlichen Politik</a:t>
            </a:r>
          </a:p>
        </p:txBody>
      </p:sp>
      <p:grpSp>
        <p:nvGrpSpPr>
          <p:cNvPr id="445" name="Google Shape;445;p5"/>
          <p:cNvGrpSpPr/>
          <p:nvPr/>
        </p:nvGrpSpPr>
        <p:grpSpPr>
          <a:xfrm>
            <a:off x="667189" y="1511841"/>
            <a:ext cx="11003280" cy="4347726"/>
            <a:chOff x="0" y="1805"/>
            <a:chExt cx="11003280" cy="4347726"/>
          </a:xfrm>
        </p:grpSpPr>
        <p:sp>
          <p:nvSpPr>
            <p:cNvPr id="446" name="Google Shape;446;p5"/>
            <p:cNvSpPr/>
            <p:nvPr/>
          </p:nvSpPr>
          <p:spPr>
            <a:xfrm>
              <a:off x="0" y="1805"/>
              <a:ext cx="11003280" cy="915310"/>
            </a:xfrm>
            <a:prstGeom prst="roundRect">
              <a:avLst>
                <a:gd name="adj" fmla="val 10000"/>
              </a:avLst>
            </a:prstGeom>
            <a:solidFill>
              <a:srgbClr val="9CBB2A">
                <a:alpha val="2980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5"/>
            <p:cNvSpPr/>
            <p:nvPr/>
          </p:nvSpPr>
          <p:spPr>
            <a:xfrm>
              <a:off x="276881" y="207750"/>
              <a:ext cx="503420" cy="50342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5"/>
            <p:cNvSpPr/>
            <p:nvPr/>
          </p:nvSpPr>
          <p:spPr>
            <a:xfrm>
              <a:off x="1057183" y="1805"/>
              <a:ext cx="9946096" cy="91531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5"/>
            <p:cNvSpPr txBox="1"/>
            <p:nvPr/>
          </p:nvSpPr>
          <p:spPr>
            <a:xfrm>
              <a:off x="1057183" y="1805"/>
              <a:ext cx="9946096" cy="915310"/>
            </a:xfrm>
            <a:prstGeom prst="rect">
              <a:avLst/>
            </a:prstGeom>
            <a:noFill/>
            <a:ln>
              <a:noFill/>
            </a:ln>
          </p:spPr>
          <p:txBody>
            <a:bodyPr spcFirstLastPara="1" wrap="square" lIns="96850" tIns="96850" rIns="96850" bIns="96850" anchor="ctr" anchorCtr="0">
              <a:noAutofit/>
            </a:bodyPr>
            <a:lstStyle/>
            <a:p>
              <a:pPr lvl="0">
                <a:lnSpc>
                  <a:spcPct val="90000"/>
                </a:lnSpc>
                <a:buSzPts val="2200"/>
              </a:pPr>
              <a:r>
                <a:rPr lang="de-DE" sz="2000" dirty="0">
                  <a:latin typeface="Aptos" panose="020B0004020202020204" pitchFamily="34" charset="0"/>
                </a:rPr>
                <a:t>Stimmt die öffentlichen Ausgaben auf nationale und lokale Nachhaltigkeitsziele ab.</a:t>
              </a:r>
              <a:endParaRPr sz="1200" b="0" i="0" u="none" strike="noStrike" cap="none" dirty="0">
                <a:solidFill>
                  <a:srgbClr val="000000"/>
                </a:solidFill>
                <a:latin typeface="Aptos" panose="020B0004020202020204" pitchFamily="34" charset="0"/>
                <a:sym typeface="Arial"/>
              </a:endParaRPr>
            </a:p>
          </p:txBody>
        </p:sp>
        <p:sp>
          <p:nvSpPr>
            <p:cNvPr id="450" name="Google Shape;450;p5"/>
            <p:cNvSpPr/>
            <p:nvPr/>
          </p:nvSpPr>
          <p:spPr>
            <a:xfrm>
              <a:off x="0" y="1145944"/>
              <a:ext cx="11003280" cy="915310"/>
            </a:xfrm>
            <a:prstGeom prst="roundRect">
              <a:avLst>
                <a:gd name="adj" fmla="val 10000"/>
              </a:avLst>
            </a:prstGeom>
            <a:solidFill>
              <a:srgbClr val="9CBB2A">
                <a:alpha val="2980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5"/>
            <p:cNvSpPr/>
            <p:nvPr/>
          </p:nvSpPr>
          <p:spPr>
            <a:xfrm>
              <a:off x="276881" y="1351889"/>
              <a:ext cx="503420" cy="50342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5"/>
            <p:cNvSpPr/>
            <p:nvPr/>
          </p:nvSpPr>
          <p:spPr>
            <a:xfrm>
              <a:off x="1057183" y="1145944"/>
              <a:ext cx="9946096" cy="91531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5"/>
            <p:cNvSpPr txBox="1"/>
            <p:nvPr/>
          </p:nvSpPr>
          <p:spPr>
            <a:xfrm>
              <a:off x="1057183" y="1145944"/>
              <a:ext cx="9946096" cy="915310"/>
            </a:xfrm>
            <a:prstGeom prst="rect">
              <a:avLst/>
            </a:prstGeom>
            <a:noFill/>
            <a:ln>
              <a:noFill/>
            </a:ln>
          </p:spPr>
          <p:txBody>
            <a:bodyPr spcFirstLastPara="1" wrap="square" lIns="96850" tIns="96850" rIns="96850" bIns="96850" anchor="ctr" anchorCtr="0">
              <a:noAutofit/>
            </a:bodyPr>
            <a:lstStyle/>
            <a:p>
              <a:pPr lvl="0">
                <a:lnSpc>
                  <a:spcPct val="90000"/>
                </a:lnSpc>
                <a:buSzPts val="2200"/>
              </a:pPr>
              <a:r>
                <a:rPr lang="de-DE" sz="2000" dirty="0">
                  <a:latin typeface="Aptos" panose="020B0004020202020204" pitchFamily="34" charset="0"/>
                </a:rPr>
                <a:t>Unterstützt die Umsetzung der SDGs (insbesondere SDG 8, 9, 10, 12 und 13).</a:t>
              </a:r>
              <a:endParaRPr sz="1200" b="0" i="0" u="none" strike="noStrike" cap="none" dirty="0">
                <a:solidFill>
                  <a:srgbClr val="000000"/>
                </a:solidFill>
                <a:latin typeface="Aptos" panose="020B0004020202020204" pitchFamily="34" charset="0"/>
                <a:sym typeface="Arial"/>
              </a:endParaRPr>
            </a:p>
          </p:txBody>
        </p:sp>
        <p:sp>
          <p:nvSpPr>
            <p:cNvPr id="454" name="Google Shape;454;p5"/>
            <p:cNvSpPr/>
            <p:nvPr/>
          </p:nvSpPr>
          <p:spPr>
            <a:xfrm>
              <a:off x="0" y="2290082"/>
              <a:ext cx="11003280" cy="915310"/>
            </a:xfrm>
            <a:prstGeom prst="roundRect">
              <a:avLst>
                <a:gd name="adj" fmla="val 10000"/>
              </a:avLst>
            </a:prstGeom>
            <a:solidFill>
              <a:srgbClr val="9CBB2A">
                <a:alpha val="2980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5"/>
            <p:cNvSpPr/>
            <p:nvPr/>
          </p:nvSpPr>
          <p:spPr>
            <a:xfrm>
              <a:off x="276881" y="2496027"/>
              <a:ext cx="503420" cy="50342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5"/>
            <p:cNvSpPr/>
            <p:nvPr/>
          </p:nvSpPr>
          <p:spPr>
            <a:xfrm>
              <a:off x="1057183" y="2290082"/>
              <a:ext cx="9946096" cy="91531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5"/>
            <p:cNvSpPr txBox="1"/>
            <p:nvPr/>
          </p:nvSpPr>
          <p:spPr>
            <a:xfrm>
              <a:off x="1057183" y="2290082"/>
              <a:ext cx="9946096" cy="915310"/>
            </a:xfrm>
            <a:prstGeom prst="rect">
              <a:avLst/>
            </a:prstGeom>
            <a:noFill/>
            <a:ln>
              <a:noFill/>
            </a:ln>
          </p:spPr>
          <p:txBody>
            <a:bodyPr spcFirstLastPara="1" wrap="square" lIns="96850" tIns="96850" rIns="96850" bIns="96850" anchor="ctr" anchorCtr="0">
              <a:noAutofit/>
            </a:bodyPr>
            <a:lstStyle/>
            <a:p>
              <a:pPr lvl="0">
                <a:lnSpc>
                  <a:spcPct val="90000"/>
                </a:lnSpc>
                <a:buSzPts val="2200"/>
              </a:pPr>
              <a:r>
                <a:rPr lang="de-DE" sz="2000" dirty="0">
                  <a:latin typeface="Aptos" panose="020B0004020202020204" pitchFamily="34" charset="0"/>
                </a:rPr>
                <a:t>Regt die Nachfrage nach nachhaltigen Produkten und Dienstleistungen auf dem Markt an.</a:t>
              </a:r>
              <a:endParaRPr sz="1200" b="0" i="0" u="none" strike="noStrike" cap="none" dirty="0">
                <a:solidFill>
                  <a:srgbClr val="000000"/>
                </a:solidFill>
                <a:latin typeface="Aptos" panose="020B0004020202020204" pitchFamily="34" charset="0"/>
                <a:sym typeface="Arial"/>
              </a:endParaRPr>
            </a:p>
          </p:txBody>
        </p:sp>
        <p:sp>
          <p:nvSpPr>
            <p:cNvPr id="458" name="Google Shape;458;p5"/>
            <p:cNvSpPr/>
            <p:nvPr/>
          </p:nvSpPr>
          <p:spPr>
            <a:xfrm>
              <a:off x="0" y="3434221"/>
              <a:ext cx="11003280" cy="915310"/>
            </a:xfrm>
            <a:prstGeom prst="roundRect">
              <a:avLst>
                <a:gd name="adj" fmla="val 10000"/>
              </a:avLst>
            </a:prstGeom>
            <a:solidFill>
              <a:srgbClr val="9CBB2A">
                <a:alpha val="2980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5"/>
            <p:cNvSpPr/>
            <p:nvPr/>
          </p:nvSpPr>
          <p:spPr>
            <a:xfrm>
              <a:off x="276881" y="3640166"/>
              <a:ext cx="503420" cy="50342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5"/>
            <p:cNvSpPr/>
            <p:nvPr/>
          </p:nvSpPr>
          <p:spPr>
            <a:xfrm>
              <a:off x="1057183" y="3434221"/>
              <a:ext cx="9946096" cy="91531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5"/>
            <p:cNvSpPr txBox="1"/>
            <p:nvPr/>
          </p:nvSpPr>
          <p:spPr>
            <a:xfrm>
              <a:off x="1057183" y="3434221"/>
              <a:ext cx="9946096" cy="915310"/>
            </a:xfrm>
            <a:prstGeom prst="rect">
              <a:avLst/>
            </a:prstGeom>
            <a:noFill/>
            <a:ln>
              <a:noFill/>
            </a:ln>
          </p:spPr>
          <p:txBody>
            <a:bodyPr spcFirstLastPara="1" wrap="square" lIns="96850" tIns="96850" rIns="96850" bIns="96850" anchor="ctr" anchorCtr="0">
              <a:noAutofit/>
            </a:bodyPr>
            <a:lstStyle/>
            <a:p>
              <a:pPr lvl="0">
                <a:lnSpc>
                  <a:spcPct val="90000"/>
                </a:lnSpc>
                <a:buSzPts val="2200"/>
              </a:pPr>
              <a:r>
                <a:rPr lang="de-DE" sz="2000" dirty="0">
                  <a:latin typeface="Aptos" panose="020B0004020202020204" pitchFamily="34" charset="0"/>
                </a:rPr>
                <a:t>Trägt zu einem gerechten Übergang, sozialem Zusammenhalt und Klimazielen bei.</a:t>
              </a:r>
              <a:endParaRPr sz="1200" b="0" i="0" u="none" strike="noStrike" cap="none" dirty="0">
                <a:solidFill>
                  <a:srgbClr val="000000"/>
                </a:solidFill>
                <a:latin typeface="Aptos" panose="020B0004020202020204" pitchFamily="34" charset="0"/>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1"/>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p>
            <a:r>
              <a:rPr lang="de-DE" sz="4000" dirty="0">
                <a:latin typeface="Aptos Serif" panose="02020604070405020304" pitchFamily="18" charset="0"/>
                <a:cs typeface="Aptos Serif" panose="02020604070405020304" pitchFamily="18" charset="0"/>
              </a:rPr>
              <a:t>Das Instrument für das öffentliche Beschaffungswesen und GPP</a:t>
            </a:r>
          </a:p>
        </p:txBody>
      </p:sp>
      <p:sp>
        <p:nvSpPr>
          <p:cNvPr id="468" name="Google Shape;468;p61"/>
          <p:cNvSpPr txBox="1">
            <a:spLocks noGrp="1"/>
          </p:cNvSpPr>
          <p:nvPr>
            <p:ph type="body" idx="1"/>
          </p:nvPr>
        </p:nvSpPr>
        <p:spPr>
          <a:xfrm>
            <a:off x="112446" y="2684329"/>
            <a:ext cx="5983553" cy="3597470"/>
          </a:xfrm>
          <a:prstGeom prst="rect">
            <a:avLst/>
          </a:prstGeom>
          <a:noFill/>
          <a:ln>
            <a:noFill/>
          </a:ln>
        </p:spPr>
        <p:txBody>
          <a:bodyPr spcFirstLastPara="1" wrap="square" lIns="0" tIns="45700" rIns="91425" bIns="45700" anchor="t" anchorCtr="0">
            <a:normAutofit/>
          </a:bodyPr>
          <a:lstStyle/>
          <a:p>
            <a:pPr>
              <a:lnSpc>
                <a:spcPct val="110000"/>
              </a:lnSpc>
            </a:pPr>
            <a:r>
              <a:rPr lang="de-DE" dirty="0">
                <a:latin typeface="Aptos" panose="020B0004020202020204" pitchFamily="34" charset="0"/>
                <a:cs typeface="Aptos Serif" panose="02020604070405020304" pitchFamily="18" charset="0"/>
              </a:rPr>
              <a:t>	Die Einbeziehung von Umwelt- und Sozialkriterien in das öffentliche Beschaffungswesen der EU-Mitgliedstaaten </a:t>
            </a:r>
            <a:r>
              <a:rPr lang="de-DE" b="1" dirty="0">
                <a:latin typeface="Aptos" panose="020B0004020202020204" pitchFamily="34" charset="0"/>
                <a:cs typeface="Aptos Serif" panose="02020604070405020304" pitchFamily="18" charset="0"/>
              </a:rPr>
              <a:t>kommt der europäischen Industrie und der europäischen Wirtschaft</a:t>
            </a:r>
            <a:r>
              <a:rPr lang="de-DE" dirty="0">
                <a:latin typeface="Aptos" panose="020B0004020202020204" pitchFamily="34" charset="0"/>
                <a:cs typeface="Aptos Serif" panose="02020604070405020304" pitchFamily="18" charset="0"/>
              </a:rPr>
              <a:t> zugute, die nach wie vor eine höhere Umwelt- und Sozialleistung aufweisen als die Industrien in den Konkurrenzländern.</a:t>
            </a:r>
          </a:p>
        </p:txBody>
      </p:sp>
      <p:sp>
        <p:nvSpPr>
          <p:cNvPr id="469" name="Google Shape;469;p61"/>
          <p:cNvSpPr txBox="1">
            <a:spLocks noGrp="1"/>
          </p:cNvSpPr>
          <p:nvPr>
            <p:ph type="body" idx="2"/>
          </p:nvPr>
        </p:nvSpPr>
        <p:spPr>
          <a:xfrm>
            <a:off x="6905298" y="2689051"/>
            <a:ext cx="4781486" cy="3597470"/>
          </a:xfrm>
          <a:prstGeom prst="rect">
            <a:avLst/>
          </a:prstGeom>
          <a:noFill/>
          <a:ln>
            <a:noFill/>
          </a:ln>
        </p:spPr>
        <p:txBody>
          <a:bodyPr spcFirstLastPara="1" wrap="square" lIns="0" tIns="45700" rIns="91425" bIns="45700" anchor="t" anchorCtr="0">
            <a:noAutofit/>
          </a:bodyPr>
          <a:lstStyle/>
          <a:p>
            <a:pPr marL="101600" indent="0">
              <a:buNone/>
            </a:pPr>
            <a:r>
              <a:rPr lang="de-DE" dirty="0">
                <a:latin typeface="Aptos" panose="020B0004020202020204" pitchFamily="34" charset="0"/>
                <a:cs typeface="Aptos Serif" panose="02020604070405020304" pitchFamily="18" charset="0"/>
              </a:rPr>
              <a:t>Die Einbeziehung von Umwelt- und Sozialkriterien in die Beschaffung </a:t>
            </a:r>
            <a:r>
              <a:rPr lang="de-DE" b="1" dirty="0">
                <a:latin typeface="Aptos" panose="020B0004020202020204" pitchFamily="34" charset="0"/>
                <a:cs typeface="Aptos Serif" panose="02020604070405020304" pitchFamily="18" charset="0"/>
              </a:rPr>
              <a:t>verdrängt außereuropäische Wettbewerber</a:t>
            </a:r>
            <a:r>
              <a:rPr lang="de-DE" dirty="0">
                <a:latin typeface="Aptos" panose="020B0004020202020204" pitchFamily="34" charset="0"/>
                <a:cs typeface="Aptos Serif" panose="02020604070405020304" pitchFamily="18" charset="0"/>
              </a:rPr>
              <a:t> und lenkt die Produktion in eine zukunftsfähigere Richtung.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62"/>
          <p:cNvPicPr preferRelativeResize="0"/>
          <p:nvPr/>
        </p:nvPicPr>
        <p:blipFill rotWithShape="1">
          <a:blip r:embed="rId3">
            <a:alphaModFix/>
          </a:blip>
          <a:srcRect b="43514"/>
          <a:stretch/>
        </p:blipFill>
        <p:spPr>
          <a:xfrm>
            <a:off x="1700908" y="2249116"/>
            <a:ext cx="9422203" cy="2661087"/>
          </a:xfrm>
          <a:prstGeom prst="rect">
            <a:avLst/>
          </a:prstGeom>
          <a:noFill/>
          <a:ln>
            <a:noFill/>
          </a:ln>
        </p:spPr>
      </p:pic>
      <p:sp>
        <p:nvSpPr>
          <p:cNvPr id="475" name="Google Shape;475;p62"/>
          <p:cNvSpPr txBox="1">
            <a:spLocks noGrp="1"/>
          </p:cNvSpPr>
          <p:nvPr>
            <p:ph type="title"/>
          </p:nvPr>
        </p:nvSpPr>
        <p:spPr>
          <a:xfrm>
            <a:off x="593725" y="198438"/>
            <a:ext cx="10972800" cy="1574800"/>
          </a:xfrm>
          <a:prstGeom prst="rect">
            <a:avLst/>
          </a:prstGeom>
          <a:noFill/>
          <a:ln>
            <a:noFill/>
          </a:ln>
        </p:spPr>
        <p:txBody>
          <a:bodyPr spcFirstLastPara="1" wrap="square" lIns="0" tIns="0" rIns="0" bIns="0" anchor="b" anchorCtr="0">
            <a:noAutofit/>
          </a:bodyPr>
          <a:lstStyle/>
          <a:p>
            <a:r>
              <a:rPr lang="de-DE" sz="4000" dirty="0">
                <a:latin typeface="Aptos Serif" panose="02020604070405020304" pitchFamily="18" charset="0"/>
                <a:cs typeface="Aptos Serif" panose="02020604070405020304" pitchFamily="18" charset="0"/>
              </a:rPr>
              <a:t>Das Instrument für das öffentliche Beschaffungswesen und GPP</a:t>
            </a:r>
          </a:p>
        </p:txBody>
      </p:sp>
      <p:sp>
        <p:nvSpPr>
          <p:cNvPr id="476" name="Google Shape;476;p62"/>
          <p:cNvSpPr/>
          <p:nvPr/>
        </p:nvSpPr>
        <p:spPr>
          <a:xfrm>
            <a:off x="1444505" y="4910203"/>
            <a:ext cx="3194137" cy="864296"/>
          </a:xfrm>
          <a:prstGeom prst="rect">
            <a:avLst/>
          </a:prstGeom>
          <a:solidFill>
            <a:srgbClr val="65B1BE">
              <a:alpha val="60000"/>
            </a:srgbClr>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algn="ctr"/>
            <a:r>
              <a:rPr lang="de-DE" sz="1800" b="1" dirty="0">
                <a:solidFill>
                  <a:schemeClr val="accent4"/>
                </a:solidFill>
                <a:latin typeface="Aptos" panose="020B0004020202020204" pitchFamily="34" charset="0"/>
              </a:rPr>
              <a:t>DEKARBONISIERUNG</a:t>
            </a:r>
            <a:endParaRPr lang="de-DE" sz="1800" dirty="0">
              <a:solidFill>
                <a:schemeClr val="accent4"/>
              </a:solidFill>
              <a:latin typeface="Aptos" panose="020B0004020202020204" pitchFamily="34" charset="0"/>
            </a:endParaRPr>
          </a:p>
        </p:txBody>
      </p:sp>
      <p:sp>
        <p:nvSpPr>
          <p:cNvPr id="477" name="Google Shape;477;p62"/>
          <p:cNvSpPr/>
          <p:nvPr/>
        </p:nvSpPr>
        <p:spPr>
          <a:xfrm>
            <a:off x="5004066" y="4910203"/>
            <a:ext cx="3194137" cy="864296"/>
          </a:xfrm>
          <a:prstGeom prst="rect">
            <a:avLst/>
          </a:prstGeom>
          <a:solidFill>
            <a:srgbClr val="65B1BE">
              <a:alpha val="60000"/>
            </a:srgbClr>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1" i="0" u="none" strike="noStrike" cap="none" dirty="0">
                <a:solidFill>
                  <a:srgbClr val="035854"/>
                </a:solidFill>
                <a:latin typeface="Aptos" panose="020B0004020202020204" pitchFamily="34" charset="0"/>
                <a:sym typeface="Arial"/>
              </a:rPr>
              <a:t>KREISLAUFWIRTSCHAFT</a:t>
            </a:r>
            <a:endParaRPr sz="1200" b="0" i="0" u="none" strike="noStrike" cap="none" dirty="0">
              <a:solidFill>
                <a:srgbClr val="000000"/>
              </a:solidFill>
              <a:latin typeface="Aptos" panose="020B0004020202020204" pitchFamily="34" charset="0"/>
              <a:sym typeface="Arial"/>
            </a:endParaRPr>
          </a:p>
        </p:txBody>
      </p:sp>
      <p:sp>
        <p:nvSpPr>
          <p:cNvPr id="478" name="Google Shape;478;p62"/>
          <p:cNvSpPr/>
          <p:nvPr/>
        </p:nvSpPr>
        <p:spPr>
          <a:xfrm>
            <a:off x="8563627" y="4910203"/>
            <a:ext cx="3194137" cy="864296"/>
          </a:xfrm>
          <a:prstGeom prst="rect">
            <a:avLst/>
          </a:prstGeom>
          <a:solidFill>
            <a:srgbClr val="65B1BE">
              <a:alpha val="60000"/>
            </a:srgbClr>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1" i="0" u="none" strike="noStrike" cap="none" dirty="0">
                <a:solidFill>
                  <a:srgbClr val="035854"/>
                </a:solidFill>
                <a:latin typeface="Aptos" panose="020B0004020202020204" pitchFamily="34" charset="0"/>
                <a:sym typeface="Arial"/>
              </a:rPr>
              <a:t>BIODIVERSITÄT</a:t>
            </a:r>
            <a:endParaRPr sz="12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txBox="1">
            <a:spLocks noGrp="1"/>
          </p:cNvSpPr>
          <p:nvPr>
            <p:ph type="title"/>
          </p:nvPr>
        </p:nvSpPr>
        <p:spPr>
          <a:xfrm>
            <a:off x="594360" y="316028"/>
            <a:ext cx="7415107" cy="157032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br>
              <a:rPr lang="de-DE"/>
            </a:br>
            <a:endParaRPr sz="2800">
              <a:solidFill>
                <a:srgbClr val="595959"/>
              </a:solidFill>
            </a:endParaRPr>
          </a:p>
        </p:txBody>
      </p:sp>
      <p:sp>
        <p:nvSpPr>
          <p:cNvPr id="140" name="Google Shape;140;p3"/>
          <p:cNvSpPr txBox="1"/>
          <p:nvPr/>
        </p:nvSpPr>
        <p:spPr>
          <a:xfrm>
            <a:off x="594360" y="2599266"/>
            <a:ext cx="9237134" cy="3139281"/>
          </a:xfrm>
          <a:prstGeom prst="rect">
            <a:avLst/>
          </a:prstGeom>
          <a:noFill/>
          <a:ln>
            <a:noFill/>
          </a:ln>
        </p:spPr>
        <p:txBody>
          <a:bodyPr spcFirstLastPara="1" wrap="square" lIns="91425" tIns="45700" rIns="91425" bIns="45700" anchor="t" anchorCtr="0">
            <a:spAutoFit/>
          </a:bodyPr>
          <a:lstStyle/>
          <a:p>
            <a:pPr lvl="0"/>
            <a:r>
              <a:rPr lang="de-DE" sz="1800" b="1" dirty="0">
                <a:solidFill>
                  <a:schemeClr val="accent4"/>
                </a:solidFill>
                <a:latin typeface="Aptos" panose="020B0004020202020204" pitchFamily="34" charset="0"/>
              </a:rPr>
              <a:t>Vereinte Nationen (UN): </a:t>
            </a:r>
            <a:r>
              <a:rPr lang="de-DE" sz="1800" dirty="0">
                <a:latin typeface="Aptos" panose="020B0004020202020204" pitchFamily="34" charset="0"/>
              </a:rPr>
              <a:t>Die Vereinten Nationen wurden 1945 gegründet und umfassen heute 193 Mitgliedstaaten. Sie dienen als globales Forum, in dem Nationen zusammenarbeiten, um gemeinsame Herausforderungen anzugehen und das Gemeinwohl zu fördern.</a:t>
            </a:r>
          </a:p>
          <a:p>
            <a:pPr lvl="0"/>
            <a:endParaRPr lang="de-DE" sz="1800" dirty="0">
              <a:latin typeface="Aptos" panose="020B0004020202020204" pitchFamily="34" charset="0"/>
            </a:endParaRPr>
          </a:p>
          <a:p>
            <a:pPr lvl="0"/>
            <a:r>
              <a:rPr lang="de-DE" sz="1800" b="1" dirty="0">
                <a:solidFill>
                  <a:schemeClr val="accent4"/>
                </a:solidFill>
                <a:latin typeface="Aptos" panose="020B0004020202020204" pitchFamily="34" charset="0"/>
              </a:rPr>
              <a:t>Europäische Union (EU): </a:t>
            </a:r>
            <a:r>
              <a:rPr lang="de-DE" sz="1800" dirty="0">
                <a:latin typeface="Aptos" panose="020B0004020202020204" pitchFamily="34" charset="0"/>
              </a:rPr>
              <a:t>Die Europäische Union (EU) wurde 1993 gegründet und ist ein politischer und wirtschaftlicher Zusammenschluss europäischer Nationen.</a:t>
            </a:r>
          </a:p>
          <a:p>
            <a:pPr lvl="0"/>
            <a:endParaRPr lang="de-DE" sz="1800" dirty="0">
              <a:latin typeface="Aptos" panose="020B0004020202020204" pitchFamily="34" charset="0"/>
            </a:endParaRPr>
          </a:p>
          <a:p>
            <a:pPr lvl="0"/>
            <a:r>
              <a:rPr lang="de-DE" sz="1800" b="1" dirty="0">
                <a:solidFill>
                  <a:schemeClr val="accent4"/>
                </a:solidFill>
                <a:latin typeface="Aptos" panose="020B0004020202020204" pitchFamily="34" charset="0"/>
              </a:rPr>
              <a:t>ISO 20400: </a:t>
            </a:r>
            <a:r>
              <a:rPr lang="de-DE" sz="1800" dirty="0">
                <a:latin typeface="Aptos" panose="020B0004020202020204" pitchFamily="34" charset="0"/>
              </a:rPr>
              <a:t>ISO 20400 ist eine Norm, die Organisationen jeder Größe und Branche Leitlinien für die Einbeziehung von Nachhaltigkeit in ihre Beschaffungspraktiken bietet. Sie richtet sich an alle Akteure, die an Beschaffungsaktivitäten beteiligt oder davon betroffen sind.</a:t>
            </a:r>
            <a:endParaRPr sz="1800" b="0" i="0" u="none" strike="noStrike" cap="none" dirty="0">
              <a:solidFill>
                <a:srgbClr val="000000"/>
              </a:solidFill>
              <a:latin typeface="Aptos" panose="020B0004020202020204" pitchFamily="34" charset="0"/>
              <a:sym typeface="Arial"/>
            </a:endParaRPr>
          </a:p>
        </p:txBody>
      </p:sp>
      <p:pic>
        <p:nvPicPr>
          <p:cNvPr id="141" name="Google Shape;141;p3" descr="ISO - ISO name and logo"/>
          <p:cNvPicPr preferRelativeResize="0"/>
          <p:nvPr/>
        </p:nvPicPr>
        <p:blipFill rotWithShape="1">
          <a:blip r:embed="rId3">
            <a:alphaModFix/>
          </a:blip>
          <a:srcRect/>
          <a:stretch/>
        </p:blipFill>
        <p:spPr>
          <a:xfrm>
            <a:off x="10201445" y="4868023"/>
            <a:ext cx="1061615" cy="918825"/>
          </a:xfrm>
          <a:prstGeom prst="rect">
            <a:avLst/>
          </a:prstGeom>
          <a:noFill/>
          <a:ln>
            <a:noFill/>
          </a:ln>
        </p:spPr>
      </p:pic>
      <p:pic>
        <p:nvPicPr>
          <p:cNvPr id="142" name="Google Shape;142;p3" descr="UN Logo and Flag | United Nations"/>
          <p:cNvPicPr preferRelativeResize="0"/>
          <p:nvPr/>
        </p:nvPicPr>
        <p:blipFill rotWithShape="1">
          <a:blip r:embed="rId4">
            <a:alphaModFix/>
          </a:blip>
          <a:srcRect/>
          <a:stretch/>
        </p:blipFill>
        <p:spPr>
          <a:xfrm>
            <a:off x="9831498" y="2599267"/>
            <a:ext cx="1776010" cy="500818"/>
          </a:xfrm>
          <a:prstGeom prst="rect">
            <a:avLst/>
          </a:prstGeom>
          <a:noFill/>
          <a:ln>
            <a:noFill/>
          </a:ln>
        </p:spPr>
      </p:pic>
      <p:pic>
        <p:nvPicPr>
          <p:cNvPr id="143" name="Google Shape;143;p3" descr="NextGenerationEU: für ein stärkeres und gefestigtes Europa ..."/>
          <p:cNvPicPr preferRelativeResize="0"/>
          <p:nvPr/>
        </p:nvPicPr>
        <p:blipFill rotWithShape="1">
          <a:blip r:embed="rId5">
            <a:alphaModFix/>
          </a:blip>
          <a:srcRect l="30018" t="25082" r="30478" b="26372"/>
          <a:stretch/>
        </p:blipFill>
        <p:spPr>
          <a:xfrm>
            <a:off x="10043807" y="3548122"/>
            <a:ext cx="1351387" cy="871863"/>
          </a:xfrm>
          <a:prstGeom prst="rect">
            <a:avLst/>
          </a:prstGeom>
          <a:noFill/>
          <a:ln>
            <a:noFill/>
          </a:ln>
        </p:spPr>
      </p:pic>
      <p:sp>
        <p:nvSpPr>
          <p:cNvPr id="144" name="Google Shape;144;p3"/>
          <p:cNvSpPr txBox="1"/>
          <p:nvPr/>
        </p:nvSpPr>
        <p:spPr>
          <a:xfrm>
            <a:off x="594360" y="882459"/>
            <a:ext cx="6170507" cy="769441"/>
          </a:xfrm>
          <a:prstGeom prst="rect">
            <a:avLst/>
          </a:prstGeom>
          <a:noFill/>
          <a:ln>
            <a:noFill/>
          </a:ln>
        </p:spPr>
        <p:txBody>
          <a:bodyPr spcFirstLastPara="1" wrap="square" lIns="91425" tIns="45700" rIns="91425" bIns="45700" anchor="t" anchorCtr="0">
            <a:spAutoFit/>
          </a:bodyPr>
          <a:lstStyle/>
          <a:p>
            <a:pPr lvl="0"/>
            <a:r>
              <a:rPr lang="de-DE" sz="4400" b="1" dirty="0">
                <a:solidFill>
                  <a:schemeClr val="dk1"/>
                </a:solidFill>
                <a:latin typeface="Aptos Serif" panose="02020604070405020304" pitchFamily="18" charset="0"/>
                <a:ea typeface="Play"/>
                <a:cs typeface="Aptos Serif" panose="02020604070405020304" pitchFamily="18" charset="0"/>
                <a:sym typeface="Play"/>
              </a:rPr>
              <a:t>Wichtige Definitionen</a:t>
            </a:r>
            <a:endParaRPr sz="4400" b="1" u="none" strike="noStrike" cap="none" dirty="0">
              <a:solidFill>
                <a:schemeClr val="dk1"/>
              </a:solidFill>
              <a:latin typeface="Aptos Serif" panose="02020604070405020304" pitchFamily="18" charset="0"/>
              <a:ea typeface="Play"/>
              <a:cs typeface="Aptos Serif" panose="02020604070405020304" pitchFamily="18" charset="0"/>
              <a:sym typeface="Play"/>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3"/>
          <p:cNvSpPr txBox="1">
            <a:spLocks noGrp="1"/>
          </p:cNvSpPr>
          <p:nvPr>
            <p:ph type="title"/>
          </p:nvPr>
        </p:nvSpPr>
        <p:spPr>
          <a:xfrm>
            <a:off x="3661408" y="4661717"/>
            <a:ext cx="8288853" cy="1380760"/>
          </a:xfrm>
          <a:prstGeom prst="rect">
            <a:avLst/>
          </a:prstGeom>
          <a:noFill/>
          <a:ln>
            <a:noFill/>
          </a:ln>
        </p:spPr>
        <p:txBody>
          <a:bodyPr spcFirstLastPara="1" wrap="square" lIns="0" tIns="0" rIns="0" bIns="0" anchor="b" anchorCtr="0">
            <a:noAutofit/>
          </a:bodyPr>
          <a:lstStyle/>
          <a:p>
            <a:r>
              <a:rPr lang="de-DE" sz="4000" dirty="0">
                <a:latin typeface="Aptos Serif" panose="02020604070405020304" pitchFamily="18" charset="0"/>
                <a:cs typeface="Aptos Serif" panose="02020604070405020304" pitchFamily="18" charset="0"/>
              </a:rPr>
              <a:t>GPP in der europäischen Politik</a:t>
            </a:r>
          </a:p>
        </p:txBody>
      </p:sp>
      <p:sp>
        <p:nvSpPr>
          <p:cNvPr id="484" name="Google Shape;484;p63"/>
          <p:cNvSpPr txBox="1">
            <a:spLocks noGrp="1"/>
          </p:cNvSpPr>
          <p:nvPr>
            <p:ph type="body" idx="2"/>
          </p:nvPr>
        </p:nvSpPr>
        <p:spPr>
          <a:xfrm>
            <a:off x="1139867" y="458744"/>
            <a:ext cx="10457772" cy="4952499"/>
          </a:xfrm>
          <a:prstGeom prst="rect">
            <a:avLst/>
          </a:prstGeom>
          <a:noFill/>
          <a:ln>
            <a:noFill/>
          </a:ln>
        </p:spPr>
        <p:txBody>
          <a:bodyPr spcFirstLastPara="1" wrap="square" lIns="0" tIns="45700" rIns="91425" bIns="45700" anchor="t" anchorCtr="0">
            <a:normAutofit fontScale="92500" lnSpcReduction="20000"/>
          </a:bodyPr>
          <a:lstStyle/>
          <a:p>
            <a:pPr lvl="0">
              <a:lnSpc>
                <a:spcPct val="110000"/>
              </a:lnSpc>
            </a:pPr>
            <a:r>
              <a:rPr lang="de-DE" sz="2600" dirty="0">
                <a:latin typeface="Aptos" panose="020B0004020202020204" pitchFamily="34" charset="0"/>
              </a:rPr>
              <a:t>Aus diesen Gründen hat sich das Interesse der Europäischen Union an GPP im Laufe der Zeit in sechs Phasen entwickelt:</a:t>
            </a:r>
          </a:p>
          <a:p>
            <a:pPr marL="571500" indent="-342900">
              <a:lnSpc>
                <a:spcPct val="110000"/>
              </a:lnSpc>
              <a:buFont typeface="Arial" panose="020B0604020202020204" pitchFamily="34" charset="0"/>
              <a:buChar char="•"/>
            </a:pPr>
            <a:r>
              <a:rPr lang="de-DE" sz="2400" dirty="0">
                <a:latin typeface="Aptos" panose="020B0004020202020204" pitchFamily="34" charset="0"/>
              </a:rPr>
              <a:t>die </a:t>
            </a:r>
            <a:r>
              <a:rPr lang="de-DE" sz="2400" b="1" dirty="0">
                <a:latin typeface="Aptos" panose="020B0004020202020204" pitchFamily="34" charset="0"/>
              </a:rPr>
              <a:t>Einführung</a:t>
            </a:r>
            <a:r>
              <a:rPr lang="de-DE" sz="2400" dirty="0">
                <a:latin typeface="Aptos" panose="020B0004020202020204" pitchFamily="34" charset="0"/>
              </a:rPr>
              <a:t> </a:t>
            </a:r>
            <a:r>
              <a:rPr lang="de-DE" sz="2400" b="1" dirty="0">
                <a:latin typeface="Aptos" panose="020B0004020202020204" pitchFamily="34" charset="0"/>
              </a:rPr>
              <a:t>von GPP</a:t>
            </a:r>
            <a:r>
              <a:rPr lang="de-DE" sz="2400" dirty="0">
                <a:latin typeface="Aptos" panose="020B0004020202020204" pitchFamily="34" charset="0"/>
              </a:rPr>
              <a:t>: (2001–2004);</a:t>
            </a:r>
          </a:p>
          <a:p>
            <a:pPr marL="571500" indent="-342900">
              <a:lnSpc>
                <a:spcPct val="110000"/>
              </a:lnSpc>
              <a:buFont typeface="Arial" panose="020B0604020202020204" pitchFamily="34" charset="0"/>
              <a:buChar char="•"/>
            </a:pPr>
            <a:r>
              <a:rPr lang="de-DE" sz="2400" dirty="0">
                <a:latin typeface="Aptos" panose="020B0004020202020204" pitchFamily="34" charset="0"/>
              </a:rPr>
              <a:t>die Schaffung des </a:t>
            </a:r>
            <a:r>
              <a:rPr lang="de-DE" sz="2400" b="1" dirty="0">
                <a:latin typeface="Aptos" panose="020B0004020202020204" pitchFamily="34" charset="0"/>
              </a:rPr>
              <a:t>politischen</a:t>
            </a:r>
            <a:r>
              <a:rPr lang="de-DE" sz="2400" dirty="0">
                <a:latin typeface="Aptos" panose="020B0004020202020204" pitchFamily="34" charset="0"/>
              </a:rPr>
              <a:t> </a:t>
            </a:r>
            <a:r>
              <a:rPr lang="de-DE" sz="2400" b="1" dirty="0">
                <a:latin typeface="Aptos" panose="020B0004020202020204" pitchFamily="34" charset="0"/>
              </a:rPr>
              <a:t>Rahmens</a:t>
            </a:r>
            <a:r>
              <a:rPr lang="de-DE" sz="2400" dirty="0">
                <a:latin typeface="Aptos" panose="020B0004020202020204" pitchFamily="34" charset="0"/>
              </a:rPr>
              <a:t> </a:t>
            </a:r>
            <a:r>
              <a:rPr lang="de-DE" sz="2400" b="1" dirty="0">
                <a:latin typeface="Aptos" panose="020B0004020202020204" pitchFamily="34" charset="0"/>
              </a:rPr>
              <a:t>für GPP</a:t>
            </a:r>
            <a:r>
              <a:rPr lang="de-DE" sz="2400" dirty="0">
                <a:latin typeface="Aptos" panose="020B0004020202020204" pitchFamily="34" charset="0"/>
              </a:rPr>
              <a:t>: (2004–2008);</a:t>
            </a:r>
          </a:p>
          <a:p>
            <a:pPr marL="571500" indent="-342900">
              <a:lnSpc>
                <a:spcPct val="110000"/>
              </a:lnSpc>
              <a:buFont typeface="Arial" panose="020B0604020202020204" pitchFamily="34" charset="0"/>
              <a:buChar char="•"/>
            </a:pPr>
            <a:r>
              <a:rPr lang="de-DE" sz="2400" dirty="0">
                <a:latin typeface="Aptos" panose="020B0004020202020204" pitchFamily="34" charset="0"/>
              </a:rPr>
              <a:t>Förderung der </a:t>
            </a:r>
            <a:r>
              <a:rPr lang="de-DE" sz="2400" b="1" dirty="0">
                <a:latin typeface="Aptos" panose="020B0004020202020204" pitchFamily="34" charset="0"/>
              </a:rPr>
              <a:t>Einführung</a:t>
            </a:r>
            <a:r>
              <a:rPr lang="de-DE" sz="2400" dirty="0">
                <a:latin typeface="Aptos" panose="020B0004020202020204" pitchFamily="34" charset="0"/>
              </a:rPr>
              <a:t> </a:t>
            </a:r>
            <a:r>
              <a:rPr lang="de-DE" sz="2400" b="1" dirty="0">
                <a:latin typeface="Aptos" panose="020B0004020202020204" pitchFamily="34" charset="0"/>
              </a:rPr>
              <a:t>von GPP</a:t>
            </a:r>
            <a:r>
              <a:rPr lang="de-DE" sz="2400" dirty="0">
                <a:latin typeface="Aptos" panose="020B0004020202020204" pitchFamily="34" charset="0"/>
              </a:rPr>
              <a:t>: (seit 2009)</a:t>
            </a:r>
          </a:p>
          <a:p>
            <a:pPr marL="571500" indent="-342900">
              <a:lnSpc>
                <a:spcPct val="110000"/>
              </a:lnSpc>
              <a:buFont typeface="Arial" panose="020B0604020202020204" pitchFamily="34" charset="0"/>
              <a:buChar char="•"/>
            </a:pPr>
            <a:r>
              <a:rPr lang="de-DE" sz="2400" b="1" dirty="0">
                <a:latin typeface="Aptos" panose="020B0004020202020204" pitchFamily="34" charset="0"/>
              </a:rPr>
              <a:t>Stärkung</a:t>
            </a:r>
            <a:r>
              <a:rPr lang="de-DE" sz="2400" dirty="0">
                <a:latin typeface="Aptos" panose="020B0004020202020204" pitchFamily="34" charset="0"/>
              </a:rPr>
              <a:t> </a:t>
            </a:r>
            <a:r>
              <a:rPr lang="de-DE" sz="2400" b="1" dirty="0">
                <a:latin typeface="Aptos" panose="020B0004020202020204" pitchFamily="34" charset="0"/>
              </a:rPr>
              <a:t>des</a:t>
            </a:r>
            <a:r>
              <a:rPr lang="de-DE" sz="2400" dirty="0">
                <a:latin typeface="Aptos" panose="020B0004020202020204" pitchFamily="34" charset="0"/>
              </a:rPr>
              <a:t> </a:t>
            </a:r>
            <a:r>
              <a:rPr lang="de-DE" sz="2400" b="1" dirty="0">
                <a:latin typeface="Aptos" panose="020B0004020202020204" pitchFamily="34" charset="0"/>
              </a:rPr>
              <a:t>politischen</a:t>
            </a:r>
            <a:r>
              <a:rPr lang="de-DE" sz="2400" dirty="0">
                <a:latin typeface="Aptos" panose="020B0004020202020204" pitchFamily="34" charset="0"/>
              </a:rPr>
              <a:t> </a:t>
            </a:r>
            <a:r>
              <a:rPr lang="de-DE" sz="2400" b="1" dirty="0">
                <a:latin typeface="Aptos" panose="020B0004020202020204" pitchFamily="34" charset="0"/>
              </a:rPr>
              <a:t>Kontexts</a:t>
            </a:r>
            <a:r>
              <a:rPr lang="de-DE" sz="2400" dirty="0">
                <a:latin typeface="Aptos" panose="020B0004020202020204" pitchFamily="34" charset="0"/>
              </a:rPr>
              <a:t>: (2010–2014);</a:t>
            </a:r>
          </a:p>
          <a:p>
            <a:pPr marL="571500" indent="-342900">
              <a:lnSpc>
                <a:spcPct val="110000"/>
              </a:lnSpc>
              <a:buFont typeface="Arial" panose="020B0604020202020204" pitchFamily="34" charset="0"/>
              <a:buChar char="•"/>
            </a:pPr>
            <a:r>
              <a:rPr lang="de-DE" sz="2400" dirty="0">
                <a:latin typeface="Aptos" panose="020B0004020202020204" pitchFamily="34" charset="0"/>
              </a:rPr>
              <a:t>Einordnung von </a:t>
            </a:r>
            <a:r>
              <a:rPr lang="de-DE" sz="2400" b="1" dirty="0">
                <a:latin typeface="Aptos" panose="020B0004020202020204" pitchFamily="34" charset="0"/>
              </a:rPr>
              <a:t>GPP in den</a:t>
            </a:r>
            <a:r>
              <a:rPr lang="de-DE" sz="2400" dirty="0">
                <a:latin typeface="Aptos" panose="020B0004020202020204" pitchFamily="34" charset="0"/>
              </a:rPr>
              <a:t> </a:t>
            </a:r>
            <a:r>
              <a:rPr lang="de-DE" sz="2400" b="1" dirty="0">
                <a:latin typeface="Aptos" panose="020B0004020202020204" pitchFamily="34" charset="0"/>
              </a:rPr>
              <a:t>Kontext</a:t>
            </a:r>
            <a:r>
              <a:rPr lang="de-DE" sz="2400" dirty="0">
                <a:latin typeface="Aptos" panose="020B0004020202020204" pitchFamily="34" charset="0"/>
              </a:rPr>
              <a:t> </a:t>
            </a:r>
            <a:r>
              <a:rPr lang="de-DE" sz="2400" b="1" dirty="0">
                <a:latin typeface="Aptos" panose="020B0004020202020204" pitchFamily="34" charset="0"/>
              </a:rPr>
              <a:t>der</a:t>
            </a:r>
            <a:r>
              <a:rPr lang="de-DE" sz="2400" dirty="0">
                <a:latin typeface="Aptos" panose="020B0004020202020204" pitchFamily="34" charset="0"/>
              </a:rPr>
              <a:t> </a:t>
            </a:r>
            <a:r>
              <a:rPr lang="de-DE" sz="2400" b="1" dirty="0">
                <a:latin typeface="Aptos" panose="020B0004020202020204" pitchFamily="34" charset="0"/>
              </a:rPr>
              <a:t>Kreislaufwirtschaft </a:t>
            </a:r>
            <a:r>
              <a:rPr lang="de-DE" sz="2400" dirty="0">
                <a:latin typeface="Aptos" panose="020B0004020202020204" pitchFamily="34" charset="0"/>
              </a:rPr>
              <a:t>(2014 bis heute), des Europäischen Grünen Deals und des Konjunkturprogramms;</a:t>
            </a:r>
          </a:p>
          <a:p>
            <a:pPr marL="571500" indent="-342900">
              <a:lnSpc>
                <a:spcPct val="110000"/>
              </a:lnSpc>
              <a:buFont typeface="Arial" panose="020B0604020202020204" pitchFamily="34" charset="0"/>
              <a:buChar char="•"/>
            </a:pPr>
            <a:r>
              <a:rPr lang="de-DE" sz="2400" dirty="0">
                <a:latin typeface="Aptos" panose="020B0004020202020204" pitchFamily="34" charset="0"/>
              </a:rPr>
              <a:t>GPP steht im Mittelpunkt des </a:t>
            </a:r>
            <a:r>
              <a:rPr lang="de-DE" sz="2400" b="1" dirty="0">
                <a:latin typeface="Aptos" panose="020B0004020202020204" pitchFamily="34" charset="0"/>
              </a:rPr>
              <a:t>DNSH-Prinzips</a:t>
            </a:r>
            <a:r>
              <a:rPr lang="de-DE" sz="2400" dirty="0">
                <a:latin typeface="Aptos" panose="020B0004020202020204" pitchFamily="34" charset="0"/>
              </a:rPr>
              <a:t>, das in der </a:t>
            </a:r>
            <a:r>
              <a:rPr lang="de-DE" sz="2400" b="1" dirty="0">
                <a:latin typeface="Aptos" panose="020B0004020202020204" pitchFamily="34" charset="0"/>
              </a:rPr>
              <a:t>Umwelttaxonomie und dem PNRR</a:t>
            </a:r>
            <a:r>
              <a:rPr lang="de-DE" sz="2400" dirty="0">
                <a:latin typeface="Aptos" panose="020B0004020202020204" pitchFamily="34" charset="0"/>
              </a:rPr>
              <a:t> enthalten ist.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4"/>
          <p:cNvSpPr txBox="1">
            <a:spLocks noGrp="1"/>
          </p:cNvSpPr>
          <p:nvPr>
            <p:ph type="title"/>
          </p:nvPr>
        </p:nvSpPr>
        <p:spPr>
          <a:xfrm>
            <a:off x="594360" y="-613816"/>
            <a:ext cx="10972800" cy="157032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10 wichtige Dokumente</a:t>
            </a:r>
            <a:endParaRPr dirty="0">
              <a:latin typeface="Aptos Serif" panose="02020604070405020304" pitchFamily="18" charset="0"/>
              <a:cs typeface="Aptos Serif" panose="02020604070405020304" pitchFamily="18" charset="0"/>
            </a:endParaRPr>
          </a:p>
        </p:txBody>
      </p:sp>
      <p:pic>
        <p:nvPicPr>
          <p:cNvPr id="490" name="Google Shape;490;p64"/>
          <p:cNvPicPr preferRelativeResize="0"/>
          <p:nvPr/>
        </p:nvPicPr>
        <p:blipFill rotWithShape="1">
          <a:blip r:embed="rId3">
            <a:alphaModFix/>
          </a:blip>
          <a:srcRect/>
          <a:stretch/>
        </p:blipFill>
        <p:spPr>
          <a:xfrm>
            <a:off x="594360" y="1352859"/>
            <a:ext cx="2221877" cy="1688626"/>
          </a:xfrm>
          <a:prstGeom prst="rect">
            <a:avLst/>
          </a:prstGeom>
          <a:noFill/>
          <a:ln>
            <a:noFill/>
          </a:ln>
        </p:spPr>
      </p:pic>
      <p:pic>
        <p:nvPicPr>
          <p:cNvPr id="491" name="Google Shape;491;p64"/>
          <p:cNvPicPr preferRelativeResize="0"/>
          <p:nvPr/>
        </p:nvPicPr>
        <p:blipFill rotWithShape="1">
          <a:blip r:embed="rId4">
            <a:alphaModFix/>
          </a:blip>
          <a:srcRect/>
          <a:stretch/>
        </p:blipFill>
        <p:spPr>
          <a:xfrm>
            <a:off x="8956109" y="171346"/>
            <a:ext cx="2997896" cy="1283896"/>
          </a:xfrm>
          <a:prstGeom prst="rect">
            <a:avLst/>
          </a:prstGeom>
          <a:noFill/>
          <a:ln>
            <a:noFill/>
          </a:ln>
        </p:spPr>
      </p:pic>
      <p:pic>
        <p:nvPicPr>
          <p:cNvPr id="492" name="Google Shape;492;p64"/>
          <p:cNvPicPr preferRelativeResize="0"/>
          <p:nvPr/>
        </p:nvPicPr>
        <p:blipFill rotWithShape="1">
          <a:blip r:embed="rId5">
            <a:alphaModFix/>
          </a:blip>
          <a:srcRect/>
          <a:stretch/>
        </p:blipFill>
        <p:spPr>
          <a:xfrm>
            <a:off x="9259311" y="4651884"/>
            <a:ext cx="2932689" cy="1283896"/>
          </a:xfrm>
          <a:prstGeom prst="rect">
            <a:avLst/>
          </a:prstGeom>
          <a:noFill/>
          <a:ln>
            <a:noFill/>
          </a:ln>
        </p:spPr>
      </p:pic>
      <p:sp>
        <p:nvSpPr>
          <p:cNvPr id="493" name="Google Shape;493;p64"/>
          <p:cNvSpPr txBox="1"/>
          <p:nvPr/>
        </p:nvSpPr>
        <p:spPr>
          <a:xfrm>
            <a:off x="2816237" y="1455242"/>
            <a:ext cx="7292267" cy="4893607"/>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de-DE" sz="2400" dirty="0">
                <a:latin typeface="Aptos" panose="020B0004020202020204" pitchFamily="34" charset="0"/>
              </a:rPr>
              <a:t>Die </a:t>
            </a:r>
            <a:r>
              <a:rPr lang="de-DE" sz="2400" b="1" dirty="0">
                <a:latin typeface="Aptos" panose="020B0004020202020204" pitchFamily="34" charset="0"/>
              </a:rPr>
              <a:t>Mitteilungen 274 von 2001 und 566 von 2001</a:t>
            </a:r>
            <a:r>
              <a:rPr lang="de-DE" sz="2400" dirty="0">
                <a:latin typeface="Aptos" panose="020B0004020202020204" pitchFamily="34" charset="0"/>
              </a:rPr>
              <a:t>;</a:t>
            </a:r>
          </a:p>
          <a:p>
            <a:pPr marL="342900" indent="-342900">
              <a:buFont typeface="Arial" panose="020B0604020202020204" pitchFamily="34" charset="0"/>
              <a:buChar char="•"/>
            </a:pPr>
            <a:r>
              <a:rPr lang="de-DE" sz="2400" dirty="0">
                <a:latin typeface="Aptos" panose="020B0004020202020204" pitchFamily="34" charset="0"/>
              </a:rPr>
              <a:t>Integrierte Produktpolitik und nationale Aktionspläne;</a:t>
            </a:r>
          </a:p>
          <a:p>
            <a:pPr marL="342900" indent="-342900">
              <a:buFont typeface="Arial" panose="020B0604020202020204" pitchFamily="34" charset="0"/>
              <a:buChar char="•"/>
            </a:pPr>
            <a:r>
              <a:rPr lang="de-DE" sz="2400" dirty="0">
                <a:latin typeface="Aptos" panose="020B0004020202020204" pitchFamily="34" charset="0"/>
              </a:rPr>
              <a:t>Das </a:t>
            </a:r>
            <a:r>
              <a:rPr lang="de-DE" sz="2400" b="1" dirty="0">
                <a:latin typeface="Aptos" panose="020B0004020202020204" pitchFamily="34" charset="0"/>
              </a:rPr>
              <a:t>Handbuch „</a:t>
            </a:r>
            <a:r>
              <a:rPr lang="de-DE" sz="2400" b="1" dirty="0" err="1">
                <a:latin typeface="Aptos" panose="020B0004020202020204" pitchFamily="34" charset="0"/>
              </a:rPr>
              <a:t>Buying</a:t>
            </a:r>
            <a:r>
              <a:rPr lang="de-DE" sz="2400" b="1" dirty="0">
                <a:latin typeface="Aptos" panose="020B0004020202020204" pitchFamily="34" charset="0"/>
              </a:rPr>
              <a:t> Green“</a:t>
            </a:r>
            <a:r>
              <a:rPr lang="de-DE" sz="2400" dirty="0">
                <a:latin typeface="Aptos" panose="020B0004020202020204" pitchFamily="34" charset="0"/>
              </a:rPr>
              <a:t>!</a:t>
            </a:r>
          </a:p>
          <a:p>
            <a:pPr marL="342900" indent="-342900">
              <a:buFont typeface="Arial" panose="020B0604020202020204" pitchFamily="34" charset="0"/>
              <a:buChar char="•"/>
            </a:pPr>
            <a:r>
              <a:rPr lang="de-DE" sz="2400" b="1" dirty="0">
                <a:latin typeface="Aptos" panose="020B0004020202020204" pitchFamily="34" charset="0"/>
              </a:rPr>
              <a:t>Mitteilung 400 von 2008</a:t>
            </a:r>
            <a:r>
              <a:rPr lang="de-DE" sz="2400" dirty="0">
                <a:latin typeface="Aptos" panose="020B0004020202020204" pitchFamily="34" charset="0"/>
              </a:rPr>
              <a:t>: Öffentliches Beschaffungswesen für eine bessere Umwelt (und Mitteilung 572 von 2017) Die </a:t>
            </a:r>
            <a:r>
              <a:rPr lang="de-DE" sz="2400" b="1" dirty="0">
                <a:latin typeface="Aptos" panose="020B0004020202020204" pitchFamily="34" charset="0"/>
              </a:rPr>
              <a:t>Europäische Strategie 2020</a:t>
            </a:r>
            <a:r>
              <a:rPr lang="de-DE" sz="2400" dirty="0">
                <a:latin typeface="Aptos" panose="020B0004020202020204" pitchFamily="34" charset="0"/>
              </a:rPr>
              <a:t>;</a:t>
            </a:r>
          </a:p>
          <a:p>
            <a:pPr marL="342900" indent="-342900">
              <a:buFont typeface="Arial" panose="020B0604020202020204" pitchFamily="34" charset="0"/>
              <a:buChar char="•"/>
            </a:pPr>
            <a:r>
              <a:rPr lang="de-DE" sz="2400" b="1" dirty="0">
                <a:latin typeface="Aptos" panose="020B0004020202020204" pitchFamily="34" charset="0"/>
              </a:rPr>
              <a:t>Kreislaufwirtschaft;</a:t>
            </a:r>
            <a:endParaRPr lang="de-DE" sz="2400" dirty="0">
              <a:latin typeface="Aptos" panose="020B0004020202020204" pitchFamily="34" charset="0"/>
            </a:endParaRPr>
          </a:p>
          <a:p>
            <a:pPr marL="342900" indent="-342900">
              <a:buFont typeface="Arial" panose="020B0604020202020204" pitchFamily="34" charset="0"/>
              <a:buChar char="•"/>
            </a:pPr>
            <a:r>
              <a:rPr lang="de-DE" sz="2400" b="1" dirty="0">
                <a:latin typeface="Aptos" panose="020B0004020202020204" pitchFamily="34" charset="0"/>
              </a:rPr>
              <a:t>Soziales Beschaffungswesen;</a:t>
            </a:r>
            <a:endParaRPr lang="de-DE" sz="2400" dirty="0">
              <a:latin typeface="Aptos" panose="020B0004020202020204" pitchFamily="34" charset="0"/>
            </a:endParaRPr>
          </a:p>
          <a:p>
            <a:pPr marL="342900" indent="-342900">
              <a:buFont typeface="Arial" panose="020B0604020202020204" pitchFamily="34" charset="0"/>
              <a:buChar char="•"/>
            </a:pPr>
            <a:r>
              <a:rPr lang="de-DE" sz="2400" b="1" dirty="0">
                <a:latin typeface="Aptos" panose="020B0004020202020204" pitchFamily="34" charset="0"/>
              </a:rPr>
              <a:t>Europäischer Green Deal</a:t>
            </a:r>
            <a:r>
              <a:rPr lang="de-DE" sz="2400" dirty="0">
                <a:latin typeface="Aptos" panose="020B0004020202020204" pitchFamily="34" charset="0"/>
              </a:rPr>
              <a:t>;</a:t>
            </a:r>
          </a:p>
          <a:p>
            <a:pPr marL="342900" indent="-342900">
              <a:buFont typeface="Arial" panose="020B0604020202020204" pitchFamily="34" charset="0"/>
              <a:buChar char="•"/>
            </a:pPr>
            <a:r>
              <a:rPr lang="de-DE" sz="2400" dirty="0">
                <a:latin typeface="Aptos" panose="020B0004020202020204" pitchFamily="34" charset="0"/>
              </a:rPr>
              <a:t>Green Deal und </a:t>
            </a:r>
            <a:r>
              <a:rPr lang="de-DE" sz="2400" b="1" dirty="0">
                <a:latin typeface="Aptos" panose="020B0004020202020204" pitchFamily="34" charset="0"/>
              </a:rPr>
              <a:t>nachhaltige Finanzen</a:t>
            </a:r>
            <a:r>
              <a:rPr lang="de-DE" sz="2400" dirty="0">
                <a:latin typeface="Aptos" panose="020B0004020202020204" pitchFamily="34" charset="0"/>
              </a:rPr>
              <a:t>;</a:t>
            </a:r>
          </a:p>
          <a:p>
            <a:pPr marL="342900" indent="-342900">
              <a:buFont typeface="Arial" panose="020B0604020202020204" pitchFamily="34" charset="0"/>
              <a:buChar char="•"/>
            </a:pPr>
            <a:r>
              <a:rPr lang="de-DE" sz="2400" b="1" dirty="0">
                <a:latin typeface="Aptos" panose="020B0004020202020204" pitchFamily="34" charset="0"/>
              </a:rPr>
              <a:t>DNSH </a:t>
            </a:r>
            <a:r>
              <a:rPr lang="de-DE" sz="2400" dirty="0">
                <a:latin typeface="Aptos" panose="020B0004020202020204" pitchFamily="34" charset="0"/>
              </a:rPr>
              <a:t>und PNRR</a:t>
            </a:r>
          </a:p>
        </p:txBody>
      </p:sp>
      <p:pic>
        <p:nvPicPr>
          <p:cNvPr id="494" name="Google Shape;494;p64"/>
          <p:cNvPicPr preferRelativeResize="0"/>
          <p:nvPr/>
        </p:nvPicPr>
        <p:blipFill rotWithShape="1">
          <a:blip r:embed="rId6">
            <a:alphaModFix/>
          </a:blip>
          <a:srcRect/>
          <a:stretch/>
        </p:blipFill>
        <p:spPr>
          <a:xfrm>
            <a:off x="0" y="4860099"/>
            <a:ext cx="1490741" cy="1997901"/>
          </a:xfrm>
          <a:prstGeom prst="rect">
            <a:avLst/>
          </a:prstGeom>
          <a:noFill/>
          <a:ln>
            <a:noFill/>
          </a:ln>
        </p:spPr>
      </p:pic>
      <p:pic>
        <p:nvPicPr>
          <p:cNvPr id="495" name="Google Shape;495;p64"/>
          <p:cNvPicPr preferRelativeResize="0"/>
          <p:nvPr/>
        </p:nvPicPr>
        <p:blipFill rotWithShape="1">
          <a:blip r:embed="rId7">
            <a:alphaModFix/>
          </a:blip>
          <a:srcRect/>
          <a:stretch/>
        </p:blipFill>
        <p:spPr>
          <a:xfrm>
            <a:off x="1458690" y="3960217"/>
            <a:ext cx="1249611" cy="166614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5"/>
          <p:cNvSpPr txBox="1">
            <a:spLocks noGrp="1"/>
          </p:cNvSpPr>
          <p:nvPr>
            <p:ph type="title"/>
          </p:nvPr>
        </p:nvSpPr>
        <p:spPr>
          <a:xfrm>
            <a:off x="6318885" y="5219363"/>
            <a:ext cx="4939666" cy="823114"/>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cs typeface="Aptos Serif" panose="02020604070405020304" pitchFamily="18" charset="0"/>
              </a:rPr>
              <a:t>Buying</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green</a:t>
            </a:r>
            <a:r>
              <a:rPr lang="de-DE" dirty="0">
                <a:latin typeface="Aptos Serif" panose="02020604070405020304" pitchFamily="18" charset="0"/>
                <a:cs typeface="Aptos Serif" panose="02020604070405020304" pitchFamily="18" charset="0"/>
              </a:rPr>
              <a:t>!</a:t>
            </a:r>
            <a:endParaRPr dirty="0">
              <a:latin typeface="Aptos Serif" panose="02020604070405020304" pitchFamily="18" charset="0"/>
              <a:cs typeface="Aptos Serif" panose="02020604070405020304" pitchFamily="18" charset="0"/>
            </a:endParaRPr>
          </a:p>
        </p:txBody>
      </p:sp>
      <p:sp>
        <p:nvSpPr>
          <p:cNvPr id="501" name="Google Shape;501;p6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100"/>
              <a:buNone/>
            </a:pPr>
            <a:fld id="{00000000-1234-1234-1234-123412341234}" type="slidenum">
              <a:rPr lang="de-DE"/>
              <a:t>42</a:t>
            </a:fld>
            <a:endParaRPr/>
          </a:p>
        </p:txBody>
      </p:sp>
      <p:sp>
        <p:nvSpPr>
          <p:cNvPr id="502" name="Google Shape;502;p65"/>
          <p:cNvSpPr/>
          <p:nvPr/>
        </p:nvSpPr>
        <p:spPr>
          <a:xfrm>
            <a:off x="445273" y="1014272"/>
            <a:ext cx="6289482" cy="5047495"/>
          </a:xfrm>
          <a:prstGeom prst="rect">
            <a:avLst/>
          </a:prstGeom>
          <a:noFill/>
          <a:ln>
            <a:noFill/>
          </a:ln>
        </p:spPr>
        <p:txBody>
          <a:bodyPr spcFirstLastPara="1" wrap="square" lIns="91425" tIns="45700" rIns="91425" bIns="45700" anchor="t" anchorCtr="0">
            <a:spAutoFit/>
          </a:bodyPr>
          <a:lstStyle/>
          <a:p>
            <a:r>
              <a:rPr lang="de-DE" sz="2000" b="1" dirty="0">
                <a:latin typeface="Aptos" panose="020B0004020202020204" pitchFamily="34" charset="0"/>
              </a:rPr>
              <a:t>Das Handbuch</a:t>
            </a:r>
            <a:r>
              <a:rPr lang="de-DE" sz="2000" dirty="0">
                <a:latin typeface="Aptos" panose="020B0004020202020204" pitchFamily="34" charset="0"/>
              </a:rPr>
              <a:t> </a:t>
            </a:r>
            <a:r>
              <a:rPr lang="de-DE" sz="2000" b="1" dirty="0">
                <a:latin typeface="Aptos" panose="020B0004020202020204" pitchFamily="34" charset="0"/>
              </a:rPr>
              <a:t>„</a:t>
            </a:r>
            <a:r>
              <a:rPr lang="de-DE" sz="2000" b="1" dirty="0" err="1">
                <a:latin typeface="Aptos" panose="020B0004020202020204" pitchFamily="34" charset="0"/>
              </a:rPr>
              <a:t>Buying</a:t>
            </a:r>
            <a:r>
              <a:rPr lang="de-DE" sz="2000" b="1" dirty="0">
                <a:latin typeface="Aptos" panose="020B0004020202020204" pitchFamily="34" charset="0"/>
              </a:rPr>
              <a:t> Green!“ </a:t>
            </a:r>
            <a:r>
              <a:rPr lang="de-DE" sz="2000" dirty="0">
                <a:latin typeface="Aptos" panose="020B0004020202020204" pitchFamily="34" charset="0"/>
              </a:rPr>
              <a:t>wurde bisher dreimal herausgegeben: 2004, 2011 und 2016.</a:t>
            </a:r>
          </a:p>
          <a:p>
            <a:r>
              <a:rPr lang="de-DE" sz="2000" dirty="0">
                <a:latin typeface="Aptos" panose="020B0004020202020204" pitchFamily="34" charset="0"/>
              </a:rPr>
              <a:t>Das Handbuch veranschaulicht </a:t>
            </a:r>
            <a:r>
              <a:rPr lang="de-DE" sz="2000" b="1" dirty="0">
                <a:latin typeface="Aptos" panose="020B0004020202020204" pitchFamily="34" charset="0"/>
              </a:rPr>
              <a:t>die</a:t>
            </a:r>
            <a:r>
              <a:rPr lang="de-DE" sz="2000" dirty="0">
                <a:latin typeface="Aptos" panose="020B0004020202020204" pitchFamily="34" charset="0"/>
              </a:rPr>
              <a:t> </a:t>
            </a:r>
            <a:r>
              <a:rPr lang="de-DE" sz="2000" b="1" dirty="0">
                <a:latin typeface="Aptos" panose="020B0004020202020204" pitchFamily="34" charset="0"/>
              </a:rPr>
              <a:t>Möglichkeiten</a:t>
            </a:r>
            <a:r>
              <a:rPr lang="de-DE" sz="2000" dirty="0">
                <a:latin typeface="Aptos" panose="020B0004020202020204" pitchFamily="34" charset="0"/>
              </a:rPr>
              <a:t> </a:t>
            </a:r>
            <a:r>
              <a:rPr lang="de-DE" sz="2000" b="1" dirty="0">
                <a:latin typeface="Aptos" panose="020B0004020202020204" pitchFamily="34" charset="0"/>
              </a:rPr>
              <a:t>für die</a:t>
            </a:r>
            <a:r>
              <a:rPr lang="de-DE" sz="2000" dirty="0">
                <a:latin typeface="Aptos" panose="020B0004020202020204" pitchFamily="34" charset="0"/>
              </a:rPr>
              <a:t> </a:t>
            </a:r>
            <a:r>
              <a:rPr lang="de-DE" sz="2000" b="1" dirty="0">
                <a:latin typeface="Aptos" panose="020B0004020202020204" pitchFamily="34" charset="0"/>
              </a:rPr>
              <a:t>Anwendung</a:t>
            </a:r>
            <a:r>
              <a:rPr lang="de-DE" sz="2000" dirty="0">
                <a:latin typeface="Aptos" panose="020B0004020202020204" pitchFamily="34" charset="0"/>
              </a:rPr>
              <a:t> </a:t>
            </a:r>
            <a:r>
              <a:rPr lang="de-DE" sz="2000" b="1" dirty="0">
                <a:latin typeface="Aptos" panose="020B0004020202020204" pitchFamily="34" charset="0"/>
              </a:rPr>
              <a:t>von GPP</a:t>
            </a:r>
            <a:r>
              <a:rPr lang="de-DE" sz="2000" dirty="0">
                <a:latin typeface="Aptos" panose="020B0004020202020204" pitchFamily="34" charset="0"/>
              </a:rPr>
              <a:t>, die im Rahmen der Richtlinien für die öffentliche Auftragsvergabe zur Verfügung stehen.</a:t>
            </a:r>
          </a:p>
          <a:p>
            <a:endParaRPr lang="de-DE" sz="2000" dirty="0">
              <a:latin typeface="Aptos" panose="020B0004020202020204" pitchFamily="34" charset="0"/>
            </a:endParaRPr>
          </a:p>
          <a:p>
            <a:r>
              <a:rPr lang="de-DE" sz="2000" dirty="0">
                <a:latin typeface="Aptos" panose="020B0004020202020204" pitchFamily="34" charset="0"/>
              </a:rPr>
              <a:t>Das Handbuch </a:t>
            </a:r>
            <a:r>
              <a:rPr lang="de-DE" sz="2000" b="1" dirty="0">
                <a:latin typeface="Aptos" panose="020B0004020202020204" pitchFamily="34" charset="0"/>
              </a:rPr>
              <a:t>hilft</a:t>
            </a:r>
            <a:r>
              <a:rPr lang="de-DE" sz="2000" dirty="0">
                <a:latin typeface="Aptos" panose="020B0004020202020204" pitchFamily="34" charset="0"/>
              </a:rPr>
              <a:t> </a:t>
            </a:r>
            <a:r>
              <a:rPr lang="de-DE" sz="2000" b="1" dirty="0">
                <a:latin typeface="Aptos" panose="020B0004020202020204" pitchFamily="34" charset="0"/>
              </a:rPr>
              <a:t>öffentlichen</a:t>
            </a:r>
            <a:r>
              <a:rPr lang="de-DE" sz="2000" dirty="0">
                <a:latin typeface="Aptos" panose="020B0004020202020204" pitchFamily="34" charset="0"/>
              </a:rPr>
              <a:t> </a:t>
            </a:r>
            <a:r>
              <a:rPr lang="de-DE" sz="2000" b="1" dirty="0">
                <a:latin typeface="Aptos" panose="020B0004020202020204" pitchFamily="34" charset="0"/>
              </a:rPr>
              <a:t>Behörden</a:t>
            </a:r>
            <a:r>
              <a:rPr lang="de-DE" sz="2000" dirty="0">
                <a:latin typeface="Aptos" panose="020B0004020202020204" pitchFamily="34" charset="0"/>
              </a:rPr>
              <a:t> bei der Planung und Umsetzung von GPP.</a:t>
            </a:r>
          </a:p>
          <a:p>
            <a:r>
              <a:rPr lang="de-DE" sz="2000" dirty="0">
                <a:latin typeface="Aptos" panose="020B0004020202020204" pitchFamily="34" charset="0"/>
              </a:rPr>
              <a:t>Es enthält eine </a:t>
            </a:r>
            <a:r>
              <a:rPr lang="de-DE" sz="2000" b="1" dirty="0">
                <a:latin typeface="Aptos" panose="020B0004020202020204" pitchFamily="34" charset="0"/>
              </a:rPr>
              <a:t>praktische</a:t>
            </a:r>
            <a:r>
              <a:rPr lang="de-DE" sz="2000" dirty="0">
                <a:latin typeface="Aptos" panose="020B0004020202020204" pitchFamily="34" charset="0"/>
              </a:rPr>
              <a:t> </a:t>
            </a:r>
            <a:r>
              <a:rPr lang="de-DE" sz="2000" b="1" dirty="0">
                <a:latin typeface="Aptos" panose="020B0004020202020204" pitchFamily="34" charset="0"/>
              </a:rPr>
              <a:t>Erläuterung</a:t>
            </a:r>
            <a:r>
              <a:rPr lang="de-DE" sz="2000" dirty="0">
                <a:latin typeface="Aptos" panose="020B0004020202020204" pitchFamily="34" charset="0"/>
              </a:rPr>
              <a:t> der Möglichkeiten, die die EU-Rechtsvorschriften bieten, und zeigt einen einfachen und wirksamen Ansatz auf, wobei auch bewährte Verfahren veranschaulicht werden.</a:t>
            </a:r>
          </a:p>
          <a:p>
            <a:pPr marL="0" marR="0" lvl="0" indent="0" algn="l" rtl="0">
              <a:lnSpc>
                <a:spcPct val="100000"/>
              </a:lnSpc>
              <a:spcBef>
                <a:spcPts val="0"/>
              </a:spcBef>
              <a:spcAft>
                <a:spcPts val="0"/>
              </a:spcAft>
              <a:buClr>
                <a:srgbClr val="000000"/>
              </a:buClr>
              <a:buSzPts val="2100"/>
              <a:buFont typeface="Arial"/>
              <a:buNone/>
            </a:pPr>
            <a:endParaRPr sz="2000" b="0" i="0" u="none" strike="noStrike" cap="none" dirty="0">
              <a:solidFill>
                <a:srgbClr val="000000"/>
              </a:solidFill>
              <a:latin typeface="Aptos" panose="020B0004020202020204" pitchFamily="34" charset="0"/>
              <a:sym typeface="Arial"/>
            </a:endParaRPr>
          </a:p>
          <a:p>
            <a:pPr marL="0" marR="0" lvl="0" indent="0" algn="l" rtl="0">
              <a:lnSpc>
                <a:spcPct val="100000"/>
              </a:lnSpc>
              <a:spcBef>
                <a:spcPts val="0"/>
              </a:spcBef>
              <a:spcAft>
                <a:spcPts val="0"/>
              </a:spcAft>
              <a:buClr>
                <a:srgbClr val="000000"/>
              </a:buClr>
              <a:buSzPts val="2100"/>
              <a:buFont typeface="Arial"/>
              <a:buNone/>
            </a:pPr>
            <a:endParaRPr sz="2000" b="0" i="0" u="none" strike="noStrike" cap="none" dirty="0">
              <a:solidFill>
                <a:srgbClr val="000000"/>
              </a:solidFill>
              <a:latin typeface="Aptos" panose="020B0004020202020204" pitchFamily="34" charset="0"/>
              <a:sym typeface="Arial"/>
            </a:endParaRPr>
          </a:p>
        </p:txBody>
      </p:sp>
      <p:pic>
        <p:nvPicPr>
          <p:cNvPr id="503" name="Google Shape;503;p65"/>
          <p:cNvPicPr preferRelativeResize="0"/>
          <p:nvPr/>
        </p:nvPicPr>
        <p:blipFill rotWithShape="1">
          <a:blip r:embed="rId3">
            <a:alphaModFix/>
          </a:blip>
          <a:srcRect/>
          <a:stretch/>
        </p:blipFill>
        <p:spPr>
          <a:xfrm>
            <a:off x="9197504" y="1407707"/>
            <a:ext cx="2994496" cy="427956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p>
            <a:r>
              <a:rPr lang="de-DE" dirty="0">
                <a:latin typeface="Aptos Serif" panose="02020604070405020304" pitchFamily="18" charset="0"/>
                <a:cs typeface="Aptos Serif" panose="02020604070405020304" pitchFamily="18" charset="0"/>
              </a:rPr>
              <a:t>Soziale Beschaffung</a:t>
            </a:r>
          </a:p>
        </p:txBody>
      </p:sp>
      <p:sp>
        <p:nvSpPr>
          <p:cNvPr id="509" name="Google Shape;509;p6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100"/>
              <a:buNone/>
            </a:pPr>
            <a:fld id="{00000000-1234-1234-1234-123412341234}" type="slidenum">
              <a:rPr lang="de-DE"/>
              <a:t>43</a:t>
            </a:fld>
            <a:endParaRPr/>
          </a:p>
        </p:txBody>
      </p:sp>
      <p:sp>
        <p:nvSpPr>
          <p:cNvPr id="510" name="Google Shape;510;p66"/>
          <p:cNvSpPr/>
          <p:nvPr/>
        </p:nvSpPr>
        <p:spPr>
          <a:xfrm>
            <a:off x="1117600" y="561550"/>
            <a:ext cx="8207867" cy="4708941"/>
          </a:xfrm>
          <a:prstGeom prst="rect">
            <a:avLst/>
          </a:prstGeom>
          <a:noFill/>
          <a:ln>
            <a:noFill/>
          </a:ln>
        </p:spPr>
        <p:txBody>
          <a:bodyPr spcFirstLastPara="1" wrap="square" lIns="91425" tIns="45700" rIns="91425" bIns="45700" anchor="t" anchorCtr="0">
            <a:spAutoFit/>
          </a:bodyPr>
          <a:lstStyle/>
          <a:p>
            <a:pPr lvl="0">
              <a:buSzPts val="2000"/>
            </a:pPr>
            <a:r>
              <a:rPr lang="de-DE" sz="1800" dirty="0">
                <a:solidFill>
                  <a:schemeClr val="dk1"/>
                </a:solidFill>
                <a:latin typeface="Aptos" panose="020B0004020202020204" pitchFamily="34" charset="0"/>
              </a:rPr>
              <a:t>Die zweite Ausgabe (2021) des Leitfadens „Soziales Beschaffungswesen“ der Europäischen Union fördert „sozial verantwortliche öffentliche Beschaffung, die darauf abzielt, positive soziale Auswirkungen zu erzielen“. Die Ziele sind:</a:t>
            </a:r>
          </a:p>
          <a:p>
            <a:pPr lvl="0">
              <a:buSzPts val="2000"/>
            </a:pPr>
            <a:endParaRPr sz="1200" b="0" i="0" u="none" strike="noStrike" cap="none" dirty="0">
              <a:solidFill>
                <a:srgbClr val="000000"/>
              </a:solidFill>
              <a:latin typeface="Aptos" panose="020B0004020202020204" pitchFamily="34" charset="0"/>
              <a:sym typeface="Arial"/>
            </a:endParaRPr>
          </a:p>
          <a:p>
            <a:pPr marL="342900" indent="-342900">
              <a:buFont typeface="Arial" panose="020B0604020202020204" pitchFamily="34" charset="0"/>
              <a:buChar char="•"/>
            </a:pPr>
            <a:r>
              <a:rPr lang="de-DE" sz="1800" dirty="0">
                <a:latin typeface="Aptos" panose="020B0004020202020204" pitchFamily="34" charset="0"/>
              </a:rPr>
              <a:t>Förderung </a:t>
            </a:r>
            <a:r>
              <a:rPr lang="de-DE" sz="1800" b="1" dirty="0">
                <a:latin typeface="Aptos" panose="020B0004020202020204" pitchFamily="34" charset="0"/>
              </a:rPr>
              <a:t>fairer Beschäftigungs- und sozialer Inklusionsmöglichkeiten</a:t>
            </a:r>
            <a:r>
              <a:rPr lang="de-DE" sz="1800" dirty="0">
                <a:latin typeface="Aptos" panose="020B0004020202020204" pitchFamily="34" charset="0"/>
              </a:rPr>
              <a:t> (Beschäftigungsmöglichkeiten für junge und ältere Arbeitnehmer, Gleichstellung der Geschlechter, soziale Teilhabe und Beschäftigungsmöglichkeiten für Menschen mit Behinderungen)</a:t>
            </a:r>
          </a:p>
          <a:p>
            <a:pPr marL="342900" indent="-342900">
              <a:buFont typeface="Arial" panose="020B0604020202020204" pitchFamily="34" charset="0"/>
              <a:buChar char="•"/>
            </a:pPr>
            <a:r>
              <a:rPr lang="de-DE" sz="1800" dirty="0">
                <a:latin typeface="Aptos" panose="020B0004020202020204" pitchFamily="34" charset="0"/>
              </a:rPr>
              <a:t>Schaffung von Möglichkeiten für die </a:t>
            </a:r>
            <a:r>
              <a:rPr lang="de-DE" sz="1800" b="1" dirty="0">
                <a:latin typeface="Aptos" panose="020B0004020202020204" pitchFamily="34" charset="0"/>
              </a:rPr>
              <a:t>Sozialwirtschaft und Sozialunternehmen</a:t>
            </a:r>
            <a:endParaRPr lang="de-DE" sz="1800" dirty="0">
              <a:latin typeface="Aptos" panose="020B0004020202020204" pitchFamily="34" charset="0"/>
            </a:endParaRPr>
          </a:p>
          <a:p>
            <a:pPr marL="342900" indent="-342900">
              <a:buFont typeface="Arial" panose="020B0604020202020204" pitchFamily="34" charset="0"/>
              <a:buChar char="•"/>
            </a:pPr>
            <a:r>
              <a:rPr lang="de-DE" sz="1800" dirty="0">
                <a:latin typeface="Aptos" panose="020B0004020202020204" pitchFamily="34" charset="0"/>
              </a:rPr>
              <a:t>Förderung </a:t>
            </a:r>
            <a:r>
              <a:rPr lang="de-DE" sz="1800" b="1" dirty="0">
                <a:latin typeface="Aptos" panose="020B0004020202020204" pitchFamily="34" charset="0"/>
              </a:rPr>
              <a:t>angemessener</a:t>
            </a:r>
            <a:r>
              <a:rPr lang="de-DE" sz="1800" dirty="0">
                <a:latin typeface="Aptos" panose="020B0004020202020204" pitchFamily="34" charset="0"/>
              </a:rPr>
              <a:t> </a:t>
            </a:r>
            <a:r>
              <a:rPr lang="de-DE" sz="1800" b="1" dirty="0">
                <a:latin typeface="Aptos" panose="020B0004020202020204" pitchFamily="34" charset="0"/>
              </a:rPr>
              <a:t>Arbeitsbedingungen</a:t>
            </a:r>
            <a:endParaRPr lang="de-DE" sz="1800" dirty="0">
              <a:latin typeface="Aptos" panose="020B0004020202020204" pitchFamily="34" charset="0"/>
            </a:endParaRPr>
          </a:p>
          <a:p>
            <a:pPr marL="342900" indent="-342900">
              <a:buFont typeface="Arial" panose="020B0604020202020204" pitchFamily="34" charset="0"/>
              <a:buChar char="•"/>
            </a:pPr>
            <a:r>
              <a:rPr lang="de-DE" sz="1800" dirty="0">
                <a:latin typeface="Aptos" panose="020B0004020202020204" pitchFamily="34" charset="0"/>
              </a:rPr>
              <a:t>Gewährleistung der </a:t>
            </a:r>
            <a:r>
              <a:rPr lang="de-DE" sz="1800" b="1" dirty="0">
                <a:latin typeface="Aptos" panose="020B0004020202020204" pitchFamily="34" charset="0"/>
              </a:rPr>
              <a:t>Achtung</a:t>
            </a:r>
            <a:r>
              <a:rPr lang="de-DE" sz="1800" dirty="0">
                <a:latin typeface="Aptos" panose="020B0004020202020204" pitchFamily="34" charset="0"/>
              </a:rPr>
              <a:t> </a:t>
            </a:r>
            <a:r>
              <a:rPr lang="de-DE" sz="1800" b="1" dirty="0">
                <a:latin typeface="Aptos" panose="020B0004020202020204" pitchFamily="34" charset="0"/>
              </a:rPr>
              <a:t>sozialer Rechte und Arbeitnehmerrechte</a:t>
            </a:r>
            <a:endParaRPr lang="de-DE" sz="1800" dirty="0">
              <a:latin typeface="Aptos" panose="020B0004020202020204" pitchFamily="34" charset="0"/>
            </a:endParaRPr>
          </a:p>
          <a:p>
            <a:pPr marL="342900" indent="-342900">
              <a:buFont typeface="Arial" panose="020B0604020202020204" pitchFamily="34" charset="0"/>
              <a:buChar char="•"/>
            </a:pPr>
            <a:r>
              <a:rPr lang="de-DE" sz="1800" dirty="0">
                <a:latin typeface="Aptos" panose="020B0004020202020204" pitchFamily="34" charset="0"/>
              </a:rPr>
              <a:t>Barrierefreiheit und angemessene </a:t>
            </a:r>
            <a:r>
              <a:rPr lang="de-DE" sz="1800" b="1" dirty="0">
                <a:latin typeface="Aptos" panose="020B0004020202020204" pitchFamily="34" charset="0"/>
              </a:rPr>
              <a:t>Gestaltung für alle</a:t>
            </a:r>
            <a:endParaRPr lang="de-DE" sz="1800" dirty="0">
              <a:latin typeface="Aptos" panose="020B0004020202020204" pitchFamily="34" charset="0"/>
            </a:endParaRPr>
          </a:p>
          <a:p>
            <a:pPr marL="342900" indent="-342900">
              <a:buFont typeface="Arial" panose="020B0604020202020204" pitchFamily="34" charset="0"/>
              <a:buChar char="•"/>
            </a:pPr>
            <a:r>
              <a:rPr lang="de-DE" sz="1800" dirty="0">
                <a:latin typeface="Aptos" panose="020B0004020202020204" pitchFamily="34" charset="0"/>
              </a:rPr>
              <a:t>Achtung </a:t>
            </a:r>
            <a:r>
              <a:rPr lang="de-DE" sz="1800" b="1" dirty="0">
                <a:latin typeface="Aptos" panose="020B0004020202020204" pitchFamily="34" charset="0"/>
              </a:rPr>
              <a:t>der Menschenrechte und ethischer Handelsfragen</a:t>
            </a:r>
            <a:endParaRPr lang="de-DE" sz="1800" dirty="0">
              <a:latin typeface="Aptos" panose="020B0004020202020204" pitchFamily="34" charset="0"/>
            </a:endParaRPr>
          </a:p>
          <a:p>
            <a:pPr marL="342900" indent="-342900">
              <a:buFont typeface="Arial" panose="020B0604020202020204" pitchFamily="34" charset="0"/>
              <a:buChar char="•"/>
            </a:pPr>
            <a:r>
              <a:rPr lang="de-DE" sz="1800" b="1" dirty="0">
                <a:latin typeface="Aptos" panose="020B0004020202020204" pitchFamily="34" charset="0"/>
              </a:rPr>
              <a:t>„Erleichterte</a:t>
            </a:r>
            <a:r>
              <a:rPr lang="de-DE" sz="1800" dirty="0">
                <a:latin typeface="Aptos" panose="020B0004020202020204" pitchFamily="34" charset="0"/>
              </a:rPr>
              <a:t> </a:t>
            </a:r>
            <a:r>
              <a:rPr lang="de-DE" sz="1800" b="1" dirty="0">
                <a:latin typeface="Aptos" panose="020B0004020202020204" pitchFamily="34" charset="0"/>
              </a:rPr>
              <a:t>Regelung” </a:t>
            </a:r>
            <a:r>
              <a:rPr lang="de-DE" sz="1800" dirty="0">
                <a:latin typeface="Aptos" panose="020B0004020202020204" pitchFamily="34" charset="0"/>
              </a:rPr>
              <a:t>für die Bereitstellung hochwertiger sozialer, gesundheitlicher, bildungsbezogener und kultureller Dienstleistungen</a:t>
            </a:r>
          </a:p>
          <a:p>
            <a:pPr marL="0" marR="0" lvl="0" indent="0" algn="l" rtl="0">
              <a:lnSpc>
                <a:spcPct val="100000"/>
              </a:lnSpc>
              <a:spcBef>
                <a:spcPts val="0"/>
              </a:spcBef>
              <a:spcAft>
                <a:spcPts val="0"/>
              </a:spcAft>
              <a:buClr>
                <a:srgbClr val="000000"/>
              </a:buClr>
              <a:buSzPts val="2000"/>
              <a:buFont typeface="Arial"/>
              <a:buNone/>
            </a:pPr>
            <a:endParaRPr sz="1800" b="0" i="0" u="none" strike="noStrike" cap="none" dirty="0">
              <a:solidFill>
                <a:srgbClr val="000000"/>
              </a:solidFill>
              <a:latin typeface="Aptos" panose="020B0004020202020204" pitchFamily="34" charset="0"/>
              <a:sym typeface="Arial"/>
            </a:endParaRPr>
          </a:p>
        </p:txBody>
      </p:sp>
      <p:pic>
        <p:nvPicPr>
          <p:cNvPr id="511" name="Google Shape;511;p66"/>
          <p:cNvPicPr preferRelativeResize="0"/>
          <p:nvPr/>
        </p:nvPicPr>
        <p:blipFill rotWithShape="1">
          <a:blip r:embed="rId3">
            <a:alphaModFix/>
          </a:blip>
          <a:srcRect/>
          <a:stretch/>
        </p:blipFill>
        <p:spPr>
          <a:xfrm>
            <a:off x="9325467" y="635549"/>
            <a:ext cx="2682472" cy="379610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7"/>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European Green Deal </a:t>
            </a:r>
            <a:endParaRPr dirty="0">
              <a:latin typeface="Aptos Serif" panose="02020604070405020304" pitchFamily="18" charset="0"/>
              <a:cs typeface="Aptos Serif" panose="02020604070405020304" pitchFamily="18" charset="0"/>
            </a:endParaRPr>
          </a:p>
        </p:txBody>
      </p:sp>
      <p:sp>
        <p:nvSpPr>
          <p:cNvPr id="517" name="Google Shape;517;p67"/>
          <p:cNvSpPr txBox="1">
            <a:spLocks noGrp="1"/>
          </p:cNvSpPr>
          <p:nvPr>
            <p:ph type="body" idx="1"/>
          </p:nvPr>
        </p:nvSpPr>
        <p:spPr>
          <a:xfrm>
            <a:off x="594360" y="2345635"/>
            <a:ext cx="4923845" cy="3928360"/>
          </a:xfrm>
          <a:prstGeom prst="rect">
            <a:avLst/>
          </a:prstGeom>
          <a:noFill/>
          <a:ln>
            <a:noFill/>
          </a:ln>
        </p:spPr>
        <p:txBody>
          <a:bodyPr spcFirstLastPara="1" wrap="square" lIns="0" tIns="45700" rIns="0" bIns="0" anchor="t" anchorCtr="0">
            <a:normAutofit fontScale="77500" lnSpcReduction="20000"/>
          </a:bodyPr>
          <a:lstStyle/>
          <a:p>
            <a:pPr>
              <a:lnSpc>
                <a:spcPct val="120000"/>
              </a:lnSpc>
            </a:pPr>
            <a:r>
              <a:rPr lang="de-DE" dirty="0">
                <a:latin typeface="Aptos" panose="020B0004020202020204" pitchFamily="34" charset="0"/>
              </a:rPr>
              <a:t>In der Mitteilung an die Kommission </a:t>
            </a:r>
            <a:r>
              <a:rPr lang="de-DE" b="1" dirty="0">
                <a:solidFill>
                  <a:schemeClr val="accent4"/>
                </a:solidFill>
                <a:latin typeface="Aptos" panose="020B0004020202020204" pitchFamily="34" charset="0"/>
              </a:rPr>
              <a:t>„Investitionsplan für ein nachhaltiges Europa. Investitionsplan für</a:t>
            </a:r>
            <a:r>
              <a:rPr lang="de-DE" dirty="0">
                <a:solidFill>
                  <a:schemeClr val="accent4"/>
                </a:solidFill>
                <a:latin typeface="Aptos" panose="020B0004020202020204" pitchFamily="34" charset="0"/>
              </a:rPr>
              <a:t> </a:t>
            </a:r>
            <a:r>
              <a:rPr lang="de-DE" b="1" dirty="0">
                <a:solidFill>
                  <a:schemeClr val="accent4"/>
                </a:solidFill>
                <a:latin typeface="Aptos" panose="020B0004020202020204" pitchFamily="34" charset="0"/>
              </a:rPr>
              <a:t>den europäischen Grünen Deal“ (21/2020) </a:t>
            </a:r>
            <a:r>
              <a:rPr lang="de-DE" dirty="0">
                <a:latin typeface="Aptos" panose="020B0004020202020204" pitchFamily="34" charset="0"/>
              </a:rPr>
              <a:t>heißt es: „Die Kommission wird </a:t>
            </a:r>
            <a:r>
              <a:rPr lang="de-DE" b="1" dirty="0">
                <a:solidFill>
                  <a:schemeClr val="accent4"/>
                </a:solidFill>
                <a:latin typeface="Aptos" panose="020B0004020202020204" pitchFamily="34" charset="0"/>
              </a:rPr>
              <a:t>Mindestvorgeschriebene</a:t>
            </a:r>
            <a:r>
              <a:rPr lang="de-DE" dirty="0">
                <a:solidFill>
                  <a:schemeClr val="accent4"/>
                </a:solidFill>
                <a:latin typeface="Aptos" panose="020B0004020202020204" pitchFamily="34" charset="0"/>
              </a:rPr>
              <a:t> </a:t>
            </a:r>
            <a:r>
              <a:rPr lang="de-DE" b="1" dirty="0">
                <a:solidFill>
                  <a:schemeClr val="accent4"/>
                </a:solidFill>
                <a:latin typeface="Aptos" panose="020B0004020202020204" pitchFamily="34" charset="0"/>
              </a:rPr>
              <a:t>grüne</a:t>
            </a:r>
            <a:r>
              <a:rPr lang="de-DE" dirty="0">
                <a:solidFill>
                  <a:schemeClr val="accent4"/>
                </a:solidFill>
                <a:latin typeface="Aptos" panose="020B0004020202020204" pitchFamily="34" charset="0"/>
              </a:rPr>
              <a:t> </a:t>
            </a:r>
            <a:r>
              <a:rPr lang="de-DE" b="1" dirty="0">
                <a:solidFill>
                  <a:schemeClr val="accent4"/>
                </a:solidFill>
                <a:latin typeface="Aptos" panose="020B0004020202020204" pitchFamily="34" charset="0"/>
              </a:rPr>
              <a:t>Kriterien</a:t>
            </a:r>
            <a:r>
              <a:rPr lang="de-DE" dirty="0">
                <a:latin typeface="Aptos" panose="020B0004020202020204" pitchFamily="34" charset="0"/>
              </a:rPr>
              <a:t> oder Ziele für die öffentliche Beschaffung in Rechtsvorschriften zu sektoralen Initiativen, EU-Finanzierungen oder bestimmten Produkten vorschlagen. </a:t>
            </a:r>
            <a:r>
              <a:rPr lang="de-DE" b="1" dirty="0">
                <a:solidFill>
                  <a:schemeClr val="accent4"/>
                </a:solidFill>
                <a:latin typeface="Aptos" panose="020B0004020202020204" pitchFamily="34" charset="0"/>
              </a:rPr>
              <a:t>Diese Mindestkriterien werden effektiv</a:t>
            </a:r>
            <a:r>
              <a:rPr lang="de-DE" dirty="0">
                <a:solidFill>
                  <a:schemeClr val="accent4"/>
                </a:solidFill>
                <a:latin typeface="Aptos" panose="020B0004020202020204" pitchFamily="34" charset="0"/>
              </a:rPr>
              <a:t> </a:t>
            </a:r>
            <a:r>
              <a:rPr lang="de-DE" b="1" dirty="0">
                <a:solidFill>
                  <a:schemeClr val="accent4"/>
                </a:solidFill>
                <a:latin typeface="Aptos" panose="020B0004020202020204" pitchFamily="34" charset="0"/>
              </a:rPr>
              <a:t>eine gemeinsame</a:t>
            </a:r>
            <a:r>
              <a:rPr lang="de-DE" dirty="0">
                <a:solidFill>
                  <a:schemeClr val="accent4"/>
                </a:solidFill>
                <a:latin typeface="Aptos" panose="020B0004020202020204" pitchFamily="34" charset="0"/>
              </a:rPr>
              <a:t> </a:t>
            </a:r>
            <a:r>
              <a:rPr lang="de-DE" b="1" dirty="0">
                <a:solidFill>
                  <a:schemeClr val="accent4"/>
                </a:solidFill>
                <a:latin typeface="Aptos" panose="020B0004020202020204" pitchFamily="34" charset="0"/>
              </a:rPr>
              <a:t>Definition</a:t>
            </a:r>
            <a:r>
              <a:rPr lang="de-DE" dirty="0">
                <a:solidFill>
                  <a:schemeClr val="accent4"/>
                </a:solidFill>
                <a:latin typeface="Aptos" panose="020B0004020202020204" pitchFamily="34" charset="0"/>
              </a:rPr>
              <a:t> </a:t>
            </a:r>
            <a:r>
              <a:rPr lang="de-DE" b="1" dirty="0">
                <a:solidFill>
                  <a:schemeClr val="accent4"/>
                </a:solidFill>
                <a:latin typeface="Aptos" panose="020B0004020202020204" pitchFamily="34" charset="0"/>
              </a:rPr>
              <a:t>für</a:t>
            </a:r>
            <a:r>
              <a:rPr lang="de-DE" dirty="0">
                <a:solidFill>
                  <a:schemeClr val="accent4"/>
                </a:solidFill>
                <a:latin typeface="Aptos" panose="020B0004020202020204" pitchFamily="34" charset="0"/>
              </a:rPr>
              <a:t> </a:t>
            </a:r>
            <a:r>
              <a:rPr lang="de-DE" b="1" dirty="0">
                <a:solidFill>
                  <a:schemeClr val="accent4"/>
                </a:solidFill>
                <a:latin typeface="Aptos" panose="020B0004020202020204" pitchFamily="34" charset="0"/>
              </a:rPr>
              <a:t>grüne</a:t>
            </a:r>
            <a:r>
              <a:rPr lang="de-DE" dirty="0">
                <a:solidFill>
                  <a:schemeClr val="accent4"/>
                </a:solidFill>
                <a:latin typeface="Aptos" panose="020B0004020202020204" pitchFamily="34" charset="0"/>
              </a:rPr>
              <a:t> </a:t>
            </a:r>
            <a:r>
              <a:rPr lang="de-DE" b="1" dirty="0">
                <a:solidFill>
                  <a:schemeClr val="accent4"/>
                </a:solidFill>
                <a:latin typeface="Aptos" panose="020B0004020202020204" pitchFamily="34" charset="0"/>
              </a:rPr>
              <a:t>Beschaffung schaffen. </a:t>
            </a:r>
            <a:r>
              <a:rPr lang="de-DE" dirty="0">
                <a:latin typeface="Aptos" panose="020B0004020202020204" pitchFamily="34" charset="0"/>
              </a:rPr>
              <a:t>(...) Gleichzeitig sollten öffentliche Auftraggeber nach Möglichkeit Lebenszykluskostenmethoden anwenden. </a:t>
            </a:r>
          </a:p>
        </p:txBody>
      </p:sp>
      <p:sp>
        <p:nvSpPr>
          <p:cNvPr id="518" name="Google Shape;518;p67"/>
          <p:cNvSpPr txBox="1">
            <a:spLocks noGrp="1"/>
          </p:cNvSpPr>
          <p:nvPr>
            <p:ph type="body" idx="2"/>
          </p:nvPr>
        </p:nvSpPr>
        <p:spPr>
          <a:xfrm>
            <a:off x="5881898" y="2345635"/>
            <a:ext cx="5003438" cy="3928360"/>
          </a:xfrm>
          <a:prstGeom prst="rect">
            <a:avLst/>
          </a:prstGeom>
          <a:noFill/>
          <a:ln>
            <a:noFill/>
          </a:ln>
        </p:spPr>
        <p:txBody>
          <a:bodyPr spcFirstLastPara="1" wrap="square" lIns="0" tIns="45700" rIns="0" bIns="0" anchor="t" anchorCtr="0">
            <a:normAutofit fontScale="85000" lnSpcReduction="10000"/>
          </a:bodyPr>
          <a:lstStyle/>
          <a:p>
            <a:pPr marL="457200" lvl="0" indent="-228600" algn="l" rtl="0">
              <a:lnSpc>
                <a:spcPct val="110000"/>
              </a:lnSpc>
              <a:spcBef>
                <a:spcPts val="1800"/>
              </a:spcBef>
              <a:spcAft>
                <a:spcPts val="0"/>
              </a:spcAft>
              <a:buClr>
                <a:srgbClr val="3F3F3F"/>
              </a:buClr>
              <a:buSzPts val="2000"/>
              <a:buFont typeface="Arial"/>
              <a:buNone/>
            </a:pPr>
            <a:r>
              <a:rPr lang="de-DE" b="1" dirty="0">
                <a:latin typeface="Aptos" panose="020B0004020202020204" pitchFamily="34" charset="0"/>
              </a:rPr>
              <a:t>Drei wichtige Punkte:</a:t>
            </a:r>
            <a:endParaRPr dirty="0">
              <a:latin typeface="Aptos" panose="020B0004020202020204" pitchFamily="34" charset="0"/>
            </a:endParaRPr>
          </a:p>
          <a:p>
            <a:pPr marL="571500" indent="-342900">
              <a:lnSpc>
                <a:spcPct val="110000"/>
              </a:lnSpc>
              <a:buFont typeface="Arial" panose="020B0604020202020204" pitchFamily="34" charset="0"/>
              <a:buChar char="•"/>
            </a:pPr>
            <a:r>
              <a:rPr lang="de-DE" b="1" dirty="0">
                <a:solidFill>
                  <a:schemeClr val="accent4"/>
                </a:solidFill>
                <a:latin typeface="Aptos" panose="020B0004020202020204" pitchFamily="34" charset="0"/>
              </a:rPr>
              <a:t>Verabschiedung von</a:t>
            </a:r>
            <a:r>
              <a:rPr lang="de-DE" dirty="0">
                <a:solidFill>
                  <a:schemeClr val="accent4"/>
                </a:solidFill>
                <a:latin typeface="Aptos" panose="020B0004020202020204" pitchFamily="34" charset="0"/>
              </a:rPr>
              <a:t> </a:t>
            </a:r>
            <a:r>
              <a:rPr lang="de-DE" b="1" dirty="0">
                <a:solidFill>
                  <a:schemeClr val="accent4"/>
                </a:solidFill>
                <a:latin typeface="Aptos" panose="020B0004020202020204" pitchFamily="34" charset="0"/>
              </a:rPr>
              <a:t>verbindlichen</a:t>
            </a:r>
            <a:r>
              <a:rPr lang="de-DE" dirty="0">
                <a:solidFill>
                  <a:schemeClr val="accent4"/>
                </a:solidFill>
                <a:latin typeface="Aptos" panose="020B0004020202020204" pitchFamily="34" charset="0"/>
              </a:rPr>
              <a:t> </a:t>
            </a:r>
            <a:r>
              <a:rPr lang="de-DE" b="1" dirty="0">
                <a:solidFill>
                  <a:schemeClr val="accent4"/>
                </a:solidFill>
                <a:latin typeface="Aptos" panose="020B0004020202020204" pitchFamily="34" charset="0"/>
              </a:rPr>
              <a:t>Mindestkriterien</a:t>
            </a:r>
            <a:r>
              <a:rPr lang="de-DE" dirty="0">
                <a:solidFill>
                  <a:schemeClr val="accent4"/>
                </a:solidFill>
                <a:latin typeface="Aptos" panose="020B0004020202020204" pitchFamily="34" charset="0"/>
              </a:rPr>
              <a:t> </a:t>
            </a:r>
            <a:r>
              <a:rPr lang="de-DE" dirty="0">
                <a:latin typeface="Aptos" panose="020B0004020202020204" pitchFamily="34" charset="0"/>
              </a:rPr>
              <a:t>oder -zielen für die umweltorientierte Beschaffung in Rechtsvorschriften zu sektoralen Initiativen, EU-Finanzierungen oder bestimmten Produkten</a:t>
            </a:r>
          </a:p>
          <a:p>
            <a:pPr marL="571500" indent="-342900">
              <a:lnSpc>
                <a:spcPct val="110000"/>
              </a:lnSpc>
              <a:buFont typeface="Arial" panose="020B0604020202020204" pitchFamily="34" charset="0"/>
              <a:buChar char="•"/>
            </a:pPr>
            <a:r>
              <a:rPr lang="de-DE" dirty="0">
                <a:latin typeface="Aptos" panose="020B0004020202020204" pitchFamily="34" charset="0"/>
              </a:rPr>
              <a:t>Verabschiedung einer </a:t>
            </a:r>
            <a:r>
              <a:rPr lang="de-DE" b="1" dirty="0">
                <a:solidFill>
                  <a:schemeClr val="accent4"/>
                </a:solidFill>
                <a:latin typeface="Aptos" panose="020B0004020202020204" pitchFamily="34" charset="0"/>
              </a:rPr>
              <a:t>gemeinsamen</a:t>
            </a:r>
            <a:r>
              <a:rPr lang="de-DE" dirty="0">
                <a:solidFill>
                  <a:schemeClr val="accent4"/>
                </a:solidFill>
                <a:latin typeface="Aptos" panose="020B0004020202020204" pitchFamily="34" charset="0"/>
              </a:rPr>
              <a:t> </a:t>
            </a:r>
            <a:r>
              <a:rPr lang="de-DE" b="1" dirty="0">
                <a:solidFill>
                  <a:schemeClr val="accent4"/>
                </a:solidFill>
                <a:latin typeface="Aptos" panose="020B0004020202020204" pitchFamily="34" charset="0"/>
              </a:rPr>
              <a:t>Definition</a:t>
            </a:r>
            <a:r>
              <a:rPr lang="de-DE" dirty="0">
                <a:solidFill>
                  <a:schemeClr val="accent4"/>
                </a:solidFill>
                <a:latin typeface="Aptos" panose="020B0004020202020204" pitchFamily="34" charset="0"/>
              </a:rPr>
              <a:t> </a:t>
            </a:r>
            <a:r>
              <a:rPr lang="de-DE" b="1" dirty="0">
                <a:solidFill>
                  <a:schemeClr val="accent4"/>
                </a:solidFill>
                <a:latin typeface="Aptos" panose="020B0004020202020204" pitchFamily="34" charset="0"/>
              </a:rPr>
              <a:t>der</a:t>
            </a:r>
            <a:r>
              <a:rPr lang="de-DE" dirty="0">
                <a:solidFill>
                  <a:schemeClr val="accent4"/>
                </a:solidFill>
                <a:latin typeface="Aptos" panose="020B0004020202020204" pitchFamily="34" charset="0"/>
              </a:rPr>
              <a:t> </a:t>
            </a:r>
            <a:r>
              <a:rPr lang="de-DE" b="1" dirty="0">
                <a:solidFill>
                  <a:schemeClr val="accent4"/>
                </a:solidFill>
                <a:latin typeface="Aptos" panose="020B0004020202020204" pitchFamily="34" charset="0"/>
              </a:rPr>
              <a:t>umweltorientierten</a:t>
            </a:r>
            <a:r>
              <a:rPr lang="de-DE" dirty="0">
                <a:solidFill>
                  <a:schemeClr val="accent4"/>
                </a:solidFill>
                <a:latin typeface="Aptos" panose="020B0004020202020204" pitchFamily="34" charset="0"/>
              </a:rPr>
              <a:t> </a:t>
            </a:r>
            <a:r>
              <a:rPr lang="de-DE" b="1" dirty="0">
                <a:solidFill>
                  <a:schemeClr val="accent4"/>
                </a:solidFill>
                <a:latin typeface="Aptos" panose="020B0004020202020204" pitchFamily="34" charset="0"/>
              </a:rPr>
              <a:t>Beschaffung</a:t>
            </a:r>
            <a:endParaRPr lang="de-DE" dirty="0">
              <a:solidFill>
                <a:schemeClr val="accent4"/>
              </a:solidFill>
              <a:latin typeface="Aptos" panose="020B0004020202020204" pitchFamily="34" charset="0"/>
            </a:endParaRPr>
          </a:p>
          <a:p>
            <a:pPr marL="571500" indent="-342900">
              <a:lnSpc>
                <a:spcPct val="110000"/>
              </a:lnSpc>
              <a:buFont typeface="Arial" panose="020B0604020202020204" pitchFamily="34" charset="0"/>
              <a:buChar char="•"/>
            </a:pPr>
            <a:r>
              <a:rPr lang="de-DE" b="1" dirty="0">
                <a:solidFill>
                  <a:schemeClr val="accent4"/>
                </a:solidFill>
                <a:latin typeface="Aptos" panose="020B0004020202020204" pitchFamily="34" charset="0"/>
              </a:rPr>
              <a:t>Ausweitung der</a:t>
            </a:r>
            <a:r>
              <a:rPr lang="de-DE" dirty="0">
                <a:solidFill>
                  <a:schemeClr val="accent4"/>
                </a:solidFill>
                <a:latin typeface="Aptos" panose="020B0004020202020204" pitchFamily="34" charset="0"/>
              </a:rPr>
              <a:t> </a:t>
            </a:r>
            <a:r>
              <a:rPr lang="de-DE" b="1" dirty="0">
                <a:solidFill>
                  <a:schemeClr val="accent4"/>
                </a:solidFill>
                <a:latin typeface="Aptos" panose="020B0004020202020204" pitchFamily="34" charset="0"/>
              </a:rPr>
              <a:t>Methoden zur</a:t>
            </a:r>
            <a:r>
              <a:rPr lang="de-DE" dirty="0">
                <a:solidFill>
                  <a:schemeClr val="accent4"/>
                </a:solidFill>
                <a:latin typeface="Aptos" panose="020B0004020202020204" pitchFamily="34" charset="0"/>
              </a:rPr>
              <a:t> </a:t>
            </a:r>
            <a:r>
              <a:rPr lang="de-DE" b="1" dirty="0">
                <a:solidFill>
                  <a:schemeClr val="accent4"/>
                </a:solidFill>
                <a:latin typeface="Aptos" panose="020B0004020202020204" pitchFamily="34" charset="0"/>
              </a:rPr>
              <a:t>Lebenszykluskostenberechnung</a:t>
            </a:r>
            <a:endParaRPr lang="de-DE" dirty="0">
              <a:solidFill>
                <a:schemeClr val="accent4"/>
              </a:solidFill>
              <a:latin typeface="Aptos" panose="020B00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8"/>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rmAutofit fontScale="90000"/>
          </a:bodyPr>
          <a:lstStyle/>
          <a:p>
            <a:r>
              <a:rPr lang="de-DE" dirty="0">
                <a:latin typeface="Aptos Serif" panose="02020604070405020304" pitchFamily="18" charset="0"/>
                <a:cs typeface="Aptos Serif" panose="02020604070405020304" pitchFamily="18" charset="0"/>
              </a:rPr>
              <a:t>Europäische Instrumente für die Verbreitung von GPP</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9"/>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r>
              <a:rPr lang="de-DE" dirty="0">
                <a:latin typeface="Aptos Serif" panose="02020604070405020304" pitchFamily="18" charset="0"/>
                <a:cs typeface="Aptos Serif" panose="02020604070405020304" pitchFamily="18" charset="0"/>
              </a:rPr>
              <a:t>Europäische Instrumente für die Verbreitung von GPP</a:t>
            </a:r>
          </a:p>
        </p:txBody>
      </p:sp>
      <p:sp>
        <p:nvSpPr>
          <p:cNvPr id="529" name="Google Shape;529;p6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100"/>
              <a:buNone/>
            </a:pPr>
            <a:fld id="{00000000-1234-1234-1234-123412341234}" type="slidenum">
              <a:rPr lang="de-DE"/>
              <a:t>46</a:t>
            </a:fld>
            <a:endParaRPr/>
          </a:p>
        </p:txBody>
      </p:sp>
      <p:grpSp>
        <p:nvGrpSpPr>
          <p:cNvPr id="530" name="Google Shape;530;p69"/>
          <p:cNvGrpSpPr/>
          <p:nvPr/>
        </p:nvGrpSpPr>
        <p:grpSpPr>
          <a:xfrm>
            <a:off x="979247" y="2954354"/>
            <a:ext cx="10233504" cy="2984770"/>
            <a:chOff x="5001" y="918874"/>
            <a:chExt cx="10233504" cy="2984770"/>
          </a:xfrm>
        </p:grpSpPr>
        <p:sp>
          <p:nvSpPr>
            <p:cNvPr id="531" name="Google Shape;531;p69"/>
            <p:cNvSpPr/>
            <p:nvPr/>
          </p:nvSpPr>
          <p:spPr>
            <a:xfrm>
              <a:off x="5001" y="918874"/>
              <a:ext cx="1705583" cy="852791"/>
            </a:xfrm>
            <a:prstGeom prst="roundRect">
              <a:avLst>
                <a:gd name="adj" fmla="val 10000"/>
              </a:avLst>
            </a:prstGeom>
            <a:solidFill>
              <a:srgbClr val="FAB50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69"/>
            <p:cNvSpPr txBox="1"/>
            <p:nvPr/>
          </p:nvSpPr>
          <p:spPr>
            <a:xfrm>
              <a:off x="29978" y="943851"/>
              <a:ext cx="1655629" cy="802837"/>
            </a:xfrm>
            <a:prstGeom prst="rect">
              <a:avLst/>
            </a:prstGeom>
            <a:solidFill>
              <a:srgbClr val="FBB50A"/>
            </a:solidFill>
            <a:ln>
              <a:noFill/>
            </a:ln>
          </p:spPr>
          <p:txBody>
            <a:bodyPr spcFirstLastPara="1" wrap="square" lIns="36175" tIns="24125" rIns="36175" bIns="24125" anchor="ctr" anchorCtr="0">
              <a:noAutofit/>
            </a:bodyPr>
            <a:lstStyle/>
            <a:p>
              <a:pPr algn="ctr"/>
              <a:r>
                <a:rPr lang="de-DE" sz="1600" b="1" dirty="0">
                  <a:latin typeface="Aptos" panose="020B0004020202020204" pitchFamily="34" charset="0"/>
                </a:rPr>
                <a:t>Nationaler Aktionsplan für GPP</a:t>
              </a:r>
              <a:endParaRPr lang="de-DE" sz="1600" dirty="0">
                <a:latin typeface="Aptos" panose="020B0004020202020204" pitchFamily="34" charset="0"/>
              </a:endParaRPr>
            </a:p>
          </p:txBody>
        </p:sp>
        <p:sp>
          <p:nvSpPr>
            <p:cNvPr id="533" name="Google Shape;533;p69"/>
            <p:cNvSpPr/>
            <p:nvPr/>
          </p:nvSpPr>
          <p:spPr>
            <a:xfrm>
              <a:off x="175560" y="1771666"/>
              <a:ext cx="170558" cy="639593"/>
            </a:xfrm>
            <a:custGeom>
              <a:avLst/>
              <a:gdLst/>
              <a:ahLst/>
              <a:cxnLst/>
              <a:rect l="l" t="t" r="r" b="b"/>
              <a:pathLst>
                <a:path w="120000" h="120000" extrusionOk="0">
                  <a:moveTo>
                    <a:pt x="0" y="0"/>
                  </a:moveTo>
                  <a:lnTo>
                    <a:pt x="0" y="120000"/>
                  </a:lnTo>
                  <a:lnTo>
                    <a:pt x="120000" y="120000"/>
                  </a:lnTo>
                </a:path>
              </a:pathLst>
            </a:custGeom>
            <a:noFill/>
            <a:ln w="25400" cap="flat" cmpd="sng">
              <a:solidFill>
                <a:srgbClr val="4295A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69"/>
            <p:cNvSpPr/>
            <p:nvPr/>
          </p:nvSpPr>
          <p:spPr>
            <a:xfrm>
              <a:off x="346118" y="1984864"/>
              <a:ext cx="1364467" cy="852791"/>
            </a:xfrm>
            <a:prstGeom prst="roundRect">
              <a:avLst>
                <a:gd name="adj" fmla="val 10000"/>
              </a:avLst>
            </a:prstGeom>
            <a:solidFill>
              <a:schemeClr val="lt1">
                <a:alpha val="89411"/>
              </a:schemeClr>
            </a:solidFill>
            <a:ln w="25400" cap="flat" cmpd="sng">
              <a:solidFill>
                <a:srgbClr val="FBB50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69"/>
            <p:cNvSpPr txBox="1"/>
            <p:nvPr/>
          </p:nvSpPr>
          <p:spPr>
            <a:xfrm>
              <a:off x="371095" y="2009841"/>
              <a:ext cx="1314513"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de-DE" sz="1900" b="1" i="0" u="none" strike="noStrike" cap="none" dirty="0">
                  <a:solidFill>
                    <a:srgbClr val="000000"/>
                  </a:solidFill>
                  <a:latin typeface="Aptos" panose="020B0004020202020204" pitchFamily="34" charset="0"/>
                  <a:sym typeface="Arial"/>
                </a:rPr>
                <a:t>23 </a:t>
              </a:r>
              <a:r>
                <a:rPr lang="de-DE" sz="1900" b="1" dirty="0">
                  <a:latin typeface="Aptos" panose="020B0004020202020204" pitchFamily="34" charset="0"/>
                </a:rPr>
                <a:t>von</a:t>
              </a:r>
              <a:r>
                <a:rPr lang="de-DE" sz="1900" b="1" i="0" u="none" strike="noStrike" cap="none" dirty="0">
                  <a:solidFill>
                    <a:srgbClr val="000000"/>
                  </a:solidFill>
                  <a:latin typeface="Aptos" panose="020B0004020202020204" pitchFamily="34" charset="0"/>
                  <a:sym typeface="Arial"/>
                </a:rPr>
                <a:t> 27 </a:t>
              </a:r>
              <a:r>
                <a:rPr lang="de-DE" sz="1900" b="1" dirty="0">
                  <a:latin typeface="Aptos" panose="020B0004020202020204" pitchFamily="34" charset="0"/>
                </a:rPr>
                <a:t>Ländern</a:t>
              </a:r>
              <a:r>
                <a:rPr lang="de-DE" sz="1900" b="1" i="0" u="none" strike="noStrike" cap="none" dirty="0">
                  <a:solidFill>
                    <a:srgbClr val="000000"/>
                  </a:solidFill>
                  <a:latin typeface="Aptos" panose="020B0004020202020204" pitchFamily="34" charset="0"/>
                  <a:sym typeface="Arial"/>
                </a:rPr>
                <a:t> </a:t>
              </a:r>
              <a:endParaRPr sz="1400" b="0" i="0" u="none" strike="noStrike" cap="none" dirty="0">
                <a:solidFill>
                  <a:srgbClr val="000000"/>
                </a:solidFill>
                <a:latin typeface="Aptos" panose="020B0004020202020204" pitchFamily="34" charset="0"/>
                <a:sym typeface="Arial"/>
              </a:endParaRPr>
            </a:p>
          </p:txBody>
        </p:sp>
        <p:sp>
          <p:nvSpPr>
            <p:cNvPr id="536" name="Google Shape;536;p69"/>
            <p:cNvSpPr/>
            <p:nvPr/>
          </p:nvSpPr>
          <p:spPr>
            <a:xfrm>
              <a:off x="2136981" y="918874"/>
              <a:ext cx="1705583" cy="852791"/>
            </a:xfrm>
            <a:prstGeom prst="roundRect">
              <a:avLst>
                <a:gd name="adj" fmla="val 10000"/>
              </a:avLst>
            </a:prstGeom>
            <a:solidFill>
              <a:srgbClr val="A0E31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69"/>
            <p:cNvSpPr txBox="1"/>
            <p:nvPr/>
          </p:nvSpPr>
          <p:spPr>
            <a:xfrm>
              <a:off x="2161958" y="943851"/>
              <a:ext cx="1655629" cy="802837"/>
            </a:xfrm>
            <a:prstGeom prst="rect">
              <a:avLst/>
            </a:prstGeom>
            <a:solidFill>
              <a:srgbClr val="A5C52A"/>
            </a:solid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de-DE" sz="1900" b="1" i="0" u="none" strike="noStrike" cap="none" dirty="0">
                  <a:solidFill>
                    <a:schemeClr val="lt1"/>
                  </a:solidFill>
                  <a:latin typeface="Aptos" panose="020B0004020202020204" pitchFamily="34" charset="0"/>
                  <a:sym typeface="Arial"/>
                </a:rPr>
                <a:t>EU GPP </a:t>
              </a:r>
              <a:r>
                <a:rPr lang="de-DE" sz="1900" b="1" dirty="0">
                  <a:solidFill>
                    <a:schemeClr val="lt1"/>
                  </a:solidFill>
                  <a:latin typeface="Aptos" panose="020B0004020202020204" pitchFamily="34" charset="0"/>
                </a:rPr>
                <a:t>Kriterien</a:t>
              </a:r>
              <a:r>
                <a:rPr lang="de-DE" sz="1900" b="1" i="0" u="none" strike="noStrike" cap="none" dirty="0">
                  <a:solidFill>
                    <a:schemeClr val="lt1"/>
                  </a:solidFill>
                  <a:latin typeface="Aptos" panose="020B0004020202020204" pitchFamily="34" charset="0"/>
                  <a:sym typeface="Arial"/>
                </a:rPr>
                <a:t> </a:t>
              </a:r>
              <a:endParaRPr sz="1400" b="0" i="0" u="none" strike="noStrike" cap="none" dirty="0">
                <a:solidFill>
                  <a:srgbClr val="000000"/>
                </a:solidFill>
                <a:latin typeface="Aptos" panose="020B0004020202020204" pitchFamily="34" charset="0"/>
                <a:sym typeface="Arial"/>
              </a:endParaRPr>
            </a:p>
          </p:txBody>
        </p:sp>
        <p:sp>
          <p:nvSpPr>
            <p:cNvPr id="538" name="Google Shape;538;p69"/>
            <p:cNvSpPr/>
            <p:nvPr/>
          </p:nvSpPr>
          <p:spPr>
            <a:xfrm>
              <a:off x="2307540" y="1771666"/>
              <a:ext cx="170558" cy="639593"/>
            </a:xfrm>
            <a:custGeom>
              <a:avLst/>
              <a:gdLst/>
              <a:ahLst/>
              <a:cxnLst/>
              <a:rect l="l" t="t" r="r" b="b"/>
              <a:pathLst>
                <a:path w="120000" h="120000" extrusionOk="0">
                  <a:moveTo>
                    <a:pt x="0" y="0"/>
                  </a:moveTo>
                  <a:lnTo>
                    <a:pt x="0" y="120000"/>
                  </a:lnTo>
                  <a:lnTo>
                    <a:pt x="120000" y="120000"/>
                  </a:lnTo>
                </a:path>
              </a:pathLst>
            </a:custGeom>
            <a:noFill/>
            <a:ln w="25400" cap="flat" cmpd="sng">
              <a:solidFill>
                <a:srgbClr val="4295A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69"/>
            <p:cNvSpPr/>
            <p:nvPr/>
          </p:nvSpPr>
          <p:spPr>
            <a:xfrm>
              <a:off x="2478098" y="1984864"/>
              <a:ext cx="1364467" cy="852791"/>
            </a:xfrm>
            <a:prstGeom prst="roundRect">
              <a:avLst>
                <a:gd name="adj" fmla="val 10000"/>
              </a:avLst>
            </a:prstGeom>
            <a:solidFill>
              <a:schemeClr val="lt1">
                <a:alpha val="89411"/>
              </a:schemeClr>
            </a:solidFill>
            <a:ln w="25400" cap="flat" cmpd="sng">
              <a:solidFill>
                <a:srgbClr val="BCE81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69"/>
            <p:cNvSpPr txBox="1"/>
            <p:nvPr/>
          </p:nvSpPr>
          <p:spPr>
            <a:xfrm>
              <a:off x="2503075" y="2009841"/>
              <a:ext cx="1314513"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de-DE" sz="1900" b="1" i="0" u="none" strike="noStrike" cap="none" dirty="0">
                  <a:solidFill>
                    <a:srgbClr val="000000"/>
                  </a:solidFill>
                  <a:latin typeface="Aptos" panose="020B0004020202020204" pitchFamily="34" charset="0"/>
                  <a:sym typeface="Arial"/>
                </a:rPr>
                <a:t>20 EU GPP </a:t>
              </a:r>
              <a:r>
                <a:rPr lang="de-DE" sz="1900" b="1" dirty="0">
                  <a:latin typeface="Aptos" panose="020B0004020202020204" pitchFamily="34" charset="0"/>
                </a:rPr>
                <a:t>K</a:t>
              </a:r>
              <a:r>
                <a:rPr lang="de-DE" sz="1900" b="1" i="0" u="none" strike="noStrike" cap="none" dirty="0">
                  <a:solidFill>
                    <a:srgbClr val="000000"/>
                  </a:solidFill>
                  <a:latin typeface="Aptos" panose="020B0004020202020204" pitchFamily="34" charset="0"/>
                  <a:sym typeface="Arial"/>
                </a:rPr>
                <a:t>riterien </a:t>
              </a:r>
              <a:endParaRPr sz="1400" b="0" i="0" u="none" strike="noStrike" cap="none" dirty="0">
                <a:solidFill>
                  <a:srgbClr val="000000"/>
                </a:solidFill>
                <a:latin typeface="Aptos" panose="020B0004020202020204" pitchFamily="34" charset="0"/>
                <a:sym typeface="Arial"/>
              </a:endParaRPr>
            </a:p>
          </p:txBody>
        </p:sp>
        <p:sp>
          <p:nvSpPr>
            <p:cNvPr id="541" name="Google Shape;541;p69"/>
            <p:cNvSpPr/>
            <p:nvPr/>
          </p:nvSpPr>
          <p:spPr>
            <a:xfrm>
              <a:off x="2307540" y="1771666"/>
              <a:ext cx="170558" cy="1705583"/>
            </a:xfrm>
            <a:custGeom>
              <a:avLst/>
              <a:gdLst/>
              <a:ahLst/>
              <a:cxnLst/>
              <a:rect l="l" t="t" r="r" b="b"/>
              <a:pathLst>
                <a:path w="120000" h="120000" extrusionOk="0">
                  <a:moveTo>
                    <a:pt x="0" y="0"/>
                  </a:moveTo>
                  <a:lnTo>
                    <a:pt x="0" y="120000"/>
                  </a:lnTo>
                  <a:lnTo>
                    <a:pt x="120000" y="120000"/>
                  </a:lnTo>
                </a:path>
              </a:pathLst>
            </a:custGeom>
            <a:noFill/>
            <a:ln w="25400" cap="flat" cmpd="sng">
              <a:solidFill>
                <a:srgbClr val="4295A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69"/>
            <p:cNvSpPr/>
            <p:nvPr/>
          </p:nvSpPr>
          <p:spPr>
            <a:xfrm>
              <a:off x="2478098" y="3050853"/>
              <a:ext cx="1364467" cy="852791"/>
            </a:xfrm>
            <a:prstGeom prst="roundRect">
              <a:avLst>
                <a:gd name="adj" fmla="val 10000"/>
              </a:avLst>
            </a:prstGeom>
            <a:solidFill>
              <a:schemeClr val="lt1">
                <a:alpha val="89411"/>
              </a:schemeClr>
            </a:solidFill>
            <a:ln w="25400" cap="flat" cmpd="sng">
              <a:solidFill>
                <a:srgbClr val="59D52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69"/>
            <p:cNvSpPr txBox="1"/>
            <p:nvPr/>
          </p:nvSpPr>
          <p:spPr>
            <a:xfrm>
              <a:off x="2503075" y="3075830"/>
              <a:ext cx="1314513"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de-DE" b="1" dirty="0">
                  <a:latin typeface="Aptos" panose="020B0004020202020204" pitchFamily="34" charset="0"/>
                </a:rPr>
                <a:t>Europäisches</a:t>
              </a:r>
              <a:r>
                <a:rPr lang="de-DE" b="1" i="0" u="none" strike="noStrike" cap="none" dirty="0">
                  <a:solidFill>
                    <a:srgbClr val="000000"/>
                  </a:solidFill>
                  <a:latin typeface="Aptos" panose="020B0004020202020204" pitchFamily="34" charset="0"/>
                  <a:sym typeface="Arial"/>
                </a:rPr>
                <a:t> Toolkit</a:t>
              </a:r>
              <a:endParaRPr sz="1050" b="0" i="0" u="none" strike="noStrike" cap="none" dirty="0">
                <a:solidFill>
                  <a:srgbClr val="000000"/>
                </a:solidFill>
                <a:latin typeface="Aptos" panose="020B0004020202020204" pitchFamily="34" charset="0"/>
                <a:sym typeface="Arial"/>
              </a:endParaRPr>
            </a:p>
          </p:txBody>
        </p:sp>
        <p:sp>
          <p:nvSpPr>
            <p:cNvPr id="544" name="Google Shape;544;p69"/>
            <p:cNvSpPr/>
            <p:nvPr/>
          </p:nvSpPr>
          <p:spPr>
            <a:xfrm>
              <a:off x="4268961" y="918874"/>
              <a:ext cx="1705583" cy="852791"/>
            </a:xfrm>
            <a:prstGeom prst="roundRect">
              <a:avLst>
                <a:gd name="adj" fmla="val 10000"/>
              </a:avLst>
            </a:prstGeom>
            <a:solidFill>
              <a:srgbClr val="32CC2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69"/>
            <p:cNvSpPr txBox="1"/>
            <p:nvPr/>
          </p:nvSpPr>
          <p:spPr>
            <a:xfrm>
              <a:off x="4293938" y="943851"/>
              <a:ext cx="1655629" cy="802837"/>
            </a:xfrm>
            <a:prstGeom prst="rect">
              <a:avLst/>
            </a:prstGeom>
            <a:solidFill>
              <a:srgbClr val="5FB135"/>
            </a:solid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de-DE" sz="1900" b="1" i="0" u="none" strike="noStrike" cap="none" dirty="0">
                  <a:solidFill>
                    <a:schemeClr val="lt1"/>
                  </a:solidFill>
                  <a:latin typeface="Aptos" panose="020B0004020202020204" pitchFamily="34" charset="0"/>
                  <a:sym typeface="Arial"/>
                </a:rPr>
                <a:t>GPP </a:t>
              </a:r>
              <a:r>
                <a:rPr lang="de-DE" sz="1900" b="1" dirty="0">
                  <a:solidFill>
                    <a:schemeClr val="lt1"/>
                  </a:solidFill>
                  <a:latin typeface="Aptos" panose="020B0004020202020204" pitchFamily="34" charset="0"/>
                </a:rPr>
                <a:t>Ziel</a:t>
              </a:r>
              <a:r>
                <a:rPr lang="de-DE" sz="1900" b="1" i="0" u="none" strike="noStrike" cap="none" dirty="0">
                  <a:solidFill>
                    <a:schemeClr val="lt1"/>
                  </a:solidFill>
                  <a:latin typeface="Aptos" panose="020B0004020202020204" pitchFamily="34" charset="0"/>
                  <a:sym typeface="Arial"/>
                </a:rPr>
                <a:t> </a:t>
              </a:r>
              <a:endParaRPr sz="1400" b="0" i="0" u="none" strike="noStrike" cap="none" dirty="0">
                <a:solidFill>
                  <a:srgbClr val="000000"/>
                </a:solidFill>
                <a:latin typeface="Aptos" panose="020B0004020202020204" pitchFamily="34" charset="0"/>
                <a:sym typeface="Arial"/>
              </a:endParaRPr>
            </a:p>
          </p:txBody>
        </p:sp>
        <p:sp>
          <p:nvSpPr>
            <p:cNvPr id="546" name="Google Shape;546;p69"/>
            <p:cNvSpPr/>
            <p:nvPr/>
          </p:nvSpPr>
          <p:spPr>
            <a:xfrm>
              <a:off x="4439519" y="1771666"/>
              <a:ext cx="170558" cy="639593"/>
            </a:xfrm>
            <a:custGeom>
              <a:avLst/>
              <a:gdLst/>
              <a:ahLst/>
              <a:cxnLst/>
              <a:rect l="l" t="t" r="r" b="b"/>
              <a:pathLst>
                <a:path w="120000" h="120000" extrusionOk="0">
                  <a:moveTo>
                    <a:pt x="0" y="0"/>
                  </a:moveTo>
                  <a:lnTo>
                    <a:pt x="0" y="120000"/>
                  </a:lnTo>
                  <a:lnTo>
                    <a:pt x="120000" y="120000"/>
                  </a:lnTo>
                </a:path>
              </a:pathLst>
            </a:custGeom>
            <a:noFill/>
            <a:ln w="25400" cap="flat" cmpd="sng">
              <a:solidFill>
                <a:srgbClr val="4295A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69"/>
            <p:cNvSpPr/>
            <p:nvPr/>
          </p:nvSpPr>
          <p:spPr>
            <a:xfrm>
              <a:off x="4610078" y="1984864"/>
              <a:ext cx="1364467" cy="852791"/>
            </a:xfrm>
            <a:prstGeom prst="roundRect">
              <a:avLst>
                <a:gd name="adj" fmla="val 10000"/>
              </a:avLst>
            </a:prstGeom>
            <a:solidFill>
              <a:schemeClr val="lt1">
                <a:alpha val="89411"/>
              </a:schemeClr>
            </a:solidFill>
            <a:ln w="25400" cap="flat" cmpd="sng">
              <a:solidFill>
                <a:srgbClr val="2CC34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69"/>
            <p:cNvSpPr txBox="1"/>
            <p:nvPr/>
          </p:nvSpPr>
          <p:spPr>
            <a:xfrm>
              <a:off x="4635055" y="2009841"/>
              <a:ext cx="1314513"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de-DE" sz="1900" b="1" i="0" u="none" strike="noStrike" cap="none">
                  <a:solidFill>
                    <a:srgbClr val="000000"/>
                  </a:solidFill>
                  <a:latin typeface="Aptos" panose="020B0004020202020204" pitchFamily="34" charset="0"/>
                  <a:sym typeface="Arial"/>
                </a:rPr>
                <a:t>50%</a:t>
              </a:r>
              <a:endParaRPr sz="1400" b="0" i="0" u="none" strike="noStrike" cap="none">
                <a:solidFill>
                  <a:srgbClr val="000000"/>
                </a:solidFill>
                <a:latin typeface="Aptos" panose="020B0004020202020204" pitchFamily="34" charset="0"/>
                <a:sym typeface="Arial"/>
              </a:endParaRPr>
            </a:p>
          </p:txBody>
        </p:sp>
        <p:sp>
          <p:nvSpPr>
            <p:cNvPr id="549" name="Google Shape;549;p69"/>
            <p:cNvSpPr/>
            <p:nvPr/>
          </p:nvSpPr>
          <p:spPr>
            <a:xfrm>
              <a:off x="6400941" y="918874"/>
              <a:ext cx="1705583" cy="852791"/>
            </a:xfrm>
            <a:prstGeom prst="roundRect">
              <a:avLst>
                <a:gd name="adj" fmla="val 10000"/>
              </a:avLst>
            </a:prstGeom>
            <a:solidFill>
              <a:srgbClr val="35B579"/>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69"/>
            <p:cNvSpPr txBox="1"/>
            <p:nvPr/>
          </p:nvSpPr>
          <p:spPr>
            <a:xfrm>
              <a:off x="6425918" y="943851"/>
              <a:ext cx="1655629" cy="802837"/>
            </a:xfrm>
            <a:prstGeom prst="rect">
              <a:avLst/>
            </a:prstGeom>
            <a:solidFill>
              <a:srgbClr val="187138"/>
            </a:solid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de-DE" sz="1900" b="1" i="0" u="none" strike="noStrike" cap="none" dirty="0">
                  <a:solidFill>
                    <a:schemeClr val="lt1"/>
                  </a:solidFill>
                  <a:latin typeface="Aptos" panose="020B0004020202020204" pitchFamily="34" charset="0"/>
                  <a:sym typeface="Arial"/>
                </a:rPr>
                <a:t>Monitoring- </a:t>
              </a:r>
              <a:r>
                <a:rPr lang="de-DE" sz="1900" b="1" dirty="0">
                  <a:solidFill>
                    <a:schemeClr val="lt1"/>
                  </a:solidFill>
                  <a:latin typeface="Aptos" panose="020B0004020202020204" pitchFamily="34" charset="0"/>
                </a:rPr>
                <a:t>I</a:t>
              </a:r>
              <a:r>
                <a:rPr lang="de-DE" sz="1900" b="1" i="0" u="none" strike="noStrike" cap="none" dirty="0">
                  <a:solidFill>
                    <a:schemeClr val="lt1"/>
                  </a:solidFill>
                  <a:latin typeface="Aptos" panose="020B0004020202020204" pitchFamily="34" charset="0"/>
                  <a:sym typeface="Arial"/>
                </a:rPr>
                <a:t>ndikatoren</a:t>
              </a:r>
              <a:endParaRPr sz="1900" b="1" i="0" u="none" strike="noStrike" cap="none" dirty="0">
                <a:solidFill>
                  <a:schemeClr val="lt1"/>
                </a:solidFill>
                <a:latin typeface="Aptos" panose="020B0004020202020204" pitchFamily="34" charset="0"/>
                <a:sym typeface="Arial"/>
              </a:endParaRPr>
            </a:p>
          </p:txBody>
        </p:sp>
        <p:sp>
          <p:nvSpPr>
            <p:cNvPr id="551" name="Google Shape;551;p69"/>
            <p:cNvSpPr/>
            <p:nvPr/>
          </p:nvSpPr>
          <p:spPr>
            <a:xfrm>
              <a:off x="6571499" y="1771666"/>
              <a:ext cx="170558" cy="639593"/>
            </a:xfrm>
            <a:custGeom>
              <a:avLst/>
              <a:gdLst/>
              <a:ahLst/>
              <a:cxnLst/>
              <a:rect l="l" t="t" r="r" b="b"/>
              <a:pathLst>
                <a:path w="120000" h="120000" extrusionOk="0">
                  <a:moveTo>
                    <a:pt x="0" y="0"/>
                  </a:moveTo>
                  <a:lnTo>
                    <a:pt x="0" y="120000"/>
                  </a:lnTo>
                  <a:lnTo>
                    <a:pt x="120000" y="120000"/>
                  </a:lnTo>
                </a:path>
              </a:pathLst>
            </a:custGeom>
            <a:noFill/>
            <a:ln w="25400" cap="flat" cmpd="sng">
              <a:solidFill>
                <a:srgbClr val="4295A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69"/>
            <p:cNvSpPr/>
            <p:nvPr/>
          </p:nvSpPr>
          <p:spPr>
            <a:xfrm>
              <a:off x="6742058" y="1984864"/>
              <a:ext cx="1364467" cy="852791"/>
            </a:xfrm>
            <a:prstGeom prst="roundRect">
              <a:avLst>
                <a:gd name="adj" fmla="val 10000"/>
              </a:avLst>
            </a:prstGeom>
            <a:solidFill>
              <a:schemeClr val="lt1">
                <a:alpha val="89411"/>
              </a:schemeClr>
            </a:solidFill>
            <a:ln w="25400" cap="flat" cmpd="sng">
              <a:solidFill>
                <a:srgbClr val="38B1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69"/>
            <p:cNvSpPr txBox="1"/>
            <p:nvPr/>
          </p:nvSpPr>
          <p:spPr>
            <a:xfrm>
              <a:off x="6767035" y="2009841"/>
              <a:ext cx="1314513"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de-DE" sz="1600" b="1" i="0" u="none" strike="noStrike" cap="none" dirty="0">
                  <a:solidFill>
                    <a:srgbClr val="000000"/>
                  </a:solidFill>
                  <a:latin typeface="Aptos" panose="020B0004020202020204" pitchFamily="34" charset="0"/>
                  <a:sym typeface="Arial"/>
                </a:rPr>
                <a:t>grüne/</a:t>
              </a:r>
            </a:p>
            <a:p>
              <a:pPr marL="0" marR="0" lvl="0" indent="0" algn="ctr" rtl="0">
                <a:lnSpc>
                  <a:spcPct val="90000"/>
                </a:lnSpc>
                <a:spcBef>
                  <a:spcPts val="0"/>
                </a:spcBef>
                <a:spcAft>
                  <a:spcPts val="0"/>
                </a:spcAft>
                <a:buClr>
                  <a:srgbClr val="000000"/>
                </a:buClr>
                <a:buSzPts val="1900"/>
                <a:buFont typeface="Arial"/>
                <a:buNone/>
              </a:pPr>
              <a:r>
                <a:rPr lang="de-DE" sz="1600" b="1" dirty="0">
                  <a:latin typeface="Aptos" panose="020B0004020202020204" pitchFamily="34" charset="0"/>
                </a:rPr>
                <a:t>Gesamt-käufe</a:t>
              </a:r>
              <a:endParaRPr sz="1100" b="0" i="0" u="none" strike="noStrike" cap="none" dirty="0">
                <a:solidFill>
                  <a:srgbClr val="000000"/>
                </a:solidFill>
                <a:latin typeface="Aptos" panose="020B0004020202020204" pitchFamily="34" charset="0"/>
                <a:sym typeface="Arial"/>
              </a:endParaRPr>
            </a:p>
          </p:txBody>
        </p:sp>
        <p:sp>
          <p:nvSpPr>
            <p:cNvPr id="554" name="Google Shape;554;p69"/>
            <p:cNvSpPr/>
            <p:nvPr/>
          </p:nvSpPr>
          <p:spPr>
            <a:xfrm>
              <a:off x="8532921" y="918874"/>
              <a:ext cx="1705583" cy="852791"/>
            </a:xfrm>
            <a:prstGeom prst="roundRect">
              <a:avLst>
                <a:gd name="adj" fmla="val 10000"/>
              </a:avLst>
            </a:prstGeom>
            <a:solidFill>
              <a:srgbClr val="4393A0"/>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69"/>
            <p:cNvSpPr txBox="1"/>
            <p:nvPr/>
          </p:nvSpPr>
          <p:spPr>
            <a:xfrm>
              <a:off x="8557898" y="943851"/>
              <a:ext cx="1655629" cy="802837"/>
            </a:xfrm>
            <a:prstGeom prst="rect">
              <a:avLst/>
            </a:prstGeom>
            <a:solidFill>
              <a:srgbClr val="4C7BA5"/>
            </a:solid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de-DE" sz="1900" b="1" dirty="0">
                  <a:solidFill>
                    <a:schemeClr val="lt1"/>
                  </a:solidFill>
                  <a:latin typeface="Aptos" panose="020B0004020202020204" pitchFamily="34" charset="0"/>
                </a:rPr>
                <a:t>Kreislauf-wirtschaft</a:t>
              </a:r>
              <a:r>
                <a:rPr lang="de-DE" sz="1900" b="1" i="0" u="none" strike="noStrike" cap="none" dirty="0">
                  <a:solidFill>
                    <a:schemeClr val="lt1"/>
                  </a:solidFill>
                  <a:latin typeface="Aptos" panose="020B0004020202020204" pitchFamily="34" charset="0"/>
                  <a:sym typeface="Arial"/>
                </a:rPr>
                <a:t> </a:t>
              </a:r>
              <a:endParaRPr sz="1400" b="0" i="0" u="none" strike="noStrike" cap="none" dirty="0">
                <a:solidFill>
                  <a:srgbClr val="000000"/>
                </a:solidFill>
                <a:latin typeface="Aptos" panose="020B0004020202020204" pitchFamily="34" charset="0"/>
                <a:sym typeface="Arial"/>
              </a:endParaRPr>
            </a:p>
          </p:txBody>
        </p:sp>
        <p:sp>
          <p:nvSpPr>
            <p:cNvPr id="556" name="Google Shape;556;p69"/>
            <p:cNvSpPr/>
            <p:nvPr/>
          </p:nvSpPr>
          <p:spPr>
            <a:xfrm>
              <a:off x="8703479" y="1771666"/>
              <a:ext cx="170558" cy="639593"/>
            </a:xfrm>
            <a:custGeom>
              <a:avLst/>
              <a:gdLst/>
              <a:ahLst/>
              <a:cxnLst/>
              <a:rect l="l" t="t" r="r" b="b"/>
              <a:pathLst>
                <a:path w="120000" h="120000" extrusionOk="0">
                  <a:moveTo>
                    <a:pt x="0" y="0"/>
                  </a:moveTo>
                  <a:lnTo>
                    <a:pt x="0" y="120000"/>
                  </a:lnTo>
                  <a:lnTo>
                    <a:pt x="120000" y="120000"/>
                  </a:lnTo>
                </a:path>
              </a:pathLst>
            </a:custGeom>
            <a:noFill/>
            <a:ln w="25400" cap="flat" cmpd="sng">
              <a:solidFill>
                <a:srgbClr val="4295A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69"/>
            <p:cNvSpPr/>
            <p:nvPr/>
          </p:nvSpPr>
          <p:spPr>
            <a:xfrm>
              <a:off x="8874038" y="1984864"/>
              <a:ext cx="1364467" cy="852791"/>
            </a:xfrm>
            <a:prstGeom prst="roundRect">
              <a:avLst>
                <a:gd name="adj" fmla="val 10000"/>
              </a:avLst>
            </a:prstGeom>
            <a:solidFill>
              <a:schemeClr val="lt1">
                <a:alpha val="89411"/>
              </a:schemeClr>
            </a:solidFill>
            <a:ln w="25400"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69"/>
            <p:cNvSpPr txBox="1"/>
            <p:nvPr/>
          </p:nvSpPr>
          <p:spPr>
            <a:xfrm>
              <a:off x="8899015" y="2009841"/>
              <a:ext cx="1314513"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de-DE" sz="1900" b="1" i="0" u="none" strike="noStrike" cap="none">
                  <a:solidFill>
                    <a:srgbClr val="000000"/>
                  </a:solidFill>
                  <a:latin typeface="Aptos" panose="020B0004020202020204" pitchFamily="34" charset="0"/>
                  <a:sym typeface="Arial"/>
                </a:rPr>
                <a:t>CE indicator n.2</a:t>
              </a:r>
              <a:endParaRPr sz="1400" b="0" i="0" u="none" strike="noStrike" cap="none">
                <a:solidFill>
                  <a:srgbClr val="000000"/>
                </a:solidFill>
                <a:latin typeface="Aptos" panose="020B0004020202020204" pitchFamily="34" charset="0"/>
                <a:sym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0"/>
          <p:cNvSpPr txBox="1">
            <a:spLocks noGrp="1"/>
          </p:cNvSpPr>
          <p:nvPr>
            <p:ph type="title"/>
          </p:nvPr>
        </p:nvSpPr>
        <p:spPr>
          <a:xfrm>
            <a:off x="3661408" y="4661717"/>
            <a:ext cx="8288853" cy="138076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Nationaler Aktionsplan für GPP </a:t>
            </a:r>
            <a:endParaRPr sz="4000" dirty="0">
              <a:latin typeface="Aptos Serif" panose="02020604070405020304" pitchFamily="18" charset="0"/>
              <a:cs typeface="Aptos Serif" panose="02020604070405020304" pitchFamily="18" charset="0"/>
            </a:endParaRPr>
          </a:p>
        </p:txBody>
      </p:sp>
      <p:sp>
        <p:nvSpPr>
          <p:cNvPr id="564" name="Google Shape;564;p70"/>
          <p:cNvSpPr txBox="1">
            <a:spLocks noGrp="1"/>
          </p:cNvSpPr>
          <p:nvPr>
            <p:ph type="body" idx="2"/>
          </p:nvPr>
        </p:nvSpPr>
        <p:spPr>
          <a:xfrm>
            <a:off x="4897676" y="87682"/>
            <a:ext cx="6912905" cy="5173249"/>
          </a:xfrm>
          <a:prstGeom prst="rect">
            <a:avLst/>
          </a:prstGeom>
          <a:noFill/>
          <a:ln>
            <a:noFill/>
          </a:ln>
        </p:spPr>
        <p:txBody>
          <a:bodyPr spcFirstLastPara="1" wrap="square" lIns="0" tIns="45700" rIns="91425" bIns="45700" anchor="t" anchorCtr="0">
            <a:normAutofit fontScale="62500" lnSpcReduction="20000"/>
          </a:bodyPr>
          <a:lstStyle/>
          <a:p>
            <a:pPr marL="685800" indent="-457200">
              <a:lnSpc>
                <a:spcPct val="120000"/>
              </a:lnSpc>
              <a:buFont typeface="Arial" panose="020B0604020202020204" pitchFamily="34" charset="0"/>
              <a:buChar char="•"/>
            </a:pPr>
            <a:r>
              <a:rPr lang="de-DE" sz="2800" dirty="0">
                <a:solidFill>
                  <a:schemeClr val="bg2">
                    <a:lumMod val="25000"/>
                  </a:schemeClr>
                </a:solidFill>
                <a:latin typeface="Aptos" panose="020B0004020202020204" pitchFamily="34" charset="0"/>
                <a:cs typeface="Aptos Serif" panose="02020604070405020304" pitchFamily="18" charset="0"/>
              </a:rPr>
              <a:t>Die Mitteilung 302 der Europäischen Kommission aus dem Jahr 2003 zur integrierten Produktpolitik forderte die Mitgliedstaaten auf, „öffentlich zugängliche Aktionspläne für die Einbeziehung von Umweltanforderungen in das öffentliche Beschaffungswesen zu verabschieden“.</a:t>
            </a:r>
          </a:p>
          <a:p>
            <a:pPr marL="685800" indent="-457200">
              <a:lnSpc>
                <a:spcPct val="120000"/>
              </a:lnSpc>
              <a:buFont typeface="Arial" panose="020B0604020202020204" pitchFamily="34" charset="0"/>
              <a:buChar char="•"/>
            </a:pPr>
            <a:r>
              <a:rPr lang="de-DE" sz="2800" dirty="0">
                <a:solidFill>
                  <a:schemeClr val="bg2">
                    <a:lumMod val="25000"/>
                  </a:schemeClr>
                </a:solidFill>
                <a:latin typeface="Aptos" panose="020B0004020202020204" pitchFamily="34" charset="0"/>
                <a:cs typeface="Aptos Serif" panose="02020604070405020304" pitchFamily="18" charset="0"/>
              </a:rPr>
              <a:t>verabschiedete nationale Aktionspläne: 23 </a:t>
            </a:r>
          </a:p>
          <a:p>
            <a:pPr marL="1143000" lvl="1" indent="-457200">
              <a:lnSpc>
                <a:spcPct val="120000"/>
              </a:lnSpc>
              <a:buFont typeface="Courier New" panose="02070309020205020404" pitchFamily="49" charset="0"/>
              <a:buChar char="o"/>
            </a:pPr>
            <a:r>
              <a:rPr lang="de-DE" sz="2800" dirty="0">
                <a:solidFill>
                  <a:schemeClr val="bg2">
                    <a:lumMod val="25000"/>
                  </a:schemeClr>
                </a:solidFill>
                <a:latin typeface="Aptos" panose="020B0004020202020204" pitchFamily="34" charset="0"/>
                <a:cs typeface="Aptos Serif" panose="02020604070405020304" pitchFamily="18" charset="0"/>
              </a:rPr>
              <a:t>Österreich, Belgien, Bulgarien, Zypern, Kroatien, Tschechische Republik, Dänemark, Finnland, Frankreich, Deutschland, Griechenland, Irland, Italien, Lettland, Litauen, Malta, Niederlande, Polen, Portugal, Slowakische Republik, Slowenien, Spanien, Schweden</a:t>
            </a:r>
          </a:p>
          <a:p>
            <a:pPr marL="685800" indent="-457200">
              <a:lnSpc>
                <a:spcPct val="120000"/>
              </a:lnSpc>
              <a:buFont typeface="Arial" panose="020B0604020202020204" pitchFamily="34" charset="0"/>
              <a:buChar char="•"/>
            </a:pPr>
            <a:r>
              <a:rPr lang="de-DE" sz="2800" dirty="0">
                <a:solidFill>
                  <a:schemeClr val="bg2">
                    <a:lumMod val="25000"/>
                  </a:schemeClr>
                </a:solidFill>
                <a:latin typeface="Aptos" panose="020B0004020202020204" pitchFamily="34" charset="0"/>
                <a:cs typeface="Aptos Serif" panose="02020604070405020304" pitchFamily="18" charset="0"/>
              </a:rPr>
              <a:t>Nationale Aktionspläne in Vorbereitung: 4 </a:t>
            </a:r>
          </a:p>
          <a:p>
            <a:pPr marL="1143000" lvl="1" indent="-457200">
              <a:lnSpc>
                <a:spcPct val="120000"/>
              </a:lnSpc>
              <a:buFont typeface="Courier New" panose="02070309020205020404" pitchFamily="49" charset="0"/>
              <a:buChar char="o"/>
            </a:pPr>
            <a:r>
              <a:rPr lang="de-DE" sz="2800" dirty="0">
                <a:solidFill>
                  <a:schemeClr val="bg2">
                    <a:lumMod val="25000"/>
                  </a:schemeClr>
                </a:solidFill>
                <a:latin typeface="Aptos" panose="020B0004020202020204" pitchFamily="34" charset="0"/>
                <a:cs typeface="Aptos Serif" panose="02020604070405020304" pitchFamily="18" charset="0"/>
              </a:rPr>
              <a:t>Estland, Luxemburg, Rumänien, Ungarn</a:t>
            </a:r>
          </a:p>
          <a:p>
            <a:pPr marL="685800" indent="-457200">
              <a:lnSpc>
                <a:spcPct val="120000"/>
              </a:lnSpc>
              <a:buFont typeface="Arial" panose="020B0604020202020204" pitchFamily="34" charset="0"/>
              <a:buChar char="•"/>
            </a:pPr>
            <a:r>
              <a:rPr lang="de-DE" sz="2800" dirty="0">
                <a:solidFill>
                  <a:schemeClr val="bg2">
                    <a:lumMod val="25000"/>
                  </a:schemeClr>
                </a:solidFill>
                <a:latin typeface="Aptos" panose="020B0004020202020204" pitchFamily="34" charset="0"/>
                <a:cs typeface="Aptos Serif" panose="02020604070405020304" pitchFamily="18" charset="0"/>
              </a:rPr>
              <a:t>Monitoring-Systeme: 11 angenommen</a:t>
            </a:r>
          </a:p>
        </p:txBody>
      </p:sp>
      <p:pic>
        <p:nvPicPr>
          <p:cNvPr id="565" name="Google Shape;565;p70"/>
          <p:cNvPicPr preferRelativeResize="0"/>
          <p:nvPr/>
        </p:nvPicPr>
        <p:blipFill rotWithShape="1">
          <a:blip r:embed="rId3">
            <a:alphaModFix/>
          </a:blip>
          <a:srcRect/>
          <a:stretch/>
        </p:blipFill>
        <p:spPr>
          <a:xfrm>
            <a:off x="381419" y="686360"/>
            <a:ext cx="4572638" cy="301984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1"/>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EU GPP Kriterien </a:t>
            </a:r>
            <a:endParaRPr dirty="0">
              <a:latin typeface="Aptos Serif" panose="02020604070405020304" pitchFamily="18" charset="0"/>
              <a:cs typeface="Aptos Serif" panose="02020604070405020304" pitchFamily="18" charset="0"/>
            </a:endParaRPr>
          </a:p>
        </p:txBody>
      </p:sp>
      <p:sp>
        <p:nvSpPr>
          <p:cNvPr id="571" name="Google Shape;571;p71"/>
          <p:cNvSpPr txBox="1">
            <a:spLocks noGrp="1"/>
          </p:cNvSpPr>
          <p:nvPr>
            <p:ph type="body" idx="1"/>
          </p:nvPr>
        </p:nvSpPr>
        <p:spPr>
          <a:xfrm>
            <a:off x="289560" y="2105041"/>
            <a:ext cx="4123677" cy="3708517"/>
          </a:xfrm>
          <a:prstGeom prst="rect">
            <a:avLst/>
          </a:prstGeom>
          <a:noFill/>
          <a:ln>
            <a:noFill/>
          </a:ln>
        </p:spPr>
        <p:txBody>
          <a:bodyPr spcFirstLastPara="1" wrap="square" lIns="0" tIns="228600" rIns="0" bIns="0" anchor="t" anchorCtr="0">
            <a:normAutofit lnSpcReduction="10000"/>
          </a:bodyPr>
          <a:lstStyle/>
          <a:p>
            <a:pPr>
              <a:lnSpc>
                <a:spcPct val="100000"/>
              </a:lnSpc>
            </a:pPr>
            <a:r>
              <a:rPr lang="de-DE" dirty="0">
                <a:latin typeface="Aptos" panose="020B0004020202020204" pitchFamily="34" charset="0"/>
              </a:rPr>
              <a:t>Die Mitteilung der Kommission über die öffentliche Auftragsvergabe für eine bessere Umwelt (Nr. 400 von 2008) legt gemeinsame europäische Kriterien (GPP-Kriterien) fest:</a:t>
            </a:r>
          </a:p>
        </p:txBody>
      </p:sp>
      <p:sp>
        <p:nvSpPr>
          <p:cNvPr id="572" name="Google Shape;572;p71"/>
          <p:cNvSpPr/>
          <p:nvPr/>
        </p:nvSpPr>
        <p:spPr>
          <a:xfrm>
            <a:off x="1455837" y="5642275"/>
            <a:ext cx="1941534" cy="979430"/>
          </a:xfrm>
          <a:prstGeom prst="notchedRightArrow">
            <a:avLst>
              <a:gd name="adj1" fmla="val 50000"/>
              <a:gd name="adj2" fmla="val 50000"/>
            </a:avLst>
          </a:prstGeom>
          <a:solidFill>
            <a:schemeClr val="accent6"/>
          </a:solidFill>
          <a:ln w="25400" cap="flat" cmpd="sng">
            <a:solidFill>
              <a:srgbClr val="44521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3" name="Google Shape;573;p71"/>
          <p:cNvSpPr txBox="1"/>
          <p:nvPr/>
        </p:nvSpPr>
        <p:spPr>
          <a:xfrm>
            <a:off x="4718037" y="2458834"/>
            <a:ext cx="6787746" cy="3046948"/>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de-DE" sz="2000" dirty="0">
                <a:latin typeface="Aptos" panose="020B0004020202020204" pitchFamily="34" charset="0"/>
              </a:rPr>
              <a:t>werden auf der Grundlage definiert von </a:t>
            </a:r>
            <a:r>
              <a:rPr lang="de-DE" sz="2000" b="1" dirty="0">
                <a:solidFill>
                  <a:schemeClr val="accent4"/>
                </a:solidFill>
                <a:latin typeface="Aptos" panose="020B0004020202020204" pitchFamily="34" charset="0"/>
              </a:rPr>
              <a:t>Lebenszyklusanalyse</a:t>
            </a:r>
            <a:r>
              <a:rPr lang="de-DE" sz="2000" dirty="0">
                <a:solidFill>
                  <a:schemeClr val="accent4"/>
                </a:solidFill>
                <a:latin typeface="Aptos" panose="020B0004020202020204" pitchFamily="34" charset="0"/>
              </a:rPr>
              <a:t> </a:t>
            </a:r>
            <a:r>
              <a:rPr lang="de-DE" sz="2000" b="1" dirty="0">
                <a:solidFill>
                  <a:schemeClr val="accent4"/>
                </a:solidFill>
                <a:latin typeface="Aptos" panose="020B0004020202020204" pitchFamily="34" charset="0"/>
              </a:rPr>
              <a:t>(Hintergrunddokumente</a:t>
            </a:r>
            <a:r>
              <a:rPr lang="de-DE" sz="2000" dirty="0">
                <a:solidFill>
                  <a:schemeClr val="accent4"/>
                </a:solidFill>
                <a:latin typeface="Aptos" panose="020B0004020202020204" pitchFamily="34" charset="0"/>
              </a:rPr>
              <a:t> </a:t>
            </a:r>
            <a:r>
              <a:rPr lang="de-DE" sz="2000" b="1" dirty="0">
                <a:solidFill>
                  <a:schemeClr val="accent4"/>
                </a:solidFill>
                <a:latin typeface="Aptos" panose="020B0004020202020204" pitchFamily="34" charset="0"/>
              </a:rPr>
              <a:t>) und Multi-Stakeholder-</a:t>
            </a:r>
            <a:r>
              <a:rPr lang="de-DE" sz="2000" dirty="0">
                <a:solidFill>
                  <a:schemeClr val="accent4"/>
                </a:solidFill>
                <a:latin typeface="Aptos" panose="020B0004020202020204" pitchFamily="34" charset="0"/>
              </a:rPr>
              <a:t> </a:t>
            </a:r>
            <a:r>
              <a:rPr lang="de-DE" sz="2000" b="1" dirty="0">
                <a:solidFill>
                  <a:schemeClr val="accent4"/>
                </a:solidFill>
                <a:latin typeface="Aptos" panose="020B0004020202020204" pitchFamily="34" charset="0"/>
              </a:rPr>
              <a:t>Austausch</a:t>
            </a:r>
            <a:endParaRPr lang="de-DE" sz="2000" dirty="0">
              <a:solidFill>
                <a:schemeClr val="accent4"/>
              </a:solidFill>
              <a:latin typeface="Aptos" panose="020B0004020202020204" pitchFamily="34" charset="0"/>
            </a:endParaRPr>
          </a:p>
          <a:p>
            <a:pPr marL="342900" indent="-342900">
              <a:buFont typeface="Arial" panose="020B0604020202020204" pitchFamily="34" charset="0"/>
              <a:buChar char="•"/>
            </a:pPr>
            <a:r>
              <a:rPr lang="de-DE" sz="2000" dirty="0">
                <a:latin typeface="Aptos" panose="020B0004020202020204" pitchFamily="34" charset="0"/>
              </a:rPr>
              <a:t>liefern eine Definition und einen Anwendungsbereich</a:t>
            </a:r>
          </a:p>
          <a:p>
            <a:pPr marL="342900" indent="-342900">
              <a:buFont typeface="Arial" panose="020B0604020202020204" pitchFamily="34" charset="0"/>
              <a:buChar char="•"/>
            </a:pPr>
            <a:r>
              <a:rPr lang="de-DE" sz="2000" b="1" dirty="0">
                <a:solidFill>
                  <a:schemeClr val="accent4"/>
                </a:solidFill>
                <a:latin typeface="Aptos" panose="020B0004020202020204" pitchFamily="34" charset="0"/>
              </a:rPr>
              <a:t>identifizieren</a:t>
            </a:r>
            <a:r>
              <a:rPr lang="de-DE" sz="2000" dirty="0">
                <a:solidFill>
                  <a:schemeClr val="accent4"/>
                </a:solidFill>
                <a:latin typeface="Aptos" panose="020B0004020202020204" pitchFamily="34" charset="0"/>
              </a:rPr>
              <a:t> </a:t>
            </a:r>
            <a:r>
              <a:rPr lang="de-DE" sz="2000" b="1" dirty="0">
                <a:solidFill>
                  <a:schemeClr val="accent4"/>
                </a:solidFill>
                <a:latin typeface="Aptos" panose="020B0004020202020204" pitchFamily="34" charset="0"/>
              </a:rPr>
              <a:t>die</a:t>
            </a:r>
            <a:r>
              <a:rPr lang="de-DE" sz="2000" dirty="0">
                <a:solidFill>
                  <a:schemeClr val="accent4"/>
                </a:solidFill>
                <a:latin typeface="Aptos" panose="020B0004020202020204" pitchFamily="34" charset="0"/>
              </a:rPr>
              <a:t> </a:t>
            </a:r>
            <a:r>
              <a:rPr lang="de-DE" sz="2000" b="1" dirty="0">
                <a:solidFill>
                  <a:schemeClr val="accent4"/>
                </a:solidFill>
                <a:latin typeface="Aptos" panose="020B0004020202020204" pitchFamily="34" charset="0"/>
              </a:rPr>
              <a:t>wichtigsten Umweltauswirkungen</a:t>
            </a:r>
            <a:r>
              <a:rPr lang="de-DE" sz="2000" dirty="0">
                <a:solidFill>
                  <a:schemeClr val="accent4"/>
                </a:solidFill>
                <a:latin typeface="Aptos" panose="020B0004020202020204" pitchFamily="34" charset="0"/>
              </a:rPr>
              <a:t> </a:t>
            </a:r>
            <a:r>
              <a:rPr lang="de-DE" sz="2000" dirty="0">
                <a:latin typeface="Aptos" panose="020B0004020202020204" pitchFamily="34" charset="0"/>
              </a:rPr>
              <a:t>(Umweltaspekte und GPP-Ansatz)</a:t>
            </a:r>
          </a:p>
          <a:p>
            <a:pPr marL="342900" indent="-342900">
              <a:buFont typeface="Arial" panose="020B0604020202020204" pitchFamily="34" charset="0"/>
              <a:buChar char="•"/>
            </a:pPr>
            <a:r>
              <a:rPr lang="de-DE" sz="2000" b="1" dirty="0">
                <a:solidFill>
                  <a:schemeClr val="accent4"/>
                </a:solidFill>
                <a:latin typeface="Aptos" panose="020B0004020202020204" pitchFamily="34" charset="0"/>
              </a:rPr>
              <a:t>definieren GPP-Kriterien</a:t>
            </a:r>
            <a:r>
              <a:rPr lang="de-DE" sz="2000" dirty="0">
                <a:latin typeface="Aptos" panose="020B0004020202020204" pitchFamily="34" charset="0"/>
              </a:rPr>
              <a:t>: grundlegende und allgemeine</a:t>
            </a:r>
          </a:p>
          <a:p>
            <a:pPr marL="342900" indent="-342900">
              <a:buFont typeface="Arial" panose="020B0604020202020204" pitchFamily="34" charset="0"/>
              <a:buChar char="•"/>
            </a:pPr>
            <a:r>
              <a:rPr lang="de-DE" sz="2000" dirty="0">
                <a:latin typeface="Aptos" panose="020B0004020202020204" pitchFamily="34" charset="0"/>
              </a:rPr>
              <a:t>beschreiben </a:t>
            </a:r>
            <a:r>
              <a:rPr lang="de-DE" sz="2000" b="1" dirty="0">
                <a:solidFill>
                  <a:schemeClr val="accent4"/>
                </a:solidFill>
                <a:latin typeface="Aptos" panose="020B0004020202020204" pitchFamily="34" charset="0"/>
              </a:rPr>
              <a:t>Verifizierungssysteme</a:t>
            </a:r>
            <a:endParaRPr lang="de-DE" sz="2000" dirty="0">
              <a:solidFill>
                <a:schemeClr val="accent4"/>
              </a:solidFill>
              <a:latin typeface="Aptos" panose="020B0004020202020204" pitchFamily="34" charset="0"/>
            </a:endParaRPr>
          </a:p>
          <a:p>
            <a:pPr marL="342900" indent="-342900">
              <a:buFont typeface="Arial" panose="020B0604020202020204" pitchFamily="34" charset="0"/>
              <a:buChar char="•"/>
            </a:pPr>
            <a:r>
              <a:rPr lang="de-DE" sz="2000" dirty="0">
                <a:latin typeface="Aptos" panose="020B0004020202020204" pitchFamily="34" charset="0"/>
              </a:rPr>
              <a:t>berechnen </a:t>
            </a:r>
            <a:r>
              <a:rPr lang="de-DE" sz="2000" b="1" dirty="0">
                <a:solidFill>
                  <a:schemeClr val="accent4"/>
                </a:solidFill>
                <a:latin typeface="Aptos" panose="020B0004020202020204" pitchFamily="34" charset="0"/>
              </a:rPr>
              <a:t>Lebenszykluskosten</a:t>
            </a:r>
            <a:endParaRPr lang="de-DE" sz="2000" dirty="0">
              <a:solidFill>
                <a:schemeClr val="accent4"/>
              </a:solidFill>
              <a:latin typeface="Aptos" panose="020B0004020202020204" pitchFamily="34" charset="0"/>
            </a:endParaRPr>
          </a:p>
          <a:p>
            <a:pPr marR="0" lvl="0" algn="l" rtl="0">
              <a:lnSpc>
                <a:spcPct val="100000"/>
              </a:lnSpc>
              <a:spcBef>
                <a:spcPts val="0"/>
              </a:spcBef>
              <a:spcAft>
                <a:spcPts val="0"/>
              </a:spcAft>
              <a:buClr>
                <a:srgbClr val="000000"/>
              </a:buClr>
              <a:buSzPts val="2400"/>
            </a:pPr>
            <a:endParaRPr sz="12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2"/>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p>
            <a:r>
              <a:rPr lang="de-DE" dirty="0">
                <a:latin typeface="Aptos Serif" panose="02020604070405020304" pitchFamily="18" charset="0"/>
                <a:cs typeface="Aptos Serif" panose="02020604070405020304" pitchFamily="18" charset="0"/>
              </a:rPr>
              <a:t>EU GPP Kriterien: 20 Gruppen von Produkten und Dienstleistungen </a:t>
            </a:r>
            <a:endParaRPr dirty="0">
              <a:latin typeface="Aptos Serif" panose="02020604070405020304" pitchFamily="18" charset="0"/>
              <a:cs typeface="Aptos Serif" panose="02020604070405020304" pitchFamily="18" charset="0"/>
            </a:endParaRPr>
          </a:p>
        </p:txBody>
      </p:sp>
      <p:grpSp>
        <p:nvGrpSpPr>
          <p:cNvPr id="579" name="Google Shape;579;p72"/>
          <p:cNvGrpSpPr/>
          <p:nvPr/>
        </p:nvGrpSpPr>
        <p:grpSpPr>
          <a:xfrm>
            <a:off x="-2901900" y="1533708"/>
            <a:ext cx="13016318" cy="5878177"/>
            <a:chOff x="-4933900" y="-756284"/>
            <a:chExt cx="13016318" cy="5878177"/>
          </a:xfrm>
        </p:grpSpPr>
        <p:sp>
          <p:nvSpPr>
            <p:cNvPr id="580" name="Google Shape;580;p72"/>
            <p:cNvSpPr/>
            <p:nvPr/>
          </p:nvSpPr>
          <p:spPr>
            <a:xfrm>
              <a:off x="-4933900" y="-756284"/>
              <a:ext cx="5878177" cy="5878177"/>
            </a:xfrm>
            <a:prstGeom prst="blockArc">
              <a:avLst>
                <a:gd name="adj1" fmla="val 18900000"/>
                <a:gd name="adj2" fmla="val 2700000"/>
                <a:gd name="adj3" fmla="val 367"/>
              </a:avLst>
            </a:prstGeom>
            <a:noFill/>
            <a:ln w="25400" cap="flat" cmpd="sng">
              <a:solidFill>
                <a:srgbClr val="429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72"/>
            <p:cNvSpPr/>
            <p:nvPr/>
          </p:nvSpPr>
          <p:spPr>
            <a:xfrm>
              <a:off x="306247" y="198460"/>
              <a:ext cx="7776171" cy="396746"/>
            </a:xfrm>
            <a:prstGeom prst="rect">
              <a:avLst/>
            </a:prstGeom>
            <a:gradFill>
              <a:gsLst>
                <a:gs pos="0">
                  <a:srgbClr val="FFE376"/>
                </a:gs>
                <a:gs pos="35000">
                  <a:srgbClr val="FFE9A1"/>
                </a:gs>
                <a:gs pos="100000">
                  <a:srgbClr val="FFF7D7"/>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72"/>
            <p:cNvSpPr txBox="1"/>
            <p:nvPr/>
          </p:nvSpPr>
          <p:spPr>
            <a:xfrm>
              <a:off x="306247" y="198460"/>
              <a:ext cx="7776171" cy="396746"/>
            </a:xfrm>
            <a:prstGeom prst="rect">
              <a:avLst/>
            </a:prstGeom>
            <a:noFill/>
            <a:ln>
              <a:noFill/>
            </a:ln>
          </p:spPr>
          <p:txBody>
            <a:bodyPr spcFirstLastPara="1" wrap="square" lIns="314900" tIns="50800" rIns="50800" bIns="50800" anchor="ctr" anchorCtr="0">
              <a:noAutofit/>
            </a:bodyPr>
            <a:lstStyle/>
            <a:p>
              <a:r>
                <a:rPr lang="de-DE" sz="1800" b="1" dirty="0">
                  <a:latin typeface="Aptos" panose="020B0004020202020204" pitchFamily="34" charset="0"/>
                </a:rPr>
                <a:t>Reinigungsprodukte</a:t>
              </a:r>
              <a:r>
                <a:rPr lang="de-DE" sz="1800" dirty="0">
                  <a:latin typeface="Aptos" panose="020B0004020202020204" pitchFamily="34" charset="0"/>
                </a:rPr>
                <a:t> </a:t>
              </a:r>
              <a:r>
                <a:rPr lang="de-DE" sz="1800" b="1" dirty="0">
                  <a:latin typeface="Aptos" panose="020B0004020202020204" pitchFamily="34" charset="0"/>
                </a:rPr>
                <a:t>und -dienstleistungen</a:t>
              </a:r>
              <a:endParaRPr lang="de-DE" sz="1800" dirty="0">
                <a:latin typeface="Aptos" panose="020B0004020202020204" pitchFamily="34" charset="0"/>
              </a:endParaRPr>
            </a:p>
          </p:txBody>
        </p:sp>
        <p:sp>
          <p:nvSpPr>
            <p:cNvPr id="583" name="Google Shape;583;p72"/>
            <p:cNvSpPr/>
            <p:nvPr/>
          </p:nvSpPr>
          <p:spPr>
            <a:xfrm>
              <a:off x="58280" y="14886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72"/>
            <p:cNvSpPr/>
            <p:nvPr/>
          </p:nvSpPr>
          <p:spPr>
            <a:xfrm>
              <a:off x="665536" y="793929"/>
              <a:ext cx="7416882" cy="396746"/>
            </a:xfrm>
            <a:prstGeom prst="rect">
              <a:avLst/>
            </a:prstGeom>
            <a:gradFill>
              <a:gsLst>
                <a:gs pos="0">
                  <a:srgbClr val="FFFF7E"/>
                </a:gs>
                <a:gs pos="35000">
                  <a:srgbClr val="FFFFA5"/>
                </a:gs>
                <a:gs pos="100000">
                  <a:srgbClr val="FFFFDA"/>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72"/>
            <p:cNvSpPr txBox="1"/>
            <p:nvPr/>
          </p:nvSpPr>
          <p:spPr>
            <a:xfrm>
              <a:off x="665536" y="793929"/>
              <a:ext cx="7416882" cy="396746"/>
            </a:xfrm>
            <a:prstGeom prst="rect">
              <a:avLst/>
            </a:prstGeom>
            <a:noFill/>
            <a:ln>
              <a:noFill/>
            </a:ln>
          </p:spPr>
          <p:txBody>
            <a:bodyPr spcFirstLastPara="1" wrap="square" lIns="314900" tIns="50800" rIns="50800" bIns="50800" anchor="ctr" anchorCtr="0">
              <a:noAutofit/>
            </a:bodyPr>
            <a:lstStyle/>
            <a:p>
              <a:r>
                <a:rPr lang="de-DE" sz="1800" b="1" dirty="0">
                  <a:latin typeface="Aptos" panose="020B0004020202020204" pitchFamily="34" charset="0"/>
                </a:rPr>
                <a:t>Kopier- und Grafikpapier</a:t>
              </a:r>
              <a:endParaRPr lang="de-DE" sz="1800" dirty="0">
                <a:latin typeface="Aptos" panose="020B0004020202020204" pitchFamily="34" charset="0"/>
              </a:endParaRPr>
            </a:p>
          </p:txBody>
        </p:sp>
        <p:sp>
          <p:nvSpPr>
            <p:cNvPr id="586" name="Google Shape;586;p72"/>
            <p:cNvSpPr/>
            <p:nvPr/>
          </p:nvSpPr>
          <p:spPr>
            <a:xfrm>
              <a:off x="417570" y="744336"/>
              <a:ext cx="495933" cy="495933"/>
            </a:xfrm>
            <a:prstGeom prst="ellipse">
              <a:avLst/>
            </a:prstGeom>
            <a:gradFill>
              <a:gsLst>
                <a:gs pos="0">
                  <a:schemeClr val="lt1"/>
                </a:gs>
                <a:gs pos="35000">
                  <a:schemeClr val="lt1"/>
                </a:gs>
                <a:gs pos="100000">
                  <a:schemeClr val="lt1"/>
                </a:gs>
              </a:gsLst>
              <a:lin ang="16200000" scaled="0"/>
            </a:gradFill>
            <a:ln w="9525" cap="flat" cmpd="sng">
              <a:solidFill>
                <a:srgbClr val="D0EB1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72"/>
            <p:cNvSpPr/>
            <p:nvPr/>
          </p:nvSpPr>
          <p:spPr>
            <a:xfrm>
              <a:off x="862425" y="1388961"/>
              <a:ext cx="7219993" cy="396746"/>
            </a:xfrm>
            <a:prstGeom prst="rect">
              <a:avLst/>
            </a:prstGeom>
            <a:gradFill>
              <a:gsLst>
                <a:gs pos="0">
                  <a:srgbClr val="B3FF89"/>
                </a:gs>
                <a:gs pos="35000">
                  <a:srgbClr val="CAFFAC"/>
                </a:gs>
                <a:gs pos="100000">
                  <a:srgbClr val="E7FFDC"/>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72"/>
            <p:cNvSpPr txBox="1"/>
            <p:nvPr/>
          </p:nvSpPr>
          <p:spPr>
            <a:xfrm>
              <a:off x="862425" y="1388961"/>
              <a:ext cx="7219993" cy="396746"/>
            </a:xfrm>
            <a:prstGeom prst="rect">
              <a:avLst/>
            </a:prstGeom>
            <a:noFill/>
            <a:ln>
              <a:noFill/>
            </a:ln>
          </p:spPr>
          <p:txBody>
            <a:bodyPr spcFirstLastPara="1" wrap="square" lIns="314900" tIns="50800" rIns="50800" bIns="50800" anchor="ctr" anchorCtr="0">
              <a:noAutofit/>
            </a:bodyPr>
            <a:lstStyle/>
            <a:p>
              <a:r>
                <a:rPr lang="de-DE" sz="1800" b="1" dirty="0">
                  <a:latin typeface="Aptos" panose="020B0004020202020204" pitchFamily="34" charset="0"/>
                </a:rPr>
                <a:t>Farben, Lacke und Verkehrszeichen</a:t>
              </a:r>
              <a:endParaRPr lang="de-DE" sz="1800" dirty="0">
                <a:latin typeface="Aptos" panose="020B0004020202020204" pitchFamily="34" charset="0"/>
              </a:endParaRPr>
            </a:p>
          </p:txBody>
        </p:sp>
        <p:sp>
          <p:nvSpPr>
            <p:cNvPr id="589" name="Google Shape;589;p72"/>
            <p:cNvSpPr/>
            <p:nvPr/>
          </p:nvSpPr>
          <p:spPr>
            <a:xfrm>
              <a:off x="614459" y="1339368"/>
              <a:ext cx="495933" cy="495933"/>
            </a:xfrm>
            <a:prstGeom prst="ellipse">
              <a:avLst/>
            </a:prstGeom>
            <a:gradFill>
              <a:gsLst>
                <a:gs pos="0">
                  <a:schemeClr val="lt1"/>
                </a:gs>
                <a:gs pos="35000">
                  <a:schemeClr val="lt1"/>
                </a:gs>
                <a:gs pos="100000">
                  <a:schemeClr val="lt1"/>
                </a:gs>
              </a:gsLst>
              <a:lin ang="16200000" scaled="0"/>
            </a:gradFill>
            <a:ln w="9525" cap="flat" cmpd="sng">
              <a:solidFill>
                <a:srgbClr val="77DA1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72"/>
            <p:cNvSpPr/>
            <p:nvPr/>
          </p:nvSpPr>
          <p:spPr>
            <a:xfrm>
              <a:off x="925290" y="1984430"/>
              <a:ext cx="7157128" cy="396746"/>
            </a:xfrm>
            <a:prstGeom prst="rect">
              <a:avLst/>
            </a:prstGeom>
            <a:gradFill>
              <a:gsLst>
                <a:gs pos="0">
                  <a:srgbClr val="92FF8F"/>
                </a:gs>
                <a:gs pos="35000">
                  <a:srgbClr val="B1FFB1"/>
                </a:gs>
                <a:gs pos="100000">
                  <a:srgbClr val="DFFFDF"/>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72"/>
            <p:cNvSpPr txBox="1"/>
            <p:nvPr/>
          </p:nvSpPr>
          <p:spPr>
            <a:xfrm>
              <a:off x="925290" y="1984430"/>
              <a:ext cx="7157128" cy="396746"/>
            </a:xfrm>
            <a:prstGeom prst="rect">
              <a:avLst/>
            </a:prstGeom>
            <a:noFill/>
            <a:ln>
              <a:noFill/>
            </a:ln>
          </p:spPr>
          <p:txBody>
            <a:bodyPr spcFirstLastPara="1" wrap="square" lIns="314900" tIns="50800" rIns="50800" bIns="50800" anchor="ctr" anchorCtr="0">
              <a:noAutofit/>
            </a:bodyPr>
            <a:lstStyle/>
            <a:p>
              <a:r>
                <a:rPr lang="de-DE" sz="1800" b="1" dirty="0">
                  <a:latin typeface="Aptos" panose="020B0004020202020204" pitchFamily="34" charset="0"/>
                </a:rPr>
                <a:t>Elektrische und elektronische Geräte im</a:t>
              </a:r>
              <a:r>
                <a:rPr lang="de-DE" sz="1800" dirty="0">
                  <a:latin typeface="Aptos" panose="020B0004020202020204" pitchFamily="34" charset="0"/>
                </a:rPr>
                <a:t> </a:t>
              </a:r>
              <a:r>
                <a:rPr lang="de-DE" sz="1800" b="1" dirty="0">
                  <a:latin typeface="Aptos" panose="020B0004020202020204" pitchFamily="34" charset="0"/>
                </a:rPr>
                <a:t>Gesundheitswesen</a:t>
              </a:r>
              <a:endParaRPr lang="de-DE" sz="1800" dirty="0">
                <a:latin typeface="Aptos" panose="020B0004020202020204" pitchFamily="34" charset="0"/>
              </a:endParaRPr>
            </a:p>
          </p:txBody>
        </p:sp>
        <p:sp>
          <p:nvSpPr>
            <p:cNvPr id="592" name="Google Shape;592;p72"/>
            <p:cNvSpPr/>
            <p:nvPr/>
          </p:nvSpPr>
          <p:spPr>
            <a:xfrm>
              <a:off x="677324" y="193483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2CC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72"/>
            <p:cNvSpPr/>
            <p:nvPr/>
          </p:nvSpPr>
          <p:spPr>
            <a:xfrm>
              <a:off x="862425" y="2579899"/>
              <a:ext cx="7219993" cy="396746"/>
            </a:xfrm>
            <a:prstGeom prst="rect">
              <a:avLst/>
            </a:prstGeom>
            <a:gradFill>
              <a:gsLst>
                <a:gs pos="0">
                  <a:srgbClr val="97FFAB"/>
                </a:gs>
                <a:gs pos="35000">
                  <a:srgbClr val="B7FFC6"/>
                </a:gs>
                <a:gs pos="100000">
                  <a:srgbClr val="E1FFE8"/>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72"/>
            <p:cNvSpPr txBox="1"/>
            <p:nvPr/>
          </p:nvSpPr>
          <p:spPr>
            <a:xfrm>
              <a:off x="862425" y="2579899"/>
              <a:ext cx="7219993"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1800" b="1" i="0" u="none" strike="noStrike" cap="none" dirty="0">
                  <a:solidFill>
                    <a:schemeClr val="dk1"/>
                  </a:solidFill>
                  <a:latin typeface="Aptos" panose="020B0004020202020204" pitchFamily="34" charset="0"/>
                  <a:sym typeface="Arial"/>
                </a:rPr>
                <a:t>Elektrizität</a:t>
              </a:r>
              <a:endParaRPr sz="1800" b="1" i="0" u="none" strike="noStrike" cap="none" dirty="0">
                <a:solidFill>
                  <a:schemeClr val="dk1"/>
                </a:solidFill>
                <a:latin typeface="Aptos" panose="020B0004020202020204" pitchFamily="34" charset="0"/>
                <a:sym typeface="Arial"/>
              </a:endParaRPr>
            </a:p>
          </p:txBody>
        </p:sp>
        <p:sp>
          <p:nvSpPr>
            <p:cNvPr id="595" name="Google Shape;595;p72"/>
            <p:cNvSpPr/>
            <p:nvPr/>
          </p:nvSpPr>
          <p:spPr>
            <a:xfrm>
              <a:off x="614459" y="2530306"/>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0BC5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72"/>
            <p:cNvSpPr/>
            <p:nvPr/>
          </p:nvSpPr>
          <p:spPr>
            <a:xfrm>
              <a:off x="665536" y="3174932"/>
              <a:ext cx="7416882" cy="396746"/>
            </a:xfrm>
            <a:prstGeom prst="rect">
              <a:avLst/>
            </a:prstGeom>
            <a:gradFill>
              <a:gsLst>
                <a:gs pos="0">
                  <a:srgbClr val="9EF9D7"/>
                </a:gs>
                <a:gs pos="35000">
                  <a:srgbClr val="BDF9E4"/>
                </a:gs>
                <a:gs pos="100000">
                  <a:srgbClr val="E5FDF3"/>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72"/>
            <p:cNvSpPr txBox="1"/>
            <p:nvPr/>
          </p:nvSpPr>
          <p:spPr>
            <a:xfrm>
              <a:off x="665536" y="3174932"/>
              <a:ext cx="7416882" cy="396746"/>
            </a:xfrm>
            <a:prstGeom prst="rect">
              <a:avLst/>
            </a:prstGeom>
            <a:noFill/>
            <a:ln>
              <a:noFill/>
            </a:ln>
          </p:spPr>
          <p:txBody>
            <a:bodyPr spcFirstLastPara="1" wrap="square" lIns="314900" tIns="50800" rIns="50800" bIns="50800" anchor="ctr" anchorCtr="0">
              <a:noAutofit/>
            </a:bodyPr>
            <a:lstStyle/>
            <a:p>
              <a:r>
                <a:rPr lang="de-DE" sz="1800" b="1" dirty="0">
                  <a:latin typeface="Aptos" panose="020B0004020202020204" pitchFamily="34" charset="0"/>
                </a:rPr>
                <a:t>Lebensmittel, Catering und Verkaufsautomaten</a:t>
              </a:r>
              <a:r>
                <a:rPr lang="de-DE" sz="1800" dirty="0">
                  <a:latin typeface="Aptos" panose="020B0004020202020204" pitchFamily="34" charset="0"/>
                </a:rPr>
                <a:t> </a:t>
              </a:r>
            </a:p>
          </p:txBody>
        </p:sp>
        <p:sp>
          <p:nvSpPr>
            <p:cNvPr id="598" name="Google Shape;598;p72"/>
            <p:cNvSpPr/>
            <p:nvPr/>
          </p:nvSpPr>
          <p:spPr>
            <a:xfrm>
              <a:off x="417570" y="3125338"/>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9AE8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72"/>
            <p:cNvSpPr/>
            <p:nvPr/>
          </p:nvSpPr>
          <p:spPr>
            <a:xfrm>
              <a:off x="306247" y="3770401"/>
              <a:ext cx="7776171" cy="396746"/>
            </a:xfrm>
            <a:prstGeom prst="rect">
              <a:avLst/>
            </a:prstGeom>
            <a:gradFill>
              <a:gsLst>
                <a:gs pos="0">
                  <a:srgbClr val="A6DFED"/>
                </a:gs>
                <a:gs pos="35000">
                  <a:srgbClr val="C2E7F0"/>
                </a:gs>
                <a:gs pos="100000">
                  <a:srgbClr val="E6F4FB"/>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72"/>
            <p:cNvSpPr txBox="1"/>
            <p:nvPr/>
          </p:nvSpPr>
          <p:spPr>
            <a:xfrm>
              <a:off x="306247" y="3770401"/>
              <a:ext cx="7776171" cy="396746"/>
            </a:xfrm>
            <a:prstGeom prst="rect">
              <a:avLst/>
            </a:prstGeom>
            <a:noFill/>
            <a:ln>
              <a:noFill/>
            </a:ln>
          </p:spPr>
          <p:txBody>
            <a:bodyPr spcFirstLastPara="1" wrap="square" lIns="314900" tIns="50800" rIns="50800" bIns="50800" anchor="ctr" anchorCtr="0">
              <a:noAutofit/>
            </a:bodyPr>
            <a:lstStyle/>
            <a:p>
              <a:r>
                <a:rPr lang="de-DE" sz="1800" b="1" dirty="0">
                  <a:latin typeface="Aptos" panose="020B0004020202020204" pitchFamily="34" charset="0"/>
                </a:rPr>
                <a:t>Innenausstattung</a:t>
              </a:r>
              <a:endParaRPr lang="de-DE" sz="1800" dirty="0">
                <a:latin typeface="Aptos" panose="020B0004020202020204" pitchFamily="34" charset="0"/>
              </a:endParaRPr>
            </a:p>
          </p:txBody>
        </p:sp>
        <p:sp>
          <p:nvSpPr>
            <p:cNvPr id="601" name="Google Shape;601;p72"/>
            <p:cNvSpPr/>
            <p:nvPr/>
          </p:nvSpPr>
          <p:spPr>
            <a:xfrm>
              <a:off x="58280" y="372080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8"/>
          <p:cNvPicPr preferRelativeResize="0">
            <a:picLocks noGrp="1"/>
          </p:cNvPicPr>
          <p:nvPr>
            <p:ph type="pic" idx="2"/>
          </p:nvPr>
        </p:nvPicPr>
        <p:blipFill rotWithShape="1">
          <a:blip r:embed="rId3">
            <a:alphaModFix/>
          </a:blip>
          <a:srcRect l="11072" r="11072"/>
          <a:stretch/>
        </p:blipFill>
        <p:spPr>
          <a:xfrm flipH="1">
            <a:off x="6733505" y="0"/>
            <a:ext cx="5458495" cy="6858000"/>
          </a:xfrm>
          <a:prstGeom prst="flowChartDelay">
            <a:avLst/>
          </a:prstGeom>
          <a:solidFill>
            <a:srgbClr val="87C3CD"/>
          </a:solidFill>
          <a:ln>
            <a:noFill/>
          </a:ln>
        </p:spPr>
      </p:pic>
      <p:sp>
        <p:nvSpPr>
          <p:cNvPr id="151" name="Google Shape;151;p8"/>
          <p:cNvSpPr txBox="1">
            <a:spLocks noGrp="1"/>
          </p:cNvSpPr>
          <p:nvPr>
            <p:ph type="body" idx="1"/>
          </p:nvPr>
        </p:nvSpPr>
        <p:spPr>
          <a:xfrm>
            <a:off x="611806" y="1110425"/>
            <a:ext cx="5484194" cy="1446509"/>
          </a:xfrm>
          <a:prstGeom prst="rect">
            <a:avLst/>
          </a:prstGeom>
          <a:noFill/>
          <a:ln>
            <a:noFill/>
          </a:ln>
        </p:spPr>
        <p:txBody>
          <a:bodyPr spcFirstLastPara="1" wrap="square" lIns="91425" tIns="45700" rIns="91425" bIns="45700" anchor="ctr" anchorCtr="0">
            <a:spAutoFit/>
          </a:bodyPr>
          <a:lstStyle/>
          <a:p>
            <a:pPr marL="0" lvl="0" indent="0">
              <a:lnSpc>
                <a:spcPct val="100000"/>
              </a:lnSpc>
              <a:spcBef>
                <a:spcPts val="0"/>
              </a:spcBef>
              <a:buClr>
                <a:srgbClr val="595959"/>
              </a:buClr>
              <a:buSzPts val="2800"/>
            </a:pPr>
            <a:r>
              <a:rPr lang="de-DE" sz="4400" b="1" dirty="0">
                <a:solidFill>
                  <a:schemeClr val="dk1"/>
                </a:solidFill>
                <a:latin typeface="Aptos Serif" panose="02020604070405020304" pitchFamily="18" charset="0"/>
                <a:ea typeface="Play"/>
                <a:cs typeface="Aptos Serif" panose="02020604070405020304" pitchFamily="18" charset="0"/>
                <a:sym typeface="Play"/>
              </a:rPr>
              <a:t>Einige wichtige historische Daten</a:t>
            </a:r>
            <a:endParaRPr sz="4400" b="1" u="none" strike="noStrike" cap="none" dirty="0">
              <a:solidFill>
                <a:schemeClr val="dk1"/>
              </a:solidFill>
              <a:latin typeface="Aptos Serif" panose="02020604070405020304" pitchFamily="18" charset="0"/>
              <a:ea typeface="Play"/>
              <a:cs typeface="Aptos Serif" panose="02020604070405020304" pitchFamily="18" charset="0"/>
              <a:sym typeface="Play"/>
            </a:endParaRPr>
          </a:p>
        </p:txBody>
      </p:sp>
      <p:sp>
        <p:nvSpPr>
          <p:cNvPr id="152" name="Google Shape;152;p8"/>
          <p:cNvSpPr txBox="1"/>
          <p:nvPr/>
        </p:nvSpPr>
        <p:spPr>
          <a:xfrm>
            <a:off x="585975" y="3871903"/>
            <a:ext cx="6093912" cy="707886"/>
          </a:xfrm>
          <a:prstGeom prst="rect">
            <a:avLst/>
          </a:prstGeom>
          <a:noFill/>
          <a:ln>
            <a:noFill/>
          </a:ln>
        </p:spPr>
        <p:txBody>
          <a:bodyPr spcFirstLastPara="1" wrap="square" lIns="91425" tIns="45700" rIns="91425" bIns="45700" anchor="t" anchorCtr="0">
            <a:spAutoFit/>
          </a:bodyPr>
          <a:lstStyle/>
          <a:p>
            <a:pPr lvl="0">
              <a:buSzPts val="2000"/>
            </a:pPr>
            <a:r>
              <a:rPr lang="de-DE" sz="2000" b="1" i="0" u="none" strike="noStrike" cap="none" dirty="0">
                <a:solidFill>
                  <a:srgbClr val="000000"/>
                </a:solidFill>
                <a:latin typeface="Aptos" panose="020B0004020202020204" pitchFamily="34" charset="0"/>
                <a:sym typeface="Arial"/>
              </a:rPr>
              <a:t>1972 – </a:t>
            </a:r>
            <a:r>
              <a:rPr lang="de-DE" sz="2000" b="1" dirty="0">
                <a:solidFill>
                  <a:srgbClr val="035854"/>
                </a:solidFill>
                <a:latin typeface="Aptos" panose="020B0004020202020204" pitchFamily="34" charset="0"/>
              </a:rPr>
              <a:t>Konferenz der Vereinten Nationen über die Umwelt des Menschen </a:t>
            </a:r>
            <a:endParaRPr sz="2000" b="0" i="0" u="none" strike="noStrike" cap="none" dirty="0">
              <a:solidFill>
                <a:srgbClr val="035854"/>
              </a:solidFill>
              <a:latin typeface="Aptos" panose="020B0004020202020204" pitchFamily="34" charset="0"/>
              <a:sym typeface="Arial"/>
            </a:endParaRPr>
          </a:p>
        </p:txBody>
      </p:sp>
      <p:sp>
        <p:nvSpPr>
          <p:cNvPr id="153" name="Google Shape;153;p8"/>
          <p:cNvSpPr txBox="1"/>
          <p:nvPr/>
        </p:nvSpPr>
        <p:spPr>
          <a:xfrm>
            <a:off x="585975" y="5763219"/>
            <a:ext cx="6093912" cy="707846"/>
          </a:xfrm>
          <a:prstGeom prst="rect">
            <a:avLst/>
          </a:prstGeom>
          <a:noFill/>
          <a:ln>
            <a:noFill/>
          </a:ln>
        </p:spPr>
        <p:txBody>
          <a:bodyPr spcFirstLastPara="1" wrap="square" lIns="91425" tIns="45700" rIns="91425" bIns="45700" anchor="t" anchorCtr="0">
            <a:spAutoFit/>
          </a:bodyPr>
          <a:lstStyle/>
          <a:p>
            <a:pPr lvl="0">
              <a:buSzPts val="2000"/>
            </a:pPr>
            <a:r>
              <a:rPr lang="de-DE" sz="2000" b="1" i="0" u="none" strike="noStrike" cap="none" dirty="0">
                <a:solidFill>
                  <a:srgbClr val="000000"/>
                </a:solidFill>
                <a:latin typeface="Aptos" panose="020B0004020202020204" pitchFamily="34" charset="0"/>
                <a:sym typeface="Arial"/>
              </a:rPr>
              <a:t>1987 – </a:t>
            </a:r>
            <a:r>
              <a:rPr lang="de-DE" sz="2000" b="1" dirty="0">
                <a:solidFill>
                  <a:srgbClr val="035854"/>
                </a:solidFill>
                <a:latin typeface="Aptos" panose="020B0004020202020204" pitchFamily="34" charset="0"/>
              </a:rPr>
              <a:t>Brundtland-Bericht: „Unsere gemeinsame Zukunft“</a:t>
            </a:r>
            <a:endParaRPr sz="2000" b="0" i="0" u="none" strike="noStrike" cap="none" dirty="0">
              <a:solidFill>
                <a:srgbClr val="035854"/>
              </a:solidFill>
              <a:latin typeface="Aptos" panose="020B0004020202020204" pitchFamily="34" charset="0"/>
              <a:sym typeface="Arial"/>
            </a:endParaRPr>
          </a:p>
        </p:txBody>
      </p:sp>
      <p:sp>
        <p:nvSpPr>
          <p:cNvPr id="154" name="Google Shape;154;p8"/>
          <p:cNvSpPr/>
          <p:nvPr/>
        </p:nvSpPr>
        <p:spPr>
          <a:xfrm>
            <a:off x="585975" y="4848125"/>
            <a:ext cx="6566100" cy="708000"/>
          </a:xfrm>
          <a:prstGeom prst="rect">
            <a:avLst/>
          </a:prstGeom>
          <a:noFill/>
          <a:ln>
            <a:noFill/>
          </a:ln>
        </p:spPr>
        <p:txBody>
          <a:bodyPr spcFirstLastPara="1" wrap="square" lIns="91425" tIns="45700" rIns="91425" bIns="45700" anchor="ctr" anchorCtr="0">
            <a:spAutoFit/>
          </a:bodyPr>
          <a:lstStyle/>
          <a:p>
            <a:pPr lvl="0">
              <a:buClr>
                <a:schemeClr val="dk1"/>
              </a:buClr>
              <a:buSzPts val="2000"/>
            </a:pPr>
            <a:r>
              <a:rPr lang="de-DE" sz="2000" b="1" i="0" u="none" strike="noStrike" cap="none" dirty="0">
                <a:solidFill>
                  <a:schemeClr val="dk1"/>
                </a:solidFill>
                <a:latin typeface="Aptos" panose="020B0004020202020204" pitchFamily="34" charset="0"/>
                <a:sym typeface="Arial"/>
              </a:rPr>
              <a:t>1972 - </a:t>
            </a:r>
            <a:r>
              <a:rPr lang="de-DE" sz="2000" b="1" dirty="0">
                <a:solidFill>
                  <a:srgbClr val="035854"/>
                </a:solidFill>
                <a:latin typeface="Aptos" panose="020B0004020202020204" pitchFamily="34" charset="0"/>
              </a:rPr>
              <a:t>Bericht „Die Grenzen des Wachstums“ (Club </a:t>
            </a:r>
            <a:r>
              <a:rPr lang="de-DE" sz="2000" b="1" dirty="0" err="1">
                <a:solidFill>
                  <a:srgbClr val="035854"/>
                </a:solidFill>
                <a:latin typeface="Aptos" panose="020B0004020202020204" pitchFamily="34" charset="0"/>
              </a:rPr>
              <a:t>of</a:t>
            </a:r>
            <a:r>
              <a:rPr lang="de-DE" sz="2000" b="1" dirty="0">
                <a:solidFill>
                  <a:srgbClr val="035854"/>
                </a:solidFill>
                <a:latin typeface="Aptos" panose="020B0004020202020204" pitchFamily="34" charset="0"/>
              </a:rPr>
              <a:t> Rome)</a:t>
            </a:r>
            <a:endParaRPr sz="1400" b="0" i="0" u="none" strike="noStrike" cap="none" dirty="0">
              <a:solidFill>
                <a:srgbClr val="000000"/>
              </a:solidFill>
              <a:latin typeface="Aptos" panose="020B0004020202020204" pitchFamily="34" charset="0"/>
              <a:sym typeface="Arial"/>
            </a:endParaRPr>
          </a:p>
        </p:txBody>
      </p:sp>
      <p:pic>
        <p:nvPicPr>
          <p:cNvPr id="155" name="Google Shape;155;p8" descr="Globo terrestre: Asia con riempimento a tinta unita"/>
          <p:cNvPicPr preferRelativeResize="0"/>
          <p:nvPr/>
        </p:nvPicPr>
        <p:blipFill rotWithShape="1">
          <a:blip r:embed="rId4">
            <a:alphaModFix/>
          </a:blip>
          <a:srcRect/>
          <a:stretch/>
        </p:blipFill>
        <p:spPr>
          <a:xfrm>
            <a:off x="128775" y="3878987"/>
            <a:ext cx="457200" cy="457200"/>
          </a:xfrm>
          <a:prstGeom prst="rect">
            <a:avLst/>
          </a:prstGeom>
          <a:noFill/>
          <a:ln>
            <a:noFill/>
          </a:ln>
        </p:spPr>
      </p:pic>
      <p:pic>
        <p:nvPicPr>
          <p:cNvPr id="156" name="Google Shape;156;p8" descr="Documento con riempimento a tinta unita"/>
          <p:cNvPicPr preferRelativeResize="0"/>
          <p:nvPr/>
        </p:nvPicPr>
        <p:blipFill rotWithShape="1">
          <a:blip r:embed="rId5">
            <a:alphaModFix/>
          </a:blip>
          <a:srcRect/>
          <a:stretch/>
        </p:blipFill>
        <p:spPr>
          <a:xfrm>
            <a:off x="128775" y="4930677"/>
            <a:ext cx="481653" cy="481653"/>
          </a:xfrm>
          <a:prstGeom prst="rect">
            <a:avLst/>
          </a:prstGeom>
          <a:noFill/>
          <a:ln>
            <a:noFill/>
          </a:ln>
        </p:spPr>
      </p:pic>
      <p:pic>
        <p:nvPicPr>
          <p:cNvPr id="157" name="Google Shape;157;p8" descr="Mano aperta con pianta con riempimento a tinta unita"/>
          <p:cNvPicPr preferRelativeResize="0"/>
          <p:nvPr/>
        </p:nvPicPr>
        <p:blipFill rotWithShape="1">
          <a:blip r:embed="rId6">
            <a:alphaModFix/>
          </a:blip>
          <a:srcRect/>
          <a:stretch/>
        </p:blipFill>
        <p:spPr>
          <a:xfrm>
            <a:off x="75157" y="5778220"/>
            <a:ext cx="457200" cy="4572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73"/>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p>
            <a:r>
              <a:rPr lang="de-DE" dirty="0">
                <a:latin typeface="Aptos Serif" panose="02020604070405020304" pitchFamily="18" charset="0"/>
                <a:cs typeface="Aptos Serif" panose="02020604070405020304" pitchFamily="18" charset="0"/>
              </a:rPr>
              <a:t>EU GPP Kriterien: 20 Gruppen von Produkten und Dienstleistungen</a:t>
            </a:r>
            <a:endParaRPr dirty="0">
              <a:latin typeface="Aptos Serif" panose="02020604070405020304" pitchFamily="18" charset="0"/>
              <a:cs typeface="Aptos Serif" panose="02020604070405020304" pitchFamily="18" charset="0"/>
            </a:endParaRPr>
          </a:p>
        </p:txBody>
      </p:sp>
      <p:grpSp>
        <p:nvGrpSpPr>
          <p:cNvPr id="607" name="Google Shape;607;p73"/>
          <p:cNvGrpSpPr/>
          <p:nvPr/>
        </p:nvGrpSpPr>
        <p:grpSpPr>
          <a:xfrm>
            <a:off x="-2901900" y="1533708"/>
            <a:ext cx="13016318" cy="5878177"/>
            <a:chOff x="-4933900" y="-756284"/>
            <a:chExt cx="13016318" cy="5878177"/>
          </a:xfrm>
        </p:grpSpPr>
        <p:sp>
          <p:nvSpPr>
            <p:cNvPr id="608" name="Google Shape;608;p73"/>
            <p:cNvSpPr/>
            <p:nvPr/>
          </p:nvSpPr>
          <p:spPr>
            <a:xfrm>
              <a:off x="-4933900" y="-756284"/>
              <a:ext cx="5878177" cy="5878177"/>
            </a:xfrm>
            <a:prstGeom prst="blockArc">
              <a:avLst>
                <a:gd name="adj1" fmla="val 18900000"/>
                <a:gd name="adj2" fmla="val 2700000"/>
                <a:gd name="adj3" fmla="val 367"/>
              </a:avLst>
            </a:prstGeom>
            <a:noFill/>
            <a:ln w="25400" cap="flat" cmpd="sng">
              <a:solidFill>
                <a:srgbClr val="429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73"/>
            <p:cNvSpPr/>
            <p:nvPr/>
          </p:nvSpPr>
          <p:spPr>
            <a:xfrm>
              <a:off x="306247" y="198460"/>
              <a:ext cx="7776171" cy="396746"/>
            </a:xfrm>
            <a:prstGeom prst="rect">
              <a:avLst/>
            </a:prstGeom>
            <a:gradFill>
              <a:gsLst>
                <a:gs pos="0">
                  <a:srgbClr val="FFE376"/>
                </a:gs>
                <a:gs pos="35000">
                  <a:srgbClr val="FFE9A1"/>
                </a:gs>
                <a:gs pos="100000">
                  <a:srgbClr val="FFF7D7"/>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73"/>
            <p:cNvSpPr txBox="1"/>
            <p:nvPr/>
          </p:nvSpPr>
          <p:spPr>
            <a:xfrm>
              <a:off x="306247" y="198460"/>
              <a:ext cx="7776171"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1600" b="1" i="0" u="none" strike="noStrike" cap="none" dirty="0">
                  <a:solidFill>
                    <a:schemeClr val="dk1"/>
                  </a:solidFill>
                  <a:latin typeface="Aptos" panose="020B0004020202020204" pitchFamily="34" charset="0"/>
                  <a:sym typeface="Arial"/>
                </a:rPr>
                <a:t>Rechenzentren</a:t>
              </a:r>
              <a:endParaRPr sz="1100" b="0" i="0" u="none" strike="noStrike" cap="none" dirty="0">
                <a:solidFill>
                  <a:srgbClr val="000000"/>
                </a:solidFill>
                <a:latin typeface="Aptos" panose="020B0004020202020204" pitchFamily="34" charset="0"/>
                <a:sym typeface="Arial"/>
              </a:endParaRPr>
            </a:p>
          </p:txBody>
        </p:sp>
        <p:sp>
          <p:nvSpPr>
            <p:cNvPr id="611" name="Google Shape;611;p73"/>
            <p:cNvSpPr/>
            <p:nvPr/>
          </p:nvSpPr>
          <p:spPr>
            <a:xfrm>
              <a:off x="58280" y="14886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73"/>
            <p:cNvSpPr/>
            <p:nvPr/>
          </p:nvSpPr>
          <p:spPr>
            <a:xfrm>
              <a:off x="665536" y="793929"/>
              <a:ext cx="7416882" cy="396746"/>
            </a:xfrm>
            <a:prstGeom prst="rect">
              <a:avLst/>
            </a:prstGeom>
            <a:gradFill>
              <a:gsLst>
                <a:gs pos="0">
                  <a:srgbClr val="FFFF7E"/>
                </a:gs>
                <a:gs pos="35000">
                  <a:srgbClr val="FFFFA5"/>
                </a:gs>
                <a:gs pos="100000">
                  <a:srgbClr val="FFFFDA"/>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73"/>
            <p:cNvSpPr txBox="1"/>
            <p:nvPr/>
          </p:nvSpPr>
          <p:spPr>
            <a:xfrm>
              <a:off x="665536" y="793929"/>
              <a:ext cx="7416882" cy="396746"/>
            </a:xfrm>
            <a:prstGeom prst="rect">
              <a:avLst/>
            </a:prstGeom>
            <a:noFill/>
            <a:ln>
              <a:noFill/>
            </a:ln>
          </p:spPr>
          <p:txBody>
            <a:bodyPr spcFirstLastPara="1" wrap="square" lIns="314900" tIns="50800" rIns="50800" bIns="50800" anchor="ctr" anchorCtr="0">
              <a:noAutofit/>
            </a:bodyPr>
            <a:lstStyle/>
            <a:p>
              <a:r>
                <a:rPr lang="de-DE" sz="1600" b="1" dirty="0">
                  <a:latin typeface="Aptos" panose="020B0004020202020204" pitchFamily="34" charset="0"/>
                </a:rPr>
                <a:t>Bildgebungsgeräte, Verbrauchsmaterialien und Druckdienstleistungen</a:t>
              </a:r>
              <a:endParaRPr lang="de-DE" sz="1600" dirty="0">
                <a:latin typeface="Aptos" panose="020B0004020202020204" pitchFamily="34" charset="0"/>
              </a:endParaRPr>
            </a:p>
          </p:txBody>
        </p:sp>
        <p:sp>
          <p:nvSpPr>
            <p:cNvPr id="614" name="Google Shape;614;p73"/>
            <p:cNvSpPr/>
            <p:nvPr/>
          </p:nvSpPr>
          <p:spPr>
            <a:xfrm>
              <a:off x="417570" y="744336"/>
              <a:ext cx="495933" cy="495933"/>
            </a:xfrm>
            <a:prstGeom prst="ellipse">
              <a:avLst/>
            </a:prstGeom>
            <a:gradFill>
              <a:gsLst>
                <a:gs pos="0">
                  <a:schemeClr val="lt1"/>
                </a:gs>
                <a:gs pos="35000">
                  <a:schemeClr val="lt1"/>
                </a:gs>
                <a:gs pos="100000">
                  <a:schemeClr val="lt1"/>
                </a:gs>
              </a:gsLst>
              <a:lin ang="16200000" scaled="0"/>
            </a:gradFill>
            <a:ln w="9525" cap="flat" cmpd="sng">
              <a:solidFill>
                <a:srgbClr val="D0EB1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73"/>
            <p:cNvSpPr/>
            <p:nvPr/>
          </p:nvSpPr>
          <p:spPr>
            <a:xfrm>
              <a:off x="862425" y="1388961"/>
              <a:ext cx="7219993" cy="396746"/>
            </a:xfrm>
            <a:prstGeom prst="rect">
              <a:avLst/>
            </a:prstGeom>
            <a:gradFill>
              <a:gsLst>
                <a:gs pos="0">
                  <a:srgbClr val="B3FF89"/>
                </a:gs>
                <a:gs pos="35000">
                  <a:srgbClr val="CAFFAC"/>
                </a:gs>
                <a:gs pos="100000">
                  <a:srgbClr val="E7FFDC"/>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73"/>
            <p:cNvSpPr txBox="1"/>
            <p:nvPr/>
          </p:nvSpPr>
          <p:spPr>
            <a:xfrm>
              <a:off x="862425" y="1388961"/>
              <a:ext cx="7219993" cy="396746"/>
            </a:xfrm>
            <a:prstGeom prst="rect">
              <a:avLst/>
            </a:prstGeom>
            <a:noFill/>
            <a:ln>
              <a:noFill/>
            </a:ln>
          </p:spPr>
          <p:txBody>
            <a:bodyPr spcFirstLastPara="1" wrap="square" lIns="314900" tIns="50800" rIns="50800" bIns="50800" anchor="ctr" anchorCtr="0">
              <a:noAutofit/>
            </a:bodyPr>
            <a:lstStyle/>
            <a:p>
              <a:r>
                <a:rPr lang="de-DE" sz="1600" b="1" dirty="0">
                  <a:latin typeface="Aptos" panose="020B0004020202020204" pitchFamily="34" charset="0"/>
                </a:rPr>
                <a:t>Straßenplanung, -bau und -instandhaltung</a:t>
              </a:r>
              <a:endParaRPr lang="de-DE" sz="1600" dirty="0">
                <a:latin typeface="Aptos" panose="020B0004020202020204" pitchFamily="34" charset="0"/>
              </a:endParaRPr>
            </a:p>
          </p:txBody>
        </p:sp>
        <p:sp>
          <p:nvSpPr>
            <p:cNvPr id="617" name="Google Shape;617;p73"/>
            <p:cNvSpPr/>
            <p:nvPr/>
          </p:nvSpPr>
          <p:spPr>
            <a:xfrm>
              <a:off x="614459" y="1339368"/>
              <a:ext cx="495933" cy="495933"/>
            </a:xfrm>
            <a:prstGeom prst="ellipse">
              <a:avLst/>
            </a:prstGeom>
            <a:gradFill>
              <a:gsLst>
                <a:gs pos="0">
                  <a:schemeClr val="lt1"/>
                </a:gs>
                <a:gs pos="35000">
                  <a:schemeClr val="lt1"/>
                </a:gs>
                <a:gs pos="100000">
                  <a:schemeClr val="lt1"/>
                </a:gs>
              </a:gsLst>
              <a:lin ang="16200000" scaled="0"/>
            </a:gradFill>
            <a:ln w="9525" cap="flat" cmpd="sng">
              <a:solidFill>
                <a:srgbClr val="77DA1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73"/>
            <p:cNvSpPr/>
            <p:nvPr/>
          </p:nvSpPr>
          <p:spPr>
            <a:xfrm>
              <a:off x="925290" y="1984430"/>
              <a:ext cx="7157128" cy="396746"/>
            </a:xfrm>
            <a:prstGeom prst="rect">
              <a:avLst/>
            </a:prstGeom>
            <a:gradFill>
              <a:gsLst>
                <a:gs pos="0">
                  <a:srgbClr val="92FF8F"/>
                </a:gs>
                <a:gs pos="35000">
                  <a:srgbClr val="B1FFB1"/>
                </a:gs>
                <a:gs pos="100000">
                  <a:srgbClr val="DFFFDF"/>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73"/>
            <p:cNvSpPr txBox="1"/>
            <p:nvPr/>
          </p:nvSpPr>
          <p:spPr>
            <a:xfrm>
              <a:off x="925290" y="1984430"/>
              <a:ext cx="7157128" cy="396746"/>
            </a:xfrm>
            <a:prstGeom prst="rect">
              <a:avLst/>
            </a:prstGeom>
            <a:noFill/>
            <a:ln>
              <a:noFill/>
            </a:ln>
          </p:spPr>
          <p:txBody>
            <a:bodyPr spcFirstLastPara="1" wrap="square" lIns="314900" tIns="50800" rIns="50800" bIns="50800" anchor="ctr" anchorCtr="0">
              <a:noAutofit/>
            </a:bodyPr>
            <a:lstStyle/>
            <a:p>
              <a:r>
                <a:rPr lang="de-DE" sz="1600" b="1" dirty="0">
                  <a:latin typeface="Aptos" panose="020B0004020202020204" pitchFamily="34" charset="0"/>
                </a:rPr>
                <a:t>Sanitärarmaturen</a:t>
              </a:r>
              <a:endParaRPr lang="de-DE" sz="1600" dirty="0">
                <a:latin typeface="Aptos" panose="020B0004020202020204" pitchFamily="34" charset="0"/>
              </a:endParaRPr>
            </a:p>
          </p:txBody>
        </p:sp>
        <p:sp>
          <p:nvSpPr>
            <p:cNvPr id="620" name="Google Shape;620;p73"/>
            <p:cNvSpPr/>
            <p:nvPr/>
          </p:nvSpPr>
          <p:spPr>
            <a:xfrm>
              <a:off x="677324" y="193483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2CC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73"/>
            <p:cNvSpPr/>
            <p:nvPr/>
          </p:nvSpPr>
          <p:spPr>
            <a:xfrm>
              <a:off x="862425" y="2579899"/>
              <a:ext cx="7219993" cy="396746"/>
            </a:xfrm>
            <a:prstGeom prst="rect">
              <a:avLst/>
            </a:prstGeom>
            <a:gradFill>
              <a:gsLst>
                <a:gs pos="0">
                  <a:srgbClr val="97FFAB"/>
                </a:gs>
                <a:gs pos="35000">
                  <a:srgbClr val="B7FFC6"/>
                </a:gs>
                <a:gs pos="100000">
                  <a:srgbClr val="E1FFE8"/>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73"/>
            <p:cNvSpPr txBox="1"/>
            <p:nvPr/>
          </p:nvSpPr>
          <p:spPr>
            <a:xfrm>
              <a:off x="862425" y="2579899"/>
              <a:ext cx="7219993" cy="396746"/>
            </a:xfrm>
            <a:prstGeom prst="rect">
              <a:avLst/>
            </a:prstGeom>
            <a:noFill/>
            <a:ln>
              <a:noFill/>
            </a:ln>
          </p:spPr>
          <p:txBody>
            <a:bodyPr spcFirstLastPara="1" wrap="square" lIns="314900" tIns="50800" rIns="50800" bIns="50800" anchor="ctr" anchorCtr="0">
              <a:noAutofit/>
            </a:bodyPr>
            <a:lstStyle/>
            <a:p>
              <a:r>
                <a:rPr lang="de-DE" sz="1600" b="1" dirty="0">
                  <a:latin typeface="Aptos" panose="020B0004020202020204" pitchFamily="34" charset="0"/>
                </a:rPr>
                <a:t>Straßenbeleuchtung und Verkehrszeichen</a:t>
              </a:r>
              <a:endParaRPr lang="de-DE" sz="1600" dirty="0">
                <a:latin typeface="Aptos" panose="020B0004020202020204" pitchFamily="34" charset="0"/>
              </a:endParaRPr>
            </a:p>
          </p:txBody>
        </p:sp>
        <p:sp>
          <p:nvSpPr>
            <p:cNvPr id="623" name="Google Shape;623;p73"/>
            <p:cNvSpPr/>
            <p:nvPr/>
          </p:nvSpPr>
          <p:spPr>
            <a:xfrm>
              <a:off x="614459" y="2530306"/>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0BC5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73"/>
            <p:cNvSpPr/>
            <p:nvPr/>
          </p:nvSpPr>
          <p:spPr>
            <a:xfrm>
              <a:off x="665536" y="3174932"/>
              <a:ext cx="7416882" cy="396746"/>
            </a:xfrm>
            <a:prstGeom prst="rect">
              <a:avLst/>
            </a:prstGeom>
            <a:gradFill>
              <a:gsLst>
                <a:gs pos="0">
                  <a:srgbClr val="9EF9D7"/>
                </a:gs>
                <a:gs pos="35000">
                  <a:srgbClr val="BDF9E4"/>
                </a:gs>
                <a:gs pos="100000">
                  <a:srgbClr val="E5FDF3"/>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73"/>
            <p:cNvSpPr txBox="1"/>
            <p:nvPr/>
          </p:nvSpPr>
          <p:spPr>
            <a:xfrm>
              <a:off x="665536" y="3174932"/>
              <a:ext cx="7416882"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1600" b="1" i="0" u="none" strike="noStrike" cap="none" dirty="0">
                  <a:solidFill>
                    <a:schemeClr val="dk1"/>
                  </a:solidFill>
                  <a:latin typeface="Aptos" panose="020B0004020202020204" pitchFamily="34" charset="0"/>
                  <a:sym typeface="Arial"/>
                </a:rPr>
                <a:t>Textilien</a:t>
              </a:r>
              <a:endParaRPr sz="1600" b="1" i="0" u="none" strike="noStrike" cap="none" dirty="0">
                <a:solidFill>
                  <a:schemeClr val="dk1"/>
                </a:solidFill>
                <a:latin typeface="Aptos" panose="020B0004020202020204" pitchFamily="34" charset="0"/>
                <a:sym typeface="Arial"/>
              </a:endParaRPr>
            </a:p>
          </p:txBody>
        </p:sp>
        <p:sp>
          <p:nvSpPr>
            <p:cNvPr id="626" name="Google Shape;626;p73"/>
            <p:cNvSpPr/>
            <p:nvPr/>
          </p:nvSpPr>
          <p:spPr>
            <a:xfrm>
              <a:off x="417570" y="3125338"/>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9AE8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73"/>
            <p:cNvSpPr/>
            <p:nvPr/>
          </p:nvSpPr>
          <p:spPr>
            <a:xfrm>
              <a:off x="306247" y="3770401"/>
              <a:ext cx="7776171" cy="396746"/>
            </a:xfrm>
            <a:prstGeom prst="rect">
              <a:avLst/>
            </a:prstGeom>
            <a:gradFill>
              <a:gsLst>
                <a:gs pos="0">
                  <a:srgbClr val="A6DFED"/>
                </a:gs>
                <a:gs pos="35000">
                  <a:srgbClr val="C2E7F0"/>
                </a:gs>
                <a:gs pos="100000">
                  <a:srgbClr val="E6F4FB"/>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73"/>
            <p:cNvSpPr txBox="1"/>
            <p:nvPr/>
          </p:nvSpPr>
          <p:spPr>
            <a:xfrm>
              <a:off x="306247" y="3770401"/>
              <a:ext cx="7776171" cy="396746"/>
            </a:xfrm>
            <a:prstGeom prst="rect">
              <a:avLst/>
            </a:prstGeom>
            <a:noFill/>
            <a:ln>
              <a:noFill/>
            </a:ln>
          </p:spPr>
          <p:txBody>
            <a:bodyPr spcFirstLastPara="1" wrap="square" lIns="314900" tIns="50800" rIns="50800" bIns="50800" anchor="ctr" anchorCtr="0">
              <a:noAutofit/>
            </a:bodyPr>
            <a:lstStyle/>
            <a:p>
              <a:r>
                <a:rPr lang="de-DE" sz="1600" b="1" dirty="0">
                  <a:latin typeface="Aptos" panose="020B0004020202020204" pitchFamily="34" charset="0"/>
                </a:rPr>
                <a:t>Sanitärbehälter und Urinale</a:t>
              </a:r>
              <a:endParaRPr lang="de-DE" sz="1600" dirty="0">
                <a:latin typeface="Aptos" panose="020B0004020202020204" pitchFamily="34" charset="0"/>
              </a:endParaRPr>
            </a:p>
          </p:txBody>
        </p:sp>
        <p:sp>
          <p:nvSpPr>
            <p:cNvPr id="629" name="Google Shape;629;p73"/>
            <p:cNvSpPr/>
            <p:nvPr/>
          </p:nvSpPr>
          <p:spPr>
            <a:xfrm>
              <a:off x="58280" y="372080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74"/>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EU GPP Kriterien: 20 Gruppen von Produkten und Dienstleistungen</a:t>
            </a:r>
            <a:endParaRPr dirty="0">
              <a:latin typeface="Aptos Serif" panose="02020604070405020304" pitchFamily="18" charset="0"/>
              <a:cs typeface="Aptos Serif" panose="02020604070405020304" pitchFamily="18" charset="0"/>
            </a:endParaRPr>
          </a:p>
        </p:txBody>
      </p:sp>
      <p:grpSp>
        <p:nvGrpSpPr>
          <p:cNvPr id="635" name="Google Shape;635;p74"/>
          <p:cNvGrpSpPr/>
          <p:nvPr/>
        </p:nvGrpSpPr>
        <p:grpSpPr>
          <a:xfrm>
            <a:off x="-2901900" y="1533708"/>
            <a:ext cx="13016318" cy="5878177"/>
            <a:chOff x="-4933900" y="-756284"/>
            <a:chExt cx="13016318" cy="5878177"/>
          </a:xfrm>
        </p:grpSpPr>
        <p:sp>
          <p:nvSpPr>
            <p:cNvPr id="636" name="Google Shape;636;p74"/>
            <p:cNvSpPr/>
            <p:nvPr/>
          </p:nvSpPr>
          <p:spPr>
            <a:xfrm>
              <a:off x="-4933900" y="-756284"/>
              <a:ext cx="5878177" cy="5878177"/>
            </a:xfrm>
            <a:prstGeom prst="blockArc">
              <a:avLst>
                <a:gd name="adj1" fmla="val 18900000"/>
                <a:gd name="adj2" fmla="val 2700000"/>
                <a:gd name="adj3" fmla="val 367"/>
              </a:avLst>
            </a:prstGeom>
            <a:noFill/>
            <a:ln w="25400" cap="flat" cmpd="sng">
              <a:solidFill>
                <a:srgbClr val="429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74"/>
            <p:cNvSpPr/>
            <p:nvPr/>
          </p:nvSpPr>
          <p:spPr>
            <a:xfrm>
              <a:off x="306247" y="198460"/>
              <a:ext cx="7776171" cy="396746"/>
            </a:xfrm>
            <a:prstGeom prst="rect">
              <a:avLst/>
            </a:prstGeom>
            <a:gradFill>
              <a:gsLst>
                <a:gs pos="0">
                  <a:srgbClr val="FFE376"/>
                </a:gs>
                <a:gs pos="35000">
                  <a:srgbClr val="FFE9A1"/>
                </a:gs>
                <a:gs pos="100000">
                  <a:srgbClr val="FFF7D7"/>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74"/>
            <p:cNvSpPr txBox="1"/>
            <p:nvPr/>
          </p:nvSpPr>
          <p:spPr>
            <a:xfrm>
              <a:off x="306247" y="198460"/>
              <a:ext cx="7776171" cy="396746"/>
            </a:xfrm>
            <a:prstGeom prst="rect">
              <a:avLst/>
            </a:prstGeom>
            <a:noFill/>
            <a:ln>
              <a:noFill/>
            </a:ln>
          </p:spPr>
          <p:txBody>
            <a:bodyPr spcFirstLastPara="1" wrap="square" lIns="314900"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de-DE" sz="1800" b="1" i="0" u="none" strike="noStrike" cap="none" dirty="0">
                  <a:solidFill>
                    <a:schemeClr val="dk1"/>
                  </a:solidFill>
                  <a:latin typeface="Aptos" panose="020B0004020202020204" pitchFamily="34" charset="0"/>
                  <a:sym typeface="Arial"/>
                </a:rPr>
                <a:t>Transport</a:t>
              </a:r>
              <a:endParaRPr sz="1800" b="1" i="0" u="none" strike="noStrike" cap="none" dirty="0">
                <a:solidFill>
                  <a:schemeClr val="dk1"/>
                </a:solidFill>
                <a:latin typeface="Aptos" panose="020B0004020202020204" pitchFamily="34" charset="0"/>
                <a:sym typeface="Arial"/>
              </a:endParaRPr>
            </a:p>
          </p:txBody>
        </p:sp>
        <p:sp>
          <p:nvSpPr>
            <p:cNvPr id="639" name="Google Shape;639;p74"/>
            <p:cNvSpPr/>
            <p:nvPr/>
          </p:nvSpPr>
          <p:spPr>
            <a:xfrm>
              <a:off x="58280" y="14886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74"/>
            <p:cNvSpPr/>
            <p:nvPr/>
          </p:nvSpPr>
          <p:spPr>
            <a:xfrm>
              <a:off x="665536" y="793929"/>
              <a:ext cx="7416882" cy="396746"/>
            </a:xfrm>
            <a:prstGeom prst="rect">
              <a:avLst/>
            </a:prstGeom>
            <a:gradFill>
              <a:gsLst>
                <a:gs pos="0">
                  <a:srgbClr val="FFFF7E"/>
                </a:gs>
                <a:gs pos="35000">
                  <a:srgbClr val="FFFFA5"/>
                </a:gs>
                <a:gs pos="100000">
                  <a:srgbClr val="FFFFDA"/>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74"/>
            <p:cNvSpPr txBox="1"/>
            <p:nvPr/>
          </p:nvSpPr>
          <p:spPr>
            <a:xfrm>
              <a:off x="665536" y="793929"/>
              <a:ext cx="7416882" cy="396746"/>
            </a:xfrm>
            <a:prstGeom prst="rect">
              <a:avLst/>
            </a:prstGeom>
            <a:noFill/>
            <a:ln>
              <a:noFill/>
            </a:ln>
          </p:spPr>
          <p:txBody>
            <a:bodyPr spcFirstLastPara="1" wrap="square" lIns="314900" tIns="53325" rIns="53325" bIns="53325" anchor="ctr" anchorCtr="0">
              <a:noAutofit/>
            </a:bodyPr>
            <a:lstStyle/>
            <a:p>
              <a:r>
                <a:rPr lang="de-DE" sz="1800" b="1" dirty="0">
                  <a:latin typeface="Aptos" panose="020B0004020202020204" pitchFamily="34" charset="0"/>
                </a:rPr>
                <a:t>Straßentransport (NEU)</a:t>
              </a:r>
              <a:endParaRPr lang="de-DE" sz="1800" dirty="0">
                <a:latin typeface="Aptos" panose="020B0004020202020204" pitchFamily="34" charset="0"/>
              </a:endParaRPr>
            </a:p>
          </p:txBody>
        </p:sp>
        <p:sp>
          <p:nvSpPr>
            <p:cNvPr id="642" name="Google Shape;642;p74"/>
            <p:cNvSpPr/>
            <p:nvPr/>
          </p:nvSpPr>
          <p:spPr>
            <a:xfrm>
              <a:off x="417570" y="744336"/>
              <a:ext cx="495933" cy="495933"/>
            </a:xfrm>
            <a:prstGeom prst="ellipse">
              <a:avLst/>
            </a:prstGeom>
            <a:gradFill>
              <a:gsLst>
                <a:gs pos="0">
                  <a:schemeClr val="lt1"/>
                </a:gs>
                <a:gs pos="35000">
                  <a:schemeClr val="lt1"/>
                </a:gs>
                <a:gs pos="100000">
                  <a:schemeClr val="lt1"/>
                </a:gs>
              </a:gsLst>
              <a:lin ang="16200000" scaled="0"/>
            </a:gradFill>
            <a:ln w="9525" cap="flat" cmpd="sng">
              <a:solidFill>
                <a:srgbClr val="D0EB1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74"/>
            <p:cNvSpPr/>
            <p:nvPr/>
          </p:nvSpPr>
          <p:spPr>
            <a:xfrm>
              <a:off x="862425" y="1388961"/>
              <a:ext cx="7219993" cy="396746"/>
            </a:xfrm>
            <a:prstGeom prst="rect">
              <a:avLst/>
            </a:prstGeom>
            <a:gradFill>
              <a:gsLst>
                <a:gs pos="0">
                  <a:srgbClr val="B3FF89"/>
                </a:gs>
                <a:gs pos="35000">
                  <a:srgbClr val="CAFFAC"/>
                </a:gs>
                <a:gs pos="100000">
                  <a:srgbClr val="E7FFDC"/>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74"/>
            <p:cNvSpPr txBox="1"/>
            <p:nvPr/>
          </p:nvSpPr>
          <p:spPr>
            <a:xfrm>
              <a:off x="862425" y="1388961"/>
              <a:ext cx="7219993" cy="396746"/>
            </a:xfrm>
            <a:prstGeom prst="rect">
              <a:avLst/>
            </a:prstGeom>
            <a:noFill/>
            <a:ln>
              <a:noFill/>
            </a:ln>
          </p:spPr>
          <p:txBody>
            <a:bodyPr spcFirstLastPara="1" wrap="square" lIns="314900" tIns="53325" rIns="53325" bIns="53325" anchor="ctr" anchorCtr="0">
              <a:noAutofit/>
            </a:bodyPr>
            <a:lstStyle/>
            <a:p>
              <a:r>
                <a:rPr lang="de-DE" sz="1800" b="1" dirty="0">
                  <a:latin typeface="Aptos" panose="020B0004020202020204" pitchFamily="34" charset="0"/>
                </a:rPr>
                <a:t>Abwasser-</a:t>
              </a:r>
              <a:r>
                <a:rPr lang="de-DE" sz="1800" dirty="0">
                  <a:latin typeface="Aptos" panose="020B0004020202020204" pitchFamily="34" charset="0"/>
                </a:rPr>
                <a:t> </a:t>
              </a:r>
              <a:r>
                <a:rPr lang="de-DE" sz="1800" b="1" dirty="0">
                  <a:latin typeface="Aptos" panose="020B0004020202020204" pitchFamily="34" charset="0"/>
                </a:rPr>
                <a:t>Infrastruktur</a:t>
              </a:r>
              <a:endParaRPr lang="de-DE" sz="1800" dirty="0">
                <a:latin typeface="Aptos" panose="020B0004020202020204" pitchFamily="34" charset="0"/>
              </a:endParaRPr>
            </a:p>
          </p:txBody>
        </p:sp>
        <p:sp>
          <p:nvSpPr>
            <p:cNvPr id="645" name="Google Shape;645;p74"/>
            <p:cNvSpPr/>
            <p:nvPr/>
          </p:nvSpPr>
          <p:spPr>
            <a:xfrm>
              <a:off x="614459" y="1339368"/>
              <a:ext cx="495933" cy="495933"/>
            </a:xfrm>
            <a:prstGeom prst="ellipse">
              <a:avLst/>
            </a:prstGeom>
            <a:gradFill>
              <a:gsLst>
                <a:gs pos="0">
                  <a:schemeClr val="lt1"/>
                </a:gs>
                <a:gs pos="35000">
                  <a:schemeClr val="lt1"/>
                </a:gs>
                <a:gs pos="100000">
                  <a:schemeClr val="lt1"/>
                </a:gs>
              </a:gsLst>
              <a:lin ang="16200000" scaled="0"/>
            </a:gradFill>
            <a:ln w="9525" cap="flat" cmpd="sng">
              <a:solidFill>
                <a:srgbClr val="77DA1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74"/>
            <p:cNvSpPr/>
            <p:nvPr/>
          </p:nvSpPr>
          <p:spPr>
            <a:xfrm>
              <a:off x="925290" y="1984430"/>
              <a:ext cx="7157128" cy="396746"/>
            </a:xfrm>
            <a:prstGeom prst="rect">
              <a:avLst/>
            </a:prstGeom>
            <a:gradFill>
              <a:gsLst>
                <a:gs pos="0">
                  <a:srgbClr val="92FF8F"/>
                </a:gs>
                <a:gs pos="35000">
                  <a:srgbClr val="B1FFB1"/>
                </a:gs>
                <a:gs pos="100000">
                  <a:srgbClr val="DFFFDF"/>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74"/>
            <p:cNvSpPr txBox="1"/>
            <p:nvPr/>
          </p:nvSpPr>
          <p:spPr>
            <a:xfrm>
              <a:off x="925290" y="1984430"/>
              <a:ext cx="7157128" cy="396746"/>
            </a:xfrm>
            <a:prstGeom prst="rect">
              <a:avLst/>
            </a:prstGeom>
            <a:noFill/>
            <a:ln>
              <a:noFill/>
            </a:ln>
          </p:spPr>
          <p:txBody>
            <a:bodyPr spcFirstLastPara="1" wrap="square" lIns="314900"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de-DE" sz="1800" b="1" i="0" u="none" strike="noStrike" cap="none" dirty="0">
                  <a:solidFill>
                    <a:schemeClr val="dk1"/>
                  </a:solidFill>
                  <a:latin typeface="Aptos" panose="020B0004020202020204" pitchFamily="34" charset="0"/>
                  <a:sym typeface="Arial"/>
                </a:rPr>
                <a:t>Warmwasserbereitung</a:t>
              </a:r>
              <a:endParaRPr sz="1800" b="1" i="0" u="none" strike="noStrike" cap="none" dirty="0">
                <a:solidFill>
                  <a:schemeClr val="dk1"/>
                </a:solidFill>
                <a:latin typeface="Aptos" panose="020B0004020202020204" pitchFamily="34" charset="0"/>
                <a:sym typeface="Arial"/>
              </a:endParaRPr>
            </a:p>
          </p:txBody>
        </p:sp>
        <p:sp>
          <p:nvSpPr>
            <p:cNvPr id="648" name="Google Shape;648;p74"/>
            <p:cNvSpPr/>
            <p:nvPr/>
          </p:nvSpPr>
          <p:spPr>
            <a:xfrm>
              <a:off x="677324" y="193483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2CC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74"/>
            <p:cNvSpPr/>
            <p:nvPr/>
          </p:nvSpPr>
          <p:spPr>
            <a:xfrm>
              <a:off x="862425" y="2579899"/>
              <a:ext cx="7219993" cy="396746"/>
            </a:xfrm>
            <a:prstGeom prst="rect">
              <a:avLst/>
            </a:prstGeom>
            <a:gradFill>
              <a:gsLst>
                <a:gs pos="0">
                  <a:srgbClr val="97FFAB"/>
                </a:gs>
                <a:gs pos="35000">
                  <a:srgbClr val="B7FFC6"/>
                </a:gs>
                <a:gs pos="100000">
                  <a:srgbClr val="E1FFE8"/>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74"/>
            <p:cNvSpPr txBox="1"/>
            <p:nvPr/>
          </p:nvSpPr>
          <p:spPr>
            <a:xfrm>
              <a:off x="862425" y="2579899"/>
              <a:ext cx="7219993" cy="396746"/>
            </a:xfrm>
            <a:prstGeom prst="rect">
              <a:avLst/>
            </a:prstGeom>
            <a:noFill/>
            <a:ln>
              <a:noFill/>
            </a:ln>
          </p:spPr>
          <p:txBody>
            <a:bodyPr spcFirstLastPara="1" wrap="square" lIns="314900" tIns="53325" rIns="53325" bIns="53325" anchor="ctr" anchorCtr="0">
              <a:noAutofit/>
            </a:bodyPr>
            <a:lstStyle/>
            <a:p>
              <a:r>
                <a:rPr lang="de-DE" sz="1800" b="1" dirty="0">
                  <a:latin typeface="Aptos" panose="020B0004020202020204" pitchFamily="34" charset="0"/>
                </a:rPr>
                <a:t>Instandhaltung</a:t>
              </a:r>
              <a:r>
                <a:rPr lang="de-DE" sz="1800" dirty="0">
                  <a:latin typeface="Aptos" panose="020B0004020202020204" pitchFamily="34" charset="0"/>
                </a:rPr>
                <a:t> </a:t>
              </a:r>
              <a:r>
                <a:rPr lang="de-DE" sz="1800" b="1" dirty="0">
                  <a:latin typeface="Aptos" panose="020B0004020202020204" pitchFamily="34" charset="0"/>
                </a:rPr>
                <a:t>öffentlicher Räume</a:t>
              </a:r>
              <a:endParaRPr lang="de-DE" sz="1800" dirty="0">
                <a:latin typeface="Aptos" panose="020B0004020202020204" pitchFamily="34" charset="0"/>
              </a:endParaRPr>
            </a:p>
          </p:txBody>
        </p:sp>
        <p:sp>
          <p:nvSpPr>
            <p:cNvPr id="651" name="Google Shape;651;p74"/>
            <p:cNvSpPr/>
            <p:nvPr/>
          </p:nvSpPr>
          <p:spPr>
            <a:xfrm>
              <a:off x="614459" y="2530306"/>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0BC5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74"/>
            <p:cNvSpPr/>
            <p:nvPr/>
          </p:nvSpPr>
          <p:spPr>
            <a:xfrm>
              <a:off x="665536" y="3174932"/>
              <a:ext cx="7416882" cy="396746"/>
            </a:xfrm>
            <a:prstGeom prst="rect">
              <a:avLst/>
            </a:prstGeom>
            <a:gradFill>
              <a:gsLst>
                <a:gs pos="0">
                  <a:srgbClr val="9EF9D7"/>
                </a:gs>
                <a:gs pos="35000">
                  <a:srgbClr val="BDF9E4"/>
                </a:gs>
                <a:gs pos="100000">
                  <a:srgbClr val="E5FDF3"/>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74"/>
            <p:cNvSpPr txBox="1"/>
            <p:nvPr/>
          </p:nvSpPr>
          <p:spPr>
            <a:xfrm>
              <a:off x="665536" y="3174932"/>
              <a:ext cx="7416882" cy="396746"/>
            </a:xfrm>
            <a:prstGeom prst="rect">
              <a:avLst/>
            </a:prstGeom>
            <a:noFill/>
            <a:ln>
              <a:noFill/>
            </a:ln>
          </p:spPr>
          <p:txBody>
            <a:bodyPr spcFirstLastPara="1" wrap="square" lIns="314900" tIns="53325" rIns="53325" bIns="53325" anchor="ctr" anchorCtr="0">
              <a:noAutofit/>
            </a:bodyPr>
            <a:lstStyle/>
            <a:p>
              <a:r>
                <a:rPr lang="de-DE" sz="1800" b="1" dirty="0">
                  <a:latin typeface="Aptos" panose="020B0004020202020204" pitchFamily="34" charset="0"/>
                </a:rPr>
                <a:t>Computer, Monitore, Tablets, Smartphones (NEU)</a:t>
              </a:r>
              <a:endParaRPr lang="de-DE" sz="1800" dirty="0">
                <a:latin typeface="Aptos" panose="020B0004020202020204" pitchFamily="34" charset="0"/>
              </a:endParaRPr>
            </a:p>
          </p:txBody>
        </p:sp>
        <p:sp>
          <p:nvSpPr>
            <p:cNvPr id="654" name="Google Shape;654;p74"/>
            <p:cNvSpPr/>
            <p:nvPr/>
          </p:nvSpPr>
          <p:spPr>
            <a:xfrm>
              <a:off x="417570" y="3125338"/>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9AE8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74"/>
            <p:cNvSpPr/>
            <p:nvPr/>
          </p:nvSpPr>
          <p:spPr>
            <a:xfrm>
              <a:off x="306247" y="3770401"/>
              <a:ext cx="7776171" cy="396746"/>
            </a:xfrm>
            <a:prstGeom prst="rect">
              <a:avLst/>
            </a:prstGeom>
            <a:gradFill>
              <a:gsLst>
                <a:gs pos="0">
                  <a:srgbClr val="A6DFED"/>
                </a:gs>
                <a:gs pos="35000">
                  <a:srgbClr val="C2E7F0"/>
                </a:gs>
                <a:gs pos="100000">
                  <a:srgbClr val="E6F4FB"/>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74"/>
            <p:cNvSpPr txBox="1"/>
            <p:nvPr/>
          </p:nvSpPr>
          <p:spPr>
            <a:xfrm>
              <a:off x="306247" y="3770401"/>
              <a:ext cx="7776171" cy="396746"/>
            </a:xfrm>
            <a:prstGeom prst="rect">
              <a:avLst/>
            </a:prstGeom>
            <a:noFill/>
            <a:ln>
              <a:noFill/>
            </a:ln>
          </p:spPr>
          <p:txBody>
            <a:bodyPr spcFirstLastPara="1" wrap="square" lIns="314900" tIns="53325" rIns="53325" bIns="53325" anchor="ctr" anchorCtr="0">
              <a:noAutofit/>
            </a:bodyPr>
            <a:lstStyle/>
            <a:p>
              <a:r>
                <a:rPr lang="de-DE" sz="1800" b="1" dirty="0">
                  <a:latin typeface="Aptos" panose="020B0004020202020204" pitchFamily="34" charset="0"/>
                </a:rPr>
                <a:t>Rechenzentren, Serverräume</a:t>
              </a:r>
              <a:r>
                <a:rPr lang="de-DE" sz="1800" dirty="0">
                  <a:latin typeface="Aptos" panose="020B0004020202020204" pitchFamily="34" charset="0"/>
                </a:rPr>
                <a:t> </a:t>
              </a:r>
              <a:r>
                <a:rPr lang="de-DE" sz="1800" b="1" dirty="0">
                  <a:latin typeface="Aptos" panose="020B0004020202020204" pitchFamily="34" charset="0"/>
                </a:rPr>
                <a:t>und Cloud-Dienste</a:t>
              </a:r>
              <a:endParaRPr lang="de-DE" sz="1800" dirty="0">
                <a:latin typeface="Aptos" panose="020B0004020202020204" pitchFamily="34" charset="0"/>
              </a:endParaRPr>
            </a:p>
          </p:txBody>
        </p:sp>
        <p:sp>
          <p:nvSpPr>
            <p:cNvPr id="657" name="Google Shape;657;p74"/>
            <p:cNvSpPr/>
            <p:nvPr/>
          </p:nvSpPr>
          <p:spPr>
            <a:xfrm>
              <a:off x="58280" y="372080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1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p>
            <a:r>
              <a:rPr lang="de-DE" dirty="0">
                <a:latin typeface="Aptos Serif" panose="02020604070405020304" pitchFamily="18" charset="0"/>
                <a:cs typeface="Aptos Serif" panose="02020604070405020304" pitchFamily="18" charset="0"/>
              </a:rPr>
              <a:t>Vorteile einer nachhaltigen öffentlichen Beschaffung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5"/>
          <p:cNvSpPr txBox="1">
            <a:spLocks noGrp="1"/>
          </p:cNvSpPr>
          <p:nvPr>
            <p:ph type="title"/>
          </p:nvPr>
        </p:nvSpPr>
        <p:spPr>
          <a:xfrm>
            <a:off x="3661409" y="4939303"/>
            <a:ext cx="7936230" cy="138076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Vorteile von SPP </a:t>
            </a:r>
            <a:endParaRPr dirty="0">
              <a:latin typeface="Aptos Serif" panose="02020604070405020304" pitchFamily="18" charset="0"/>
              <a:cs typeface="Aptos Serif" panose="02020604070405020304" pitchFamily="18" charset="0"/>
            </a:endParaRPr>
          </a:p>
        </p:txBody>
      </p:sp>
      <p:grpSp>
        <p:nvGrpSpPr>
          <p:cNvPr id="668" name="Google Shape;668;p75"/>
          <p:cNvGrpSpPr/>
          <p:nvPr/>
        </p:nvGrpSpPr>
        <p:grpSpPr>
          <a:xfrm>
            <a:off x="3661409" y="809786"/>
            <a:ext cx="7742830" cy="4401366"/>
            <a:chOff x="0" y="35628"/>
            <a:chExt cx="10012992" cy="5387799"/>
          </a:xfrm>
        </p:grpSpPr>
        <p:sp>
          <p:nvSpPr>
            <p:cNvPr id="669" name="Google Shape;669;p75"/>
            <p:cNvSpPr/>
            <p:nvPr/>
          </p:nvSpPr>
          <p:spPr>
            <a:xfrm>
              <a:off x="0" y="35628"/>
              <a:ext cx="10012992" cy="1026675"/>
            </a:xfrm>
            <a:prstGeom prst="roundRect">
              <a:avLst>
                <a:gd name="adj" fmla="val 16667"/>
              </a:avLst>
            </a:prstGeom>
            <a:solidFill>
              <a:srgbClr val="FAB5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670" name="Google Shape;670;p75"/>
            <p:cNvSpPr txBox="1"/>
            <p:nvPr/>
          </p:nvSpPr>
          <p:spPr>
            <a:xfrm>
              <a:off x="50118" y="85746"/>
              <a:ext cx="9912756" cy="926439"/>
            </a:xfrm>
            <a:prstGeom prst="rect">
              <a:avLst/>
            </a:prstGeom>
            <a:noFill/>
            <a:ln>
              <a:noFill/>
            </a:ln>
          </p:spPr>
          <p:txBody>
            <a:bodyPr spcFirstLastPara="1" wrap="square" lIns="102850" tIns="102850" rIns="102850" bIns="102850" anchor="ctr" anchorCtr="0">
              <a:noAutofit/>
            </a:bodyPr>
            <a:lstStyle/>
            <a:p>
              <a:r>
                <a:rPr lang="de-DE" sz="2000" b="1" dirty="0">
                  <a:solidFill>
                    <a:schemeClr val="bg1"/>
                  </a:solidFill>
                  <a:latin typeface="Aptos" panose="020B0004020202020204" pitchFamily="34" charset="0"/>
                </a:rPr>
                <a:t>Reduzierung von Emissionen, Umweltverschmutzung und Abfall</a:t>
              </a:r>
              <a:endParaRPr lang="de-DE" sz="2000" dirty="0">
                <a:solidFill>
                  <a:schemeClr val="bg1"/>
                </a:solidFill>
                <a:latin typeface="Aptos" panose="020B0004020202020204" pitchFamily="34" charset="0"/>
              </a:endParaRPr>
            </a:p>
          </p:txBody>
        </p:sp>
        <p:sp>
          <p:nvSpPr>
            <p:cNvPr id="671" name="Google Shape;671;p75"/>
            <p:cNvSpPr/>
            <p:nvPr/>
          </p:nvSpPr>
          <p:spPr>
            <a:xfrm>
              <a:off x="0" y="2211393"/>
              <a:ext cx="10012992" cy="1026675"/>
            </a:xfrm>
            <a:prstGeom prst="roundRect">
              <a:avLst>
                <a:gd name="adj" fmla="val 16667"/>
              </a:avLst>
            </a:prstGeom>
            <a:solidFill>
              <a:srgbClr val="4295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672" name="Google Shape;672;p75"/>
            <p:cNvSpPr txBox="1"/>
            <p:nvPr/>
          </p:nvSpPr>
          <p:spPr>
            <a:xfrm>
              <a:off x="50118" y="2261511"/>
              <a:ext cx="9912756" cy="926439"/>
            </a:xfrm>
            <a:prstGeom prst="rect">
              <a:avLst/>
            </a:prstGeom>
            <a:noFill/>
            <a:ln>
              <a:noFill/>
            </a:ln>
          </p:spPr>
          <p:txBody>
            <a:bodyPr spcFirstLastPara="1" wrap="square" lIns="102850" tIns="102850" rIns="102850" bIns="102850" anchor="ctr" anchorCtr="0">
              <a:noAutofit/>
            </a:bodyPr>
            <a:lstStyle/>
            <a:p>
              <a:r>
                <a:rPr lang="de-DE" sz="2000" b="1" dirty="0">
                  <a:solidFill>
                    <a:schemeClr val="bg1"/>
                  </a:solidFill>
                  <a:latin typeface="Aptos" panose="020B0004020202020204" pitchFamily="34" charset="0"/>
                </a:rPr>
                <a:t>Reduziert Treibhausgasemissionen</a:t>
              </a:r>
              <a:endParaRPr lang="de-DE" sz="2000" dirty="0">
                <a:solidFill>
                  <a:schemeClr val="bg1"/>
                </a:solidFill>
                <a:latin typeface="Aptos" panose="020B0004020202020204" pitchFamily="34" charset="0"/>
              </a:endParaRPr>
            </a:p>
          </p:txBody>
        </p:sp>
        <p:sp>
          <p:nvSpPr>
            <p:cNvPr id="673" name="Google Shape;673;p75"/>
            <p:cNvSpPr/>
            <p:nvPr/>
          </p:nvSpPr>
          <p:spPr>
            <a:xfrm>
              <a:off x="0" y="3315828"/>
              <a:ext cx="10012992" cy="1026675"/>
            </a:xfrm>
            <a:prstGeom prst="roundRect">
              <a:avLst>
                <a:gd name="adj" fmla="val 16667"/>
              </a:avLst>
            </a:prstGeom>
            <a:solidFill>
              <a:srgbClr val="00585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674" name="Google Shape;674;p75"/>
            <p:cNvSpPr txBox="1"/>
            <p:nvPr/>
          </p:nvSpPr>
          <p:spPr>
            <a:xfrm>
              <a:off x="50118" y="3365946"/>
              <a:ext cx="9912756" cy="926439"/>
            </a:xfrm>
            <a:prstGeom prst="rect">
              <a:avLst/>
            </a:prstGeom>
            <a:noFill/>
            <a:ln>
              <a:noFill/>
            </a:ln>
          </p:spPr>
          <p:txBody>
            <a:bodyPr spcFirstLastPara="1" wrap="square" lIns="102850" tIns="102850" rIns="102850" bIns="102850" anchor="ctr" anchorCtr="0">
              <a:noAutofit/>
            </a:bodyPr>
            <a:lstStyle/>
            <a:p>
              <a:r>
                <a:rPr lang="de-DE" sz="2000" b="1" dirty="0">
                  <a:solidFill>
                    <a:schemeClr val="bg1"/>
                  </a:solidFill>
                  <a:latin typeface="Aptos" panose="020B0004020202020204" pitchFamily="34" charset="0"/>
                </a:rPr>
                <a:t>Biodiversität und Ressourcenschonung</a:t>
              </a:r>
              <a:endParaRPr lang="de-DE" sz="2000" dirty="0">
                <a:solidFill>
                  <a:schemeClr val="bg1"/>
                </a:solidFill>
                <a:latin typeface="Aptos" panose="020B0004020202020204" pitchFamily="34" charset="0"/>
              </a:endParaRPr>
            </a:p>
          </p:txBody>
        </p:sp>
        <p:sp>
          <p:nvSpPr>
            <p:cNvPr id="675" name="Google Shape;675;p75"/>
            <p:cNvSpPr/>
            <p:nvPr/>
          </p:nvSpPr>
          <p:spPr>
            <a:xfrm>
              <a:off x="0" y="4396752"/>
              <a:ext cx="10012992" cy="1026675"/>
            </a:xfrm>
            <a:prstGeom prst="roundRect">
              <a:avLst>
                <a:gd name="adj" fmla="val 16667"/>
              </a:avLst>
            </a:prstGeom>
            <a:solidFill>
              <a:srgbClr val="CBDA8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676" name="Google Shape;676;p75"/>
            <p:cNvSpPr txBox="1"/>
            <p:nvPr/>
          </p:nvSpPr>
          <p:spPr>
            <a:xfrm>
              <a:off x="50118" y="4446870"/>
              <a:ext cx="9912756" cy="926439"/>
            </a:xfrm>
            <a:prstGeom prst="rect">
              <a:avLst/>
            </a:prstGeom>
            <a:noFill/>
            <a:ln>
              <a:noFill/>
            </a:ln>
          </p:spPr>
          <p:txBody>
            <a:bodyPr spcFirstLastPara="1" wrap="square" lIns="102850" tIns="102850" rIns="102850" bIns="102850" anchor="ctr" anchorCtr="0">
              <a:noAutofit/>
            </a:bodyPr>
            <a:lstStyle/>
            <a:p>
              <a:r>
                <a:rPr lang="de-DE" sz="2000" b="1" dirty="0">
                  <a:solidFill>
                    <a:schemeClr val="bg1"/>
                  </a:solidFill>
                  <a:latin typeface="Aptos" panose="020B0004020202020204" pitchFamily="34" charset="0"/>
                </a:rPr>
                <a:t>Soziale Eingliederung, faire Arbeitsbedingungen und lokale Wirtschaftsentwicklung</a:t>
              </a:r>
              <a:endParaRPr lang="de-DE" sz="2000" dirty="0">
                <a:solidFill>
                  <a:schemeClr val="bg1"/>
                </a:solidFill>
                <a:latin typeface="Aptos" panose="020B0004020202020204" pitchFamily="34" charset="0"/>
              </a:endParaRPr>
            </a:p>
          </p:txBody>
        </p:sp>
        <p:sp>
          <p:nvSpPr>
            <p:cNvPr id="677" name="Google Shape;677;p75"/>
            <p:cNvSpPr/>
            <p:nvPr/>
          </p:nvSpPr>
          <p:spPr>
            <a:xfrm>
              <a:off x="0" y="1148713"/>
              <a:ext cx="10012992" cy="1026675"/>
            </a:xfrm>
            <a:prstGeom prst="roundRect">
              <a:avLst>
                <a:gd name="adj" fmla="val 16667"/>
              </a:avLst>
            </a:prstGeom>
            <a:solidFill>
              <a:srgbClr val="A2C32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678" name="Google Shape;678;p75"/>
            <p:cNvSpPr txBox="1"/>
            <p:nvPr/>
          </p:nvSpPr>
          <p:spPr>
            <a:xfrm>
              <a:off x="50118" y="1198831"/>
              <a:ext cx="9912756" cy="926439"/>
            </a:xfrm>
            <a:prstGeom prst="rect">
              <a:avLst/>
            </a:prstGeom>
            <a:noFill/>
            <a:ln>
              <a:noFill/>
            </a:ln>
          </p:spPr>
          <p:txBody>
            <a:bodyPr spcFirstLastPara="1" wrap="square" lIns="102850" tIns="102850" rIns="102850" bIns="102850" anchor="ctr" anchorCtr="0">
              <a:noAutofit/>
            </a:bodyPr>
            <a:lstStyle/>
            <a:p>
              <a:r>
                <a:rPr lang="de-DE" sz="2000" b="1" dirty="0">
                  <a:solidFill>
                    <a:schemeClr val="bg1"/>
                  </a:solidFill>
                  <a:latin typeface="Aptos" panose="020B0004020202020204" pitchFamily="34" charset="0"/>
                </a:rPr>
                <a:t>Stärkt die</a:t>
              </a:r>
              <a:r>
                <a:rPr lang="de-DE" sz="2000" dirty="0">
                  <a:solidFill>
                    <a:schemeClr val="bg1"/>
                  </a:solidFill>
                  <a:latin typeface="Aptos" panose="020B0004020202020204" pitchFamily="34" charset="0"/>
                </a:rPr>
                <a:t> </a:t>
              </a:r>
              <a:r>
                <a:rPr lang="de-DE" sz="2000" b="1" dirty="0">
                  <a:solidFill>
                    <a:schemeClr val="bg1"/>
                  </a:solidFill>
                  <a:latin typeface="Aptos" panose="020B0004020202020204" pitchFamily="34" charset="0"/>
                </a:rPr>
                <a:t>Kreislaufwirtschaft</a:t>
              </a:r>
              <a:endParaRPr lang="de-DE" sz="2000" dirty="0">
                <a:solidFill>
                  <a:schemeClr val="bg1"/>
                </a:solidFill>
                <a:latin typeface="Aptos" panose="020B0004020202020204" pitchFamily="34" charset="0"/>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13"/>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Zusammenfassung</a:t>
            </a:r>
            <a:endParaRPr dirty="0">
              <a:latin typeface="Aptos Serif" panose="02020604070405020304" pitchFamily="18" charset="0"/>
              <a:cs typeface="Aptos Serif" panose="02020604070405020304" pitchFamily="18" charset="0"/>
            </a:endParaRPr>
          </a:p>
        </p:txBody>
      </p:sp>
      <p:sp>
        <p:nvSpPr>
          <p:cNvPr id="684" name="Google Shape;684;p13"/>
          <p:cNvSpPr txBox="1">
            <a:spLocks noGrp="1"/>
          </p:cNvSpPr>
          <p:nvPr>
            <p:ph type="body" idx="1"/>
          </p:nvPr>
        </p:nvSpPr>
        <p:spPr>
          <a:xfrm>
            <a:off x="594360" y="2629051"/>
            <a:ext cx="5501641" cy="3708517"/>
          </a:xfrm>
          <a:prstGeom prst="rect">
            <a:avLst/>
          </a:prstGeom>
          <a:noFill/>
          <a:ln>
            <a:noFill/>
          </a:ln>
        </p:spPr>
        <p:txBody>
          <a:bodyPr spcFirstLastPara="1" wrap="square" lIns="0" tIns="228600" rIns="0" bIns="0" anchor="t" anchorCtr="0">
            <a:noAutofit/>
          </a:bodyPr>
          <a:lstStyle/>
          <a:p>
            <a:pPr marL="228600" indent="0">
              <a:lnSpc>
                <a:spcPct val="100000"/>
              </a:lnSpc>
            </a:pPr>
            <a:r>
              <a:rPr lang="de-DE" sz="1800" dirty="0">
                <a:solidFill>
                  <a:schemeClr val="bg2">
                    <a:lumMod val="25000"/>
                  </a:schemeClr>
                </a:solidFill>
                <a:latin typeface="Aptos" panose="020B0004020202020204" pitchFamily="34" charset="0"/>
              </a:rPr>
              <a:t>Teil 1: Grundlagen der Nachhaltigkeit</a:t>
            </a:r>
          </a:p>
          <a:p>
            <a:pPr marL="514350" indent="-285750">
              <a:lnSpc>
                <a:spcPct val="100000"/>
              </a:lnSpc>
              <a:buFont typeface="Arial" panose="020B0604020202020204" pitchFamily="34" charset="0"/>
              <a:buChar char="•"/>
            </a:pPr>
            <a:r>
              <a:rPr lang="de-DE" sz="1800" dirty="0">
                <a:solidFill>
                  <a:schemeClr val="bg2">
                    <a:lumMod val="25000"/>
                  </a:schemeClr>
                </a:solidFill>
                <a:latin typeface="Aptos" panose="020B0004020202020204" pitchFamily="34" charset="0"/>
              </a:rPr>
              <a:t>Einführung in „Nachhaltigkeit“</a:t>
            </a:r>
          </a:p>
          <a:p>
            <a:pPr marL="514350" indent="-285750">
              <a:lnSpc>
                <a:spcPct val="100000"/>
              </a:lnSpc>
              <a:buFont typeface="Arial" panose="020B0604020202020204" pitchFamily="34" charset="0"/>
              <a:buChar char="•"/>
            </a:pPr>
            <a:r>
              <a:rPr lang="de-DE" sz="1800" dirty="0">
                <a:solidFill>
                  <a:schemeClr val="bg2">
                    <a:lumMod val="25000"/>
                  </a:schemeClr>
                </a:solidFill>
                <a:latin typeface="Aptos" panose="020B0004020202020204" pitchFamily="34" charset="0"/>
              </a:rPr>
              <a:t>Einführung in „Klimawandel“</a:t>
            </a:r>
          </a:p>
          <a:p>
            <a:pPr marL="514350" indent="-285750">
              <a:lnSpc>
                <a:spcPct val="100000"/>
              </a:lnSpc>
              <a:buFont typeface="Arial" panose="020B0604020202020204" pitchFamily="34" charset="0"/>
              <a:buChar char="•"/>
            </a:pPr>
            <a:r>
              <a:rPr lang="de-DE" sz="1800" dirty="0">
                <a:solidFill>
                  <a:schemeClr val="bg2">
                    <a:lumMod val="25000"/>
                  </a:schemeClr>
                </a:solidFill>
                <a:latin typeface="Aptos" panose="020B0004020202020204" pitchFamily="34" charset="0"/>
              </a:rPr>
              <a:t>Agenda 2030</a:t>
            </a:r>
          </a:p>
          <a:p>
            <a:pPr marL="514350" indent="-285750">
              <a:lnSpc>
                <a:spcPct val="100000"/>
              </a:lnSpc>
              <a:buFont typeface="Arial" panose="020B0604020202020204" pitchFamily="34" charset="0"/>
              <a:buChar char="•"/>
            </a:pPr>
            <a:r>
              <a:rPr lang="de-DE" sz="1800" dirty="0">
                <a:solidFill>
                  <a:schemeClr val="bg2">
                    <a:lumMod val="25000"/>
                  </a:schemeClr>
                </a:solidFill>
                <a:latin typeface="Aptos" panose="020B0004020202020204" pitchFamily="34" charset="0"/>
              </a:rPr>
              <a:t>(</a:t>
            </a:r>
            <a:r>
              <a:rPr lang="de-DE" sz="1800" dirty="0" err="1">
                <a:solidFill>
                  <a:schemeClr val="bg2">
                    <a:lumMod val="25000"/>
                  </a:schemeClr>
                </a:solidFill>
                <a:latin typeface="Aptos" panose="020B0004020202020204" pitchFamily="34" charset="0"/>
              </a:rPr>
              <a:t>Inter</a:t>
            </a:r>
            <a:r>
              <a:rPr lang="de-DE" sz="1800" dirty="0">
                <a:solidFill>
                  <a:schemeClr val="bg2">
                    <a:lumMod val="25000"/>
                  </a:schemeClr>
                </a:solidFill>
                <a:latin typeface="Aptos" panose="020B0004020202020204" pitchFamily="34" charset="0"/>
              </a:rPr>
              <a:t>)nationale Ziele für nachhaltige Entwicklung: SDGs</a:t>
            </a:r>
          </a:p>
          <a:p>
            <a:pPr marL="514350" indent="-285750">
              <a:lnSpc>
                <a:spcPct val="100000"/>
              </a:lnSpc>
              <a:buFont typeface="Arial" panose="020B0604020202020204" pitchFamily="34" charset="0"/>
              <a:buChar char="•"/>
            </a:pPr>
            <a:r>
              <a:rPr lang="de-DE" sz="1800" dirty="0">
                <a:solidFill>
                  <a:schemeClr val="bg2">
                    <a:lumMod val="25000"/>
                  </a:schemeClr>
                </a:solidFill>
                <a:latin typeface="Aptos" panose="020B0004020202020204" pitchFamily="34" charset="0"/>
              </a:rPr>
              <a:t>Einführung in „Nachhaltige Beschaffung“</a:t>
            </a:r>
          </a:p>
          <a:p>
            <a:pPr marL="228600" lvl="0" indent="0" algn="l" rtl="0">
              <a:lnSpc>
                <a:spcPct val="100000"/>
              </a:lnSpc>
              <a:spcBef>
                <a:spcPts val="2200"/>
              </a:spcBef>
              <a:spcAft>
                <a:spcPts val="0"/>
              </a:spcAft>
              <a:buClr>
                <a:schemeClr val="accent4"/>
              </a:buClr>
              <a:buSzPct val="108108"/>
            </a:pPr>
            <a:endParaRPr sz="1800" dirty="0">
              <a:solidFill>
                <a:schemeClr val="bg2">
                  <a:lumMod val="25000"/>
                </a:schemeClr>
              </a:solidFill>
              <a:latin typeface="Aptos" panose="020B0004020202020204" pitchFamily="34" charset="0"/>
            </a:endParaRPr>
          </a:p>
        </p:txBody>
      </p:sp>
      <p:sp>
        <p:nvSpPr>
          <p:cNvPr id="685" name="Google Shape;685;p13"/>
          <p:cNvSpPr txBox="1"/>
          <p:nvPr/>
        </p:nvSpPr>
        <p:spPr>
          <a:xfrm>
            <a:off x="6597225" y="2959911"/>
            <a:ext cx="5501641" cy="3708517"/>
          </a:xfrm>
          <a:prstGeom prst="rect">
            <a:avLst/>
          </a:prstGeom>
          <a:noFill/>
          <a:ln>
            <a:noFill/>
          </a:ln>
        </p:spPr>
        <p:txBody>
          <a:bodyPr spcFirstLastPara="1" wrap="square" lIns="0" tIns="228600" rIns="0" bIns="0" anchor="t" anchorCtr="0">
            <a:normAutofit/>
          </a:bodyPr>
          <a:lstStyle/>
          <a:p>
            <a:r>
              <a:rPr lang="de-DE" sz="1800" b="1" dirty="0">
                <a:solidFill>
                  <a:schemeClr val="bg2">
                    <a:lumMod val="25000"/>
                  </a:schemeClr>
                </a:solidFill>
                <a:latin typeface="Aptos" panose="020B0004020202020204" pitchFamily="34" charset="0"/>
              </a:rPr>
              <a:t>Teil 2: Einführung in die nachhaltige Beschaffung</a:t>
            </a:r>
            <a:endParaRPr lang="de-DE" sz="1800" dirty="0">
              <a:solidFill>
                <a:schemeClr val="bg2">
                  <a:lumMod val="25000"/>
                </a:schemeClr>
              </a:solidFill>
              <a:latin typeface="Aptos" panose="020B0004020202020204" pitchFamily="34" charset="0"/>
            </a:endParaRPr>
          </a:p>
          <a:p>
            <a:pPr marL="514350" indent="-285750">
              <a:spcBef>
                <a:spcPts val="2200"/>
              </a:spcBef>
              <a:buClr>
                <a:schemeClr val="accent4"/>
              </a:buClr>
              <a:buSzPts val="2400"/>
              <a:buFont typeface="Arial" panose="020B0604020202020204" pitchFamily="34" charset="0"/>
              <a:buChar char="•"/>
            </a:pPr>
            <a:r>
              <a:rPr lang="de-DE" sz="1800" b="1" dirty="0">
                <a:solidFill>
                  <a:schemeClr val="bg2">
                    <a:lumMod val="25000"/>
                  </a:schemeClr>
                </a:solidFill>
                <a:latin typeface="Aptos" panose="020B0004020202020204" pitchFamily="34" charset="0"/>
              </a:rPr>
              <a:t>Entwicklungsmodelle im Vergleich</a:t>
            </a:r>
          </a:p>
          <a:p>
            <a:pPr marL="514350" indent="-285750">
              <a:spcBef>
                <a:spcPts val="2200"/>
              </a:spcBef>
              <a:buClr>
                <a:schemeClr val="accent4"/>
              </a:buClr>
              <a:buSzPts val="2400"/>
              <a:buFont typeface="Arial" panose="020B0604020202020204" pitchFamily="34" charset="0"/>
              <a:buChar char="•"/>
            </a:pPr>
            <a:r>
              <a:rPr lang="de-DE" sz="1800" b="1" dirty="0">
                <a:solidFill>
                  <a:schemeClr val="bg2">
                    <a:lumMod val="25000"/>
                  </a:schemeClr>
                </a:solidFill>
                <a:latin typeface="Aptos" panose="020B0004020202020204" pitchFamily="34" charset="0"/>
              </a:rPr>
              <a:t>Die Definition von GPP</a:t>
            </a:r>
          </a:p>
          <a:p>
            <a:pPr marL="514350" indent="-285750">
              <a:spcBef>
                <a:spcPts val="2200"/>
              </a:spcBef>
              <a:buClr>
                <a:schemeClr val="accent4"/>
              </a:buClr>
              <a:buSzPts val="2400"/>
              <a:buFont typeface="Arial" panose="020B0604020202020204" pitchFamily="34" charset="0"/>
              <a:buChar char="•"/>
            </a:pPr>
            <a:r>
              <a:rPr lang="de-DE" sz="1800" b="1" dirty="0">
                <a:solidFill>
                  <a:schemeClr val="bg2">
                    <a:lumMod val="25000"/>
                  </a:schemeClr>
                </a:solidFill>
                <a:latin typeface="Aptos" panose="020B0004020202020204" pitchFamily="34" charset="0"/>
              </a:rPr>
              <a:t>Europäische Instrumente zur Verbreitung von GPP</a:t>
            </a:r>
          </a:p>
          <a:p>
            <a:pPr marL="514350" indent="-285750">
              <a:spcBef>
                <a:spcPts val="2200"/>
              </a:spcBef>
              <a:buClr>
                <a:schemeClr val="accent4"/>
              </a:buClr>
              <a:buSzPts val="2400"/>
              <a:buFont typeface="Arial" panose="020B0604020202020204" pitchFamily="34" charset="0"/>
              <a:buChar char="•"/>
            </a:pPr>
            <a:r>
              <a:rPr lang="de-DE" sz="1800" b="1" dirty="0">
                <a:solidFill>
                  <a:schemeClr val="bg2">
                    <a:lumMod val="25000"/>
                  </a:schemeClr>
                </a:solidFill>
                <a:latin typeface="Aptos" panose="020B0004020202020204" pitchFamily="34" charset="0"/>
              </a:rPr>
              <a:t>Vorteile von SPP</a:t>
            </a:r>
          </a:p>
          <a:p>
            <a:pPr marL="228600" marR="0" lvl="0" algn="l" rtl="0">
              <a:spcBef>
                <a:spcPts val="2200"/>
              </a:spcBef>
              <a:spcAft>
                <a:spcPts val="0"/>
              </a:spcAft>
              <a:buClr>
                <a:schemeClr val="accent4"/>
              </a:buClr>
              <a:buSzPts val="2400"/>
            </a:pPr>
            <a:endParaRPr sz="1800" b="1" i="0" u="none" strike="noStrike" cap="none" dirty="0">
              <a:solidFill>
                <a:schemeClr val="bg2">
                  <a:lumMod val="25000"/>
                </a:schemeClr>
              </a:solidFill>
              <a:latin typeface="Aptos" panose="020B0004020202020204" pitchFamily="34" charset="0"/>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de-DE" sz="5400" dirty="0">
                <a:latin typeface="Aptos Serif" panose="02020604070405020304" pitchFamily="18" charset="0"/>
                <a:cs typeface="Aptos Serif" panose="02020604070405020304" pitchFamily="18" charset="0"/>
              </a:rPr>
              <a:t>Vielen Dank für Ihre Aufmerksamkeit!</a:t>
            </a:r>
            <a:endParaRPr dirty="0">
              <a:latin typeface="Aptos Serif" panose="02020604070405020304" pitchFamily="18" charset="0"/>
              <a:cs typeface="Aptos Serif" panose="02020604070405020304" pitchFamily="18" charset="0"/>
            </a:endParaRPr>
          </a:p>
        </p:txBody>
      </p:sp>
      <p:pic>
        <p:nvPicPr>
          <p:cNvPr id="692" name="Google Shape;692;p15" descr="Ein Bild, das Text, Schrift, Screenshot, Grafiken enthält.&#10;&#10;Automatisch generierte Beschreibung"/>
          <p:cNvPicPr preferRelativeResize="0"/>
          <p:nvPr/>
        </p:nvPicPr>
        <p:blipFill rotWithShape="1">
          <a:blip r:embed="rId3">
            <a:alphaModFix/>
          </a:blip>
          <a:srcRect/>
          <a:stretch/>
        </p:blipFill>
        <p:spPr>
          <a:xfrm>
            <a:off x="6800959" y="4901921"/>
            <a:ext cx="5273749" cy="1904297"/>
          </a:xfrm>
          <a:prstGeom prst="rect">
            <a:avLst/>
          </a:prstGeom>
          <a:noFill/>
          <a:ln>
            <a:noFill/>
          </a:ln>
        </p:spPr>
      </p:pic>
      <p:pic>
        <p:nvPicPr>
          <p:cNvPr id="693" name="Google Shape;693;p15" descr="Ein Bild, das Text, Schrift, Electric Blue (Farbe), Symbol enthält.&#10;&#10;Automatisch generierte Beschreibung"/>
          <p:cNvPicPr preferRelativeResize="0"/>
          <p:nvPr/>
        </p:nvPicPr>
        <p:blipFill rotWithShape="1">
          <a:blip r:embed="rId4">
            <a:alphaModFix/>
          </a:blip>
          <a:srcRect/>
          <a:stretch/>
        </p:blipFill>
        <p:spPr>
          <a:xfrm>
            <a:off x="2666337" y="6052862"/>
            <a:ext cx="3594100" cy="753356"/>
          </a:xfrm>
          <a:prstGeom prst="rect">
            <a:avLst/>
          </a:prstGeom>
          <a:noFill/>
          <a:ln>
            <a:noFill/>
          </a:ln>
        </p:spPr>
      </p:pic>
      <p:sp>
        <p:nvSpPr>
          <p:cNvPr id="2" name="Google Shape;121;p22">
            <a:extLst>
              <a:ext uri="{FF2B5EF4-FFF2-40B4-BE49-F238E27FC236}">
                <a16:creationId xmlns:a16="http://schemas.microsoft.com/office/drawing/2014/main" id="{40C0A6DD-7E34-658B-62FF-7436413E1401}"/>
              </a:ext>
            </a:extLst>
          </p:cNvPr>
          <p:cNvSpPr txBox="1"/>
          <p:nvPr/>
        </p:nvSpPr>
        <p:spPr>
          <a:xfrm>
            <a:off x="-15685" y="6086279"/>
            <a:ext cx="2536187" cy="6462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600" b="0" i="0" u="none" strike="noStrike" cap="none" dirty="0">
                <a:solidFill>
                  <a:schemeClr val="tx1"/>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600" b="0" i="0" u="none" strike="noStrike" cap="none" dirty="0">
              <a:solidFill>
                <a:schemeClr val="tx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84"/>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Quellen</a:t>
            </a:r>
            <a:endParaRPr dirty="0">
              <a:latin typeface="Aptos Serif" panose="02020604070405020304" pitchFamily="18" charset="0"/>
              <a:cs typeface="Aptos Serif" panose="02020604070405020304" pitchFamily="18" charset="0"/>
            </a:endParaRPr>
          </a:p>
        </p:txBody>
      </p:sp>
      <p:sp>
        <p:nvSpPr>
          <p:cNvPr id="701" name="Google Shape;701;p84"/>
          <p:cNvSpPr txBox="1"/>
          <p:nvPr/>
        </p:nvSpPr>
        <p:spPr>
          <a:xfrm>
            <a:off x="506677" y="2325274"/>
            <a:ext cx="10972799" cy="444019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de-DE" sz="1400" b="0" i="0" u="sng" strike="noStrike" cap="none" dirty="0">
                <a:solidFill>
                  <a:schemeClr val="bg2">
                    <a:lumMod val="25000"/>
                  </a:schemeClr>
                </a:solidFill>
                <a:latin typeface="Aptos" panose="020B0004020202020204" pitchFamily="34" charset="0"/>
                <a:sym typeface="Arial"/>
                <a:hlinkClick r:id="rId3">
                  <a:extLst>
                    <a:ext uri="{A12FA001-AC4F-418D-AE19-62706E023703}">
                      <ahyp:hlinkClr xmlns:ahyp="http://schemas.microsoft.com/office/drawing/2018/hyperlinkcolor" val="tx"/>
                    </a:ext>
                  </a:extLst>
                </a:hlinkClick>
              </a:rPr>
              <a:t>https://www.are.admin.ch/are/en/home/media/publications/sustainable-development/brundtland-report.html</a:t>
            </a:r>
            <a:endParaRPr sz="1400" b="0" i="0" u="none" strike="noStrike" cap="none" dirty="0">
              <a:solidFill>
                <a:schemeClr val="bg2">
                  <a:lumMod val="25000"/>
                </a:schemeClr>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400" b="0" i="0" u="sng" strike="noStrike" cap="none" dirty="0">
                <a:solidFill>
                  <a:schemeClr val="bg2">
                    <a:lumMod val="25000"/>
                  </a:schemeClr>
                </a:solidFill>
                <a:latin typeface="Aptos" panose="020B0004020202020204" pitchFamily="34" charset="0"/>
                <a:sym typeface="Arial"/>
                <a:hlinkClick r:id="rId4">
                  <a:extLst>
                    <a:ext uri="{A12FA001-AC4F-418D-AE19-62706E023703}">
                      <ahyp:hlinkClr xmlns:ahyp="http://schemas.microsoft.com/office/drawing/2018/hyperlinkcolor" val="tx"/>
                    </a:ext>
                  </a:extLst>
                </a:hlinkClick>
              </a:rPr>
              <a:t>https://www.clubofrome.org/publication/the-limits-to-growth/#:~:text=Published%201972%20%E2%80%93%20The%20message%20of,long%2C%20even%20with%20advanced%20technology</a:t>
            </a:r>
            <a:r>
              <a:rPr lang="de-DE" sz="1400" b="0" i="0" u="none" strike="noStrike" cap="none" dirty="0">
                <a:solidFill>
                  <a:schemeClr val="bg2">
                    <a:lumMod val="25000"/>
                  </a:schemeClr>
                </a:solidFill>
                <a:latin typeface="Aptos" panose="020B0004020202020204" pitchFamily="34" charset="0"/>
                <a:sym typeface="Arial"/>
              </a:rPr>
              <a:t>. </a:t>
            </a:r>
            <a:endParaRPr sz="1400" b="0" i="0" u="none" strike="noStrike" cap="none" dirty="0">
              <a:solidFill>
                <a:schemeClr val="bg2">
                  <a:lumMod val="25000"/>
                </a:schemeClr>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400" b="0" i="0" u="sng" strike="noStrike" cap="none" dirty="0">
                <a:solidFill>
                  <a:schemeClr val="bg2">
                    <a:lumMod val="25000"/>
                  </a:schemeClr>
                </a:solidFill>
                <a:latin typeface="Aptos" panose="020B0004020202020204" pitchFamily="34" charset="0"/>
                <a:sym typeface="Arial"/>
                <a:hlinkClick r:id="rId5">
                  <a:extLst>
                    <a:ext uri="{A12FA001-AC4F-418D-AE19-62706E023703}">
                      <ahyp:hlinkClr xmlns:ahyp="http://schemas.microsoft.com/office/drawing/2018/hyperlinkcolor" val="tx"/>
                    </a:ext>
                  </a:extLst>
                </a:hlinkClick>
              </a:rPr>
              <a:t>https://www.un.org/en/conferences/environment/stockholm1972</a:t>
            </a:r>
            <a:r>
              <a:rPr lang="de-DE" sz="1400" b="0" i="0" u="none" strike="noStrike" cap="none" dirty="0">
                <a:solidFill>
                  <a:schemeClr val="bg2">
                    <a:lumMod val="25000"/>
                  </a:schemeClr>
                </a:solidFill>
                <a:latin typeface="Aptos" panose="020B0004020202020204" pitchFamily="34" charset="0"/>
                <a:sym typeface="Arial"/>
              </a:rPr>
              <a:t> </a:t>
            </a:r>
            <a:endParaRPr sz="1400" b="0" i="0" u="none" strike="noStrike" cap="none" dirty="0">
              <a:solidFill>
                <a:schemeClr val="bg2">
                  <a:lumMod val="25000"/>
                </a:schemeClr>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400" b="0" i="0" u="sng" strike="noStrike" cap="none" dirty="0">
                <a:solidFill>
                  <a:schemeClr val="bg2">
                    <a:lumMod val="25000"/>
                  </a:schemeClr>
                </a:solidFill>
                <a:latin typeface="Aptos" panose="020B0004020202020204" pitchFamily="34" charset="0"/>
                <a:sym typeface="Arial"/>
                <a:hlinkClick r:id="rId6">
                  <a:extLst>
                    <a:ext uri="{A12FA001-AC4F-418D-AE19-62706E023703}">
                      <ahyp:hlinkClr xmlns:ahyp="http://schemas.microsoft.com/office/drawing/2018/hyperlinkcolor" val="tx"/>
                    </a:ext>
                  </a:extLst>
                </a:hlinkClick>
              </a:rPr>
              <a:t>https://unric.org/it/che-cosa-sono-i-cambiamenti-climatici/</a:t>
            </a:r>
            <a:r>
              <a:rPr lang="de-DE" sz="1400" b="0" i="0" u="none" strike="noStrike" cap="none" dirty="0">
                <a:solidFill>
                  <a:schemeClr val="bg2">
                    <a:lumMod val="25000"/>
                  </a:schemeClr>
                </a:solidFill>
                <a:latin typeface="Aptos" panose="020B0004020202020204" pitchFamily="34" charset="0"/>
                <a:sym typeface="Arial"/>
              </a:rPr>
              <a:t> </a:t>
            </a:r>
            <a:endParaRPr sz="1400" b="0" i="0" u="none" strike="noStrike" cap="none" dirty="0">
              <a:solidFill>
                <a:schemeClr val="bg2">
                  <a:lumMod val="25000"/>
                </a:schemeClr>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400" b="0" i="0" u="sng" strike="noStrike" cap="none" dirty="0">
                <a:solidFill>
                  <a:schemeClr val="bg2">
                    <a:lumMod val="25000"/>
                  </a:schemeClr>
                </a:solidFill>
                <a:latin typeface="Aptos" panose="020B0004020202020204" pitchFamily="34" charset="0"/>
                <a:sym typeface="Arial"/>
                <a:hlinkClick r:id="rId7">
                  <a:extLst>
                    <a:ext uri="{A12FA001-AC4F-418D-AE19-62706E023703}">
                      <ahyp:hlinkClr xmlns:ahyp="http://schemas.microsoft.com/office/drawing/2018/hyperlinkcolor" val="tx"/>
                    </a:ext>
                  </a:extLst>
                </a:hlinkClick>
              </a:rPr>
              <a:t>https://asvis.it/goal-e-target-obiettivi-e-traguardi-per-il-2030/</a:t>
            </a:r>
            <a:r>
              <a:rPr lang="de-DE" sz="1400" b="0" i="0" u="none" strike="noStrike" cap="none" dirty="0">
                <a:solidFill>
                  <a:schemeClr val="bg2">
                    <a:lumMod val="25000"/>
                  </a:schemeClr>
                </a:solidFill>
                <a:latin typeface="Aptos" panose="020B0004020202020204" pitchFamily="34" charset="0"/>
                <a:sym typeface="Arial"/>
              </a:rPr>
              <a:t> </a:t>
            </a:r>
            <a:endParaRPr sz="1400" b="0" i="0" u="none" strike="noStrike" cap="none" dirty="0">
              <a:solidFill>
                <a:schemeClr val="bg2">
                  <a:lumMod val="25000"/>
                </a:schemeClr>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400" b="0" i="0" u="sng" strike="noStrike" cap="none" dirty="0">
                <a:solidFill>
                  <a:schemeClr val="bg2">
                    <a:lumMod val="25000"/>
                  </a:schemeClr>
                </a:solidFill>
                <a:latin typeface="Aptos" panose="020B0004020202020204" pitchFamily="34" charset="0"/>
                <a:sym typeface="Arial"/>
                <a:hlinkClick r:id="rId8">
                  <a:extLst>
                    <a:ext uri="{A12FA001-AC4F-418D-AE19-62706E023703}">
                      <ahyp:hlinkClr xmlns:ahyp="http://schemas.microsoft.com/office/drawing/2018/hyperlinkcolor" val="tx"/>
                    </a:ext>
                  </a:extLst>
                </a:hlinkClick>
              </a:rPr>
              <a:t>https://sdgs.un.org/2030agenda</a:t>
            </a:r>
            <a:r>
              <a:rPr lang="de-DE" sz="1400" b="0" i="0" u="none" strike="noStrike" cap="none" dirty="0">
                <a:solidFill>
                  <a:schemeClr val="bg2">
                    <a:lumMod val="25000"/>
                  </a:schemeClr>
                </a:solidFill>
                <a:latin typeface="Aptos" panose="020B0004020202020204" pitchFamily="34" charset="0"/>
                <a:sym typeface="Arial"/>
              </a:rPr>
              <a:t> </a:t>
            </a:r>
            <a:endParaRPr sz="1400" b="0" i="0" u="none" strike="noStrike" cap="none" dirty="0">
              <a:solidFill>
                <a:schemeClr val="bg2">
                  <a:lumMod val="25000"/>
                </a:schemeClr>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400" b="0" i="0" u="sng" strike="noStrike" cap="none" dirty="0">
                <a:solidFill>
                  <a:schemeClr val="bg2">
                    <a:lumMod val="25000"/>
                  </a:schemeClr>
                </a:solidFill>
                <a:latin typeface="Aptos" panose="020B0004020202020204" pitchFamily="34" charset="0"/>
                <a:sym typeface="Arial"/>
                <a:hlinkClick r:id="rId9">
                  <a:extLst>
                    <a:ext uri="{A12FA001-AC4F-418D-AE19-62706E023703}">
                      <ahyp:hlinkClr xmlns:ahyp="http://schemas.microsoft.com/office/drawing/2018/hyperlinkcolor" val="tx"/>
                    </a:ext>
                  </a:extLst>
                </a:hlinkClick>
              </a:rPr>
              <a:t>https://sdgs.un.org/goals</a:t>
            </a:r>
            <a:r>
              <a:rPr lang="de-DE" sz="1400" b="0" i="0" u="none" strike="noStrike" cap="none" dirty="0">
                <a:solidFill>
                  <a:schemeClr val="bg2">
                    <a:lumMod val="25000"/>
                  </a:schemeClr>
                </a:solidFill>
                <a:latin typeface="Aptos" panose="020B0004020202020204" pitchFamily="34" charset="0"/>
                <a:sym typeface="Arial"/>
              </a:rPr>
              <a:t> </a:t>
            </a:r>
            <a:endParaRPr sz="1400" b="0" i="0" u="none" strike="noStrike" cap="none" dirty="0">
              <a:solidFill>
                <a:schemeClr val="bg2">
                  <a:lumMod val="25000"/>
                </a:schemeClr>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400" b="0" i="0" u="sng" strike="noStrike" cap="none" dirty="0">
                <a:solidFill>
                  <a:schemeClr val="bg2">
                    <a:lumMod val="25000"/>
                  </a:schemeClr>
                </a:solidFill>
                <a:latin typeface="Aptos" panose="020B0004020202020204" pitchFamily="34" charset="0"/>
                <a:sym typeface="Arial"/>
                <a:hlinkClick r:id="rId10">
                  <a:extLst>
                    <a:ext uri="{A12FA001-AC4F-418D-AE19-62706E023703}">
                      <ahyp:hlinkClr xmlns:ahyp="http://schemas.microsoft.com/office/drawing/2018/hyperlinkcolor" val="tx"/>
                    </a:ext>
                  </a:extLst>
                </a:hlinkClick>
              </a:rPr>
              <a:t>https://gpp.mase.gov.it/Home/PianoAzioneNazionaleGPP?utm_source=chatgpt.com</a:t>
            </a:r>
            <a:r>
              <a:rPr lang="de-DE" sz="1400" b="0" i="0" u="none" strike="noStrike" cap="none" dirty="0">
                <a:solidFill>
                  <a:schemeClr val="bg2">
                    <a:lumMod val="25000"/>
                  </a:schemeClr>
                </a:solidFill>
                <a:latin typeface="Aptos" panose="020B0004020202020204" pitchFamily="34" charset="0"/>
                <a:sym typeface="Arial"/>
              </a:rPr>
              <a:t> </a:t>
            </a:r>
            <a:endParaRPr sz="1400" b="0" i="0" u="none" strike="noStrike" cap="none" dirty="0">
              <a:solidFill>
                <a:schemeClr val="bg2">
                  <a:lumMod val="25000"/>
                </a:schemeClr>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400" b="0" i="0" u="sng" strike="noStrike" cap="none" dirty="0">
                <a:solidFill>
                  <a:schemeClr val="bg2">
                    <a:lumMod val="25000"/>
                  </a:schemeClr>
                </a:solidFill>
                <a:latin typeface="Aptos" panose="020B0004020202020204" pitchFamily="34" charset="0"/>
                <a:sym typeface="Arial"/>
                <a:hlinkClick r:id="rId11">
                  <a:extLst>
                    <a:ext uri="{A12FA001-AC4F-418D-AE19-62706E023703}">
                      <ahyp:hlinkClr xmlns:ahyp="http://schemas.microsoft.com/office/drawing/2018/hyperlinkcolor" val="tx"/>
                    </a:ext>
                  </a:extLst>
                </a:hlinkClick>
              </a:rPr>
              <a:t>https://gpp.mase.gov.it/Struttura-dei-CAM</a:t>
            </a:r>
            <a:r>
              <a:rPr lang="de-DE" sz="1400" b="0" i="0" u="none" strike="noStrike" cap="none" dirty="0">
                <a:solidFill>
                  <a:schemeClr val="bg2">
                    <a:lumMod val="25000"/>
                  </a:schemeClr>
                </a:solidFill>
                <a:latin typeface="Aptos" panose="020B0004020202020204" pitchFamily="34" charset="0"/>
                <a:sym typeface="Arial"/>
              </a:rPr>
              <a:t> </a:t>
            </a:r>
            <a:endParaRPr sz="1400" b="0" i="0" u="none" strike="noStrike" cap="none" dirty="0">
              <a:solidFill>
                <a:schemeClr val="bg2">
                  <a:lumMod val="25000"/>
                </a:schemeClr>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400" b="0" i="0" u="sng" strike="noStrike" cap="none" dirty="0">
                <a:solidFill>
                  <a:schemeClr val="bg2">
                    <a:lumMod val="25000"/>
                  </a:schemeClr>
                </a:solidFill>
                <a:latin typeface="Aptos" panose="020B0004020202020204" pitchFamily="34" charset="0"/>
                <a:sym typeface="Arial"/>
                <a:hlinkClick r:id="rId12">
                  <a:extLst>
                    <a:ext uri="{A12FA001-AC4F-418D-AE19-62706E023703}">
                      <ahyp:hlinkClr xmlns:ahyp="http://schemas.microsoft.com/office/drawing/2018/hyperlinkcolor" val="tx"/>
                    </a:ext>
                  </a:extLst>
                </a:hlinkClick>
              </a:rPr>
              <a:t>https://thedocs.worldbank.org/en/doc/e77a9257967cac8b62484c7e8c974e70-0290012024/original/WB-SUSTAINABLE-PROCUREMENT-16574-CH1.pdf</a:t>
            </a:r>
            <a:r>
              <a:rPr lang="de-DE" sz="1400" b="0" i="0" u="none" strike="noStrike" cap="none" dirty="0">
                <a:solidFill>
                  <a:schemeClr val="bg2">
                    <a:lumMod val="25000"/>
                  </a:schemeClr>
                </a:solidFill>
                <a:latin typeface="Aptos" panose="020B0004020202020204" pitchFamily="34" charset="0"/>
                <a:sym typeface="Arial"/>
              </a:rPr>
              <a:t> </a:t>
            </a:r>
            <a:endParaRPr sz="1400" b="0" i="0" u="none" strike="noStrike" cap="none" dirty="0">
              <a:solidFill>
                <a:schemeClr val="bg2">
                  <a:lumMod val="25000"/>
                </a:schemeClr>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400" b="0" i="0" u="sng" strike="noStrike" cap="none" dirty="0">
                <a:solidFill>
                  <a:schemeClr val="bg2">
                    <a:lumMod val="25000"/>
                  </a:schemeClr>
                </a:solidFill>
                <a:latin typeface="Aptos" panose="020B0004020202020204" pitchFamily="34" charset="0"/>
                <a:sym typeface="Arial"/>
                <a:hlinkClick r:id="rId13">
                  <a:extLst>
                    <a:ext uri="{A12FA001-AC4F-418D-AE19-62706E023703}">
                      <ahyp:hlinkClr xmlns:ahyp="http://schemas.microsoft.com/office/drawing/2018/hyperlinkcolor" val="tx"/>
                    </a:ext>
                  </a:extLst>
                </a:hlinkClick>
              </a:rPr>
              <a:t>https://procuraplus.org/fileadmin/user_upload/ManualProcura_online_version_new_logo.pdf</a:t>
            </a:r>
            <a:r>
              <a:rPr lang="de-DE" sz="1400" b="0" i="0" u="none" strike="noStrike" cap="none" dirty="0">
                <a:solidFill>
                  <a:schemeClr val="bg2">
                    <a:lumMod val="25000"/>
                  </a:schemeClr>
                </a:solidFill>
                <a:latin typeface="Aptos" panose="020B0004020202020204" pitchFamily="34" charset="0"/>
                <a:sym typeface="Arial"/>
              </a:rPr>
              <a:t> </a:t>
            </a:r>
            <a:endParaRPr sz="1400" b="0" i="0" u="none" strike="noStrike" cap="none" dirty="0">
              <a:solidFill>
                <a:schemeClr val="bg2">
                  <a:lumMod val="25000"/>
                </a:schemeClr>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400"/>
              <a:buFont typeface="Arial"/>
              <a:buNone/>
            </a:pPr>
            <a:r>
              <a:rPr lang="de-DE" sz="1400" b="0" i="0" u="sng" strike="noStrike" cap="none" dirty="0">
                <a:solidFill>
                  <a:schemeClr val="bg2">
                    <a:lumMod val="25000"/>
                  </a:schemeClr>
                </a:solidFill>
                <a:latin typeface="Aptos" panose="020B0004020202020204" pitchFamily="34" charset="0"/>
                <a:sym typeface="Arial"/>
                <a:hlinkClick r:id="rId14">
                  <a:extLst>
                    <a:ext uri="{A12FA001-AC4F-418D-AE19-62706E023703}">
                      <ahyp:hlinkClr xmlns:ahyp="http://schemas.microsoft.com/office/drawing/2018/hyperlinkcolor" val="tx"/>
                    </a:ext>
                  </a:extLst>
                </a:hlinkClick>
              </a:rPr>
              <a:t>https://www.oneplanetnetwork.org/sites/default/files/10yfp_spp_programme_principles_of_sustainable_public_procurement.pdf</a:t>
            </a:r>
            <a:r>
              <a:rPr lang="de-DE" sz="1400" b="0" i="0" u="none" strike="noStrike" cap="none" dirty="0">
                <a:solidFill>
                  <a:schemeClr val="bg2">
                    <a:lumMod val="25000"/>
                  </a:schemeClr>
                </a:solidFill>
                <a:latin typeface="Aptos" panose="020B0004020202020204" pitchFamily="34" charset="0"/>
                <a:sym typeface="Arial"/>
              </a:rPr>
              <a:t> </a:t>
            </a:r>
            <a:endParaRPr sz="1400" b="0" i="0" u="none" strike="noStrike" cap="none" dirty="0">
              <a:solidFill>
                <a:schemeClr val="bg2">
                  <a:lumMod val="25000"/>
                </a:schemeClr>
              </a:solidFill>
              <a:latin typeface="Aptos" panose="020B0004020202020204" pitchFamily="34"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594360" y="365125"/>
            <a:ext cx="11003280" cy="1325563"/>
          </a:xfrm>
          <a:prstGeom prst="rect">
            <a:avLst/>
          </a:prstGeom>
          <a:noFill/>
          <a:ln>
            <a:noFill/>
          </a:ln>
        </p:spPr>
        <p:txBody>
          <a:bodyPr spcFirstLastPara="1" wrap="square" lIns="0" tIns="0" rIns="0" bIns="0" anchor="ctr" anchorCtr="0">
            <a:normAutofit/>
          </a:bodyPr>
          <a:lstStyle/>
          <a:p>
            <a:pPr lvl="0"/>
            <a:r>
              <a:rPr lang="de-DE" dirty="0">
                <a:latin typeface="Aptos Serif" panose="02020604070405020304" pitchFamily="18" charset="0"/>
                <a:cs typeface="Aptos Serif" panose="02020604070405020304" pitchFamily="18" charset="0"/>
              </a:rPr>
              <a:t>1972 – Konferenz der Vereinten Nationen über die Umwelt des Menschen</a:t>
            </a:r>
            <a:endParaRPr dirty="0">
              <a:latin typeface="Aptos Serif" panose="02020604070405020304" pitchFamily="18" charset="0"/>
              <a:cs typeface="Aptos Serif" panose="02020604070405020304" pitchFamily="18" charset="0"/>
            </a:endParaRPr>
          </a:p>
        </p:txBody>
      </p:sp>
      <p:pic>
        <p:nvPicPr>
          <p:cNvPr id="164" name="Google Shape;164;p30"/>
          <p:cNvPicPr preferRelativeResize="0"/>
          <p:nvPr/>
        </p:nvPicPr>
        <p:blipFill rotWithShape="1">
          <a:blip r:embed="rId3">
            <a:alphaModFix/>
          </a:blip>
          <a:srcRect t="11487" r="1" b="11487"/>
          <a:stretch/>
        </p:blipFill>
        <p:spPr>
          <a:xfrm>
            <a:off x="594360" y="1881188"/>
            <a:ext cx="5311140" cy="4352544"/>
          </a:xfrm>
          <a:prstGeom prst="rect">
            <a:avLst/>
          </a:prstGeom>
          <a:noFill/>
          <a:ln>
            <a:noFill/>
          </a:ln>
        </p:spPr>
      </p:pic>
      <p:sp>
        <p:nvSpPr>
          <p:cNvPr id="165" name="Google Shape;165;p30"/>
          <p:cNvSpPr txBox="1">
            <a:spLocks noGrp="1"/>
          </p:cNvSpPr>
          <p:nvPr>
            <p:ph type="body" idx="4294967295"/>
          </p:nvPr>
        </p:nvSpPr>
        <p:spPr>
          <a:xfrm>
            <a:off x="6286500" y="1881188"/>
            <a:ext cx="5311140" cy="4352544"/>
          </a:xfrm>
          <a:prstGeom prst="rect">
            <a:avLst/>
          </a:prstGeom>
          <a:noFill/>
          <a:ln>
            <a:noFill/>
          </a:ln>
        </p:spPr>
        <p:txBody>
          <a:bodyPr spcFirstLastPara="1" wrap="square" lIns="91425" tIns="45700" rIns="91425" bIns="45700" anchor="t" anchorCtr="0">
            <a:normAutofit lnSpcReduction="10000"/>
          </a:bodyPr>
          <a:lstStyle/>
          <a:p>
            <a:pPr marL="571500" lvl="0" indent="-342900">
              <a:lnSpc>
                <a:spcPct val="110000"/>
              </a:lnSpc>
              <a:spcBef>
                <a:spcPts val="0"/>
              </a:spcBef>
              <a:buClr>
                <a:srgbClr val="000000"/>
              </a:buClr>
              <a:buFont typeface="Arial"/>
              <a:buChar char="•"/>
            </a:pPr>
            <a:r>
              <a:rPr lang="de-DE" sz="2600" dirty="0">
                <a:latin typeface="Aptos" panose="020B0004020202020204" pitchFamily="34" charset="0"/>
              </a:rPr>
              <a:t>Es war die erste Weltkonferenz, bei der die </a:t>
            </a:r>
            <a:r>
              <a:rPr lang="de-DE" sz="2600" b="1" dirty="0">
                <a:latin typeface="Aptos" panose="020B0004020202020204" pitchFamily="34" charset="0"/>
              </a:rPr>
              <a:t>Umwelt zu einem wichtigen Thema </a:t>
            </a:r>
            <a:r>
              <a:rPr lang="de-DE" sz="2600" dirty="0">
                <a:latin typeface="Aptos" panose="020B0004020202020204" pitchFamily="34" charset="0"/>
              </a:rPr>
              <a:t>wurde.</a:t>
            </a:r>
          </a:p>
          <a:p>
            <a:pPr marL="571500" lvl="0" indent="-342900">
              <a:lnSpc>
                <a:spcPct val="110000"/>
              </a:lnSpc>
              <a:spcBef>
                <a:spcPts val="0"/>
              </a:spcBef>
              <a:buClr>
                <a:srgbClr val="000000"/>
              </a:buClr>
              <a:buFont typeface="Arial"/>
              <a:buChar char="•"/>
            </a:pPr>
            <a:r>
              <a:rPr lang="de-DE" sz="2600" dirty="0">
                <a:latin typeface="Aptos" panose="020B0004020202020204" pitchFamily="34" charset="0"/>
              </a:rPr>
              <a:t>Die </a:t>
            </a:r>
            <a:r>
              <a:rPr lang="de-DE" sz="2600" b="1" dirty="0">
                <a:latin typeface="Aptos" panose="020B0004020202020204" pitchFamily="34" charset="0"/>
              </a:rPr>
              <a:t>Erklärung von Stockholm </a:t>
            </a:r>
            <a:r>
              <a:rPr lang="de-DE" sz="2600" dirty="0">
                <a:latin typeface="Aptos" panose="020B0004020202020204" pitchFamily="34" charset="0"/>
              </a:rPr>
              <a:t>wurde verabschiedet.</a:t>
            </a:r>
          </a:p>
          <a:p>
            <a:pPr marL="571500" lvl="0" indent="-342900">
              <a:lnSpc>
                <a:spcPct val="110000"/>
              </a:lnSpc>
              <a:spcBef>
                <a:spcPts val="0"/>
              </a:spcBef>
              <a:buClr>
                <a:srgbClr val="000000"/>
              </a:buClr>
              <a:buFont typeface="Arial"/>
              <a:buChar char="•"/>
            </a:pPr>
            <a:r>
              <a:rPr lang="de-DE" sz="2600" dirty="0">
                <a:latin typeface="Aptos" panose="020B0004020202020204" pitchFamily="34" charset="0"/>
              </a:rPr>
              <a:t>Eines der wichtigsten Ergebnisse der Konferenz von Stockholm war die </a:t>
            </a:r>
            <a:r>
              <a:rPr lang="de-DE" sz="2600" b="1" dirty="0">
                <a:latin typeface="Aptos" panose="020B0004020202020204" pitchFamily="34" charset="0"/>
                <a:hlinkClick r:id="rId4"/>
              </a:rPr>
              <a:t>Gründung des Umweltprogramms der Vereinten Nationen (UNEP).</a:t>
            </a:r>
            <a:endParaRPr sz="2600" b="1" i="0" u="none" strike="noStrike" cap="none" dirty="0">
              <a:latin typeface="Aptos" panose="020B00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p>
            <a:pPr lvl="0"/>
            <a:r>
              <a:rPr lang="de-DE" sz="4400" u="none" strike="noStrike" cap="none" dirty="0">
                <a:latin typeface="Aptos Serif" panose="02020604070405020304" pitchFamily="18" charset="0"/>
                <a:cs typeface="Aptos Serif" panose="02020604070405020304" pitchFamily="18" charset="0"/>
                <a:sym typeface="Play"/>
              </a:rPr>
              <a:t>1972 - </a:t>
            </a:r>
            <a:r>
              <a:rPr lang="de-DE" dirty="0">
                <a:latin typeface="Aptos Serif" panose="02020604070405020304" pitchFamily="18" charset="0"/>
                <a:cs typeface="Aptos Serif" panose="02020604070405020304" pitchFamily="18" charset="0"/>
              </a:rPr>
              <a:t>Bericht „Die Grenzen des Wachstums“ (Club </a:t>
            </a:r>
            <a:r>
              <a:rPr lang="de-DE" dirty="0" err="1">
                <a:latin typeface="Aptos Serif" panose="02020604070405020304" pitchFamily="18" charset="0"/>
                <a:cs typeface="Aptos Serif" panose="02020604070405020304" pitchFamily="18" charset="0"/>
              </a:rPr>
              <a:t>of</a:t>
            </a:r>
            <a:r>
              <a:rPr lang="de-DE" dirty="0">
                <a:latin typeface="Aptos Serif" panose="02020604070405020304" pitchFamily="18" charset="0"/>
                <a:cs typeface="Aptos Serif" panose="02020604070405020304" pitchFamily="18" charset="0"/>
              </a:rPr>
              <a:t> Rome)</a:t>
            </a:r>
            <a:endParaRPr dirty="0">
              <a:latin typeface="Aptos Serif" panose="02020604070405020304" pitchFamily="18" charset="0"/>
              <a:cs typeface="Aptos Serif" panose="02020604070405020304" pitchFamily="18" charset="0"/>
            </a:endParaRPr>
          </a:p>
        </p:txBody>
      </p:sp>
      <p:sp>
        <p:nvSpPr>
          <p:cNvPr id="172" name="Google Shape;172;p31"/>
          <p:cNvSpPr txBox="1"/>
          <p:nvPr/>
        </p:nvSpPr>
        <p:spPr>
          <a:xfrm>
            <a:off x="594359" y="2589322"/>
            <a:ext cx="7447351" cy="1631175"/>
          </a:xfrm>
          <a:prstGeom prst="rect">
            <a:avLst/>
          </a:prstGeom>
          <a:noFill/>
          <a:ln>
            <a:noFill/>
          </a:ln>
        </p:spPr>
        <p:txBody>
          <a:bodyPr spcFirstLastPara="1" wrap="square" lIns="91425" tIns="45700" rIns="91425" bIns="45700" anchor="t" anchorCtr="0">
            <a:spAutoFit/>
          </a:bodyPr>
          <a:lstStyle/>
          <a:p>
            <a:pPr marL="285750" lvl="0" indent="-285750">
              <a:buSzPts val="2000"/>
              <a:buFont typeface="Arial"/>
              <a:buChar char="•"/>
            </a:pPr>
            <a:r>
              <a:rPr lang="de-DE" sz="2000" b="1" dirty="0">
                <a:solidFill>
                  <a:srgbClr val="3F3F3F"/>
                </a:solidFill>
                <a:latin typeface="Aptos" panose="020B0004020202020204" pitchFamily="34" charset="0"/>
              </a:rPr>
              <a:t>1970 </a:t>
            </a:r>
            <a:r>
              <a:rPr lang="de-DE" sz="2000" dirty="0">
                <a:solidFill>
                  <a:srgbClr val="3F3F3F"/>
                </a:solidFill>
                <a:latin typeface="Aptos" panose="020B0004020202020204" pitchFamily="34" charset="0"/>
              </a:rPr>
              <a:t>– Ein internationales Forscherteam am Massachusetts Institute </a:t>
            </a:r>
            <a:r>
              <a:rPr lang="de-DE" sz="2000" dirty="0" err="1">
                <a:solidFill>
                  <a:srgbClr val="3F3F3F"/>
                </a:solidFill>
                <a:latin typeface="Aptos" panose="020B0004020202020204" pitchFamily="34" charset="0"/>
              </a:rPr>
              <a:t>of</a:t>
            </a:r>
            <a:r>
              <a:rPr lang="de-DE" sz="2000" dirty="0">
                <a:solidFill>
                  <a:srgbClr val="3F3F3F"/>
                </a:solidFill>
                <a:latin typeface="Aptos" panose="020B0004020202020204" pitchFamily="34" charset="0"/>
              </a:rPr>
              <a:t> Technology (MIT) begann eine </a:t>
            </a:r>
            <a:r>
              <a:rPr lang="de-DE" sz="2000" b="1" dirty="0">
                <a:solidFill>
                  <a:srgbClr val="3F3F3F"/>
                </a:solidFill>
                <a:latin typeface="Aptos" panose="020B0004020202020204" pitchFamily="34" charset="0"/>
              </a:rPr>
              <a:t>Studie über die Auswirkungen des anhaltenden weltweiten Wachstums</a:t>
            </a:r>
            <a:r>
              <a:rPr lang="de-DE" sz="2000" dirty="0">
                <a:solidFill>
                  <a:srgbClr val="3F3F3F"/>
                </a:solidFill>
                <a:latin typeface="Aptos" panose="020B0004020202020204" pitchFamily="34" charset="0"/>
              </a:rPr>
              <a:t>.</a:t>
            </a:r>
          </a:p>
          <a:p>
            <a:pPr marL="285750" lvl="0" indent="-285750">
              <a:buSzPts val="2000"/>
              <a:buFont typeface="Arial"/>
              <a:buChar char="•"/>
            </a:pPr>
            <a:r>
              <a:rPr lang="de-DE" sz="2000" b="1" dirty="0">
                <a:solidFill>
                  <a:srgbClr val="3F3F3F"/>
                </a:solidFill>
                <a:latin typeface="Aptos" panose="020B0004020202020204" pitchFamily="34" charset="0"/>
              </a:rPr>
              <a:t>1972</a:t>
            </a:r>
            <a:r>
              <a:rPr lang="de-DE" sz="2000" dirty="0">
                <a:solidFill>
                  <a:srgbClr val="3F3F3F"/>
                </a:solidFill>
                <a:latin typeface="Aptos" panose="020B0004020202020204" pitchFamily="34" charset="0"/>
              </a:rPr>
              <a:t> – Der Club </a:t>
            </a:r>
            <a:r>
              <a:rPr lang="de-DE" sz="2000" dirty="0" err="1">
                <a:solidFill>
                  <a:srgbClr val="3F3F3F"/>
                </a:solidFill>
                <a:latin typeface="Aptos" panose="020B0004020202020204" pitchFamily="34" charset="0"/>
              </a:rPr>
              <a:t>of</a:t>
            </a:r>
            <a:r>
              <a:rPr lang="de-DE" sz="2000" dirty="0">
                <a:solidFill>
                  <a:srgbClr val="3F3F3F"/>
                </a:solidFill>
                <a:latin typeface="Aptos" panose="020B0004020202020204" pitchFamily="34" charset="0"/>
              </a:rPr>
              <a:t> Rome veröffentlichte den </a:t>
            </a:r>
            <a:r>
              <a:rPr lang="de-DE" sz="2000" b="1" dirty="0">
                <a:solidFill>
                  <a:srgbClr val="3F3F3F"/>
                </a:solidFill>
                <a:latin typeface="Aptos" panose="020B0004020202020204" pitchFamily="34" charset="0"/>
              </a:rPr>
              <a:t>Bericht „Die Grenzen des Wachstums“.</a:t>
            </a:r>
            <a:endParaRPr sz="1400" b="1" i="0" u="none" strike="noStrike" cap="none" dirty="0">
              <a:solidFill>
                <a:srgbClr val="000000"/>
              </a:solidFill>
              <a:latin typeface="Aptos" panose="020B0004020202020204" pitchFamily="34" charset="0"/>
              <a:sym typeface="Arial"/>
            </a:endParaRPr>
          </a:p>
        </p:txBody>
      </p:sp>
      <p:sp>
        <p:nvSpPr>
          <p:cNvPr id="173" name="Google Shape;173;p31"/>
          <p:cNvSpPr/>
          <p:nvPr/>
        </p:nvSpPr>
        <p:spPr>
          <a:xfrm rot="-5400000">
            <a:off x="632952" y="5231021"/>
            <a:ext cx="538619" cy="764088"/>
          </a:xfrm>
          <a:prstGeom prst="downArrow">
            <a:avLst>
              <a:gd name="adj1" fmla="val 50000"/>
              <a:gd name="adj2" fmla="val 50000"/>
            </a:avLst>
          </a:prstGeom>
          <a:solidFill>
            <a:schemeClr val="accent6"/>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4" name="Google Shape;174;p31"/>
          <p:cNvSpPr txBox="1"/>
          <p:nvPr/>
        </p:nvSpPr>
        <p:spPr>
          <a:xfrm>
            <a:off x="1358448" y="4624315"/>
            <a:ext cx="7318733" cy="1754286"/>
          </a:xfrm>
          <a:prstGeom prst="rect">
            <a:avLst/>
          </a:prstGeom>
          <a:noFill/>
          <a:ln>
            <a:noFill/>
          </a:ln>
        </p:spPr>
        <p:txBody>
          <a:bodyPr spcFirstLastPara="1" wrap="square" lIns="91425" tIns="45700" rIns="91425" bIns="45700" anchor="t" anchorCtr="0">
            <a:spAutoFit/>
          </a:bodyPr>
          <a:lstStyle/>
          <a:p>
            <a:pPr lvl="0">
              <a:buSzPts val="2000"/>
            </a:pPr>
            <a:r>
              <a:rPr lang="de-DE" sz="1800" dirty="0">
                <a:solidFill>
                  <a:srgbClr val="3F3F3F"/>
                </a:solidFill>
                <a:latin typeface="Aptos" panose="020B0004020202020204" pitchFamily="34" charset="0"/>
              </a:rPr>
              <a:t>Der Bericht hob die </a:t>
            </a:r>
            <a:r>
              <a:rPr lang="de-DE" sz="1800" b="1" dirty="0">
                <a:solidFill>
                  <a:srgbClr val="3F3F3F"/>
                </a:solidFill>
                <a:latin typeface="Aptos" panose="020B0004020202020204" pitchFamily="34" charset="0"/>
              </a:rPr>
              <a:t>Notwendigkeit einer nachhaltigen Entwicklung und eines verantwortungsvollen Ressourcenmanagements </a:t>
            </a:r>
            <a:r>
              <a:rPr lang="de-DE" sz="1800" dirty="0">
                <a:solidFill>
                  <a:srgbClr val="3F3F3F"/>
                </a:solidFill>
                <a:latin typeface="Aptos" panose="020B0004020202020204" pitchFamily="34" charset="0"/>
              </a:rPr>
              <a:t>hervor.</a:t>
            </a:r>
          </a:p>
          <a:p>
            <a:pPr lvl="0">
              <a:buSzPts val="2000"/>
            </a:pPr>
            <a:r>
              <a:rPr lang="de-DE" sz="1800" dirty="0">
                <a:solidFill>
                  <a:srgbClr val="3F3F3F"/>
                </a:solidFill>
                <a:latin typeface="Aptos" panose="020B0004020202020204" pitchFamily="34" charset="0"/>
              </a:rPr>
              <a:t>Die Studie prognostizierte, dass bei einer Fortsetzung dieser Trends die Ressourcen der Erde bis zum Ende des 21. Jahrhunderts erschöpft sein würden, was zu einem möglichen </a:t>
            </a:r>
            <a:r>
              <a:rPr lang="de-DE" sz="1800" b="1" dirty="0">
                <a:solidFill>
                  <a:srgbClr val="3F3F3F"/>
                </a:solidFill>
                <a:latin typeface="Aptos" panose="020B0004020202020204" pitchFamily="34" charset="0"/>
              </a:rPr>
              <a:t>wirtschaftlichen und ökologischen Zusammenbruch </a:t>
            </a:r>
            <a:r>
              <a:rPr lang="de-DE" sz="1800" dirty="0">
                <a:solidFill>
                  <a:srgbClr val="3F3F3F"/>
                </a:solidFill>
                <a:latin typeface="Aptos" panose="020B0004020202020204" pitchFamily="34" charset="0"/>
              </a:rPr>
              <a:t>führen würde.</a:t>
            </a:r>
            <a:endParaRPr sz="1800" b="1" i="0" u="none" strike="noStrike" cap="none" dirty="0">
              <a:solidFill>
                <a:srgbClr val="3F3F3F"/>
              </a:solidFill>
              <a:latin typeface="Aptos" panose="020B0004020202020204" pitchFamily="34" charset="0"/>
              <a:sym typeface="Arial"/>
            </a:endParaRPr>
          </a:p>
        </p:txBody>
      </p:sp>
      <p:pic>
        <p:nvPicPr>
          <p:cNvPr id="175" name="Google Shape;175;p31"/>
          <p:cNvPicPr preferRelativeResize="0"/>
          <p:nvPr/>
        </p:nvPicPr>
        <p:blipFill rotWithShape="1">
          <a:blip r:embed="rId3">
            <a:alphaModFix/>
          </a:blip>
          <a:srcRect/>
          <a:stretch/>
        </p:blipFill>
        <p:spPr>
          <a:xfrm>
            <a:off x="9039719" y="1772725"/>
            <a:ext cx="2557921" cy="35710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p>
            <a:pPr lvl="0"/>
            <a:r>
              <a:rPr lang="de-DE" sz="4400" dirty="0">
                <a:latin typeface="Aptos Serif" panose="02020604070405020304" pitchFamily="18" charset="0"/>
                <a:cs typeface="Aptos Serif" panose="02020604070405020304" pitchFamily="18" charset="0"/>
                <a:sym typeface="Play"/>
              </a:rPr>
              <a:t>1987 – </a:t>
            </a:r>
            <a:r>
              <a:rPr lang="de-DE" dirty="0">
                <a:latin typeface="Aptos Serif" panose="02020604070405020304" pitchFamily="18" charset="0"/>
                <a:cs typeface="Aptos Serif" panose="02020604070405020304" pitchFamily="18" charset="0"/>
              </a:rPr>
              <a:t>Brundtland-Bericht: „Unsere gemeinsame Zukunft“</a:t>
            </a:r>
            <a:endParaRPr dirty="0">
              <a:latin typeface="Aptos Serif" panose="02020604070405020304" pitchFamily="18" charset="0"/>
              <a:cs typeface="Aptos Serif" panose="02020604070405020304" pitchFamily="18" charset="0"/>
            </a:endParaRPr>
          </a:p>
        </p:txBody>
      </p:sp>
      <p:sp>
        <p:nvSpPr>
          <p:cNvPr id="181" name="Google Shape;181;p32"/>
          <p:cNvSpPr txBox="1"/>
          <p:nvPr/>
        </p:nvSpPr>
        <p:spPr>
          <a:xfrm>
            <a:off x="594360" y="2571783"/>
            <a:ext cx="6093912" cy="2554505"/>
          </a:xfrm>
          <a:prstGeom prst="rect">
            <a:avLst/>
          </a:prstGeom>
          <a:noFill/>
          <a:ln>
            <a:noFill/>
          </a:ln>
        </p:spPr>
        <p:txBody>
          <a:bodyPr spcFirstLastPara="1" wrap="square" lIns="91425" tIns="45700" rIns="91425" bIns="45700" anchor="t" anchorCtr="0">
            <a:spAutoFit/>
          </a:bodyPr>
          <a:lstStyle/>
          <a:p>
            <a:pPr marL="342900" lvl="0" indent="-342900">
              <a:buSzPts val="2000"/>
              <a:buFont typeface="Arial"/>
              <a:buChar char="•"/>
            </a:pPr>
            <a:r>
              <a:rPr lang="de-DE" sz="2000" b="1" dirty="0">
                <a:solidFill>
                  <a:srgbClr val="3F3F3F"/>
                </a:solidFill>
                <a:latin typeface="Aptos" panose="020B0004020202020204" pitchFamily="34" charset="0"/>
              </a:rPr>
              <a:t>1983 – </a:t>
            </a:r>
            <a:r>
              <a:rPr lang="de-DE" sz="2000" dirty="0">
                <a:solidFill>
                  <a:srgbClr val="3F3F3F"/>
                </a:solidFill>
                <a:latin typeface="Aptos" panose="020B0004020202020204" pitchFamily="34" charset="0"/>
              </a:rPr>
              <a:t>Die </a:t>
            </a:r>
            <a:r>
              <a:rPr lang="de-DE" sz="2000" b="1" dirty="0">
                <a:solidFill>
                  <a:srgbClr val="3F3F3F"/>
                </a:solidFill>
                <a:latin typeface="Aptos" panose="020B0004020202020204" pitchFamily="34" charset="0"/>
              </a:rPr>
              <a:t>Weltkommission für Umwelt und Entwicklung (WCED) </a:t>
            </a:r>
            <a:r>
              <a:rPr lang="de-DE" sz="2000" dirty="0">
                <a:solidFill>
                  <a:srgbClr val="3F3F3F"/>
                </a:solidFill>
                <a:latin typeface="Aptos" panose="020B0004020202020204" pitchFamily="34" charset="0"/>
              </a:rPr>
              <a:t>wurde gegründet.</a:t>
            </a:r>
          </a:p>
          <a:p>
            <a:pPr marL="342900" lvl="0" indent="-342900">
              <a:buSzPts val="2000"/>
              <a:buFont typeface="Arial"/>
              <a:buChar char="•"/>
            </a:pPr>
            <a:endParaRPr lang="de-DE" sz="2000" b="1" dirty="0">
              <a:solidFill>
                <a:srgbClr val="3F3F3F"/>
              </a:solidFill>
              <a:latin typeface="Aptos" panose="020B0004020202020204" pitchFamily="34" charset="0"/>
            </a:endParaRPr>
          </a:p>
          <a:p>
            <a:pPr marL="342900" lvl="0" indent="-342900">
              <a:buSzPts val="2000"/>
              <a:buFont typeface="Arial"/>
              <a:buChar char="•"/>
            </a:pPr>
            <a:r>
              <a:rPr lang="de-DE" sz="2000" b="1" dirty="0">
                <a:solidFill>
                  <a:srgbClr val="3F3F3F"/>
                </a:solidFill>
                <a:latin typeface="Aptos" panose="020B0004020202020204" pitchFamily="34" charset="0"/>
              </a:rPr>
              <a:t>1987</a:t>
            </a:r>
            <a:r>
              <a:rPr lang="de-DE" sz="2000" dirty="0">
                <a:solidFill>
                  <a:srgbClr val="3F3F3F"/>
                </a:solidFill>
                <a:latin typeface="Aptos" panose="020B0004020202020204" pitchFamily="34" charset="0"/>
              </a:rPr>
              <a:t> – Die WCED veröffentlichte den Bericht „Unsere gemeinsame Zukunft”. Das Dokument wurde nach der Vorsitzenden der Kommission, Gro Harlem Brundtland, als </a:t>
            </a:r>
            <a:r>
              <a:rPr lang="de-DE" sz="2000" b="1" dirty="0">
                <a:solidFill>
                  <a:srgbClr val="3F3F3F"/>
                </a:solidFill>
                <a:latin typeface="Aptos" panose="020B0004020202020204" pitchFamily="34" charset="0"/>
              </a:rPr>
              <a:t>„Brundtland-Bericht” </a:t>
            </a:r>
            <a:r>
              <a:rPr lang="de-DE" sz="2000" dirty="0">
                <a:solidFill>
                  <a:srgbClr val="3F3F3F"/>
                </a:solidFill>
                <a:latin typeface="Aptos" panose="020B0004020202020204" pitchFamily="34" charset="0"/>
              </a:rPr>
              <a:t>bekannt. </a:t>
            </a:r>
          </a:p>
        </p:txBody>
      </p:sp>
      <p:sp>
        <p:nvSpPr>
          <p:cNvPr id="182" name="Google Shape;182;p32"/>
          <p:cNvSpPr/>
          <p:nvPr/>
        </p:nvSpPr>
        <p:spPr>
          <a:xfrm rot="-5400000">
            <a:off x="1377863" y="5098093"/>
            <a:ext cx="851770" cy="1014608"/>
          </a:xfrm>
          <a:prstGeom prst="downArrow">
            <a:avLst>
              <a:gd name="adj1" fmla="val 50000"/>
              <a:gd name="adj2" fmla="val 50000"/>
            </a:avLst>
          </a:prstGeom>
          <a:solidFill>
            <a:schemeClr val="accent6"/>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3" name="Google Shape;183;p32"/>
          <p:cNvSpPr txBox="1"/>
          <p:nvPr/>
        </p:nvSpPr>
        <p:spPr>
          <a:xfrm>
            <a:off x="3209793" y="5179512"/>
            <a:ext cx="6610611" cy="1477287"/>
          </a:xfrm>
          <a:prstGeom prst="rect">
            <a:avLst/>
          </a:prstGeom>
          <a:noFill/>
          <a:ln>
            <a:noFill/>
          </a:ln>
        </p:spPr>
        <p:txBody>
          <a:bodyPr spcFirstLastPara="1" wrap="square" lIns="91425" tIns="45700" rIns="91425" bIns="45700" anchor="t" anchorCtr="0">
            <a:spAutoFit/>
          </a:bodyPr>
          <a:lstStyle/>
          <a:p>
            <a:pPr lvl="0">
              <a:buSzPts val="2000"/>
            </a:pPr>
            <a:r>
              <a:rPr lang="de-DE" sz="1800" dirty="0">
                <a:solidFill>
                  <a:srgbClr val="3F3F3F"/>
                </a:solidFill>
                <a:latin typeface="Aptos" panose="020B0004020202020204" pitchFamily="34" charset="0"/>
              </a:rPr>
              <a:t>Der Begriff </a:t>
            </a:r>
            <a:r>
              <a:rPr lang="de-DE" sz="1800" b="1" dirty="0">
                <a:solidFill>
                  <a:srgbClr val="3F3F3F"/>
                </a:solidFill>
                <a:latin typeface="Aptos" panose="020B0004020202020204" pitchFamily="34" charset="0"/>
              </a:rPr>
              <a:t>„Nachhaltige Entwicklung“ </a:t>
            </a:r>
            <a:r>
              <a:rPr lang="de-DE" sz="1800" dirty="0">
                <a:solidFill>
                  <a:srgbClr val="3F3F3F"/>
                </a:solidFill>
                <a:latin typeface="Aptos" panose="020B0004020202020204" pitchFamily="34" charset="0"/>
              </a:rPr>
              <a:t>wird offiziell geprägt und definiert als „</a:t>
            </a:r>
            <a:r>
              <a:rPr lang="de-DE" sz="1800" b="1" dirty="0">
                <a:solidFill>
                  <a:srgbClr val="3F3F3F"/>
                </a:solidFill>
                <a:latin typeface="Aptos" panose="020B0004020202020204" pitchFamily="34" charset="0"/>
              </a:rPr>
              <a:t>der Prozess, der es ermöglicht, die Bedürfnisse der heutigen Generation zu befriedigen, ohne die Fähigkeit künftiger Generationen zu beeinträchtigen, ihre eigenen Bedürfnisse zu befriedigen“.</a:t>
            </a:r>
            <a:endParaRPr sz="1200" b="1" i="0" u="none" strike="noStrike" cap="none" dirty="0">
              <a:solidFill>
                <a:srgbClr val="000000"/>
              </a:solidFill>
              <a:latin typeface="Aptos" panose="020B0004020202020204" pitchFamily="34" charset="0"/>
              <a:sym typeface="Arial"/>
            </a:endParaRPr>
          </a:p>
        </p:txBody>
      </p:sp>
      <p:pic>
        <p:nvPicPr>
          <p:cNvPr id="184" name="Google Shape;184;p32"/>
          <p:cNvPicPr preferRelativeResize="0"/>
          <p:nvPr/>
        </p:nvPicPr>
        <p:blipFill rotWithShape="1">
          <a:blip r:embed="rId3">
            <a:alphaModFix/>
          </a:blip>
          <a:srcRect/>
          <a:stretch/>
        </p:blipFill>
        <p:spPr>
          <a:xfrm>
            <a:off x="8531048" y="1551021"/>
            <a:ext cx="2219635" cy="32675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Die 3 Hauptsäulen der Nachhaltigkeit</a:t>
            </a:r>
            <a:endParaRPr dirty="0">
              <a:latin typeface="Aptos Serif" panose="02020604070405020304" pitchFamily="18" charset="0"/>
              <a:cs typeface="Aptos Serif" panose="02020604070405020304" pitchFamily="18" charset="0"/>
            </a:endParaRPr>
          </a:p>
        </p:txBody>
      </p:sp>
      <p:grpSp>
        <p:nvGrpSpPr>
          <p:cNvPr id="191" name="Google Shape;191;p33"/>
          <p:cNvGrpSpPr/>
          <p:nvPr/>
        </p:nvGrpSpPr>
        <p:grpSpPr>
          <a:xfrm>
            <a:off x="4744995" y="1594022"/>
            <a:ext cx="5777446" cy="5515386"/>
            <a:chOff x="1036166" y="-267106"/>
            <a:chExt cx="6489771" cy="6329817"/>
          </a:xfrm>
        </p:grpSpPr>
        <p:sp>
          <p:nvSpPr>
            <p:cNvPr id="192" name="Google Shape;192;p33"/>
            <p:cNvSpPr/>
            <p:nvPr/>
          </p:nvSpPr>
          <p:spPr>
            <a:xfrm>
              <a:off x="3804875" y="2637466"/>
              <a:ext cx="3031318" cy="2980266"/>
            </a:xfrm>
            <a:custGeom>
              <a:avLst/>
              <a:gdLst/>
              <a:ahLst/>
              <a:cxnLst/>
              <a:rect l="l" t="t" r="r" b="b"/>
              <a:pathLst>
                <a:path w="120000" h="120000" extrusionOk="0">
                  <a:moveTo>
                    <a:pt x="85283" y="19133"/>
                  </a:moveTo>
                  <a:lnTo>
                    <a:pt x="94379" y="11203"/>
                  </a:lnTo>
                  <a:lnTo>
                    <a:pt x="101908" y="17494"/>
                  </a:lnTo>
                  <a:lnTo>
                    <a:pt x="96026" y="28109"/>
                  </a:lnTo>
                  <a:lnTo>
                    <a:pt x="96026" y="28109"/>
                  </a:lnTo>
                  <a:cubicBezTo>
                    <a:pt x="100376" y="32983"/>
                    <a:pt x="103684" y="38688"/>
                    <a:pt x="105747" y="44877"/>
                  </a:cubicBezTo>
                  <a:lnTo>
                    <a:pt x="117727" y="44832"/>
                  </a:lnTo>
                  <a:lnTo>
                    <a:pt x="119425" y="54421"/>
                  </a:lnTo>
                  <a:lnTo>
                    <a:pt x="108182" y="58630"/>
                  </a:lnTo>
                  <a:lnTo>
                    <a:pt x="108182" y="58630"/>
                  </a:lnTo>
                  <a:cubicBezTo>
                    <a:pt x="108369" y="65148"/>
                    <a:pt x="107221" y="71636"/>
                    <a:pt x="104806" y="77697"/>
                  </a:cubicBezTo>
                  <a:lnTo>
                    <a:pt x="113912" y="85615"/>
                  </a:lnTo>
                  <a:lnTo>
                    <a:pt x="109013" y="94065"/>
                  </a:lnTo>
                  <a:lnTo>
                    <a:pt x="97794" y="89792"/>
                  </a:lnTo>
                  <a:lnTo>
                    <a:pt x="97794" y="89792"/>
                  </a:lnTo>
                  <a:cubicBezTo>
                    <a:pt x="93730" y="94905"/>
                    <a:pt x="88662" y="99139"/>
                    <a:pt x="82900" y="102237"/>
                  </a:cubicBezTo>
                  <a:lnTo>
                    <a:pt x="84901" y="114251"/>
                  </a:lnTo>
                  <a:lnTo>
                    <a:pt x="75641" y="117607"/>
                  </a:lnTo>
                  <a:lnTo>
                    <a:pt x="69721" y="107014"/>
                  </a:lnTo>
                  <a:lnTo>
                    <a:pt x="69721" y="107014"/>
                  </a:lnTo>
                  <a:cubicBezTo>
                    <a:pt x="63308" y="108329"/>
                    <a:pt x="56692" y="108329"/>
                    <a:pt x="50279" y="107014"/>
                  </a:cubicBezTo>
                  <a:lnTo>
                    <a:pt x="44359" y="117607"/>
                  </a:lnTo>
                  <a:lnTo>
                    <a:pt x="35099" y="114251"/>
                  </a:lnTo>
                  <a:lnTo>
                    <a:pt x="37100" y="102237"/>
                  </a:lnTo>
                  <a:cubicBezTo>
                    <a:pt x="31338" y="99139"/>
                    <a:pt x="26270" y="94905"/>
                    <a:pt x="22206" y="89792"/>
                  </a:cubicBezTo>
                  <a:lnTo>
                    <a:pt x="10987" y="94065"/>
                  </a:lnTo>
                  <a:lnTo>
                    <a:pt x="6088" y="85615"/>
                  </a:lnTo>
                  <a:lnTo>
                    <a:pt x="15194" y="77697"/>
                  </a:lnTo>
                  <a:cubicBezTo>
                    <a:pt x="12779" y="71636"/>
                    <a:pt x="11631" y="65148"/>
                    <a:pt x="11818" y="58630"/>
                  </a:cubicBezTo>
                  <a:lnTo>
                    <a:pt x="575" y="54421"/>
                  </a:lnTo>
                  <a:lnTo>
                    <a:pt x="2273" y="44832"/>
                  </a:lnTo>
                  <a:lnTo>
                    <a:pt x="14253" y="44877"/>
                  </a:lnTo>
                  <a:lnTo>
                    <a:pt x="14253" y="44877"/>
                  </a:lnTo>
                  <a:cubicBezTo>
                    <a:pt x="16316" y="38688"/>
                    <a:pt x="19624" y="32983"/>
                    <a:pt x="23974" y="28109"/>
                  </a:cubicBezTo>
                  <a:lnTo>
                    <a:pt x="18092" y="17494"/>
                  </a:lnTo>
                  <a:lnTo>
                    <a:pt x="25621" y="11203"/>
                  </a:lnTo>
                  <a:lnTo>
                    <a:pt x="34717" y="19133"/>
                  </a:lnTo>
                  <a:lnTo>
                    <a:pt x="34717" y="19133"/>
                  </a:lnTo>
                  <a:cubicBezTo>
                    <a:pt x="40293" y="15712"/>
                    <a:pt x="46509" y="13459"/>
                    <a:pt x="52988" y="12511"/>
                  </a:cubicBezTo>
                  <a:lnTo>
                    <a:pt x="55068" y="511"/>
                  </a:lnTo>
                  <a:lnTo>
                    <a:pt x="64932" y="511"/>
                  </a:lnTo>
                  <a:lnTo>
                    <a:pt x="67012" y="12511"/>
                  </a:lnTo>
                  <a:cubicBezTo>
                    <a:pt x="73491" y="13459"/>
                    <a:pt x="79707" y="15712"/>
                    <a:pt x="85283" y="19133"/>
                  </a:cubicBezTo>
                  <a:close/>
                </a:path>
              </a:pathLst>
            </a:cu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3"/>
            <p:cNvSpPr txBox="1"/>
            <p:nvPr/>
          </p:nvSpPr>
          <p:spPr>
            <a:xfrm>
              <a:off x="4410489" y="3335579"/>
              <a:ext cx="1820090" cy="1531918"/>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1" dirty="0">
                  <a:solidFill>
                    <a:srgbClr val="035854"/>
                  </a:solidFill>
                </a:rPr>
                <a:t>Umwelt</a:t>
              </a:r>
              <a:endParaRPr sz="2000" b="1" i="0" u="none" strike="noStrike" cap="none" dirty="0">
                <a:solidFill>
                  <a:srgbClr val="035854"/>
                </a:solidFill>
                <a:latin typeface="Arial"/>
                <a:ea typeface="Arial"/>
                <a:cs typeface="Arial"/>
                <a:sym typeface="Arial"/>
              </a:endParaRPr>
            </a:p>
          </p:txBody>
        </p:sp>
        <p:sp>
          <p:nvSpPr>
            <p:cNvPr id="194" name="Google Shape;194;p33"/>
            <p:cNvSpPr/>
            <p:nvPr/>
          </p:nvSpPr>
          <p:spPr>
            <a:xfrm>
              <a:off x="1462523" y="1581955"/>
              <a:ext cx="3217951" cy="3080880"/>
            </a:xfrm>
            <a:custGeom>
              <a:avLst/>
              <a:gdLst/>
              <a:ahLst/>
              <a:cxnLst/>
              <a:rect l="l" t="t" r="r" b="b"/>
              <a:pathLst>
                <a:path w="120000" h="120000" extrusionOk="0">
                  <a:moveTo>
                    <a:pt x="90333" y="30393"/>
                  </a:moveTo>
                  <a:lnTo>
                    <a:pt x="107139" y="24580"/>
                  </a:lnTo>
                  <a:lnTo>
                    <a:pt x="113841" y="35980"/>
                  </a:lnTo>
                  <a:lnTo>
                    <a:pt x="101275" y="49005"/>
                  </a:lnTo>
                  <a:cubicBezTo>
                    <a:pt x="103264" y="56205"/>
                    <a:pt x="103264" y="63795"/>
                    <a:pt x="101275" y="70995"/>
                  </a:cubicBezTo>
                  <a:lnTo>
                    <a:pt x="113841" y="84020"/>
                  </a:lnTo>
                  <a:lnTo>
                    <a:pt x="107139" y="95420"/>
                  </a:lnTo>
                  <a:lnTo>
                    <a:pt x="90333" y="89607"/>
                  </a:lnTo>
                  <a:lnTo>
                    <a:pt x="90333" y="89607"/>
                  </a:lnTo>
                  <a:cubicBezTo>
                    <a:pt x="84979" y="94898"/>
                    <a:pt x="78285" y="98693"/>
                    <a:pt x="70942" y="100602"/>
                  </a:cubicBezTo>
                  <a:lnTo>
                    <a:pt x="66891" y="118602"/>
                  </a:lnTo>
                  <a:lnTo>
                    <a:pt x="53109" y="118602"/>
                  </a:lnTo>
                  <a:lnTo>
                    <a:pt x="49058" y="100602"/>
                  </a:lnTo>
                  <a:cubicBezTo>
                    <a:pt x="41715" y="98693"/>
                    <a:pt x="35021" y="94898"/>
                    <a:pt x="29667" y="89607"/>
                  </a:cubicBezTo>
                  <a:lnTo>
                    <a:pt x="12861" y="95420"/>
                  </a:lnTo>
                  <a:lnTo>
                    <a:pt x="6159" y="84020"/>
                  </a:lnTo>
                  <a:lnTo>
                    <a:pt x="18725" y="70995"/>
                  </a:lnTo>
                  <a:lnTo>
                    <a:pt x="18725" y="70995"/>
                  </a:lnTo>
                  <a:cubicBezTo>
                    <a:pt x="16736" y="63795"/>
                    <a:pt x="16736" y="56205"/>
                    <a:pt x="18725" y="49005"/>
                  </a:cubicBezTo>
                  <a:lnTo>
                    <a:pt x="6159" y="35980"/>
                  </a:lnTo>
                  <a:lnTo>
                    <a:pt x="12861" y="24580"/>
                  </a:lnTo>
                  <a:lnTo>
                    <a:pt x="29667" y="30393"/>
                  </a:lnTo>
                  <a:lnTo>
                    <a:pt x="29667" y="30393"/>
                  </a:lnTo>
                  <a:cubicBezTo>
                    <a:pt x="35021" y="25102"/>
                    <a:pt x="41715" y="21307"/>
                    <a:pt x="49058" y="19398"/>
                  </a:cubicBezTo>
                  <a:lnTo>
                    <a:pt x="53109" y="1398"/>
                  </a:lnTo>
                  <a:lnTo>
                    <a:pt x="66891" y="1398"/>
                  </a:lnTo>
                  <a:lnTo>
                    <a:pt x="70942" y="19398"/>
                  </a:lnTo>
                  <a:lnTo>
                    <a:pt x="70942" y="19398"/>
                  </a:lnTo>
                  <a:cubicBezTo>
                    <a:pt x="78285" y="21307"/>
                    <a:pt x="84979" y="25102"/>
                    <a:pt x="90333" y="30393"/>
                  </a:cubicBezTo>
                  <a:close/>
                </a:path>
              </a:pathLst>
            </a:cu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3"/>
            <p:cNvSpPr txBox="1"/>
            <p:nvPr/>
          </p:nvSpPr>
          <p:spPr>
            <a:xfrm>
              <a:off x="2258069" y="2362264"/>
              <a:ext cx="1626859" cy="1520262"/>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1" i="0" u="none" strike="noStrike" cap="none" dirty="0">
                  <a:solidFill>
                    <a:srgbClr val="035854"/>
                  </a:solidFill>
                  <a:latin typeface="Arial"/>
                  <a:ea typeface="Arial"/>
                  <a:cs typeface="Arial"/>
                  <a:sym typeface="Arial"/>
                </a:rPr>
                <a:t>Soziales</a:t>
              </a:r>
              <a:endParaRPr sz="1400" b="0" i="0" u="none" strike="noStrike" cap="none" dirty="0">
                <a:solidFill>
                  <a:srgbClr val="000000"/>
                </a:solidFill>
                <a:latin typeface="Arial"/>
                <a:ea typeface="Arial"/>
                <a:cs typeface="Arial"/>
                <a:sym typeface="Arial"/>
              </a:endParaRPr>
            </a:p>
          </p:txBody>
        </p:sp>
        <p:sp>
          <p:nvSpPr>
            <p:cNvPr id="196" name="Google Shape;196;p33"/>
            <p:cNvSpPr/>
            <p:nvPr/>
          </p:nvSpPr>
          <p:spPr>
            <a:xfrm rot="-900000">
              <a:off x="2954375" y="78307"/>
              <a:ext cx="3061281" cy="2978556"/>
            </a:xfrm>
            <a:custGeom>
              <a:avLst/>
              <a:gdLst/>
              <a:ahLst/>
              <a:cxnLst/>
              <a:rect l="l" t="t" r="r" b="b"/>
              <a:pathLst>
                <a:path w="120000" h="120000" extrusionOk="0">
                  <a:moveTo>
                    <a:pt x="90135" y="30393"/>
                  </a:moveTo>
                  <a:lnTo>
                    <a:pt x="107269" y="24757"/>
                  </a:lnTo>
                  <a:lnTo>
                    <a:pt x="113902" y="36113"/>
                  </a:lnTo>
                  <a:lnTo>
                    <a:pt x="101005" y="49005"/>
                  </a:lnTo>
                  <a:lnTo>
                    <a:pt x="101005" y="49005"/>
                  </a:lnTo>
                  <a:cubicBezTo>
                    <a:pt x="102980" y="56205"/>
                    <a:pt x="102980" y="63795"/>
                    <a:pt x="101005" y="70995"/>
                  </a:cubicBezTo>
                  <a:lnTo>
                    <a:pt x="113902" y="83887"/>
                  </a:lnTo>
                  <a:lnTo>
                    <a:pt x="107269" y="95243"/>
                  </a:lnTo>
                  <a:lnTo>
                    <a:pt x="90135" y="89607"/>
                  </a:lnTo>
                  <a:lnTo>
                    <a:pt x="90135" y="89607"/>
                  </a:lnTo>
                  <a:cubicBezTo>
                    <a:pt x="84815" y="94898"/>
                    <a:pt x="78165" y="98693"/>
                    <a:pt x="70870" y="100602"/>
                  </a:cubicBezTo>
                  <a:lnTo>
                    <a:pt x="66753" y="118602"/>
                  </a:lnTo>
                  <a:lnTo>
                    <a:pt x="53247" y="118602"/>
                  </a:lnTo>
                  <a:lnTo>
                    <a:pt x="49130" y="100602"/>
                  </a:lnTo>
                  <a:lnTo>
                    <a:pt x="49130" y="100602"/>
                  </a:lnTo>
                  <a:cubicBezTo>
                    <a:pt x="41835" y="98693"/>
                    <a:pt x="35185" y="94898"/>
                    <a:pt x="29865" y="89607"/>
                  </a:cubicBezTo>
                  <a:lnTo>
                    <a:pt x="12731" y="95243"/>
                  </a:lnTo>
                  <a:lnTo>
                    <a:pt x="6098" y="83887"/>
                  </a:lnTo>
                  <a:lnTo>
                    <a:pt x="18995" y="70995"/>
                  </a:lnTo>
                  <a:cubicBezTo>
                    <a:pt x="17020" y="63795"/>
                    <a:pt x="17020" y="56205"/>
                    <a:pt x="18995" y="49005"/>
                  </a:cubicBezTo>
                  <a:lnTo>
                    <a:pt x="6098" y="36113"/>
                  </a:lnTo>
                  <a:lnTo>
                    <a:pt x="12731" y="24757"/>
                  </a:lnTo>
                  <a:lnTo>
                    <a:pt x="29865" y="30393"/>
                  </a:lnTo>
                  <a:lnTo>
                    <a:pt x="29865" y="30393"/>
                  </a:lnTo>
                  <a:cubicBezTo>
                    <a:pt x="35185" y="25102"/>
                    <a:pt x="41835" y="21307"/>
                    <a:pt x="49130" y="19398"/>
                  </a:cubicBezTo>
                  <a:lnTo>
                    <a:pt x="53247" y="1398"/>
                  </a:lnTo>
                  <a:lnTo>
                    <a:pt x="66753" y="1398"/>
                  </a:lnTo>
                  <a:lnTo>
                    <a:pt x="70870" y="19398"/>
                  </a:lnTo>
                  <a:lnTo>
                    <a:pt x="70870" y="19398"/>
                  </a:lnTo>
                  <a:cubicBezTo>
                    <a:pt x="78165" y="21307"/>
                    <a:pt x="84815" y="25102"/>
                    <a:pt x="90135" y="30393"/>
                  </a:cubicBezTo>
                  <a:close/>
                </a:path>
              </a:pathLst>
            </a:cu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3"/>
            <p:cNvSpPr txBox="1"/>
            <p:nvPr/>
          </p:nvSpPr>
          <p:spPr>
            <a:xfrm>
              <a:off x="3630711" y="726685"/>
              <a:ext cx="1708610" cy="16818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1" dirty="0">
                  <a:solidFill>
                    <a:srgbClr val="035854"/>
                  </a:solidFill>
                </a:rPr>
                <a:t>Wirtschaft</a:t>
              </a:r>
              <a:endParaRPr sz="2000" b="1" i="0" u="none" strike="noStrike" cap="none" dirty="0">
                <a:solidFill>
                  <a:srgbClr val="035854"/>
                </a:solidFill>
                <a:latin typeface="Arial"/>
                <a:ea typeface="Arial"/>
                <a:cs typeface="Arial"/>
                <a:sym typeface="Arial"/>
              </a:endParaRPr>
            </a:p>
          </p:txBody>
        </p:sp>
        <p:sp>
          <p:nvSpPr>
            <p:cNvPr id="198" name="Google Shape;198;p33"/>
            <p:cNvSpPr/>
            <p:nvPr/>
          </p:nvSpPr>
          <p:spPr>
            <a:xfrm>
              <a:off x="3564814" y="2247970"/>
              <a:ext cx="3814741" cy="3814741"/>
            </a:xfrm>
            <a:custGeom>
              <a:avLst/>
              <a:gdLst/>
              <a:ahLst/>
              <a:cxnLst/>
              <a:rect l="l" t="t" r="r" b="b"/>
              <a:pathLst>
                <a:path w="120000" h="120000" extrusionOk="0">
                  <a:moveTo>
                    <a:pt x="53670" y="4107"/>
                  </a:moveTo>
                  <a:lnTo>
                    <a:pt x="53670" y="4107"/>
                  </a:lnTo>
                  <a:cubicBezTo>
                    <a:pt x="76994" y="1466"/>
                    <a:pt x="99507" y="13586"/>
                    <a:pt x="110144" y="34511"/>
                  </a:cubicBezTo>
                  <a:cubicBezTo>
                    <a:pt x="120780" y="55436"/>
                    <a:pt x="117304" y="80767"/>
                    <a:pt x="101424" y="98054"/>
                  </a:cubicBezTo>
                  <a:lnTo>
                    <a:pt x="103960" y="100802"/>
                  </a:lnTo>
                  <a:lnTo>
                    <a:pt x="96235" y="99275"/>
                  </a:lnTo>
                  <a:lnTo>
                    <a:pt x="95060" y="91155"/>
                  </a:lnTo>
                  <a:lnTo>
                    <a:pt x="97595" y="93903"/>
                  </a:lnTo>
                  <a:cubicBezTo>
                    <a:pt x="111686" y="78278"/>
                    <a:pt x="114643" y="55565"/>
                    <a:pt x="105023" y="36853"/>
                  </a:cubicBezTo>
                  <a:cubicBezTo>
                    <a:pt x="95402" y="18140"/>
                    <a:pt x="75210" y="7329"/>
                    <a:pt x="54303" y="9697"/>
                  </a:cubicBezTo>
                  <a:close/>
                </a:path>
              </a:pathLst>
            </a:custGeom>
            <a:solidFill>
              <a:srgbClr val="D1E5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3"/>
            <p:cNvSpPr/>
            <p:nvPr/>
          </p:nvSpPr>
          <p:spPr>
            <a:xfrm>
              <a:off x="1036166" y="1441079"/>
              <a:ext cx="2771648" cy="2771648"/>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D1E5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3"/>
            <p:cNvSpPr/>
            <p:nvPr/>
          </p:nvSpPr>
          <p:spPr>
            <a:xfrm rot="7066418">
              <a:off x="3548119" y="1045167"/>
              <a:ext cx="3647933" cy="2947394"/>
            </a:xfrm>
            <a:custGeom>
              <a:avLst/>
              <a:gdLst/>
              <a:ahLst/>
              <a:cxnLst/>
              <a:rect l="l" t="t" r="r" b="b"/>
              <a:pathLst>
                <a:path w="120000" h="120000" extrusionOk="0">
                  <a:moveTo>
                    <a:pt x="4186" y="65877"/>
                  </a:moveTo>
                  <a:lnTo>
                    <a:pt x="4186" y="65877"/>
                  </a:lnTo>
                  <a:cubicBezTo>
                    <a:pt x="2239" y="47981"/>
                    <a:pt x="9282" y="30274"/>
                    <a:pt x="23059" y="18429"/>
                  </a:cubicBezTo>
                  <a:lnTo>
                    <a:pt x="20496" y="14848"/>
                  </a:lnTo>
                  <a:lnTo>
                    <a:pt x="29648" y="17591"/>
                  </a:lnTo>
                  <a:lnTo>
                    <a:pt x="29472" y="27389"/>
                  </a:lnTo>
                  <a:lnTo>
                    <a:pt x="26909" y="23808"/>
                  </a:lnTo>
                  <a:lnTo>
                    <a:pt x="26909" y="23808"/>
                  </a:lnTo>
                  <a:cubicBezTo>
                    <a:pt x="14492" y="34149"/>
                    <a:pt x="8166" y="49635"/>
                    <a:pt x="9973" y="65268"/>
                  </a:cubicBezTo>
                  <a:close/>
                </a:path>
              </a:pathLst>
            </a:custGeom>
            <a:solidFill>
              <a:srgbClr val="D1E5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1" name="Google Shape;201;p33"/>
          <p:cNvSpPr txBox="1"/>
          <p:nvPr/>
        </p:nvSpPr>
        <p:spPr>
          <a:xfrm>
            <a:off x="764088" y="2943616"/>
            <a:ext cx="3652240" cy="2308284"/>
          </a:xfrm>
          <a:prstGeom prst="rect">
            <a:avLst/>
          </a:prstGeom>
          <a:noFill/>
          <a:ln>
            <a:noFill/>
          </a:ln>
        </p:spPr>
        <p:txBody>
          <a:bodyPr spcFirstLastPara="1" wrap="square" lIns="91425" tIns="45700" rIns="91425" bIns="45700" anchor="t" anchorCtr="0">
            <a:spAutoFit/>
          </a:bodyPr>
          <a:lstStyle/>
          <a:p>
            <a:pPr lvl="0">
              <a:buSzPts val="2400"/>
            </a:pPr>
            <a:r>
              <a:rPr lang="de-DE" sz="2400" dirty="0">
                <a:latin typeface="Aptos" panose="020B0004020202020204" pitchFamily="34" charset="0"/>
              </a:rPr>
              <a:t>Der </a:t>
            </a:r>
            <a:r>
              <a:rPr lang="de-DE" sz="2400" b="1" dirty="0">
                <a:latin typeface="Aptos" panose="020B0004020202020204" pitchFamily="34" charset="0"/>
              </a:rPr>
              <a:t>Brundtland-Bericht</a:t>
            </a:r>
            <a:r>
              <a:rPr lang="de-DE" sz="2400" dirty="0">
                <a:latin typeface="Aptos" panose="020B0004020202020204" pitchFamily="34" charset="0"/>
              </a:rPr>
              <a:t> nennt drei Säulen, auf denen dieser Prozess aufgebaut ist: </a:t>
            </a:r>
          </a:p>
          <a:p>
            <a:pPr lvl="0">
              <a:buSzPts val="2400"/>
            </a:pPr>
            <a:r>
              <a:rPr lang="de-DE" sz="2400" b="1" dirty="0">
                <a:latin typeface="Aptos" panose="020B0004020202020204" pitchFamily="34" charset="0"/>
              </a:rPr>
              <a:t>Umwelt, Wirtschaft und Soziales.</a:t>
            </a:r>
            <a:endParaRPr sz="2400" b="1" i="0" u="none" strike="noStrike" cap="none" dirty="0">
              <a:solidFill>
                <a:srgbClr val="000000"/>
              </a:solidFill>
              <a:latin typeface="Aptos" panose="020B0004020202020204" pitchFamily="34" charset="0"/>
              <a:sym typeface="Arial"/>
            </a:endParaRPr>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3189</Words>
  <Application>Microsoft Macintosh PowerPoint</Application>
  <PresentationFormat>Breitbild</PresentationFormat>
  <Paragraphs>329</Paragraphs>
  <Slides>56</Slides>
  <Notes>56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56</vt:i4>
      </vt:variant>
    </vt:vector>
  </HeadingPairs>
  <TitlesOfParts>
    <vt:vector size="64" baseType="lpstr">
      <vt:lpstr>Aptos</vt:lpstr>
      <vt:lpstr>Calibri</vt:lpstr>
      <vt:lpstr>Aptos Serif</vt:lpstr>
      <vt:lpstr>Play</vt:lpstr>
      <vt:lpstr>Noto Sans Symbols</vt:lpstr>
      <vt:lpstr>Courier New</vt:lpstr>
      <vt:lpstr>Arial</vt:lpstr>
      <vt:lpstr>Benutzerdefiniert</vt:lpstr>
      <vt:lpstr>PowerPoint-Präsentation</vt:lpstr>
      <vt:lpstr>Agenda - Teil 1: Grundlagen der Nachhaltigkeit</vt:lpstr>
      <vt:lpstr>Einführung in Nachhaltigkeit</vt:lpstr>
      <vt:lpstr> </vt:lpstr>
      <vt:lpstr>PowerPoint-Präsentation</vt:lpstr>
      <vt:lpstr>1972 – Konferenz der Vereinten Nationen über die Umwelt des Menschen</vt:lpstr>
      <vt:lpstr>1972 - Bericht „Die Grenzen des Wachstums“ (Club of Rome)</vt:lpstr>
      <vt:lpstr>1987 – Brundtland-Bericht: „Unsere gemeinsame Zukunft“</vt:lpstr>
      <vt:lpstr>Die 3 Hauptsäulen der Nachhaltigkeit</vt:lpstr>
      <vt:lpstr>EINE WEITERE SÄULE</vt:lpstr>
      <vt:lpstr>Einführung in den Klimawandel</vt:lpstr>
      <vt:lpstr>Was ist der Klimawandel? </vt:lpstr>
      <vt:lpstr>Ursachen und Folgen </vt:lpstr>
      <vt:lpstr>Ursachen und Folgen </vt:lpstr>
      <vt:lpstr>Agenda 2030 für nachhaltige Entwicklung</vt:lpstr>
      <vt:lpstr>Geschichte</vt:lpstr>
      <vt:lpstr>PowerPoint-Präsentation</vt:lpstr>
      <vt:lpstr>2015 </vt:lpstr>
      <vt:lpstr>(Inter)Nationale Ziele für nachhaltige Entwicklung: SDGs </vt:lpstr>
      <vt:lpstr>17 SDGs und 169 Ziele</vt:lpstr>
      <vt:lpstr>Was sind die SDGs?</vt:lpstr>
      <vt:lpstr>Was sind die Merkmale der SDGs?</vt:lpstr>
      <vt:lpstr>Lokale Behörden: Wichtige Akteure für die SDGs</vt:lpstr>
      <vt:lpstr>Nachhaltige öffentliche Beschaffung:  Ein strategisches Instrument für die SDGs</vt:lpstr>
      <vt:lpstr>Einführung in die nachhaltige Beschaffung</vt:lpstr>
      <vt:lpstr>Agenda - Teil 2: Einführung in die nachhaltige Beschaffung</vt:lpstr>
      <vt:lpstr>Entwicklungs-modelle im Vergleich</vt:lpstr>
      <vt:lpstr>Lineare vs. Kreislaufwirtschaft</vt:lpstr>
      <vt:lpstr>PowerPoint-Präsentation</vt:lpstr>
      <vt:lpstr>Donut-Ökonomie</vt:lpstr>
      <vt:lpstr>Die GPP- Definition</vt:lpstr>
      <vt:lpstr>Green Public Procurement</vt:lpstr>
      <vt:lpstr>Fünf GPP-Aspekte</vt:lpstr>
      <vt:lpstr>Was ist SPP – Nachhaltige öffentliche Beschaffung?</vt:lpstr>
      <vt:lpstr>Grundsätze für eine nachhaltige öffentliche Beschaffung</vt:lpstr>
      <vt:lpstr>Nachhaltige vs. umweltfreundliche öffentliche Beschaffung</vt:lpstr>
      <vt:lpstr>Strategische Rolle von SPP in der öffentlichen Politik</vt:lpstr>
      <vt:lpstr>Das Instrument für das öffentliche Beschaffungswesen und GPP</vt:lpstr>
      <vt:lpstr>Das Instrument für das öffentliche Beschaffungswesen und GPP</vt:lpstr>
      <vt:lpstr>GPP in der europäischen Politik</vt:lpstr>
      <vt:lpstr>10 wichtige Dokumente</vt:lpstr>
      <vt:lpstr>Buying green!</vt:lpstr>
      <vt:lpstr>Soziale Beschaffung</vt:lpstr>
      <vt:lpstr>European Green Deal </vt:lpstr>
      <vt:lpstr>Europäische Instrumente für die Verbreitung von GPP</vt:lpstr>
      <vt:lpstr>Europäische Instrumente für die Verbreitung von GPP</vt:lpstr>
      <vt:lpstr>Nationaler Aktionsplan für GPP </vt:lpstr>
      <vt:lpstr>EU GPP Kriterien </vt:lpstr>
      <vt:lpstr>EU GPP Kriterien: 20 Gruppen von Produkten und Dienstleistungen </vt:lpstr>
      <vt:lpstr>EU GPP Kriterien: 20 Gruppen von Produkten und Dienstleistungen</vt:lpstr>
      <vt:lpstr>EU GPP Kriterien: 20 Gruppen von Produkten und Dienstleistungen</vt:lpstr>
      <vt:lpstr>Vorteile einer nachhaltigen öffentlichen Beschaffung</vt:lpstr>
      <vt:lpstr>Vorteile von SPP </vt:lpstr>
      <vt:lpstr>Zusammenfassung</vt:lpstr>
      <vt:lpstr>Vielen Dank für Ihre Aufmerksamkeit!</vt:lpstr>
      <vt:lpstr>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Maya Knevels</cp:lastModifiedBy>
  <cp:revision>25</cp:revision>
  <dcterms:created xsi:type="dcterms:W3CDTF">2024-09-16T10:50:40Z</dcterms:created>
  <dcterms:modified xsi:type="dcterms:W3CDTF">2026-01-16T11:24:44Z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y fmtid="{D5CDD505-2E9C-101B-9397-08002B2CF9AE}" pid="3" name="MediaServiceImageTags">
    <vt:lpwstr/>
  </property>
</Properties>
</file>