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Aptos Serif" panose="02020604070405020304" pitchFamily="18" charset="0"/>
      <p:regular r:id="rId25"/>
      <p:bold r:id="rId26"/>
      <p:italic r:id="rId27"/>
      <p:boldItalic r:id="rId28"/>
    </p:embeddedFont>
    <p:embeddedFont>
      <p:font typeface="Play" pitchFamily="2"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kZ5aRTYgaINg1CUsZ5Q3brvZt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2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8" name="Google Shape;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89" name="Google Shape;18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17" name="Google Shape;21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73" name="Google Shape;27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Grafisch darstellen</a:t>
            </a:r>
            <a:endParaRPr/>
          </a:p>
        </p:txBody>
      </p:sp>
      <p:sp>
        <p:nvSpPr>
          <p:cNvPr id="289" name="Google Shape;28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8" name="Google Shape;7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313" name="Google Shape;31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97" name="Google Shape;9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2" name="Google Shape;1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3" name="Google Shape;33;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4" name="Google Shape;34;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8" name="Google Shape;38;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9" name="Google Shape;39;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40" name="Google Shape;40;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1" name="Google Shape;41;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42"/>
        <p:cNvGrpSpPr/>
        <p:nvPr/>
      </p:nvGrpSpPr>
      <p:grpSpPr>
        <a:xfrm>
          <a:off x="0" y="0"/>
          <a:ext cx="0" cy="0"/>
          <a:chOff x="0" y="0"/>
          <a:chExt cx="0" cy="0"/>
        </a:xfrm>
      </p:grpSpPr>
      <p:sp>
        <p:nvSpPr>
          <p:cNvPr id="43" name="Google Shape;43;p44"/>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4" name="Google Shape;44;p44"/>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5" name="Google Shape;45;p44"/>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44"/>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4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9" name="Google Shape;49;p44"/>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44"/>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44"/>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52"/>
        <p:cNvGrpSpPr/>
        <p:nvPr/>
      </p:nvGrpSpPr>
      <p:grpSpPr>
        <a:xfrm>
          <a:off x="0" y="0"/>
          <a:ext cx="0" cy="0"/>
          <a:chOff x="0" y="0"/>
          <a:chExt cx="0" cy="0"/>
        </a:xfrm>
      </p:grpSpPr>
      <p:sp>
        <p:nvSpPr>
          <p:cNvPr id="53" name="Google Shape;53;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5" name="Google Shape;55;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6" name="Google Shape;56;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59"/>
        <p:cNvGrpSpPr/>
        <p:nvPr/>
      </p:nvGrpSpPr>
      <p:grpSpPr>
        <a:xfrm>
          <a:off x="0" y="0"/>
          <a:ext cx="0" cy="0"/>
          <a:chOff x="0" y="0"/>
          <a:chExt cx="0" cy="0"/>
        </a:xfrm>
      </p:grpSpPr>
      <p:sp>
        <p:nvSpPr>
          <p:cNvPr id="60" name="Google Shape;60;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61" name="Google Shape;61;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STO">
  <p:cSld name="TESTO">
    <p:spTree>
      <p:nvGrpSpPr>
        <p:cNvPr id="1" name="Shape 62"/>
        <p:cNvGrpSpPr/>
        <p:nvPr/>
      </p:nvGrpSpPr>
      <p:grpSpPr>
        <a:xfrm>
          <a:off x="0" y="0"/>
          <a:ext cx="0" cy="0"/>
          <a:chOff x="0" y="0"/>
          <a:chExt cx="0" cy="0"/>
        </a:xfrm>
      </p:grpSpPr>
      <p:pic>
        <p:nvPicPr>
          <p:cNvPr id="63" name="Google Shape;63;p45"/>
          <p:cNvPicPr preferRelativeResize="0"/>
          <p:nvPr/>
        </p:nvPicPr>
        <p:blipFill rotWithShape="1">
          <a:blip r:embed="rId2">
            <a:alphaModFix/>
          </a:blip>
          <a:srcRect/>
          <a:stretch/>
        </p:blipFill>
        <p:spPr>
          <a:xfrm>
            <a:off x="0" y="1"/>
            <a:ext cx="12192000" cy="6864625"/>
          </a:xfrm>
          <a:prstGeom prst="rect">
            <a:avLst/>
          </a:prstGeom>
          <a:noFill/>
          <a:ln>
            <a:noFill/>
          </a:ln>
        </p:spPr>
      </p:pic>
      <p:sp>
        <p:nvSpPr>
          <p:cNvPr id="64" name="Google Shape;64;p45"/>
          <p:cNvSpPr txBox="1">
            <a:spLocks noGrp="1"/>
          </p:cNvSpPr>
          <p:nvPr>
            <p:ph type="sldNum" idx="12"/>
          </p:nvPr>
        </p:nvSpPr>
        <p:spPr>
          <a:xfrm>
            <a:off x="11351299" y="6288618"/>
            <a:ext cx="6205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0">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0.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 descr="Ein Bild, das Text, Schrift, Screenshot, Grafiken enthält.&#10;&#10;Automatisch generierte Beschreibung"/>
          <p:cNvPicPr preferRelativeResize="0"/>
          <p:nvPr/>
        </p:nvPicPr>
        <p:blipFill rotWithShape="1">
          <a:blip r:embed="rId3">
            <a:alphaModFix/>
          </a:blip>
          <a:srcRect/>
          <a:stretch/>
        </p:blipFill>
        <p:spPr>
          <a:xfrm>
            <a:off x="6579476" y="4836746"/>
            <a:ext cx="5273749" cy="1904297"/>
          </a:xfrm>
          <a:prstGeom prst="rect">
            <a:avLst/>
          </a:prstGeom>
          <a:noFill/>
          <a:ln>
            <a:noFill/>
          </a:ln>
        </p:spPr>
      </p:pic>
      <p:sp>
        <p:nvSpPr>
          <p:cNvPr id="71" name="Google Shape;71;p1"/>
          <p:cNvSpPr txBox="1"/>
          <p:nvPr/>
        </p:nvSpPr>
        <p:spPr>
          <a:xfrm>
            <a:off x="6185632" y="828422"/>
            <a:ext cx="5882100"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4800" b="1" i="0" u="none" strike="noStrike" cap="none" dirty="0">
                <a:solidFill>
                  <a:srgbClr val="3F3F3F"/>
                </a:solidFill>
                <a:latin typeface="Aptos Serif" panose="02020604070405020304" pitchFamily="18" charset="0"/>
                <a:ea typeface="Play"/>
                <a:cs typeface="Aptos Serif" panose="02020604070405020304" pitchFamily="18" charset="0"/>
                <a:sym typeface="Play"/>
              </a:rPr>
              <a:t>Planung und Umsetzung Nachhaltige Beschaffung </a:t>
            </a:r>
            <a:endParaRPr sz="4800" b="1" i="0" u="none" strike="noStrike" cap="none" dirty="0">
              <a:solidFill>
                <a:srgbClr val="3F3F3F"/>
              </a:solidFill>
              <a:latin typeface="Aptos Serif" panose="02020604070405020304" pitchFamily="18" charset="0"/>
              <a:ea typeface="Play"/>
              <a:cs typeface="Aptos Serif" panose="02020604070405020304" pitchFamily="18" charset="0"/>
              <a:sym typeface="Play"/>
            </a:endParaRPr>
          </a:p>
        </p:txBody>
      </p:sp>
      <p:pic>
        <p:nvPicPr>
          <p:cNvPr id="72" name="Google Shape;72;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pic>
        <p:nvPicPr>
          <p:cNvPr id="73" name="Google Shape;73;p1" descr="Ein Bild, das Text, Schrift, Electric Blue (Farbe), Symbol enthält.&#10;&#10;Automatisch generierte Beschreibung"/>
          <p:cNvPicPr preferRelativeResize="0"/>
          <p:nvPr/>
        </p:nvPicPr>
        <p:blipFill rotWithShape="1">
          <a:blip r:embed="rId5">
            <a:alphaModFix/>
          </a:blip>
          <a:srcRect/>
          <a:stretch/>
        </p:blipFill>
        <p:spPr>
          <a:xfrm>
            <a:off x="2610080" y="6110155"/>
            <a:ext cx="2768600" cy="580324"/>
          </a:xfrm>
          <a:prstGeom prst="rect">
            <a:avLst/>
          </a:prstGeom>
          <a:noFill/>
          <a:ln>
            <a:noFill/>
          </a:ln>
        </p:spPr>
      </p:pic>
      <p:sp>
        <p:nvSpPr>
          <p:cNvPr id="2" name="Google Shape;121;p22">
            <a:extLst>
              <a:ext uri="{FF2B5EF4-FFF2-40B4-BE49-F238E27FC236}">
                <a16:creationId xmlns:a16="http://schemas.microsoft.com/office/drawing/2014/main" id="{15E114C6-C5C8-DE07-EDE3-DE230F2DBFB3}"/>
              </a:ext>
            </a:extLst>
          </p:cNvPr>
          <p:cNvSpPr txBox="1"/>
          <p:nvPr/>
        </p:nvSpPr>
        <p:spPr>
          <a:xfrm>
            <a:off x="14889" y="6094753"/>
            <a:ext cx="2536187"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600" b="0" i="0" u="none" strike="noStrike" cap="none" dirty="0">
                <a:solidFill>
                  <a:schemeClr val="bg1"/>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600" b="0" i="0" u="none" strike="noStrike" cap="none" dirty="0">
              <a:solidFill>
                <a:schemeClr val="bg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2"/>
          <p:cNvSpPr txBox="1">
            <a:spLocks noGrp="1"/>
          </p:cNvSpPr>
          <p:nvPr>
            <p:ph type="title"/>
          </p:nvPr>
        </p:nvSpPr>
        <p:spPr>
          <a:xfrm>
            <a:off x="610702" y="495746"/>
            <a:ext cx="6787747" cy="974873"/>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So viele Labels …</a:t>
            </a:r>
            <a:endParaRPr dirty="0">
              <a:latin typeface="Aptos Serif" panose="02020604070405020304" pitchFamily="18" charset="0"/>
              <a:cs typeface="Aptos Serif" panose="02020604070405020304" pitchFamily="18" charset="0"/>
            </a:endParaRPr>
          </a:p>
        </p:txBody>
      </p:sp>
      <p:pic>
        <p:nvPicPr>
          <p:cNvPr id="167" name="Google Shape;167;p32" descr="Europäisches Umweltzeichen – Wikipedia"/>
          <p:cNvPicPr preferRelativeResize="0"/>
          <p:nvPr/>
        </p:nvPicPr>
        <p:blipFill rotWithShape="1">
          <a:blip r:embed="rId3">
            <a:alphaModFix/>
          </a:blip>
          <a:srcRect/>
          <a:stretch/>
        </p:blipFill>
        <p:spPr>
          <a:xfrm>
            <a:off x="594360" y="2941563"/>
            <a:ext cx="974873" cy="974873"/>
          </a:xfrm>
          <a:prstGeom prst="rect">
            <a:avLst/>
          </a:prstGeom>
          <a:noFill/>
          <a:ln>
            <a:noFill/>
          </a:ln>
        </p:spPr>
      </p:pic>
      <p:pic>
        <p:nvPicPr>
          <p:cNvPr id="168" name="Google Shape;168;p32" descr="Österreichisches Umweltzeichen"/>
          <p:cNvPicPr preferRelativeResize="0"/>
          <p:nvPr/>
        </p:nvPicPr>
        <p:blipFill rotWithShape="1">
          <a:blip r:embed="rId4">
            <a:alphaModFix/>
          </a:blip>
          <a:srcRect/>
          <a:stretch/>
        </p:blipFill>
        <p:spPr>
          <a:xfrm>
            <a:off x="1801080" y="2897041"/>
            <a:ext cx="974872" cy="974872"/>
          </a:xfrm>
          <a:prstGeom prst="rect">
            <a:avLst/>
          </a:prstGeom>
          <a:noFill/>
          <a:ln>
            <a:noFill/>
          </a:ln>
        </p:spPr>
      </p:pic>
      <p:pic>
        <p:nvPicPr>
          <p:cNvPr id="169" name="Google Shape;169;p32" descr="Blauer Engel | Das deutsche Umweltzeichen"/>
          <p:cNvPicPr preferRelativeResize="0"/>
          <p:nvPr/>
        </p:nvPicPr>
        <p:blipFill rotWithShape="1">
          <a:blip r:embed="rId5">
            <a:alphaModFix/>
          </a:blip>
          <a:srcRect/>
          <a:stretch/>
        </p:blipFill>
        <p:spPr>
          <a:xfrm>
            <a:off x="2775952" y="2897041"/>
            <a:ext cx="2007084" cy="1129509"/>
          </a:xfrm>
          <a:prstGeom prst="rect">
            <a:avLst/>
          </a:prstGeom>
          <a:noFill/>
          <a:ln>
            <a:noFill/>
          </a:ln>
        </p:spPr>
      </p:pic>
      <p:pic>
        <p:nvPicPr>
          <p:cNvPr id="170" name="Google Shape;170;p32" descr="NF environnement - papier | écoconso"/>
          <p:cNvPicPr preferRelativeResize="0"/>
          <p:nvPr/>
        </p:nvPicPr>
        <p:blipFill rotWithShape="1">
          <a:blip r:embed="rId6">
            <a:alphaModFix/>
          </a:blip>
          <a:srcRect/>
          <a:stretch/>
        </p:blipFill>
        <p:spPr>
          <a:xfrm>
            <a:off x="4515449" y="2897041"/>
            <a:ext cx="1332324" cy="974871"/>
          </a:xfrm>
          <a:prstGeom prst="rect">
            <a:avLst/>
          </a:prstGeom>
          <a:noFill/>
          <a:ln>
            <a:noFill/>
          </a:ln>
        </p:spPr>
      </p:pic>
      <p:pic>
        <p:nvPicPr>
          <p:cNvPr id="171" name="Google Shape;171;p32" descr="Cradle to Cradle Certified Tyman International products"/>
          <p:cNvPicPr preferRelativeResize="0"/>
          <p:nvPr/>
        </p:nvPicPr>
        <p:blipFill rotWithShape="1">
          <a:blip r:embed="rId7">
            <a:alphaModFix/>
          </a:blip>
          <a:srcRect/>
          <a:stretch/>
        </p:blipFill>
        <p:spPr>
          <a:xfrm>
            <a:off x="6079620" y="2941563"/>
            <a:ext cx="885825" cy="885825"/>
          </a:xfrm>
          <a:prstGeom prst="rect">
            <a:avLst/>
          </a:prstGeom>
          <a:noFill/>
          <a:ln>
            <a:noFill/>
          </a:ln>
        </p:spPr>
      </p:pic>
      <p:sp>
        <p:nvSpPr>
          <p:cNvPr id="172" name="Google Shape;172;p32"/>
          <p:cNvSpPr txBox="1"/>
          <p:nvPr/>
        </p:nvSpPr>
        <p:spPr>
          <a:xfrm>
            <a:off x="342203" y="2272739"/>
            <a:ext cx="6647400" cy="615513"/>
          </a:xfrm>
          <a:prstGeom prst="rect">
            <a:avLst/>
          </a:prstGeom>
          <a:noFill/>
          <a:ln>
            <a:noFill/>
          </a:ln>
        </p:spPr>
        <p:txBody>
          <a:bodyPr spcFirstLastPara="1" wrap="square" lIns="91425" tIns="45700" rIns="91425" bIns="45700" anchor="t" anchorCtr="0">
            <a:spAutoFit/>
          </a:bodyPr>
          <a:lstStyle/>
          <a:p>
            <a:pPr lvl="0">
              <a:buSzPts val="1700"/>
            </a:pPr>
            <a:r>
              <a:rPr lang="de-DE" sz="1700" b="1" dirty="0">
                <a:solidFill>
                  <a:schemeClr val="accent4"/>
                </a:solidFill>
                <a:latin typeface="Aptos" panose="020B0004020202020204" pitchFamily="34" charset="0"/>
              </a:rPr>
              <a:t>Labels von Zertifizierungsinitiativen für Produkte und Dienstleistungen:</a:t>
            </a:r>
            <a:endParaRPr sz="1700" b="1" i="0" u="none" strike="noStrike" cap="none" dirty="0">
              <a:solidFill>
                <a:schemeClr val="accent4"/>
              </a:solidFill>
              <a:latin typeface="Aptos" panose="020B0004020202020204" pitchFamily="34" charset="0"/>
              <a:sym typeface="Arial"/>
            </a:endParaRPr>
          </a:p>
        </p:txBody>
      </p:sp>
      <p:sp>
        <p:nvSpPr>
          <p:cNvPr id="173" name="Google Shape;173;p32"/>
          <p:cNvSpPr txBox="1"/>
          <p:nvPr/>
        </p:nvSpPr>
        <p:spPr>
          <a:xfrm>
            <a:off x="342203" y="4133171"/>
            <a:ext cx="7509600" cy="353903"/>
          </a:xfrm>
          <a:prstGeom prst="rect">
            <a:avLst/>
          </a:prstGeom>
          <a:noFill/>
          <a:ln>
            <a:noFill/>
          </a:ln>
        </p:spPr>
        <p:txBody>
          <a:bodyPr spcFirstLastPara="1" wrap="square" lIns="91425" tIns="45700" rIns="91425" bIns="45700" anchor="t" anchorCtr="0">
            <a:spAutoFit/>
          </a:bodyPr>
          <a:lstStyle/>
          <a:p>
            <a:pPr lvl="0">
              <a:buSzPts val="1700"/>
            </a:pPr>
            <a:r>
              <a:rPr lang="de-DE" sz="1700" b="1" dirty="0">
                <a:solidFill>
                  <a:schemeClr val="accent4"/>
                </a:solidFill>
                <a:latin typeface="Aptos" panose="020B0004020202020204" pitchFamily="34" charset="0"/>
              </a:rPr>
              <a:t>Labels, die für einzelne oder bestimmte Endprodukte vergeben werden:</a:t>
            </a:r>
            <a:endParaRPr sz="1700" b="1" i="0" u="none" strike="noStrike" cap="none" dirty="0">
              <a:solidFill>
                <a:schemeClr val="accent4"/>
              </a:solidFill>
              <a:latin typeface="Aptos" panose="020B0004020202020204" pitchFamily="34" charset="0"/>
              <a:sym typeface="Arial"/>
            </a:endParaRPr>
          </a:p>
        </p:txBody>
      </p:sp>
      <p:pic>
        <p:nvPicPr>
          <p:cNvPr id="174" name="Google Shape;174;p32" descr="Die globale Nachhaltigkeitszertifizierung für IT-Produkte"/>
          <p:cNvPicPr preferRelativeResize="0"/>
          <p:nvPr/>
        </p:nvPicPr>
        <p:blipFill rotWithShape="1">
          <a:blip r:embed="rId8">
            <a:alphaModFix/>
          </a:blip>
          <a:srcRect/>
          <a:stretch/>
        </p:blipFill>
        <p:spPr>
          <a:xfrm>
            <a:off x="594360" y="4873538"/>
            <a:ext cx="1438275" cy="895350"/>
          </a:xfrm>
          <a:prstGeom prst="rect">
            <a:avLst/>
          </a:prstGeom>
          <a:noFill/>
          <a:ln>
            <a:noFill/>
          </a:ln>
        </p:spPr>
      </p:pic>
      <p:pic>
        <p:nvPicPr>
          <p:cNvPr id="175" name="Google Shape;175;p32" descr="OEKO-TEX® STANDARD 100"/>
          <p:cNvPicPr preferRelativeResize="0"/>
          <p:nvPr/>
        </p:nvPicPr>
        <p:blipFill rotWithShape="1">
          <a:blip r:embed="rId9">
            <a:alphaModFix/>
          </a:blip>
          <a:srcRect/>
          <a:stretch/>
        </p:blipFill>
        <p:spPr>
          <a:xfrm>
            <a:off x="2245852" y="4768739"/>
            <a:ext cx="1066800" cy="1009650"/>
          </a:xfrm>
          <a:prstGeom prst="rect">
            <a:avLst/>
          </a:prstGeom>
          <a:noFill/>
          <a:ln>
            <a:noFill/>
          </a:ln>
        </p:spPr>
      </p:pic>
      <p:pic>
        <p:nvPicPr>
          <p:cNvPr id="176" name="Google Shape;176;p32" descr="Global Organic Textile Standard Logo"/>
          <p:cNvPicPr preferRelativeResize="0"/>
          <p:nvPr/>
        </p:nvPicPr>
        <p:blipFill rotWithShape="1">
          <a:blip r:embed="rId10">
            <a:alphaModFix/>
          </a:blip>
          <a:srcRect/>
          <a:stretch/>
        </p:blipFill>
        <p:spPr>
          <a:xfrm>
            <a:off x="3374681" y="4868751"/>
            <a:ext cx="809625" cy="809625"/>
          </a:xfrm>
          <a:prstGeom prst="rect">
            <a:avLst/>
          </a:prstGeom>
          <a:noFill/>
          <a:ln>
            <a:noFill/>
          </a:ln>
        </p:spPr>
      </p:pic>
      <p:pic>
        <p:nvPicPr>
          <p:cNvPr id="177" name="Google Shape;177;p32"/>
          <p:cNvPicPr preferRelativeResize="0"/>
          <p:nvPr/>
        </p:nvPicPr>
        <p:blipFill rotWithShape="1">
          <a:blip r:embed="rId11">
            <a:alphaModFix/>
          </a:blip>
          <a:srcRect/>
          <a:stretch/>
        </p:blipFill>
        <p:spPr>
          <a:xfrm>
            <a:off x="4363669" y="4968800"/>
            <a:ext cx="1019175" cy="447675"/>
          </a:xfrm>
          <a:prstGeom prst="rect">
            <a:avLst/>
          </a:prstGeom>
          <a:noFill/>
          <a:ln>
            <a:noFill/>
          </a:ln>
        </p:spPr>
      </p:pic>
      <p:pic>
        <p:nvPicPr>
          <p:cNvPr id="178" name="Google Shape;178;p32" descr="ASC | Labelinfo"/>
          <p:cNvPicPr preferRelativeResize="0"/>
          <p:nvPr/>
        </p:nvPicPr>
        <p:blipFill rotWithShape="1">
          <a:blip r:embed="rId12">
            <a:alphaModFix/>
          </a:blip>
          <a:srcRect/>
          <a:stretch/>
        </p:blipFill>
        <p:spPr>
          <a:xfrm>
            <a:off x="5562207" y="4474897"/>
            <a:ext cx="1597331" cy="1597331"/>
          </a:xfrm>
          <a:prstGeom prst="rect">
            <a:avLst/>
          </a:prstGeom>
          <a:noFill/>
          <a:ln>
            <a:noFill/>
          </a:ln>
        </p:spPr>
      </p:pic>
      <p:sp>
        <p:nvSpPr>
          <p:cNvPr id="179" name="Google Shape;179;p32"/>
          <p:cNvSpPr txBox="1"/>
          <p:nvPr/>
        </p:nvSpPr>
        <p:spPr>
          <a:xfrm>
            <a:off x="7694148" y="1095825"/>
            <a:ext cx="4186800" cy="615513"/>
          </a:xfrm>
          <a:prstGeom prst="rect">
            <a:avLst/>
          </a:prstGeom>
          <a:noFill/>
          <a:ln>
            <a:noFill/>
          </a:ln>
        </p:spPr>
        <p:txBody>
          <a:bodyPr spcFirstLastPara="1" wrap="square" lIns="91425" tIns="45700" rIns="91425" bIns="45700" anchor="t" anchorCtr="0">
            <a:spAutoFit/>
          </a:bodyPr>
          <a:lstStyle/>
          <a:p>
            <a:pPr lvl="0">
              <a:buSzPts val="1700"/>
            </a:pPr>
            <a:r>
              <a:rPr lang="de-DE" sz="1700" b="1" dirty="0">
                <a:solidFill>
                  <a:schemeClr val="accent4"/>
                </a:solidFill>
                <a:latin typeface="Aptos" panose="020B0004020202020204" pitchFamily="34" charset="0"/>
              </a:rPr>
              <a:t>Gesetzlich vorgeschriebene Kennzeichnungen:</a:t>
            </a:r>
            <a:endParaRPr sz="1700" b="1" i="0" u="none" strike="noStrike" cap="none" dirty="0">
              <a:solidFill>
                <a:schemeClr val="accent4"/>
              </a:solidFill>
              <a:latin typeface="Aptos" panose="020B0004020202020204" pitchFamily="34" charset="0"/>
              <a:sym typeface="Arial"/>
            </a:endParaRPr>
          </a:p>
        </p:txBody>
      </p:sp>
      <p:pic>
        <p:nvPicPr>
          <p:cNvPr id="180" name="Google Shape;180;p32" descr="Bio-Logo - Europäische Kommission"/>
          <p:cNvPicPr preferRelativeResize="0"/>
          <p:nvPr/>
        </p:nvPicPr>
        <p:blipFill rotWithShape="1">
          <a:blip r:embed="rId13">
            <a:alphaModFix/>
          </a:blip>
          <a:srcRect/>
          <a:stretch/>
        </p:blipFill>
        <p:spPr>
          <a:xfrm>
            <a:off x="7957198" y="1731393"/>
            <a:ext cx="1419225" cy="942975"/>
          </a:xfrm>
          <a:prstGeom prst="rect">
            <a:avLst/>
          </a:prstGeom>
          <a:noFill/>
          <a:ln>
            <a:noFill/>
          </a:ln>
        </p:spPr>
      </p:pic>
      <p:pic>
        <p:nvPicPr>
          <p:cNvPr id="181" name="Google Shape;181;p32" descr="Kühl- und Gefriergeräte | Umweltbundesamt"/>
          <p:cNvPicPr preferRelativeResize="0"/>
          <p:nvPr/>
        </p:nvPicPr>
        <p:blipFill rotWithShape="1">
          <a:blip r:embed="rId14">
            <a:alphaModFix/>
          </a:blip>
          <a:srcRect l="37292" r="37838"/>
          <a:stretch/>
        </p:blipFill>
        <p:spPr>
          <a:xfrm>
            <a:off x="9691065" y="1690837"/>
            <a:ext cx="1031358" cy="2087083"/>
          </a:xfrm>
          <a:prstGeom prst="rect">
            <a:avLst/>
          </a:prstGeom>
          <a:noFill/>
          <a:ln>
            <a:noFill/>
          </a:ln>
        </p:spPr>
      </p:pic>
      <p:sp>
        <p:nvSpPr>
          <p:cNvPr id="182" name="Google Shape;182;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10</a:t>
            </a:fld>
            <a:endParaRPr/>
          </a:p>
        </p:txBody>
      </p:sp>
      <p:pic>
        <p:nvPicPr>
          <p:cNvPr id="183" name="Google Shape;183;p32"/>
          <p:cNvPicPr preferRelativeResize="0"/>
          <p:nvPr/>
        </p:nvPicPr>
        <p:blipFill rotWithShape="1">
          <a:blip r:embed="rId15">
            <a:alphaModFix/>
          </a:blip>
          <a:srcRect/>
          <a:stretch/>
        </p:blipFill>
        <p:spPr>
          <a:xfrm>
            <a:off x="8666810" y="4841853"/>
            <a:ext cx="861310" cy="863415"/>
          </a:xfrm>
          <a:prstGeom prst="rect">
            <a:avLst/>
          </a:prstGeom>
          <a:noFill/>
          <a:ln>
            <a:noFill/>
          </a:ln>
        </p:spPr>
      </p:pic>
      <p:pic>
        <p:nvPicPr>
          <p:cNvPr id="184" name="Google Shape;184;p32"/>
          <p:cNvPicPr preferRelativeResize="0"/>
          <p:nvPr/>
        </p:nvPicPr>
        <p:blipFill rotWithShape="1">
          <a:blip r:embed="rId16">
            <a:alphaModFix/>
          </a:blip>
          <a:srcRect/>
          <a:stretch/>
        </p:blipFill>
        <p:spPr>
          <a:xfrm>
            <a:off x="9920036" y="4841853"/>
            <a:ext cx="861310" cy="881777"/>
          </a:xfrm>
          <a:prstGeom prst="rect">
            <a:avLst/>
          </a:prstGeom>
          <a:noFill/>
          <a:ln>
            <a:noFill/>
          </a:ln>
        </p:spPr>
      </p:pic>
      <p:sp>
        <p:nvSpPr>
          <p:cNvPr id="185" name="Google Shape;185;p32"/>
          <p:cNvSpPr txBox="1"/>
          <p:nvPr/>
        </p:nvSpPr>
        <p:spPr>
          <a:xfrm>
            <a:off x="8004203" y="4181175"/>
            <a:ext cx="4186800" cy="354000"/>
          </a:xfrm>
          <a:prstGeom prst="rect">
            <a:avLst/>
          </a:prstGeom>
          <a:noFill/>
          <a:ln>
            <a:noFill/>
          </a:ln>
        </p:spPr>
        <p:txBody>
          <a:bodyPr spcFirstLastPara="1" wrap="square" lIns="91425" tIns="45700" rIns="91425" bIns="45700" anchor="t" anchorCtr="0">
            <a:spAutoFit/>
          </a:bodyPr>
          <a:lstStyle/>
          <a:p>
            <a:pPr lvl="0">
              <a:buSzPts val="1700"/>
            </a:pPr>
            <a:r>
              <a:rPr lang="de-DE" sz="1700" b="1" dirty="0">
                <a:solidFill>
                  <a:schemeClr val="accent4"/>
                </a:solidFill>
                <a:latin typeface="Aptos" panose="020B0004020202020204" pitchFamily="34" charset="0"/>
              </a:rPr>
              <a:t>Freiwillige soziale Kennzeichnungen:</a:t>
            </a:r>
            <a:endParaRPr sz="1700" b="1" i="0" u="none" strike="noStrike" cap="none" dirty="0">
              <a:solidFill>
                <a:schemeClr val="accent4"/>
              </a:solidFill>
              <a:latin typeface="Aptos" panose="020B0004020202020204" pitchFamily="34" charset="0"/>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553055" y="699080"/>
            <a:ext cx="11003280" cy="915035"/>
          </a:xfrm>
          <a:prstGeom prst="rect">
            <a:avLst/>
          </a:prstGeom>
          <a:noFill/>
          <a:ln>
            <a:noFill/>
          </a:ln>
        </p:spPr>
        <p:txBody>
          <a:bodyPr spcFirstLastPara="1" wrap="square" lIns="0" tIns="0" rIns="0" bIns="0" anchor="ctr" anchorCtr="0">
            <a:normAutofit/>
          </a:bodyPr>
          <a:lstStyle/>
          <a:p>
            <a:pPr lvl="0"/>
            <a:r>
              <a:rPr lang="de-DE" sz="3600" dirty="0">
                <a:latin typeface="Aptos Serif" panose="02020604070405020304" pitchFamily="18" charset="0"/>
                <a:cs typeface="Aptos Serif" panose="02020604070405020304" pitchFamily="18" charset="0"/>
              </a:rPr>
              <a:t>Warum sind Labels unverzichtbare Hilfsmittel? </a:t>
            </a:r>
            <a:endParaRPr sz="3600" dirty="0">
              <a:latin typeface="Aptos Serif" panose="02020604070405020304" pitchFamily="18" charset="0"/>
              <a:cs typeface="Aptos Serif" panose="02020604070405020304" pitchFamily="18" charset="0"/>
            </a:endParaRPr>
          </a:p>
        </p:txBody>
      </p:sp>
      <p:grpSp>
        <p:nvGrpSpPr>
          <p:cNvPr id="192" name="Google Shape;192;p33"/>
          <p:cNvGrpSpPr/>
          <p:nvPr/>
        </p:nvGrpSpPr>
        <p:grpSpPr>
          <a:xfrm>
            <a:off x="558626" y="2231258"/>
            <a:ext cx="11108316" cy="4065258"/>
            <a:chOff x="5571" y="676704"/>
            <a:chExt cx="11108316" cy="4065258"/>
          </a:xfrm>
        </p:grpSpPr>
        <p:sp>
          <p:nvSpPr>
            <p:cNvPr id="193" name="Google Shape;193;p33"/>
            <p:cNvSpPr/>
            <p:nvPr/>
          </p:nvSpPr>
          <p:spPr>
            <a:xfrm rot="5400000">
              <a:off x="414264" y="2508874"/>
              <a:ext cx="1231043" cy="2048429"/>
            </a:xfrm>
            <a:prstGeom prst="corner">
              <a:avLst>
                <a:gd name="adj1" fmla="val 16120"/>
                <a:gd name="adj2" fmla="val 16110"/>
              </a:avLst>
            </a:prstGeom>
            <a:solidFill>
              <a:srgbClr val="FAB506"/>
            </a:solidFill>
            <a:ln w="25400"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3"/>
            <p:cNvSpPr/>
            <p:nvPr/>
          </p:nvSpPr>
          <p:spPr>
            <a:xfrm>
              <a:off x="208772" y="3120913"/>
              <a:ext cx="1849333" cy="16210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3"/>
            <p:cNvSpPr txBox="1"/>
            <p:nvPr/>
          </p:nvSpPr>
          <p:spPr>
            <a:xfrm>
              <a:off x="208772" y="3120913"/>
              <a:ext cx="1849333" cy="1621049"/>
            </a:xfrm>
            <a:prstGeom prst="rect">
              <a:avLst/>
            </a:prstGeom>
            <a:noFill/>
            <a:ln>
              <a:noFill/>
            </a:ln>
          </p:spPr>
          <p:txBody>
            <a:bodyPr spcFirstLastPara="1" wrap="square" lIns="60950" tIns="60950" rIns="60950" bIns="60950" anchor="t" anchorCtr="0">
              <a:noAutofit/>
            </a:bodyPr>
            <a:lstStyle/>
            <a:p>
              <a:pPr lvl="0">
                <a:lnSpc>
                  <a:spcPct val="90000"/>
                </a:lnSpc>
                <a:buSzPts val="1600"/>
              </a:pPr>
              <a:r>
                <a:rPr lang="de-DE" sz="1600" b="1" dirty="0">
                  <a:latin typeface="Aptos" panose="020B0004020202020204" pitchFamily="34" charset="0"/>
                </a:rPr>
                <a:t>Sie machen Nachhaltigkeit messbar und sichtbar.</a:t>
              </a:r>
              <a:endParaRPr sz="1600" b="1" i="0" u="none" strike="noStrike" cap="none" dirty="0">
                <a:solidFill>
                  <a:srgbClr val="000000"/>
                </a:solidFill>
                <a:latin typeface="Aptos" panose="020B0004020202020204" pitchFamily="34" charset="0"/>
                <a:sym typeface="Arial"/>
              </a:endParaRPr>
            </a:p>
          </p:txBody>
        </p:sp>
        <p:sp>
          <p:nvSpPr>
            <p:cNvPr id="196" name="Google Shape;196;p33"/>
            <p:cNvSpPr/>
            <p:nvPr/>
          </p:nvSpPr>
          <p:spPr>
            <a:xfrm>
              <a:off x="1709175" y="2358066"/>
              <a:ext cx="348930" cy="348930"/>
            </a:xfrm>
            <a:prstGeom prst="triangle">
              <a:avLst>
                <a:gd name="adj" fmla="val 100000"/>
              </a:avLst>
            </a:prstGeom>
            <a:solidFill>
              <a:srgbClr val="4295A2"/>
            </a:solid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3"/>
            <p:cNvSpPr/>
            <p:nvPr/>
          </p:nvSpPr>
          <p:spPr>
            <a:xfrm rot="5400000">
              <a:off x="2678210" y="1948658"/>
              <a:ext cx="1231043" cy="2048429"/>
            </a:xfrm>
            <a:prstGeom prst="corner">
              <a:avLst>
                <a:gd name="adj1" fmla="val 16120"/>
                <a:gd name="adj2" fmla="val 16110"/>
              </a:avLst>
            </a:prstGeom>
            <a:solidFill>
              <a:srgbClr val="005851"/>
            </a:solidFill>
            <a:ln w="25400" cap="flat" cmpd="sng">
              <a:solidFill>
                <a:srgbClr val="0058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3"/>
            <p:cNvSpPr/>
            <p:nvPr/>
          </p:nvSpPr>
          <p:spPr>
            <a:xfrm>
              <a:off x="2472718" y="2560697"/>
              <a:ext cx="1849333" cy="16210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3"/>
            <p:cNvSpPr txBox="1"/>
            <p:nvPr/>
          </p:nvSpPr>
          <p:spPr>
            <a:xfrm>
              <a:off x="2472718" y="2560697"/>
              <a:ext cx="1849333" cy="1621049"/>
            </a:xfrm>
            <a:prstGeom prst="rect">
              <a:avLst/>
            </a:prstGeom>
            <a:noFill/>
            <a:ln>
              <a:noFill/>
            </a:ln>
          </p:spPr>
          <p:txBody>
            <a:bodyPr spcFirstLastPara="1" wrap="square" lIns="60950" tIns="60950" rIns="60950" bIns="60950" anchor="t" anchorCtr="0">
              <a:noAutofit/>
            </a:bodyPr>
            <a:lstStyle/>
            <a:p>
              <a:pPr lvl="0">
                <a:lnSpc>
                  <a:spcPct val="90000"/>
                </a:lnSpc>
                <a:buSzPts val="1600"/>
              </a:pPr>
              <a:r>
                <a:rPr lang="de-DE" sz="1600" b="1" dirty="0">
                  <a:latin typeface="Aptos" panose="020B0004020202020204" pitchFamily="34" charset="0"/>
                </a:rPr>
                <a:t>Sie sind ein effizienter Weg, um Nachhaltigkeit in Ausschreibungen einzuführen.</a:t>
              </a:r>
              <a:endParaRPr sz="1600" b="1" i="0" u="none" strike="noStrike" cap="none" dirty="0">
                <a:solidFill>
                  <a:srgbClr val="000000"/>
                </a:solidFill>
                <a:latin typeface="Aptos" panose="020B0004020202020204" pitchFamily="34" charset="0"/>
                <a:sym typeface="Arial"/>
              </a:endParaRPr>
            </a:p>
          </p:txBody>
        </p:sp>
        <p:sp>
          <p:nvSpPr>
            <p:cNvPr id="200" name="Google Shape;200;p33"/>
            <p:cNvSpPr/>
            <p:nvPr/>
          </p:nvSpPr>
          <p:spPr>
            <a:xfrm>
              <a:off x="3973120" y="1797850"/>
              <a:ext cx="348930" cy="348930"/>
            </a:xfrm>
            <a:prstGeom prst="triangle">
              <a:avLst>
                <a:gd name="adj" fmla="val 100000"/>
              </a:avLst>
            </a:prstGeom>
            <a:solidFill>
              <a:srgbClr val="CBDA83"/>
            </a:solidFill>
            <a:ln w="25400" cap="flat" cmpd="sng">
              <a:solidFill>
                <a:srgbClr val="CBDA8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3"/>
            <p:cNvSpPr/>
            <p:nvPr/>
          </p:nvSpPr>
          <p:spPr>
            <a:xfrm rot="5400000">
              <a:off x="4942155" y="1388442"/>
              <a:ext cx="1231043" cy="2048429"/>
            </a:xfrm>
            <a:prstGeom prst="corner">
              <a:avLst>
                <a:gd name="adj1" fmla="val 16120"/>
                <a:gd name="adj2" fmla="val 16110"/>
              </a:avLst>
            </a:prstGeom>
            <a:solidFill>
              <a:srgbClr val="A2C328"/>
            </a:solidFill>
            <a:ln w="25400" cap="flat" cmpd="sng">
              <a:solidFill>
                <a:srgbClr val="A2C3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3"/>
            <p:cNvSpPr/>
            <p:nvPr/>
          </p:nvSpPr>
          <p:spPr>
            <a:xfrm>
              <a:off x="4736663" y="2000482"/>
              <a:ext cx="1849333" cy="16210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3"/>
            <p:cNvSpPr txBox="1"/>
            <p:nvPr/>
          </p:nvSpPr>
          <p:spPr>
            <a:xfrm>
              <a:off x="4736663" y="2000482"/>
              <a:ext cx="1849333" cy="1621049"/>
            </a:xfrm>
            <a:prstGeom prst="rect">
              <a:avLst/>
            </a:prstGeom>
            <a:noFill/>
            <a:ln>
              <a:noFill/>
            </a:ln>
          </p:spPr>
          <p:txBody>
            <a:bodyPr spcFirstLastPara="1" wrap="square" lIns="60950" tIns="60950" rIns="60950" bIns="60950" anchor="t" anchorCtr="0">
              <a:noAutofit/>
            </a:bodyPr>
            <a:lstStyle/>
            <a:p>
              <a:pPr lvl="0">
                <a:lnSpc>
                  <a:spcPct val="90000"/>
                </a:lnSpc>
                <a:buSzPts val="1600"/>
              </a:pPr>
              <a:r>
                <a:rPr lang="de-DE" sz="1600" b="1" dirty="0">
                  <a:latin typeface="Aptos" panose="020B0004020202020204" pitchFamily="34" charset="0"/>
                </a:rPr>
                <a:t>Sie bieten eine wissenschaftlich fundierte Grundlage für Nachhaltigkeits-kriterien.</a:t>
              </a:r>
              <a:endParaRPr sz="1600" b="1" i="0" u="none" strike="noStrike" cap="none" dirty="0">
                <a:solidFill>
                  <a:srgbClr val="000000"/>
                </a:solidFill>
                <a:latin typeface="Aptos" panose="020B0004020202020204" pitchFamily="34" charset="0"/>
                <a:sym typeface="Arial"/>
              </a:endParaRPr>
            </a:p>
          </p:txBody>
        </p:sp>
        <p:sp>
          <p:nvSpPr>
            <p:cNvPr id="204" name="Google Shape;204;p33"/>
            <p:cNvSpPr/>
            <p:nvPr/>
          </p:nvSpPr>
          <p:spPr>
            <a:xfrm>
              <a:off x="6237066" y="1237635"/>
              <a:ext cx="348930" cy="348930"/>
            </a:xfrm>
            <a:prstGeom prst="triangle">
              <a:avLst>
                <a:gd name="adj" fmla="val 100000"/>
              </a:avLst>
            </a:prstGeom>
            <a:solidFill>
              <a:srgbClr val="FAB506"/>
            </a:solidFill>
            <a:ln w="25400"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3"/>
            <p:cNvSpPr/>
            <p:nvPr/>
          </p:nvSpPr>
          <p:spPr>
            <a:xfrm rot="5400000">
              <a:off x="7206101" y="828227"/>
              <a:ext cx="1231043" cy="2048429"/>
            </a:xfrm>
            <a:prstGeom prst="corner">
              <a:avLst>
                <a:gd name="adj1" fmla="val 16120"/>
                <a:gd name="adj2" fmla="val 16110"/>
              </a:avLst>
            </a:prstGeom>
            <a:solidFill>
              <a:srgbClr val="4295A2"/>
            </a:solid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3"/>
            <p:cNvSpPr/>
            <p:nvPr/>
          </p:nvSpPr>
          <p:spPr>
            <a:xfrm>
              <a:off x="7000609" y="1440266"/>
              <a:ext cx="1849333" cy="16210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3"/>
            <p:cNvSpPr txBox="1"/>
            <p:nvPr/>
          </p:nvSpPr>
          <p:spPr>
            <a:xfrm>
              <a:off x="7000609" y="1440266"/>
              <a:ext cx="1849333" cy="1621049"/>
            </a:xfrm>
            <a:prstGeom prst="rect">
              <a:avLst/>
            </a:prstGeom>
            <a:noFill/>
            <a:ln>
              <a:noFill/>
            </a:ln>
          </p:spPr>
          <p:txBody>
            <a:bodyPr spcFirstLastPara="1" wrap="square" lIns="60950" tIns="60950" rIns="60950" bIns="60950" anchor="t" anchorCtr="0">
              <a:noAutofit/>
            </a:bodyPr>
            <a:lstStyle/>
            <a:p>
              <a:pPr lvl="0">
                <a:lnSpc>
                  <a:spcPct val="90000"/>
                </a:lnSpc>
                <a:buSzPts val="1600"/>
              </a:pPr>
              <a:r>
                <a:rPr lang="de-DE" sz="1600" b="1" dirty="0">
                  <a:latin typeface="Aptos" panose="020B0004020202020204" pitchFamily="34" charset="0"/>
                </a:rPr>
                <a:t>Sie tragen dazu bei, die drei Säulen der Nachhaltigkeit anzugehen: Wirtschaft, Umwelt und Soziales.</a:t>
              </a:r>
              <a:endParaRPr dirty="0">
                <a:latin typeface="Aptos" panose="020B0004020202020204" pitchFamily="34" charset="0"/>
              </a:endParaRPr>
            </a:p>
          </p:txBody>
        </p:sp>
        <p:sp>
          <p:nvSpPr>
            <p:cNvPr id="208" name="Google Shape;208;p33"/>
            <p:cNvSpPr/>
            <p:nvPr/>
          </p:nvSpPr>
          <p:spPr>
            <a:xfrm>
              <a:off x="8501011" y="677419"/>
              <a:ext cx="348930" cy="348930"/>
            </a:xfrm>
            <a:prstGeom prst="triangle">
              <a:avLst>
                <a:gd name="adj" fmla="val 100000"/>
              </a:avLst>
            </a:prstGeom>
            <a:solidFill>
              <a:srgbClr val="005851"/>
            </a:solidFill>
            <a:ln w="25400" cap="flat" cmpd="sng">
              <a:solidFill>
                <a:srgbClr val="0058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3"/>
            <p:cNvSpPr/>
            <p:nvPr/>
          </p:nvSpPr>
          <p:spPr>
            <a:xfrm rot="5400000">
              <a:off x="9470046" y="268011"/>
              <a:ext cx="1231043" cy="2048429"/>
            </a:xfrm>
            <a:prstGeom prst="corner">
              <a:avLst>
                <a:gd name="adj1" fmla="val 16120"/>
                <a:gd name="adj2" fmla="val 16110"/>
              </a:avLst>
            </a:prstGeom>
            <a:solidFill>
              <a:srgbClr val="CBDA83"/>
            </a:solidFill>
            <a:ln w="25400" cap="flat" cmpd="sng">
              <a:solidFill>
                <a:srgbClr val="CBDA8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3"/>
            <p:cNvSpPr/>
            <p:nvPr/>
          </p:nvSpPr>
          <p:spPr>
            <a:xfrm>
              <a:off x="9264554" y="880050"/>
              <a:ext cx="1849333" cy="16210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txBox="1"/>
            <p:nvPr/>
          </p:nvSpPr>
          <p:spPr>
            <a:xfrm>
              <a:off x="9264554" y="880050"/>
              <a:ext cx="1849333" cy="1621049"/>
            </a:xfrm>
            <a:prstGeom prst="rect">
              <a:avLst/>
            </a:prstGeom>
            <a:noFill/>
            <a:ln>
              <a:noFill/>
            </a:ln>
          </p:spPr>
          <p:txBody>
            <a:bodyPr spcFirstLastPara="1" wrap="square" lIns="60950" tIns="60950" rIns="60950" bIns="60950" anchor="t" anchorCtr="0">
              <a:noAutofit/>
            </a:bodyPr>
            <a:lstStyle/>
            <a:p>
              <a:pPr lvl="0">
                <a:lnSpc>
                  <a:spcPct val="90000"/>
                </a:lnSpc>
                <a:buSzPts val="1600"/>
              </a:pPr>
              <a:r>
                <a:rPr lang="de-DE" sz="1600" b="1" dirty="0">
                  <a:latin typeface="Aptos" panose="020B0004020202020204" pitchFamily="34" charset="0"/>
                </a:rPr>
                <a:t>Sie reduzieren die Verifizierungs-kosten und erhöhen die Glaubwürdigkeit.</a:t>
              </a:r>
              <a:endParaRPr sz="1600" b="1" i="0" u="none" strike="noStrike" cap="none" dirty="0">
                <a:solidFill>
                  <a:srgbClr val="000000"/>
                </a:solidFill>
                <a:latin typeface="Aptos" panose="020B0004020202020204" pitchFamily="34" charset="0"/>
                <a:sym typeface="Arial"/>
              </a:endParaRPr>
            </a:p>
          </p:txBody>
        </p:sp>
      </p:grpSp>
      <p:pic>
        <p:nvPicPr>
          <p:cNvPr id="212" name="Google Shape;212;p33" descr="Sostenibilità con riempimento a tinta unita"/>
          <p:cNvPicPr preferRelativeResize="0"/>
          <p:nvPr/>
        </p:nvPicPr>
        <p:blipFill rotWithShape="1">
          <a:blip r:embed="rId3">
            <a:alphaModFix/>
          </a:blip>
          <a:srcRect/>
          <a:stretch/>
        </p:blipFill>
        <p:spPr>
          <a:xfrm>
            <a:off x="891871" y="2544417"/>
            <a:ext cx="1230464" cy="1230464"/>
          </a:xfrm>
          <a:prstGeom prst="rect">
            <a:avLst/>
          </a:prstGeom>
          <a:noFill/>
          <a:ln>
            <a:noFill/>
          </a:ln>
        </p:spPr>
      </p:pic>
      <p:pic>
        <p:nvPicPr>
          <p:cNvPr id="213" name="Google Shape;213;p33" descr="Sostenibilità con riempimento a tinta unita"/>
          <p:cNvPicPr preferRelativeResize="0"/>
          <p:nvPr/>
        </p:nvPicPr>
        <p:blipFill rotWithShape="1">
          <a:blip r:embed="rId3">
            <a:alphaModFix/>
          </a:blip>
          <a:srcRect/>
          <a:stretch/>
        </p:blipFill>
        <p:spPr>
          <a:xfrm>
            <a:off x="8176589" y="5384358"/>
            <a:ext cx="1230464" cy="123046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594360" y="278129"/>
            <a:ext cx="8624068"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 Wie man nachhaltige Beschaffung umsetzt: Wichtige Schritte</a:t>
            </a:r>
            <a:endParaRPr dirty="0">
              <a:latin typeface="Aptos Serif" panose="02020604070405020304" pitchFamily="18" charset="0"/>
              <a:cs typeface="Aptos Serif" panose="02020604070405020304" pitchFamily="18" charset="0"/>
            </a:endParaRPr>
          </a:p>
        </p:txBody>
      </p:sp>
      <p:sp>
        <p:nvSpPr>
          <p:cNvPr id="220" name="Google Shape;220;p34"/>
          <p:cNvSpPr txBox="1">
            <a:spLocks noGrp="1"/>
          </p:cNvSpPr>
          <p:nvPr>
            <p:ph type="body" idx="1"/>
          </p:nvPr>
        </p:nvSpPr>
        <p:spPr>
          <a:xfrm>
            <a:off x="625016" y="2281922"/>
            <a:ext cx="11262184" cy="4576077"/>
          </a:xfrm>
          <a:prstGeom prst="rect">
            <a:avLst/>
          </a:prstGeom>
          <a:noFill/>
          <a:ln>
            <a:noFill/>
          </a:ln>
        </p:spPr>
        <p:txBody>
          <a:bodyPr spcFirstLastPara="1" wrap="square" lIns="0" tIns="228600" rIns="0" bIns="0" anchor="t" anchorCtr="0">
            <a:normAutofit/>
          </a:bodyPr>
          <a:lstStyle/>
          <a:p>
            <a:pPr marL="228600" lvl="0" indent="0" algn="l" rtl="0">
              <a:lnSpc>
                <a:spcPct val="80000"/>
              </a:lnSpc>
              <a:spcBef>
                <a:spcPts val="2200"/>
              </a:spcBef>
              <a:spcAft>
                <a:spcPts val="0"/>
              </a:spcAft>
              <a:buSzPts val="2400"/>
              <a:buNone/>
            </a:pPr>
            <a:r>
              <a:rPr lang="de-DE" dirty="0">
                <a:latin typeface="Aptos" panose="020B0004020202020204" pitchFamily="34" charset="0"/>
              </a:rPr>
              <a:t>1.1 Erste Schritte</a:t>
            </a:r>
            <a:endParaRPr dirty="0">
              <a:latin typeface="Aptos" panose="020B0004020202020204" pitchFamily="34" charset="0"/>
            </a:endParaRPr>
          </a:p>
          <a:p>
            <a:pPr marL="228600" lvl="0" indent="0" algn="l" rtl="0">
              <a:lnSpc>
                <a:spcPct val="80000"/>
              </a:lnSpc>
              <a:spcBef>
                <a:spcPts val="2200"/>
              </a:spcBef>
              <a:spcAft>
                <a:spcPts val="0"/>
              </a:spcAft>
              <a:buSzPts val="2400"/>
              <a:buNone/>
            </a:pPr>
            <a:r>
              <a:rPr lang="de-DE" dirty="0">
                <a:latin typeface="Aptos" panose="020B0004020202020204" pitchFamily="34" charset="0"/>
              </a:rPr>
              <a:t>1.2 </a:t>
            </a:r>
            <a:r>
              <a:rPr lang="de-DE" dirty="0" err="1">
                <a:latin typeface="Aptos" panose="020B0004020202020204" pitchFamily="34" charset="0"/>
              </a:rPr>
              <a:t>Produklabels</a:t>
            </a:r>
            <a:r>
              <a:rPr lang="de-DE" dirty="0">
                <a:latin typeface="Aptos" panose="020B0004020202020204" pitchFamily="34" charset="0"/>
              </a:rPr>
              <a:t> als unverzichtbare Tools</a:t>
            </a:r>
            <a:endParaRPr dirty="0">
              <a:latin typeface="Aptos" panose="020B0004020202020204" pitchFamily="34" charset="0"/>
            </a:endParaRPr>
          </a:p>
          <a:p>
            <a:pPr marL="228600" lvl="0" indent="0" algn="l" rtl="0">
              <a:lnSpc>
                <a:spcPct val="80000"/>
              </a:lnSpc>
              <a:spcBef>
                <a:spcPts val="2200"/>
              </a:spcBef>
              <a:spcAft>
                <a:spcPts val="0"/>
              </a:spcAft>
              <a:buSzPts val="2400"/>
              <a:buNone/>
            </a:pPr>
            <a:r>
              <a:rPr lang="de-DE" dirty="0">
                <a:solidFill>
                  <a:schemeClr val="accent6"/>
                </a:solidFill>
                <a:latin typeface="Aptos" panose="020B0004020202020204" pitchFamily="34" charset="0"/>
              </a:rPr>
              <a:t>1.3 Den Markt erkunden und einen Katalog erstellen</a:t>
            </a:r>
            <a:endParaRPr dirty="0">
              <a:latin typeface="Aptos" panose="020B0004020202020204" pitchFamily="34" charset="0"/>
            </a:endParaRPr>
          </a:p>
          <a:p>
            <a:pPr lvl="0"/>
            <a:r>
              <a:rPr lang="de-DE" dirty="0">
                <a:latin typeface="Aptos" panose="020B0004020202020204" pitchFamily="34" charset="0"/>
              </a:rPr>
              <a:t>1.4 Produkte lokal und regional einkaufen</a:t>
            </a:r>
          </a:p>
          <a:p>
            <a:pPr lvl="0"/>
            <a:r>
              <a:rPr lang="de-DE" dirty="0">
                <a:latin typeface="Aptos" panose="020B0004020202020204" pitchFamily="34" charset="0"/>
              </a:rPr>
              <a:t>1.5 Wie man richtig kommuniziert</a:t>
            </a:r>
            <a:endParaRPr dirty="0">
              <a:latin typeface="Aptos" panose="020B0004020202020204" pitchFamily="34" charset="0"/>
            </a:endParaRPr>
          </a:p>
        </p:txBody>
      </p:sp>
      <p:sp>
        <p:nvSpPr>
          <p:cNvPr id="221" name="Google Shape;221;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a:spLocks noGrp="1"/>
          </p:cNvSpPr>
          <p:nvPr>
            <p:ph type="title"/>
          </p:nvPr>
        </p:nvSpPr>
        <p:spPr>
          <a:xfrm>
            <a:off x="594359" y="688411"/>
            <a:ext cx="6787747" cy="1593507"/>
          </a:xfrm>
          <a:prstGeom prst="rect">
            <a:avLst/>
          </a:prstGeom>
          <a:noFill/>
          <a:ln>
            <a:noFill/>
          </a:ln>
        </p:spPr>
        <p:txBody>
          <a:bodyPr spcFirstLastPara="1" wrap="square" lIns="0" tIns="0" rIns="0" bIns="0" anchor="b" anchorCtr="0">
            <a:normAutofit fontScale="90000"/>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1.3 Den Markt erkunden und einen Katalog erstellen</a:t>
            </a:r>
            <a:br>
              <a:rPr lang="de-DE" sz="4100" dirty="0">
                <a:latin typeface="Aptos Serif" panose="02020604070405020304" pitchFamily="18" charset="0"/>
                <a:cs typeface="Aptos Serif" panose="02020604070405020304" pitchFamily="18" charset="0"/>
              </a:rPr>
            </a:br>
            <a:endParaRPr sz="4100" dirty="0">
              <a:latin typeface="Aptos Serif" panose="02020604070405020304" pitchFamily="18" charset="0"/>
              <a:cs typeface="Aptos Serif" panose="02020604070405020304" pitchFamily="18" charset="0"/>
            </a:endParaRPr>
          </a:p>
        </p:txBody>
      </p:sp>
      <p:sp>
        <p:nvSpPr>
          <p:cNvPr id="227" name="Google Shape;227;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13</a:t>
            </a:fld>
            <a:endParaRPr/>
          </a:p>
        </p:txBody>
      </p:sp>
      <p:grpSp>
        <p:nvGrpSpPr>
          <p:cNvPr id="228" name="Google Shape;228;p35"/>
          <p:cNvGrpSpPr/>
          <p:nvPr/>
        </p:nvGrpSpPr>
        <p:grpSpPr>
          <a:xfrm>
            <a:off x="594358" y="1977391"/>
            <a:ext cx="11261910" cy="4354830"/>
            <a:chOff x="0" y="0"/>
            <a:chExt cx="11261910" cy="4354830"/>
          </a:xfrm>
        </p:grpSpPr>
        <p:sp>
          <p:nvSpPr>
            <p:cNvPr id="229" name="Google Shape;229;p35"/>
            <p:cNvSpPr/>
            <p:nvPr/>
          </p:nvSpPr>
          <p:spPr>
            <a:xfrm>
              <a:off x="0" y="0"/>
              <a:ext cx="9618345" cy="4354830"/>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5"/>
            <p:cNvSpPr/>
            <p:nvPr/>
          </p:nvSpPr>
          <p:spPr>
            <a:xfrm>
              <a:off x="5663" y="1306449"/>
              <a:ext cx="2723945" cy="174193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5"/>
            <p:cNvSpPr txBox="1"/>
            <p:nvPr/>
          </p:nvSpPr>
          <p:spPr>
            <a:xfrm>
              <a:off x="90697" y="1391483"/>
              <a:ext cx="2553877" cy="1571864"/>
            </a:xfrm>
            <a:prstGeom prst="rect">
              <a:avLst/>
            </a:prstGeom>
            <a:solidFill>
              <a:schemeClr val="lt2"/>
            </a:solidFill>
            <a:ln>
              <a:noFill/>
            </a:ln>
          </p:spPr>
          <p:txBody>
            <a:bodyPr spcFirstLastPara="1" wrap="square" lIns="106675" tIns="106675" rIns="106675" bIns="106675" anchor="ctr" anchorCtr="0">
              <a:noAutofit/>
            </a:bodyPr>
            <a:lstStyle/>
            <a:p>
              <a:pPr lvl="0" algn="ctr">
                <a:lnSpc>
                  <a:spcPct val="90000"/>
                </a:lnSpc>
                <a:buSzPts val="2800"/>
              </a:pPr>
              <a:r>
                <a:rPr lang="de-DE" sz="2400" dirty="0">
                  <a:solidFill>
                    <a:schemeClr val="lt1"/>
                  </a:solidFill>
                  <a:latin typeface="Aptos" panose="020B0004020202020204" pitchFamily="34" charset="0"/>
                </a:rPr>
                <a:t>Erstellen der Struktur des Katalogs</a:t>
              </a:r>
              <a:endParaRPr sz="2400" b="0" i="0" u="none" strike="noStrike" cap="none" dirty="0">
                <a:solidFill>
                  <a:schemeClr val="lt1"/>
                </a:solidFill>
                <a:latin typeface="Aptos" panose="020B0004020202020204" pitchFamily="34" charset="0"/>
                <a:sym typeface="Arial"/>
              </a:endParaRPr>
            </a:p>
          </p:txBody>
        </p:sp>
        <p:sp>
          <p:nvSpPr>
            <p:cNvPr id="232" name="Google Shape;232;p35"/>
            <p:cNvSpPr/>
            <p:nvPr/>
          </p:nvSpPr>
          <p:spPr>
            <a:xfrm>
              <a:off x="2865806" y="1306449"/>
              <a:ext cx="2723945" cy="174193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5"/>
            <p:cNvSpPr txBox="1"/>
            <p:nvPr/>
          </p:nvSpPr>
          <p:spPr>
            <a:xfrm>
              <a:off x="2950840" y="1391483"/>
              <a:ext cx="2553877" cy="1571864"/>
            </a:xfrm>
            <a:prstGeom prst="rect">
              <a:avLst/>
            </a:prstGeom>
            <a:noFill/>
            <a:ln>
              <a:noFill/>
            </a:ln>
          </p:spPr>
          <p:txBody>
            <a:bodyPr spcFirstLastPara="1" wrap="square" lIns="106675" tIns="106675" rIns="106675" bIns="106675" anchor="ctr" anchorCtr="0">
              <a:noAutofit/>
            </a:bodyPr>
            <a:lstStyle/>
            <a:p>
              <a:pPr lvl="0" algn="ctr">
                <a:lnSpc>
                  <a:spcPct val="90000"/>
                </a:lnSpc>
                <a:buSzPts val="2800"/>
              </a:pPr>
              <a:r>
                <a:rPr lang="de-DE" sz="2400" dirty="0">
                  <a:solidFill>
                    <a:schemeClr val="lt1"/>
                  </a:solidFill>
                </a:rPr>
                <a:t>Identifizierung und </a:t>
              </a:r>
              <a:r>
                <a:rPr lang="de-DE" sz="2400" dirty="0">
                  <a:solidFill>
                    <a:schemeClr val="lt1"/>
                  </a:solidFill>
                  <a:latin typeface="Aptos" panose="020B0004020202020204" pitchFamily="34" charset="0"/>
                </a:rPr>
                <a:t>Bewertung</a:t>
              </a:r>
              <a:r>
                <a:rPr lang="de-DE" sz="2400" dirty="0">
                  <a:solidFill>
                    <a:schemeClr val="lt1"/>
                  </a:solidFill>
                </a:rPr>
                <a:t> von Lieferanten</a:t>
              </a:r>
              <a:endParaRPr sz="2400" b="0" i="0" u="none" strike="noStrike" cap="none" dirty="0">
                <a:solidFill>
                  <a:schemeClr val="lt1"/>
                </a:solidFill>
                <a:latin typeface="Arial"/>
                <a:ea typeface="Arial"/>
                <a:cs typeface="Arial"/>
                <a:sym typeface="Arial"/>
              </a:endParaRPr>
            </a:p>
          </p:txBody>
        </p:sp>
        <p:sp>
          <p:nvSpPr>
            <p:cNvPr id="234" name="Google Shape;234;p35"/>
            <p:cNvSpPr/>
            <p:nvPr/>
          </p:nvSpPr>
          <p:spPr>
            <a:xfrm>
              <a:off x="5725949" y="1306449"/>
              <a:ext cx="2723945" cy="174193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5"/>
            <p:cNvSpPr txBox="1"/>
            <p:nvPr/>
          </p:nvSpPr>
          <p:spPr>
            <a:xfrm>
              <a:off x="5810983" y="1391483"/>
              <a:ext cx="2553877" cy="1571864"/>
            </a:xfrm>
            <a:prstGeom prst="rect">
              <a:avLst/>
            </a:prstGeom>
            <a:noFill/>
            <a:ln>
              <a:noFill/>
            </a:ln>
          </p:spPr>
          <p:txBody>
            <a:bodyPr spcFirstLastPara="1" wrap="square" lIns="106675" tIns="106675" rIns="106675" bIns="106675" anchor="ctr" anchorCtr="0">
              <a:noAutofit/>
            </a:bodyPr>
            <a:lstStyle/>
            <a:p>
              <a:pPr lvl="0" algn="ctr">
                <a:lnSpc>
                  <a:spcPct val="90000"/>
                </a:lnSpc>
                <a:buSzPts val="2800"/>
              </a:pPr>
              <a:r>
                <a:rPr lang="de-DE" sz="2400" dirty="0">
                  <a:solidFill>
                    <a:schemeClr val="lt1"/>
                  </a:solidFill>
                  <a:latin typeface="Aptos" panose="020B0004020202020204" pitchFamily="34" charset="0"/>
                </a:rPr>
                <a:t>Verwendung des Katalogs</a:t>
              </a:r>
              <a:endParaRPr sz="2400" b="0" i="0" u="none" strike="noStrike" cap="none" dirty="0">
                <a:solidFill>
                  <a:schemeClr val="lt1"/>
                </a:solidFill>
                <a:latin typeface="Aptos" panose="020B0004020202020204" pitchFamily="34" charset="0"/>
                <a:sym typeface="Arial"/>
              </a:endParaRPr>
            </a:p>
          </p:txBody>
        </p:sp>
        <p:sp>
          <p:nvSpPr>
            <p:cNvPr id="236" name="Google Shape;236;p35"/>
            <p:cNvSpPr/>
            <p:nvPr/>
          </p:nvSpPr>
          <p:spPr>
            <a:xfrm>
              <a:off x="8537965" y="1338535"/>
              <a:ext cx="2723945" cy="174193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5"/>
            <p:cNvSpPr txBox="1"/>
            <p:nvPr/>
          </p:nvSpPr>
          <p:spPr>
            <a:xfrm>
              <a:off x="8622999" y="1423569"/>
              <a:ext cx="2553877" cy="1571864"/>
            </a:xfrm>
            <a:prstGeom prst="rect">
              <a:avLst/>
            </a:prstGeom>
            <a:noFill/>
            <a:ln>
              <a:noFill/>
            </a:ln>
          </p:spPr>
          <p:txBody>
            <a:bodyPr spcFirstLastPara="1" wrap="square" lIns="106675" tIns="106675" rIns="106675" bIns="106675" anchor="ctr" anchorCtr="0">
              <a:noAutofit/>
            </a:bodyPr>
            <a:lstStyle/>
            <a:p>
              <a:pPr lvl="0" algn="ctr">
                <a:lnSpc>
                  <a:spcPct val="90000"/>
                </a:lnSpc>
                <a:buSzPts val="2800"/>
              </a:pPr>
              <a:r>
                <a:rPr lang="de-DE" sz="2400" dirty="0">
                  <a:solidFill>
                    <a:schemeClr val="lt1"/>
                  </a:solidFill>
                  <a:latin typeface="Aptos" panose="020B0004020202020204" pitchFamily="34" charset="0"/>
                </a:rPr>
                <a:t>Regelmäßige Überprüfung und Aktualisierung</a:t>
              </a:r>
              <a:endParaRPr sz="2400" b="0" i="0" u="none" strike="noStrike" cap="none" dirty="0">
                <a:solidFill>
                  <a:schemeClr val="lt1"/>
                </a:solidFill>
                <a:latin typeface="Aptos" panose="020B0004020202020204" pitchFamily="34" charset="0"/>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a:spLocks noGrp="1"/>
          </p:cNvSpPr>
          <p:nvPr>
            <p:ph type="title"/>
          </p:nvPr>
        </p:nvSpPr>
        <p:spPr>
          <a:xfrm>
            <a:off x="594360" y="277987"/>
            <a:ext cx="709298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Erstellung eines Katalogs</a:t>
            </a:r>
            <a:endParaRPr dirty="0">
              <a:latin typeface="Aptos Serif" panose="02020604070405020304" pitchFamily="18" charset="0"/>
              <a:cs typeface="Aptos Serif" panose="02020604070405020304" pitchFamily="18" charset="0"/>
            </a:endParaRPr>
          </a:p>
        </p:txBody>
      </p:sp>
      <p:sp>
        <p:nvSpPr>
          <p:cNvPr id="243" name="Google Shape;243;p36"/>
          <p:cNvSpPr txBox="1">
            <a:spLocks noGrp="1"/>
          </p:cNvSpPr>
          <p:nvPr>
            <p:ph type="body" idx="1"/>
          </p:nvPr>
        </p:nvSpPr>
        <p:spPr>
          <a:xfrm>
            <a:off x="594360" y="2166113"/>
            <a:ext cx="11114164" cy="4413900"/>
          </a:xfrm>
          <a:prstGeom prst="rect">
            <a:avLst/>
          </a:prstGeom>
          <a:noFill/>
          <a:ln>
            <a:noFill/>
          </a:ln>
        </p:spPr>
        <p:txBody>
          <a:bodyPr spcFirstLastPara="1" wrap="square" lIns="0" tIns="228600" rIns="0" bIns="0" anchor="t" anchorCtr="0">
            <a:noAutofit/>
          </a:bodyPr>
          <a:lstStyle/>
          <a:p>
            <a:pPr lvl="0">
              <a:buSzPts val="5053"/>
            </a:pPr>
            <a:r>
              <a:rPr lang="de-DE" sz="1800" dirty="0">
                <a:latin typeface="Aptos" panose="020B0004020202020204" pitchFamily="34" charset="0"/>
              </a:rPr>
              <a:t>Der Katalog sollte folgende Informationen enthalten:</a:t>
            </a:r>
          </a:p>
          <a:p>
            <a:pPr marL="571500" lvl="0" indent="-342900">
              <a:lnSpc>
                <a:spcPct val="120000"/>
              </a:lnSpc>
              <a:buSzPct val="150000"/>
              <a:buFont typeface="Arial" panose="020B0604020202020204" pitchFamily="34" charset="0"/>
              <a:buChar char="•"/>
            </a:pPr>
            <a:r>
              <a:rPr lang="de-DE" sz="1400" b="0" dirty="0">
                <a:solidFill>
                  <a:srgbClr val="3F3F3F"/>
                </a:solidFill>
                <a:latin typeface="Aptos" panose="020B0004020202020204" pitchFamily="34" charset="0"/>
              </a:rPr>
              <a:t>Liste der Produkte und Dienstleistungen, die regelmäßig von der Gemeinde beschafft werden</a:t>
            </a:r>
          </a:p>
          <a:p>
            <a:pPr marL="571500" lvl="0" indent="-342900">
              <a:lnSpc>
                <a:spcPct val="120000"/>
              </a:lnSpc>
              <a:buSzPct val="150000"/>
              <a:buFont typeface="Arial" panose="020B0604020202020204" pitchFamily="34" charset="0"/>
              <a:buChar char="•"/>
            </a:pPr>
            <a:r>
              <a:rPr lang="de-DE" sz="1400" b="0" dirty="0">
                <a:solidFill>
                  <a:srgbClr val="3F3F3F"/>
                </a:solidFill>
                <a:latin typeface="Aptos" panose="020B0004020202020204" pitchFamily="34" charset="0"/>
              </a:rPr>
              <a:t>Nachhaltigkeitskriterien für die Produkte und Dienstleistungen, die die Gemeinde nachhaltig beschaffen möchte, z. B. Umweltzeichen</a:t>
            </a:r>
          </a:p>
          <a:p>
            <a:pPr marL="571500" lvl="0" indent="-342900">
              <a:lnSpc>
                <a:spcPct val="120000"/>
              </a:lnSpc>
              <a:buSzPct val="150000"/>
              <a:buFont typeface="Arial" panose="020B0604020202020204" pitchFamily="34" charset="0"/>
              <a:buChar char="•"/>
            </a:pPr>
            <a:r>
              <a:rPr lang="de-DE" sz="1400" b="0" dirty="0">
                <a:solidFill>
                  <a:srgbClr val="3F3F3F"/>
                </a:solidFill>
                <a:latin typeface="Aptos" panose="020B0004020202020204" pitchFamily="34" charset="0"/>
              </a:rPr>
              <a:t>Informationen darüber, wie diese Produkte und Dienstleistungen in der Regel von der Gemeinde beschafft werden, z. B. durch Direktkauf, vereinfachte Verfahren, Ausschreibungen, zentrale Beschaffungsstellen oder gemeinsame Beschaffung mit anderen Gemeinden</a:t>
            </a:r>
          </a:p>
          <a:p>
            <a:pPr marL="571500" lvl="0" indent="-342900">
              <a:lnSpc>
                <a:spcPct val="120000"/>
              </a:lnSpc>
              <a:buSzPct val="150000"/>
              <a:buFont typeface="Arial" panose="020B0604020202020204" pitchFamily="34" charset="0"/>
              <a:buChar char="•"/>
            </a:pPr>
            <a:r>
              <a:rPr lang="de-DE" sz="1400" b="0" dirty="0">
                <a:solidFill>
                  <a:srgbClr val="3F3F3F"/>
                </a:solidFill>
                <a:latin typeface="Aptos" panose="020B0004020202020204" pitchFamily="34" charset="0"/>
              </a:rPr>
              <a:t>Angaben zu Anbietern nachhaltiger Produkte und Dienstleistungen (Namen, Adressen, Websites von Geschäften und Online-Shops), einschließlich der Ergebnisse von Lieferantenbewertungen</a:t>
            </a:r>
          </a:p>
          <a:p>
            <a:pPr marL="571500" lvl="0" indent="-342900">
              <a:lnSpc>
                <a:spcPct val="120000"/>
              </a:lnSpc>
              <a:buSzPct val="150000"/>
              <a:buFont typeface="Arial" panose="020B0604020202020204" pitchFamily="34" charset="0"/>
              <a:buChar char="•"/>
            </a:pPr>
            <a:r>
              <a:rPr lang="de-DE" sz="1400" b="0" dirty="0">
                <a:solidFill>
                  <a:srgbClr val="3F3F3F"/>
                </a:solidFill>
                <a:latin typeface="Aptos" panose="020B0004020202020204" pitchFamily="34" charset="0"/>
              </a:rPr>
              <a:t>wenn möglich: Preis- und Kostenunterschiede zwischen konventionellen und nachhaltigen Lösungen</a:t>
            </a:r>
            <a:endParaRPr sz="1400" b="0" dirty="0">
              <a:solidFill>
                <a:srgbClr val="3F3F3F"/>
              </a:solidFill>
              <a:latin typeface="Aptos" panose="020B0004020202020204" pitchFamily="34" charset="0"/>
            </a:endParaRPr>
          </a:p>
        </p:txBody>
      </p:sp>
      <p:sp>
        <p:nvSpPr>
          <p:cNvPr id="244" name="Google Shape;244;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594358" y="338428"/>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Identifizierung und Bewertung von Lieferanten</a:t>
            </a:r>
            <a:endParaRPr sz="4800" dirty="0">
              <a:latin typeface="Aptos Serif" panose="02020604070405020304" pitchFamily="18" charset="0"/>
              <a:cs typeface="Aptos Serif" panose="02020604070405020304" pitchFamily="18" charset="0"/>
            </a:endParaRPr>
          </a:p>
        </p:txBody>
      </p:sp>
      <p:sp>
        <p:nvSpPr>
          <p:cNvPr id="250" name="Google Shape;250;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15</a:t>
            </a:fld>
            <a:endParaRPr/>
          </a:p>
        </p:txBody>
      </p:sp>
      <p:grpSp>
        <p:nvGrpSpPr>
          <p:cNvPr id="251" name="Google Shape;251;p37"/>
          <p:cNvGrpSpPr/>
          <p:nvPr/>
        </p:nvGrpSpPr>
        <p:grpSpPr>
          <a:xfrm>
            <a:off x="594358" y="1422744"/>
            <a:ext cx="11332886" cy="5418667"/>
            <a:chOff x="0" y="0"/>
            <a:chExt cx="11332886" cy="5418667"/>
          </a:xfrm>
        </p:grpSpPr>
        <p:sp>
          <p:nvSpPr>
            <p:cNvPr id="252" name="Google Shape;252;p37"/>
            <p:cNvSpPr/>
            <p:nvPr/>
          </p:nvSpPr>
          <p:spPr>
            <a:xfrm>
              <a:off x="0" y="0"/>
              <a:ext cx="9637777"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7"/>
            <p:cNvSpPr/>
            <p:nvPr/>
          </p:nvSpPr>
          <p:spPr>
            <a:xfrm>
              <a:off x="0" y="1625600"/>
              <a:ext cx="2729448"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7"/>
            <p:cNvSpPr txBox="1"/>
            <p:nvPr/>
          </p:nvSpPr>
          <p:spPr>
            <a:xfrm>
              <a:off x="105807" y="1731407"/>
              <a:ext cx="2517834"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2600"/>
              </a:pPr>
              <a:r>
                <a:rPr lang="de-DE" sz="2400" dirty="0">
                  <a:solidFill>
                    <a:schemeClr val="lt1"/>
                  </a:solidFill>
                  <a:latin typeface="Aptos" panose="020B0004020202020204" pitchFamily="34" charset="0"/>
                </a:rPr>
                <a:t>Umfrage unter potenziellen Lieferanten</a:t>
              </a:r>
              <a:endParaRPr sz="2400" b="0" i="0" u="none" strike="noStrike" cap="none" dirty="0">
                <a:solidFill>
                  <a:schemeClr val="lt1"/>
                </a:solidFill>
                <a:latin typeface="Aptos" panose="020B0004020202020204" pitchFamily="34" charset="0"/>
                <a:sym typeface="Arial"/>
              </a:endParaRPr>
            </a:p>
          </p:txBody>
        </p:sp>
        <p:sp>
          <p:nvSpPr>
            <p:cNvPr id="255" name="Google Shape;255;p37"/>
            <p:cNvSpPr/>
            <p:nvPr/>
          </p:nvSpPr>
          <p:spPr>
            <a:xfrm>
              <a:off x="2871596" y="1625600"/>
              <a:ext cx="2729448"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7"/>
            <p:cNvSpPr txBox="1"/>
            <p:nvPr/>
          </p:nvSpPr>
          <p:spPr>
            <a:xfrm>
              <a:off x="2977403" y="1731407"/>
              <a:ext cx="2517834" cy="1955852"/>
            </a:xfrm>
            <a:prstGeom prst="rect">
              <a:avLst/>
            </a:prstGeom>
            <a:solidFill>
              <a:schemeClr val="accent1"/>
            </a:solidFill>
            <a:ln>
              <a:noFill/>
            </a:ln>
          </p:spPr>
          <p:txBody>
            <a:bodyPr spcFirstLastPara="1" wrap="square" lIns="99050" tIns="99050" rIns="99050" bIns="99050" anchor="ctr" anchorCtr="0">
              <a:noAutofit/>
            </a:bodyPr>
            <a:lstStyle/>
            <a:p>
              <a:pPr lvl="0" algn="ctr">
                <a:lnSpc>
                  <a:spcPct val="90000"/>
                </a:lnSpc>
                <a:buSzPts val="2600"/>
              </a:pPr>
              <a:r>
                <a:rPr lang="de-DE" sz="2400" dirty="0">
                  <a:solidFill>
                    <a:schemeClr val="lt1"/>
                  </a:solidFill>
                  <a:latin typeface="Aptos" panose="020B0004020202020204" pitchFamily="34" charset="0"/>
                </a:rPr>
                <a:t>Erlangung von Nachweisen für Nachhaltigkeits-kriterien</a:t>
              </a:r>
              <a:endParaRPr sz="2400" b="0" i="0" u="none" strike="noStrike" cap="none" dirty="0">
                <a:solidFill>
                  <a:schemeClr val="lt1"/>
                </a:solidFill>
                <a:latin typeface="Aptos" panose="020B0004020202020204" pitchFamily="34" charset="0"/>
                <a:sym typeface="Arial"/>
              </a:endParaRPr>
            </a:p>
          </p:txBody>
        </p:sp>
        <p:sp>
          <p:nvSpPr>
            <p:cNvPr id="257" name="Google Shape;257;p37"/>
            <p:cNvSpPr/>
            <p:nvPr/>
          </p:nvSpPr>
          <p:spPr>
            <a:xfrm>
              <a:off x="5721474" y="1625600"/>
              <a:ext cx="2729448"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7"/>
            <p:cNvSpPr txBox="1"/>
            <p:nvPr/>
          </p:nvSpPr>
          <p:spPr>
            <a:xfrm>
              <a:off x="5827281" y="1731407"/>
              <a:ext cx="2517834"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2600"/>
              </a:pPr>
              <a:r>
                <a:rPr lang="de-DE" sz="2400" dirty="0">
                  <a:solidFill>
                    <a:schemeClr val="lt1"/>
                  </a:solidFill>
                  <a:latin typeface="Aptos" panose="020B0004020202020204" pitchFamily="34" charset="0"/>
                </a:rPr>
                <a:t>Überprüfung dieser Beweise</a:t>
              </a:r>
              <a:endParaRPr sz="2400" b="0" i="0" u="none" strike="noStrike" cap="none" dirty="0">
                <a:solidFill>
                  <a:schemeClr val="lt1"/>
                </a:solidFill>
                <a:latin typeface="Aptos" panose="020B0004020202020204" pitchFamily="34" charset="0"/>
                <a:sym typeface="Arial"/>
              </a:endParaRPr>
            </a:p>
          </p:txBody>
        </p:sp>
        <p:sp>
          <p:nvSpPr>
            <p:cNvPr id="259" name="Google Shape;259;p37"/>
            <p:cNvSpPr/>
            <p:nvPr/>
          </p:nvSpPr>
          <p:spPr>
            <a:xfrm>
              <a:off x="8603438" y="1625600"/>
              <a:ext cx="2729448"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7"/>
            <p:cNvSpPr txBox="1"/>
            <p:nvPr/>
          </p:nvSpPr>
          <p:spPr>
            <a:xfrm>
              <a:off x="8709245" y="1731407"/>
              <a:ext cx="2517834"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2600"/>
              </a:pPr>
              <a:r>
                <a:rPr lang="de-DE" sz="2400" dirty="0">
                  <a:solidFill>
                    <a:schemeClr val="lt1"/>
                  </a:solidFill>
                  <a:latin typeface="Aptos" panose="020B0004020202020204" pitchFamily="34" charset="0"/>
                </a:rPr>
                <a:t>Preisvergleich und Eintragung in den Beschaffungs-katalog</a:t>
              </a:r>
              <a:endParaRPr sz="2400" b="0" i="0" u="none" strike="noStrike" cap="none" dirty="0">
                <a:solidFill>
                  <a:schemeClr val="lt1"/>
                </a:solidFill>
                <a:latin typeface="Aptos" panose="020B0004020202020204" pitchFamily="34" charset="0"/>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8"/>
          <p:cNvSpPr txBox="1">
            <a:spLocks noGrp="1"/>
          </p:cNvSpPr>
          <p:nvPr>
            <p:ph type="title"/>
          </p:nvPr>
        </p:nvSpPr>
        <p:spPr>
          <a:xfrm>
            <a:off x="575310" y="278129"/>
            <a:ext cx="5942448"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Regelmäßige Überprüfung und Aktualisierung</a:t>
            </a:r>
            <a:endParaRPr dirty="0">
              <a:latin typeface="Aptos Serif" panose="02020604070405020304" pitchFamily="18" charset="0"/>
              <a:cs typeface="Aptos Serif" panose="02020604070405020304" pitchFamily="18" charset="0"/>
            </a:endParaRPr>
          </a:p>
        </p:txBody>
      </p:sp>
      <p:sp>
        <p:nvSpPr>
          <p:cNvPr id="266" name="Google Shape;266;p38"/>
          <p:cNvSpPr txBox="1">
            <a:spLocks noGrp="1"/>
          </p:cNvSpPr>
          <p:nvPr>
            <p:ph type="body" idx="1"/>
          </p:nvPr>
        </p:nvSpPr>
        <p:spPr>
          <a:xfrm>
            <a:off x="594359" y="3279579"/>
            <a:ext cx="6139145" cy="2994415"/>
          </a:xfrm>
          <a:prstGeom prst="rect">
            <a:avLst/>
          </a:prstGeom>
          <a:noFill/>
          <a:ln>
            <a:noFill/>
          </a:ln>
        </p:spPr>
        <p:txBody>
          <a:bodyPr spcFirstLastPara="1" wrap="square" lIns="0" tIns="228600" rIns="0" bIns="0" anchor="t" anchorCtr="0">
            <a:normAutofit/>
          </a:bodyPr>
          <a:lstStyle/>
          <a:p>
            <a:pPr marL="228600" lvl="0" indent="0">
              <a:lnSpc>
                <a:spcPct val="100000"/>
              </a:lnSpc>
            </a:pPr>
            <a:r>
              <a:rPr lang="de-DE" sz="2400" dirty="0">
                <a:latin typeface="Aptos" panose="020B0004020202020204" pitchFamily="34" charset="0"/>
              </a:rPr>
              <a:t>Da sich die Märkte ständig weiterentwickeln, muss der Katalog regelmäßig aktualisiert werden.</a:t>
            </a:r>
          </a:p>
          <a:p>
            <a:pPr marL="228600" lvl="0" indent="0">
              <a:lnSpc>
                <a:spcPct val="100000"/>
              </a:lnSpc>
            </a:pPr>
            <a:r>
              <a:rPr lang="de-DE" sz="2400" dirty="0">
                <a:latin typeface="Aptos" panose="020B0004020202020204" pitchFamily="34" charset="0"/>
              </a:rPr>
              <a:t>Eine weitere Möglichkeit, den Katalog auf dem neuesten Stand zu halten, besteht darin, ihn zu einem E-Shop auszubauen.</a:t>
            </a:r>
            <a:endParaRPr sz="2400" dirty="0">
              <a:latin typeface="Aptos" panose="020B0004020202020204" pitchFamily="34" charset="0"/>
            </a:endParaRPr>
          </a:p>
        </p:txBody>
      </p:sp>
      <p:sp>
        <p:nvSpPr>
          <p:cNvPr id="267" name="Google Shape;267;p38"/>
          <p:cNvSpPr>
            <a:spLocks noGrp="1"/>
          </p:cNvSpPr>
          <p:nvPr>
            <p:ph type="pic" idx="2"/>
          </p:nvPr>
        </p:nvSpPr>
        <p:spPr>
          <a:xfrm flipH="1">
            <a:off x="7128508" y="0"/>
            <a:ext cx="5063491" cy="6858000"/>
          </a:xfrm>
          <a:prstGeom prst="flowChartDelay">
            <a:avLst/>
          </a:prstGeom>
          <a:solidFill>
            <a:srgbClr val="87C3CD"/>
          </a:solidFill>
          <a:ln>
            <a:noFill/>
          </a:ln>
        </p:spPr>
        <p:txBody>
          <a:bodyPr/>
          <a:lstStyle/>
          <a:p>
            <a:endParaRPr lang="de-DE"/>
          </a:p>
        </p:txBody>
      </p:sp>
      <p:sp>
        <p:nvSpPr>
          <p:cNvPr id="268" name="Google Shape;268;p38"/>
          <p:cNvSpPr txBox="1"/>
          <p:nvPr/>
        </p:nvSpPr>
        <p:spPr>
          <a:xfrm>
            <a:off x="8141699" y="1099260"/>
            <a:ext cx="4050300" cy="4893607"/>
          </a:xfrm>
          <a:prstGeom prst="rect">
            <a:avLst/>
          </a:prstGeom>
          <a:solidFill>
            <a:srgbClr val="87C3CD"/>
          </a:solidFill>
          <a:ln>
            <a:noFill/>
          </a:ln>
        </p:spPr>
        <p:txBody>
          <a:bodyPr spcFirstLastPara="1" wrap="square" lIns="91425" tIns="45700" rIns="91425" bIns="45700" anchor="t" anchorCtr="0">
            <a:spAutoFit/>
          </a:bodyPr>
          <a:lstStyle/>
          <a:p>
            <a:pPr lvl="0">
              <a:buSzPts val="2400"/>
            </a:pPr>
            <a:r>
              <a:rPr lang="de-DE" sz="2400" dirty="0">
                <a:solidFill>
                  <a:schemeClr val="lt1"/>
                </a:solidFill>
                <a:latin typeface="Aptos" panose="020B0004020202020204" pitchFamily="34" charset="0"/>
              </a:rPr>
              <a:t>Katalog als E-Shop</a:t>
            </a:r>
          </a:p>
          <a:p>
            <a:pPr lvl="0">
              <a:buSzPts val="2400"/>
            </a:pPr>
            <a:endParaRPr lang="de-DE" sz="2400" dirty="0">
              <a:solidFill>
                <a:schemeClr val="lt1"/>
              </a:solidFill>
              <a:latin typeface="Aptos" panose="020B0004020202020204" pitchFamily="34" charset="0"/>
            </a:endParaRPr>
          </a:p>
          <a:p>
            <a:pPr lvl="0">
              <a:buSzPts val="2400"/>
            </a:pPr>
            <a:r>
              <a:rPr lang="de-DE" sz="2400" dirty="0">
                <a:solidFill>
                  <a:schemeClr val="lt1"/>
                </a:solidFill>
                <a:latin typeface="Aptos" panose="020B0004020202020204" pitchFamily="34" charset="0"/>
              </a:rPr>
              <a:t>Ein E-Shop ermöglicht es kommunalen Mitarbeitern, vorab ausgewählte Produkte und Dienstleistungen direkt bei verschiedenen Lieferanten zu bestellen,    z. B. Reinigungsmittel bei einem lokalen Anbieter oder Feuerwehrautos bei der zentralen Beschaffungsstelle.</a:t>
            </a:r>
          </a:p>
        </p:txBody>
      </p:sp>
      <p:sp>
        <p:nvSpPr>
          <p:cNvPr id="269" name="Google Shape;269;p3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a:spLocks noGrp="1"/>
          </p:cNvSpPr>
          <p:nvPr>
            <p:ph type="title"/>
          </p:nvPr>
        </p:nvSpPr>
        <p:spPr>
          <a:xfrm>
            <a:off x="594360" y="278129"/>
            <a:ext cx="8624068"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 Wie man nachhaltige Beschaffung umsetzt: Wichtige Schritte</a:t>
            </a:r>
            <a:endParaRPr dirty="0">
              <a:latin typeface="Aptos Serif" panose="02020604070405020304" pitchFamily="18" charset="0"/>
              <a:cs typeface="Aptos Serif" panose="02020604070405020304" pitchFamily="18" charset="0"/>
            </a:endParaRPr>
          </a:p>
        </p:txBody>
      </p:sp>
      <p:sp>
        <p:nvSpPr>
          <p:cNvPr id="276" name="Google Shape;276;p39"/>
          <p:cNvSpPr txBox="1">
            <a:spLocks noGrp="1"/>
          </p:cNvSpPr>
          <p:nvPr>
            <p:ph type="body" idx="1"/>
          </p:nvPr>
        </p:nvSpPr>
        <p:spPr>
          <a:xfrm>
            <a:off x="625016" y="2281923"/>
            <a:ext cx="10941900" cy="4050300"/>
          </a:xfrm>
          <a:prstGeom prst="rect">
            <a:avLst/>
          </a:prstGeom>
          <a:noFill/>
          <a:ln>
            <a:noFill/>
          </a:ln>
        </p:spPr>
        <p:txBody>
          <a:bodyPr spcFirstLastPara="1" wrap="square" lIns="0" tIns="228600" rIns="0" bIns="0" anchor="t" anchorCtr="0">
            <a:normAutofit/>
          </a:bodyPr>
          <a:lstStyle/>
          <a:p>
            <a:pPr marL="228600" lvl="0" indent="0"/>
            <a:r>
              <a:rPr lang="de-DE" dirty="0">
                <a:latin typeface="Aptos" panose="020B0004020202020204" pitchFamily="34" charset="0"/>
              </a:rPr>
              <a:t>1.1 Erste Schritte</a:t>
            </a:r>
          </a:p>
          <a:p>
            <a:pPr marL="228600" lvl="0" indent="0"/>
            <a:r>
              <a:rPr lang="de-DE" dirty="0">
                <a:latin typeface="Aptos" panose="020B0004020202020204" pitchFamily="34" charset="0"/>
              </a:rPr>
              <a:t>1.2 Produktlabels als unverzichtbare Tools</a:t>
            </a:r>
          </a:p>
          <a:p>
            <a:pPr marL="228600" lvl="0" indent="0" algn="l" rtl="0">
              <a:lnSpc>
                <a:spcPct val="80000"/>
              </a:lnSpc>
              <a:spcBef>
                <a:spcPts val="2200"/>
              </a:spcBef>
              <a:spcAft>
                <a:spcPts val="0"/>
              </a:spcAft>
              <a:buSzPts val="2400"/>
              <a:buNone/>
            </a:pPr>
            <a:r>
              <a:rPr lang="de-DE" dirty="0">
                <a:latin typeface="Aptos" panose="020B0004020202020204" pitchFamily="34" charset="0"/>
              </a:rPr>
              <a:t>1.3 Den Markt erkunden und einen Katalog erstellen</a:t>
            </a:r>
            <a:endParaRPr dirty="0">
              <a:latin typeface="Aptos" panose="020B0004020202020204" pitchFamily="34" charset="0"/>
            </a:endParaRPr>
          </a:p>
          <a:p>
            <a:pPr marL="228600" lvl="0" indent="0" algn="l" rtl="0">
              <a:lnSpc>
                <a:spcPct val="80000"/>
              </a:lnSpc>
              <a:spcBef>
                <a:spcPts val="2200"/>
              </a:spcBef>
              <a:spcAft>
                <a:spcPts val="0"/>
              </a:spcAft>
              <a:buSzPts val="2400"/>
              <a:buNone/>
            </a:pPr>
            <a:r>
              <a:rPr lang="de-DE" dirty="0">
                <a:solidFill>
                  <a:schemeClr val="accent6"/>
                </a:solidFill>
                <a:latin typeface="Aptos" panose="020B0004020202020204" pitchFamily="34" charset="0"/>
              </a:rPr>
              <a:t>1.4 Produkte lokal und regional einkaufen</a:t>
            </a:r>
            <a:endParaRPr dirty="0">
              <a:solidFill>
                <a:schemeClr val="accent6"/>
              </a:solidFill>
              <a:latin typeface="Aptos" panose="020B0004020202020204" pitchFamily="34" charset="0"/>
            </a:endParaRPr>
          </a:p>
          <a:p>
            <a:pPr marL="228600" lvl="0" indent="0" algn="l" rtl="0">
              <a:lnSpc>
                <a:spcPct val="80000"/>
              </a:lnSpc>
              <a:spcBef>
                <a:spcPts val="2200"/>
              </a:spcBef>
              <a:spcAft>
                <a:spcPts val="0"/>
              </a:spcAft>
              <a:buSzPts val="2400"/>
              <a:buNone/>
            </a:pPr>
            <a:r>
              <a:rPr lang="de-DE" dirty="0">
                <a:latin typeface="Aptos" panose="020B0004020202020204" pitchFamily="34" charset="0"/>
              </a:rPr>
              <a:t>1.5 Wie man richtig kommuniziert</a:t>
            </a:r>
            <a:endParaRPr dirty="0">
              <a:latin typeface="Aptos" panose="020B0004020202020204" pitchFamily="34" charset="0"/>
            </a:endParaRPr>
          </a:p>
          <a:p>
            <a:pPr marL="228600" lvl="0" indent="0" algn="l" rtl="0">
              <a:lnSpc>
                <a:spcPct val="80000"/>
              </a:lnSpc>
              <a:spcBef>
                <a:spcPts val="2200"/>
              </a:spcBef>
              <a:spcAft>
                <a:spcPts val="0"/>
              </a:spcAft>
              <a:buSzPts val="2400"/>
              <a:buNone/>
            </a:pPr>
            <a:endParaRPr dirty="0">
              <a:latin typeface="Aptos" panose="020B0004020202020204" pitchFamily="34" charset="0"/>
            </a:endParaRPr>
          </a:p>
        </p:txBody>
      </p:sp>
      <p:sp>
        <p:nvSpPr>
          <p:cNvPr id="277" name="Google Shape;277;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0"/>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1.4 Produkte lokal und regional einkaufen</a:t>
            </a:r>
            <a:endParaRPr dirty="0">
              <a:latin typeface="Aptos Serif" panose="02020604070405020304" pitchFamily="18" charset="0"/>
              <a:cs typeface="Aptos Serif" panose="02020604070405020304" pitchFamily="18" charset="0"/>
            </a:endParaRPr>
          </a:p>
        </p:txBody>
      </p:sp>
      <p:sp>
        <p:nvSpPr>
          <p:cNvPr id="283" name="Google Shape;283;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18</a:t>
            </a:fld>
            <a:endParaRPr/>
          </a:p>
        </p:txBody>
      </p:sp>
      <p:sp>
        <p:nvSpPr>
          <p:cNvPr id="284" name="Google Shape;284;p40"/>
          <p:cNvSpPr txBox="1"/>
          <p:nvPr/>
        </p:nvSpPr>
        <p:spPr>
          <a:xfrm>
            <a:off x="594360" y="2301102"/>
            <a:ext cx="6671400" cy="3785611"/>
          </a:xfrm>
          <a:prstGeom prst="rect">
            <a:avLst/>
          </a:prstGeom>
          <a:noFill/>
          <a:ln>
            <a:noFill/>
          </a:ln>
        </p:spPr>
        <p:txBody>
          <a:bodyPr spcFirstLastPara="1" wrap="square" lIns="91425" tIns="45700" rIns="91425" bIns="45700" anchor="t" anchorCtr="0">
            <a:spAutoFit/>
          </a:bodyPr>
          <a:lstStyle/>
          <a:p>
            <a:pPr lvl="0">
              <a:buSzPts val="2400"/>
            </a:pPr>
            <a:r>
              <a:rPr lang="de-DE" sz="2400" b="1" dirty="0">
                <a:solidFill>
                  <a:schemeClr val="accent4"/>
                </a:solidFill>
                <a:latin typeface="Aptos" panose="020B0004020202020204" pitchFamily="34" charset="0"/>
              </a:rPr>
              <a:t>Anforderungen, die regionalen und lokalen Anbietern einen Vorteil bei Ausschreibungen verschaffen:</a:t>
            </a:r>
            <a:endParaRPr sz="1700" b="0" i="0" u="none" strike="noStrike" cap="none" dirty="0">
              <a:solidFill>
                <a:srgbClr val="3F3F3F"/>
              </a:solidFill>
              <a:latin typeface="Aptos" panose="020B0004020202020204" pitchFamily="34" charset="0"/>
              <a:sym typeface="Arial"/>
            </a:endParaRPr>
          </a:p>
          <a:p>
            <a:pPr marL="285750" lvl="0" indent="-285750">
              <a:buSzPts val="2400"/>
              <a:buFont typeface="Arial"/>
              <a:buChar char="•"/>
            </a:pPr>
            <a:r>
              <a:rPr lang="de-DE" sz="2400" dirty="0">
                <a:solidFill>
                  <a:srgbClr val="3F3F3F"/>
                </a:solidFill>
                <a:latin typeface="Aptos" panose="020B0004020202020204" pitchFamily="34" charset="0"/>
              </a:rPr>
              <a:t>geringe Transportemissionen</a:t>
            </a:r>
          </a:p>
          <a:p>
            <a:pPr marL="285750" lvl="0" indent="-285750">
              <a:buSzPts val="2400"/>
              <a:buFont typeface="Arial"/>
              <a:buChar char="•"/>
            </a:pPr>
            <a:r>
              <a:rPr lang="de-DE" sz="2400" dirty="0">
                <a:solidFill>
                  <a:srgbClr val="3F3F3F"/>
                </a:solidFill>
                <a:latin typeface="Aptos" panose="020B0004020202020204" pitchFamily="34" charset="0"/>
              </a:rPr>
              <a:t>Aufteilung größerer Bestellungen in kleinere Chargen</a:t>
            </a:r>
          </a:p>
          <a:p>
            <a:pPr marL="285750" lvl="0" indent="-285750">
              <a:buSzPts val="2400"/>
              <a:buFont typeface="Arial"/>
              <a:buChar char="•"/>
            </a:pPr>
            <a:r>
              <a:rPr lang="de-DE" sz="2400" dirty="0">
                <a:solidFill>
                  <a:srgbClr val="3F3F3F"/>
                </a:solidFill>
                <a:latin typeface="Aptos" panose="020B0004020202020204" pitchFamily="34" charset="0"/>
              </a:rPr>
              <a:t>Festlegung kurzer Liefer- oder Reaktionszeiten</a:t>
            </a:r>
          </a:p>
          <a:p>
            <a:pPr marL="285750" lvl="0" indent="-285750">
              <a:buSzPts val="2400"/>
              <a:buFont typeface="Arial"/>
              <a:buChar char="•"/>
            </a:pPr>
            <a:r>
              <a:rPr lang="de-DE" sz="2400" dirty="0">
                <a:solidFill>
                  <a:srgbClr val="3F3F3F"/>
                </a:solidFill>
                <a:latin typeface="Aptos" panose="020B0004020202020204" pitchFamily="34" charset="0"/>
              </a:rPr>
              <a:t>Festlegung von Qualitätskriterien, die lokale Lieferanten mit hoher Wahrscheinlichkeit erfüllen können</a:t>
            </a:r>
            <a:endParaRPr sz="2400" b="0" i="0" u="none" strike="noStrike" cap="none" dirty="0">
              <a:solidFill>
                <a:srgbClr val="3F3F3F"/>
              </a:solidFill>
              <a:latin typeface="Aptos" panose="020B0004020202020204" pitchFamily="34" charset="0"/>
              <a:sym typeface="Arial"/>
            </a:endParaRPr>
          </a:p>
        </p:txBody>
      </p:sp>
      <p:sp>
        <p:nvSpPr>
          <p:cNvPr id="285" name="Google Shape;285;p40"/>
          <p:cNvSpPr txBox="1"/>
          <p:nvPr/>
        </p:nvSpPr>
        <p:spPr>
          <a:xfrm>
            <a:off x="7744781" y="2140587"/>
            <a:ext cx="3932212" cy="3416279"/>
          </a:xfrm>
          <a:prstGeom prst="rect">
            <a:avLst/>
          </a:prstGeom>
          <a:solidFill>
            <a:srgbClr val="87C3CD"/>
          </a:solidFill>
          <a:ln>
            <a:noFill/>
          </a:ln>
        </p:spPr>
        <p:txBody>
          <a:bodyPr spcFirstLastPara="1" wrap="square" lIns="91425" tIns="45700" rIns="91425" bIns="45700" anchor="t" anchorCtr="0">
            <a:spAutoFit/>
          </a:bodyPr>
          <a:lstStyle/>
          <a:p>
            <a:pPr lvl="0">
              <a:buSzPts val="2400"/>
            </a:pPr>
            <a:r>
              <a:rPr lang="de-DE" sz="2400" dirty="0">
                <a:solidFill>
                  <a:schemeClr val="lt1"/>
                </a:solidFill>
                <a:latin typeface="Aptos" panose="020B0004020202020204" pitchFamily="34" charset="0"/>
              </a:rPr>
              <a:t>Durch die Umsetzung dieser Strategien können Kommunen die lokale und regionale Wirtschaft fördern und gleichzeitig sicherstellen, dass die Beschaffung wettbewerbsfähig und gesetzeskonform bleibt.</a:t>
            </a:r>
            <a:endParaRPr sz="18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1"/>
          <p:cNvSpPr txBox="1">
            <a:spLocks noGrp="1"/>
          </p:cNvSpPr>
          <p:nvPr>
            <p:ph type="title"/>
          </p:nvPr>
        </p:nvSpPr>
        <p:spPr>
          <a:xfrm>
            <a:off x="594360" y="278129"/>
            <a:ext cx="8624068"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 Wie man nachhaltige Beschaffung umsetzt: Wichtige Schritte</a:t>
            </a:r>
            <a:endParaRPr dirty="0">
              <a:latin typeface="Aptos Serif" panose="02020604070405020304" pitchFamily="18" charset="0"/>
              <a:cs typeface="Aptos Serif" panose="02020604070405020304" pitchFamily="18" charset="0"/>
            </a:endParaRPr>
          </a:p>
        </p:txBody>
      </p:sp>
      <p:sp>
        <p:nvSpPr>
          <p:cNvPr id="292" name="Google Shape;292;p41"/>
          <p:cNvSpPr txBox="1">
            <a:spLocks noGrp="1"/>
          </p:cNvSpPr>
          <p:nvPr>
            <p:ph type="body" idx="1"/>
          </p:nvPr>
        </p:nvSpPr>
        <p:spPr>
          <a:xfrm>
            <a:off x="625050" y="2426700"/>
            <a:ext cx="10941900" cy="3628800"/>
          </a:xfrm>
          <a:prstGeom prst="rect">
            <a:avLst/>
          </a:prstGeom>
          <a:noFill/>
          <a:ln>
            <a:noFill/>
          </a:ln>
        </p:spPr>
        <p:txBody>
          <a:bodyPr spcFirstLastPara="1" wrap="square" lIns="0" tIns="228600" rIns="0" bIns="0" anchor="t" anchorCtr="0">
            <a:normAutofit/>
          </a:bodyPr>
          <a:lstStyle/>
          <a:p>
            <a:pPr marL="228600" lvl="0" indent="0"/>
            <a:r>
              <a:rPr lang="de-DE" dirty="0">
                <a:latin typeface="Aptos" panose="020B0004020202020204" pitchFamily="34" charset="0"/>
              </a:rPr>
              <a:t>1.1 Erste Schritte</a:t>
            </a:r>
          </a:p>
          <a:p>
            <a:pPr marL="228600" lvl="0" indent="0"/>
            <a:r>
              <a:rPr lang="de-DE" dirty="0">
                <a:latin typeface="Aptos" panose="020B0004020202020204" pitchFamily="34" charset="0"/>
              </a:rPr>
              <a:t>1.2 Produktlabels als unverzichtbare Tools</a:t>
            </a:r>
          </a:p>
          <a:p>
            <a:pPr marL="228600" lvl="0" indent="0"/>
            <a:r>
              <a:rPr lang="de-DE" dirty="0">
                <a:latin typeface="Aptos" panose="020B0004020202020204" pitchFamily="34" charset="0"/>
              </a:rPr>
              <a:t>1.3 Den Markt erkunden und einen Katalog erstellen</a:t>
            </a:r>
          </a:p>
          <a:p>
            <a:pPr marL="228600" lvl="0" indent="0" algn="l" rtl="0">
              <a:lnSpc>
                <a:spcPct val="80000"/>
              </a:lnSpc>
              <a:spcBef>
                <a:spcPts val="2200"/>
              </a:spcBef>
              <a:spcAft>
                <a:spcPts val="0"/>
              </a:spcAft>
              <a:buSzPts val="2400"/>
              <a:buNone/>
            </a:pPr>
            <a:r>
              <a:rPr lang="de-DE" dirty="0">
                <a:latin typeface="Aptos" panose="020B0004020202020204" pitchFamily="34" charset="0"/>
              </a:rPr>
              <a:t>1.4 Produkte lokal und regional einkaufen</a:t>
            </a:r>
            <a:endParaRPr dirty="0">
              <a:latin typeface="Aptos" panose="020B0004020202020204" pitchFamily="34" charset="0"/>
            </a:endParaRPr>
          </a:p>
          <a:p>
            <a:pPr marL="228600" lvl="0" indent="0" algn="l" rtl="0">
              <a:lnSpc>
                <a:spcPct val="80000"/>
              </a:lnSpc>
              <a:spcBef>
                <a:spcPts val="2200"/>
              </a:spcBef>
              <a:spcAft>
                <a:spcPts val="0"/>
              </a:spcAft>
              <a:buSzPts val="2400"/>
              <a:buNone/>
            </a:pPr>
            <a:r>
              <a:rPr lang="de-DE" dirty="0">
                <a:solidFill>
                  <a:schemeClr val="accent6"/>
                </a:solidFill>
                <a:latin typeface="Aptos" panose="020B0004020202020204" pitchFamily="34" charset="0"/>
              </a:rPr>
              <a:t>1.5 Wie man richtig kommuniziert</a:t>
            </a:r>
            <a:endParaRPr dirty="0">
              <a:latin typeface="Aptos" panose="020B0004020202020204" pitchFamily="34" charset="0"/>
            </a:endParaRPr>
          </a:p>
        </p:txBody>
      </p:sp>
      <p:sp>
        <p:nvSpPr>
          <p:cNvPr id="293" name="Google Shape;293;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6"/>
          <p:cNvSpPr txBox="1">
            <a:spLocks noGrp="1"/>
          </p:cNvSpPr>
          <p:nvPr>
            <p:ph type="ctrTitle"/>
          </p:nvPr>
        </p:nvSpPr>
        <p:spPr>
          <a:xfrm>
            <a:off x="1378131" y="516278"/>
            <a:ext cx="11003280" cy="1325563"/>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cs typeface="Aptos Serif" panose="02020604070405020304" pitchFamily="18" charset="0"/>
              </a:rPr>
              <a:t>Agenda </a:t>
            </a:r>
            <a:endParaRPr dirty="0">
              <a:latin typeface="Aptos Serif" panose="02020604070405020304" pitchFamily="18" charset="0"/>
              <a:cs typeface="Aptos Serif" panose="02020604070405020304" pitchFamily="18" charset="0"/>
            </a:endParaRPr>
          </a:p>
        </p:txBody>
      </p:sp>
      <p:sp>
        <p:nvSpPr>
          <p:cNvPr id="81" name="Google Shape;81;p6"/>
          <p:cNvSpPr txBox="1">
            <a:spLocks noGrp="1"/>
          </p:cNvSpPr>
          <p:nvPr>
            <p:ph type="body" idx="4294967295"/>
          </p:nvPr>
        </p:nvSpPr>
        <p:spPr>
          <a:xfrm>
            <a:off x="975360" y="1946503"/>
            <a:ext cx="5311140" cy="4352544"/>
          </a:xfrm>
          <a:prstGeom prst="rect">
            <a:avLst/>
          </a:prstGeom>
          <a:noFill/>
          <a:ln>
            <a:noFill/>
          </a:ln>
        </p:spPr>
        <p:txBody>
          <a:bodyPr spcFirstLastPara="1" wrap="square" lIns="91425" tIns="45700" rIns="91425" bIns="45700" anchor="t" anchorCtr="0">
            <a:normAutofit/>
          </a:bodyPr>
          <a:lstStyle/>
          <a:p>
            <a:pPr marL="685800" lvl="0" indent="-457200" algn="l" rtl="0">
              <a:lnSpc>
                <a:spcPct val="90000"/>
              </a:lnSpc>
              <a:spcBef>
                <a:spcPts val="0"/>
              </a:spcBef>
              <a:spcAft>
                <a:spcPts val="0"/>
              </a:spcAft>
              <a:buClr>
                <a:srgbClr val="000000"/>
              </a:buClr>
              <a:buSzPts val="2800"/>
              <a:buFont typeface="Arial"/>
              <a:buAutoNum type="arabicPeriod"/>
            </a:pPr>
            <a:r>
              <a:rPr lang="de-DE" sz="3400" b="1" i="0" u="none" strike="noStrike" cap="none" dirty="0">
                <a:solidFill>
                  <a:schemeClr val="lt2"/>
                </a:solidFill>
                <a:latin typeface="Aptos" panose="020B0004020202020204" pitchFamily="34" charset="0"/>
              </a:rPr>
              <a:t>Schritte zur Umsetzung</a:t>
            </a:r>
            <a:endParaRPr dirty="0">
              <a:latin typeface="Aptos" panose="020B0004020202020204" pitchFamily="34" charset="0"/>
            </a:endParaRPr>
          </a:p>
          <a:p>
            <a:pPr marL="685800" lvl="0" indent="-457200" algn="l" rtl="0">
              <a:lnSpc>
                <a:spcPct val="90000"/>
              </a:lnSpc>
              <a:spcBef>
                <a:spcPts val="600"/>
              </a:spcBef>
              <a:spcAft>
                <a:spcPts val="0"/>
              </a:spcAft>
              <a:buClr>
                <a:srgbClr val="000000"/>
              </a:buClr>
              <a:buSzPts val="2800"/>
              <a:buFont typeface="Arial"/>
              <a:buAutoNum type="arabicPeriod"/>
            </a:pPr>
            <a:r>
              <a:rPr lang="de-DE" sz="3400" b="1" dirty="0">
                <a:solidFill>
                  <a:srgbClr val="035854"/>
                </a:solidFill>
                <a:latin typeface="Aptos" panose="020B0004020202020204" pitchFamily="34" charset="0"/>
              </a:rPr>
              <a:t>Tools und Vorlagen</a:t>
            </a:r>
            <a:endParaRPr dirty="0">
              <a:latin typeface="Aptos" panose="020B0004020202020204" pitchFamily="34" charset="0"/>
            </a:endParaRPr>
          </a:p>
          <a:p>
            <a:pPr marL="1143000" lvl="1" indent="-457200" algn="l" rtl="0">
              <a:lnSpc>
                <a:spcPct val="90000"/>
              </a:lnSpc>
              <a:spcBef>
                <a:spcPts val="600"/>
              </a:spcBef>
              <a:spcAft>
                <a:spcPts val="0"/>
              </a:spcAft>
              <a:buClr>
                <a:srgbClr val="000000"/>
              </a:buClr>
              <a:buSzPts val="2400"/>
              <a:buFont typeface="Arial"/>
              <a:buChar char="•"/>
            </a:pPr>
            <a:r>
              <a:rPr lang="de-DE" sz="2000" b="1" dirty="0">
                <a:solidFill>
                  <a:srgbClr val="035854"/>
                </a:solidFill>
                <a:latin typeface="Aptos" panose="020B0004020202020204" pitchFamily="34" charset="0"/>
              </a:rPr>
              <a:t>Quellen für Kriterien</a:t>
            </a:r>
            <a:endParaRPr sz="1800" dirty="0">
              <a:latin typeface="Aptos" panose="020B0004020202020204" pitchFamily="34" charset="0"/>
            </a:endParaRPr>
          </a:p>
          <a:p>
            <a:pPr marL="1143000" lvl="1" indent="-457200" algn="l" rtl="0">
              <a:lnSpc>
                <a:spcPct val="90000"/>
              </a:lnSpc>
              <a:spcBef>
                <a:spcPts val="600"/>
              </a:spcBef>
              <a:spcAft>
                <a:spcPts val="0"/>
              </a:spcAft>
              <a:buClr>
                <a:srgbClr val="000000"/>
              </a:buClr>
              <a:buSzPts val="2400"/>
              <a:buFont typeface="Arial"/>
              <a:buChar char="•"/>
            </a:pPr>
            <a:r>
              <a:rPr lang="de-DE" sz="2000" b="1" dirty="0" err="1">
                <a:solidFill>
                  <a:srgbClr val="035854"/>
                </a:solidFill>
                <a:latin typeface="Aptos" panose="020B0004020202020204" pitchFamily="34" charset="0"/>
              </a:rPr>
              <a:t>Musterauschreibungsklauseln</a:t>
            </a:r>
            <a:endParaRPr sz="1800" dirty="0">
              <a:latin typeface="Aptos" panose="020B0004020202020204" pitchFamily="34" charset="0"/>
            </a:endParaRPr>
          </a:p>
          <a:p>
            <a:pPr marL="1143000" lvl="1" indent="-457200" algn="l" rtl="0">
              <a:lnSpc>
                <a:spcPct val="90000"/>
              </a:lnSpc>
              <a:spcBef>
                <a:spcPts val="600"/>
              </a:spcBef>
              <a:spcAft>
                <a:spcPts val="0"/>
              </a:spcAft>
              <a:buClr>
                <a:srgbClr val="000000"/>
              </a:buClr>
              <a:buSzPts val="2400"/>
              <a:buFont typeface="Arial"/>
              <a:buChar char="•"/>
            </a:pPr>
            <a:r>
              <a:rPr lang="de-DE" sz="2000" b="1" dirty="0">
                <a:solidFill>
                  <a:srgbClr val="035854"/>
                </a:solidFill>
                <a:latin typeface="Aptos" panose="020B0004020202020204" pitchFamily="34" charset="0"/>
              </a:rPr>
              <a:t>Lieferantenfragebögen </a:t>
            </a:r>
            <a:endParaRPr b="1" i="0" u="none" strike="noStrike" cap="none" dirty="0">
              <a:solidFill>
                <a:srgbClr val="035854"/>
              </a:solidFill>
              <a:latin typeface="Aptos" panose="020B0004020202020204" pitchFamily="34" charset="0"/>
            </a:endParaRPr>
          </a:p>
          <a:p>
            <a:pPr marL="228600" lvl="0" indent="0" algn="l" rtl="0">
              <a:lnSpc>
                <a:spcPct val="90000"/>
              </a:lnSpc>
              <a:spcBef>
                <a:spcPts val="600"/>
              </a:spcBef>
              <a:spcAft>
                <a:spcPts val="600"/>
              </a:spcAft>
              <a:buClr>
                <a:srgbClr val="000000"/>
              </a:buClr>
              <a:buSzPts val="2800"/>
              <a:buNone/>
            </a:pPr>
            <a:endParaRPr sz="3400" b="1" i="0" u="none" strike="noStrike" cap="none" dirty="0">
              <a:solidFill>
                <a:srgbClr val="035854"/>
              </a:solidFill>
              <a:latin typeface="Aptos" panose="020B0004020202020204" pitchFamily="34" charset="0"/>
            </a:endParaRPr>
          </a:p>
        </p:txBody>
      </p:sp>
      <p:pic>
        <p:nvPicPr>
          <p:cNvPr id="82" name="Google Shape;82;p6" descr="Immagine che contiene interno&#10;&#10;Il contenuto generato dall'IA potrebbe non essere corretto."/>
          <p:cNvPicPr preferRelativeResize="0">
            <a:picLocks noGrp="1"/>
          </p:cNvPicPr>
          <p:nvPr>
            <p:ph type="pic" idx="2"/>
          </p:nvPr>
        </p:nvPicPr>
        <p:blipFill rotWithShape="1">
          <a:blip r:embed="rId3">
            <a:alphaModFix/>
          </a:blip>
          <a:srcRect l="2179" r="16066" b="1"/>
          <a:stretch/>
        </p:blipFill>
        <p:spPr>
          <a:xfrm>
            <a:off x="6286500" y="663616"/>
            <a:ext cx="5311140" cy="435254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2"/>
          <p:cNvSpPr txBox="1">
            <a:spLocks noGrp="1"/>
          </p:cNvSpPr>
          <p:nvPr>
            <p:ph type="title"/>
          </p:nvPr>
        </p:nvSpPr>
        <p:spPr>
          <a:xfrm>
            <a:off x="595523" y="287075"/>
            <a:ext cx="8997656" cy="157431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1.5 Kommunikation: Einbindung der kommunalen Mitarbeiter</a:t>
            </a:r>
            <a:endParaRPr dirty="0">
              <a:latin typeface="Aptos Serif" panose="02020604070405020304" pitchFamily="18" charset="0"/>
              <a:cs typeface="Aptos Serif" panose="02020604070405020304" pitchFamily="18" charset="0"/>
            </a:endParaRPr>
          </a:p>
        </p:txBody>
      </p:sp>
      <p:sp>
        <p:nvSpPr>
          <p:cNvPr id="299" name="Google Shape;299;p42"/>
          <p:cNvSpPr txBox="1">
            <a:spLocks noGrp="1"/>
          </p:cNvSpPr>
          <p:nvPr>
            <p:ph type="body" idx="1"/>
          </p:nvPr>
        </p:nvSpPr>
        <p:spPr>
          <a:xfrm>
            <a:off x="595525" y="2387775"/>
            <a:ext cx="7596000" cy="4089300"/>
          </a:xfrm>
          <a:prstGeom prst="rect">
            <a:avLst/>
          </a:prstGeom>
          <a:noFill/>
          <a:ln>
            <a:noFill/>
          </a:ln>
        </p:spPr>
        <p:txBody>
          <a:bodyPr spcFirstLastPara="1" wrap="square" lIns="0" tIns="45700" rIns="91425" bIns="45700" anchor="t" anchorCtr="0">
            <a:normAutofit fontScale="92500"/>
          </a:bodyPr>
          <a:lstStyle/>
          <a:p>
            <a:pPr marL="571500" lvl="0" indent="-368300">
              <a:lnSpc>
                <a:spcPct val="110000"/>
              </a:lnSpc>
              <a:buSzPts val="2400"/>
              <a:buFont typeface="Arial"/>
              <a:buChar char="•"/>
            </a:pPr>
            <a:r>
              <a:rPr lang="de-DE" sz="2400" dirty="0">
                <a:latin typeface="Aptos" panose="020B0004020202020204" pitchFamily="34" charset="0"/>
              </a:rPr>
              <a:t>Schulungen und Workshops für Beschaffungsmitarbeiter</a:t>
            </a:r>
          </a:p>
          <a:p>
            <a:pPr marL="571500" lvl="0" indent="-368300">
              <a:lnSpc>
                <a:spcPct val="110000"/>
              </a:lnSpc>
              <a:buSzPts val="2400"/>
              <a:buFont typeface="Arial"/>
              <a:buChar char="•"/>
            </a:pPr>
            <a:r>
              <a:rPr lang="de-DE" sz="2400" dirty="0">
                <a:latin typeface="Aptos" panose="020B0004020202020204" pitchFamily="34" charset="0"/>
              </a:rPr>
              <a:t>Darstellung von Grundsätzen und Kriterien</a:t>
            </a:r>
          </a:p>
          <a:p>
            <a:pPr marL="571500" lvl="0" indent="-368300">
              <a:lnSpc>
                <a:spcPct val="110000"/>
              </a:lnSpc>
              <a:buSzPts val="2400"/>
              <a:buFont typeface="Arial"/>
              <a:buChar char="•"/>
            </a:pPr>
            <a:r>
              <a:rPr lang="de-DE" sz="2400" dirty="0">
                <a:latin typeface="Aptos" panose="020B0004020202020204" pitchFamily="34" charset="0"/>
              </a:rPr>
              <a:t>interne Newsletter und E-Mails</a:t>
            </a:r>
          </a:p>
          <a:p>
            <a:pPr marL="571500" lvl="0" indent="-368300">
              <a:lnSpc>
                <a:spcPct val="110000"/>
              </a:lnSpc>
              <a:buSzPts val="2400"/>
              <a:buFont typeface="Arial"/>
              <a:buChar char="•"/>
            </a:pPr>
            <a:r>
              <a:rPr lang="de-DE" sz="2400" dirty="0">
                <a:latin typeface="Aptos" panose="020B0004020202020204" pitchFamily="34" charset="0"/>
              </a:rPr>
              <a:t>interne bewährte Verfahren</a:t>
            </a:r>
          </a:p>
          <a:p>
            <a:pPr marL="571500" lvl="0" indent="-368300">
              <a:lnSpc>
                <a:spcPct val="110000"/>
              </a:lnSpc>
              <a:buSzPts val="2400"/>
              <a:buFont typeface="Arial"/>
              <a:buChar char="•"/>
            </a:pPr>
            <a:r>
              <a:rPr lang="de-DE" sz="2400" dirty="0">
                <a:latin typeface="Aptos" panose="020B0004020202020204" pitchFamily="34" charset="0"/>
              </a:rPr>
              <a:t>internationale Umwelttage für Aktivitäten</a:t>
            </a:r>
          </a:p>
          <a:p>
            <a:pPr marL="571500" lvl="0" indent="-368300">
              <a:lnSpc>
                <a:spcPct val="110000"/>
              </a:lnSpc>
              <a:buSzPts val="2400"/>
              <a:buFont typeface="Arial"/>
              <a:buChar char="•"/>
            </a:pPr>
            <a:r>
              <a:rPr lang="de-DE" sz="2400" dirty="0">
                <a:latin typeface="Aptos" panose="020B0004020202020204" pitchFamily="34" charset="0"/>
              </a:rPr>
              <a:t>Anwender-Workshops (bereits während der Bewertung des Testprodukts)</a:t>
            </a:r>
          </a:p>
        </p:txBody>
      </p:sp>
      <p:pic>
        <p:nvPicPr>
          <p:cNvPr id="300" name="Google Shape;300;p42" descr="Ein Bild, das Zeichnung, Clipart, Grafiken, Grafikdesign enthält.&#10;&#10;KI-generierte Inhalte können fehlerhaft sein."/>
          <p:cNvPicPr preferRelativeResize="0"/>
          <p:nvPr/>
        </p:nvPicPr>
        <p:blipFill rotWithShape="1">
          <a:blip r:embed="rId3">
            <a:alphaModFix/>
          </a:blip>
          <a:srcRect/>
          <a:stretch/>
        </p:blipFill>
        <p:spPr>
          <a:xfrm>
            <a:off x="7316198" y="1074233"/>
            <a:ext cx="5937237" cy="5937237"/>
          </a:xfrm>
          <a:prstGeom prst="rect">
            <a:avLst/>
          </a:prstGeom>
          <a:noFill/>
          <a:ln>
            <a:noFill/>
          </a:ln>
        </p:spPr>
      </p:pic>
      <p:sp>
        <p:nvSpPr>
          <p:cNvPr id="301" name="Google Shape;301;p4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a:spLocks noGrp="1"/>
          </p:cNvSpPr>
          <p:nvPr>
            <p:ph type="title"/>
          </p:nvPr>
        </p:nvSpPr>
        <p:spPr>
          <a:xfrm>
            <a:off x="594360" y="198408"/>
            <a:ext cx="9532620" cy="157431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1.5 Kommunikationswege:  Einbindung der Interessengruppen</a:t>
            </a:r>
            <a:endParaRPr dirty="0">
              <a:latin typeface="Aptos Serif" panose="02020604070405020304" pitchFamily="18" charset="0"/>
              <a:cs typeface="Aptos Serif" panose="02020604070405020304" pitchFamily="18" charset="0"/>
            </a:endParaRPr>
          </a:p>
        </p:txBody>
      </p:sp>
      <p:sp>
        <p:nvSpPr>
          <p:cNvPr id="307" name="Google Shape;307;p43"/>
          <p:cNvSpPr txBox="1">
            <a:spLocks noGrp="1"/>
          </p:cNvSpPr>
          <p:nvPr>
            <p:ph type="body" idx="1"/>
          </p:nvPr>
        </p:nvSpPr>
        <p:spPr>
          <a:xfrm>
            <a:off x="571500" y="2792475"/>
            <a:ext cx="6858000" cy="2931600"/>
          </a:xfrm>
          <a:prstGeom prst="rect">
            <a:avLst/>
          </a:prstGeom>
          <a:noFill/>
          <a:ln>
            <a:noFill/>
          </a:ln>
        </p:spPr>
        <p:txBody>
          <a:bodyPr spcFirstLastPara="1" wrap="square" lIns="0" tIns="45700" rIns="91425" bIns="45700" anchor="t" anchorCtr="0">
            <a:normAutofit/>
          </a:bodyPr>
          <a:lstStyle/>
          <a:p>
            <a:pPr marL="571500" lvl="0" indent="-368300">
              <a:buSzPts val="2400"/>
              <a:buFont typeface="Arial"/>
              <a:buChar char="•"/>
            </a:pPr>
            <a:r>
              <a:rPr lang="de-DE" sz="2400" dirty="0">
                <a:latin typeface="Aptos" panose="020B0004020202020204" pitchFamily="34" charset="0"/>
              </a:rPr>
              <a:t>lokale Unternehmen</a:t>
            </a:r>
          </a:p>
          <a:p>
            <a:pPr marL="571500" lvl="0" indent="-368300">
              <a:buSzPts val="2400"/>
              <a:buFont typeface="Arial"/>
              <a:buChar char="•"/>
            </a:pPr>
            <a:r>
              <a:rPr lang="de-DE" sz="2400" dirty="0">
                <a:latin typeface="Aptos" panose="020B0004020202020204" pitchFamily="34" charset="0"/>
              </a:rPr>
              <a:t>Lieferanten-Workshop/Dialog</a:t>
            </a:r>
          </a:p>
          <a:p>
            <a:pPr marL="571500" lvl="0" indent="-368300">
              <a:buSzPts val="2400"/>
              <a:buFont typeface="Arial"/>
              <a:buChar char="•"/>
            </a:pPr>
            <a:r>
              <a:rPr lang="de-DE" sz="2400" dirty="0">
                <a:latin typeface="Aptos" panose="020B0004020202020204" pitchFamily="34" charset="0"/>
              </a:rPr>
              <a:t>leicht verständliche Leitlinien für Lieferanten</a:t>
            </a:r>
          </a:p>
          <a:p>
            <a:pPr marL="571500" lvl="0" indent="-368300">
              <a:buSzPts val="2400"/>
              <a:buFont typeface="Arial"/>
              <a:buChar char="•"/>
            </a:pPr>
            <a:r>
              <a:rPr lang="de-DE" sz="2400" dirty="0">
                <a:latin typeface="Aptos" panose="020B0004020202020204" pitchFamily="34" charset="0"/>
              </a:rPr>
              <a:t>öffentliche Informationskampagnen</a:t>
            </a:r>
          </a:p>
          <a:p>
            <a:pPr marL="571500" lvl="0" indent="-368300">
              <a:buSzPts val="2400"/>
              <a:buFont typeface="Arial"/>
              <a:buChar char="•"/>
            </a:pPr>
            <a:r>
              <a:rPr lang="de-DE" sz="2400" dirty="0" err="1">
                <a:latin typeface="Aptos" panose="020B0004020202020204" pitchFamily="34" charset="0"/>
              </a:rPr>
              <a:t>Aandere</a:t>
            </a:r>
            <a:r>
              <a:rPr lang="de-DE" sz="2400" dirty="0">
                <a:latin typeface="Aptos" panose="020B0004020202020204" pitchFamily="34" charset="0"/>
              </a:rPr>
              <a:t> lokale Behörden und Netzwerke</a:t>
            </a:r>
            <a:endParaRPr sz="2400" dirty="0">
              <a:latin typeface="Aptos" panose="020B0004020202020204" pitchFamily="34" charset="0"/>
            </a:endParaRPr>
          </a:p>
        </p:txBody>
      </p:sp>
      <p:pic>
        <p:nvPicPr>
          <p:cNvPr id="308" name="Google Shape;308;p43" descr="Ein Bild, das Zeichnung, Clipart, Grafiken, Grafikdesign enthält.&#10;&#10;KI-generierte Inhalte können fehlerhaft sein."/>
          <p:cNvPicPr preferRelativeResize="0"/>
          <p:nvPr/>
        </p:nvPicPr>
        <p:blipFill rotWithShape="1">
          <a:blip r:embed="rId3">
            <a:alphaModFix/>
          </a:blip>
          <a:srcRect/>
          <a:stretch/>
        </p:blipFill>
        <p:spPr>
          <a:xfrm>
            <a:off x="7415775" y="924657"/>
            <a:ext cx="5874864" cy="5874864"/>
          </a:xfrm>
          <a:prstGeom prst="rect">
            <a:avLst/>
          </a:prstGeom>
          <a:noFill/>
          <a:ln>
            <a:noFill/>
          </a:ln>
        </p:spPr>
      </p:pic>
      <p:sp>
        <p:nvSpPr>
          <p:cNvPr id="309" name="Google Shape;309;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de-DE" sz="5400" dirty="0">
                <a:latin typeface="Aptos Serif" panose="02020604070405020304" pitchFamily="18" charset="0"/>
                <a:cs typeface="Aptos Serif" panose="02020604070405020304" pitchFamily="18" charset="0"/>
              </a:rPr>
              <a:t>Vielen Dank für Ihre Aufmerksamkeit!</a:t>
            </a:r>
            <a:endParaRPr dirty="0">
              <a:latin typeface="Aptos Serif" panose="02020604070405020304" pitchFamily="18" charset="0"/>
              <a:cs typeface="Aptos Serif" panose="02020604070405020304" pitchFamily="18" charset="0"/>
            </a:endParaRPr>
          </a:p>
        </p:txBody>
      </p:sp>
      <p:pic>
        <p:nvPicPr>
          <p:cNvPr id="316" name="Google Shape;316;p15" descr="Ein Bild, das Text, Schrift, Screenshot, Grafiken enthält.&#10;&#10;Automatisch generierte Beschreibung"/>
          <p:cNvPicPr preferRelativeResize="0"/>
          <p:nvPr/>
        </p:nvPicPr>
        <p:blipFill rotWithShape="1">
          <a:blip r:embed="rId3">
            <a:alphaModFix/>
          </a:blip>
          <a:srcRect/>
          <a:stretch/>
        </p:blipFill>
        <p:spPr>
          <a:xfrm>
            <a:off x="6443608" y="4918902"/>
            <a:ext cx="5273749" cy="1904297"/>
          </a:xfrm>
          <a:prstGeom prst="rect">
            <a:avLst/>
          </a:prstGeom>
          <a:noFill/>
          <a:ln>
            <a:noFill/>
          </a:ln>
        </p:spPr>
      </p:pic>
      <p:pic>
        <p:nvPicPr>
          <p:cNvPr id="317" name="Google Shape;317;p15" descr="Ein Bild, das Text, Schrift, Electric Blue (Farbe), Symbol enthält.&#10;&#10;Automatisch generierte Beschreibung"/>
          <p:cNvPicPr preferRelativeResize="0"/>
          <p:nvPr/>
        </p:nvPicPr>
        <p:blipFill rotWithShape="1">
          <a:blip r:embed="rId4">
            <a:alphaModFix/>
          </a:blip>
          <a:srcRect/>
          <a:stretch/>
        </p:blipFill>
        <p:spPr>
          <a:xfrm>
            <a:off x="2501900" y="6069843"/>
            <a:ext cx="3594100" cy="753356"/>
          </a:xfrm>
          <a:prstGeom prst="rect">
            <a:avLst/>
          </a:prstGeom>
          <a:noFill/>
          <a:ln>
            <a:noFill/>
          </a:ln>
        </p:spPr>
      </p:pic>
      <p:sp>
        <p:nvSpPr>
          <p:cNvPr id="2" name="Google Shape;121;p22">
            <a:extLst>
              <a:ext uri="{FF2B5EF4-FFF2-40B4-BE49-F238E27FC236}">
                <a16:creationId xmlns:a16="http://schemas.microsoft.com/office/drawing/2014/main" id="{98B033E2-57B4-781C-8A51-F9EC5B8EF80D}"/>
              </a:ext>
            </a:extLst>
          </p:cNvPr>
          <p:cNvSpPr txBox="1"/>
          <p:nvPr/>
        </p:nvSpPr>
        <p:spPr>
          <a:xfrm>
            <a:off x="0" y="6123376"/>
            <a:ext cx="2536187"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de-DE" sz="600" b="0" i="0" u="none" strike="noStrike" cap="none" dirty="0">
                <a:solidFill>
                  <a:srgbClr val="000000"/>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600" b="0" i="0" u="none" strike="noStrike" cap="none" dirty="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a:spLocks noGrp="1"/>
          </p:cNvSpPr>
          <p:nvPr>
            <p:ph type="ctrTitle"/>
          </p:nvPr>
        </p:nvSpPr>
        <p:spPr>
          <a:xfrm>
            <a:off x="2041071" y="411479"/>
            <a:ext cx="9755233"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cs typeface="Aptos Serif" panose="02020604070405020304" pitchFamily="18" charset="0"/>
              </a:rPr>
              <a:t>Wichtige Schritte zur Umsetzung</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0"/>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Wichtige Schritte:</a:t>
            </a:r>
            <a:endParaRPr dirty="0">
              <a:latin typeface="Aptos Serif" panose="02020604070405020304" pitchFamily="18" charset="0"/>
              <a:cs typeface="Aptos Serif" panose="02020604070405020304" pitchFamily="18" charset="0"/>
            </a:endParaRPr>
          </a:p>
        </p:txBody>
      </p:sp>
      <p:sp>
        <p:nvSpPr>
          <p:cNvPr id="93" name="Google Shape;93;p30"/>
          <p:cNvSpPr txBox="1">
            <a:spLocks noGrp="1"/>
          </p:cNvSpPr>
          <p:nvPr>
            <p:ph type="body" idx="1"/>
          </p:nvPr>
        </p:nvSpPr>
        <p:spPr>
          <a:xfrm>
            <a:off x="594359" y="2281918"/>
            <a:ext cx="8591682" cy="4069896"/>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dirty="0">
                <a:solidFill>
                  <a:schemeClr val="lt2"/>
                </a:solidFill>
                <a:latin typeface="Aptos" panose="020B0004020202020204" pitchFamily="34" charset="0"/>
              </a:rPr>
              <a:t>1.1 Erste Schritte</a:t>
            </a:r>
            <a:endParaRPr b="0" dirty="0">
              <a:solidFill>
                <a:schemeClr val="lt2"/>
              </a:solidFill>
              <a:latin typeface="Aptos" panose="020B0004020202020204" pitchFamily="34" charset="0"/>
            </a:endParaRPr>
          </a:p>
          <a:p>
            <a:pPr marL="457200" lvl="0" indent="-228600" algn="l" rtl="0">
              <a:lnSpc>
                <a:spcPct val="80000"/>
              </a:lnSpc>
              <a:spcBef>
                <a:spcPts val="2200"/>
              </a:spcBef>
              <a:spcAft>
                <a:spcPts val="0"/>
              </a:spcAft>
              <a:buClr>
                <a:schemeClr val="accent4"/>
              </a:buClr>
              <a:buSzPts val="2400"/>
              <a:buFont typeface="Arial"/>
              <a:buNone/>
            </a:pPr>
            <a:r>
              <a:rPr lang="de-DE" dirty="0">
                <a:latin typeface="Aptos" panose="020B0004020202020204" pitchFamily="34" charset="0"/>
              </a:rPr>
              <a:t>1.2 Produktlabels als unverzichtbare Tools</a:t>
            </a:r>
            <a:endParaRPr b="0" dirty="0">
              <a:latin typeface="Aptos" panose="020B0004020202020204" pitchFamily="34" charset="0"/>
            </a:endParaRPr>
          </a:p>
          <a:p>
            <a:pPr marL="457200" lvl="0" indent="-228600" algn="l" rtl="0">
              <a:lnSpc>
                <a:spcPct val="80000"/>
              </a:lnSpc>
              <a:spcBef>
                <a:spcPts val="2200"/>
              </a:spcBef>
              <a:spcAft>
                <a:spcPts val="0"/>
              </a:spcAft>
              <a:buClr>
                <a:schemeClr val="accent4"/>
              </a:buClr>
              <a:buSzPts val="2400"/>
              <a:buFont typeface="Arial"/>
              <a:buNone/>
            </a:pPr>
            <a:r>
              <a:rPr lang="de-DE" dirty="0">
                <a:latin typeface="Aptos" panose="020B0004020202020204" pitchFamily="34" charset="0"/>
              </a:rPr>
              <a:t>1.3 Den Markt erkunden und einen Katalog erstellen</a:t>
            </a:r>
          </a:p>
          <a:p>
            <a:pPr marL="457200" lvl="0" indent="-228600" algn="l" rtl="0">
              <a:lnSpc>
                <a:spcPct val="80000"/>
              </a:lnSpc>
              <a:spcBef>
                <a:spcPts val="2200"/>
              </a:spcBef>
              <a:spcAft>
                <a:spcPts val="0"/>
              </a:spcAft>
              <a:buClr>
                <a:schemeClr val="accent4"/>
              </a:buClr>
              <a:buSzPts val="2400"/>
              <a:buFont typeface="Arial"/>
              <a:buNone/>
            </a:pPr>
            <a:r>
              <a:rPr lang="de-DE" dirty="0">
                <a:latin typeface="Aptos" panose="020B0004020202020204" pitchFamily="34" charset="0"/>
              </a:rPr>
              <a:t>1.4 Produkte lokal und regional einkaufen</a:t>
            </a:r>
          </a:p>
          <a:p>
            <a:pPr marL="457200" lvl="0" indent="-228600" algn="l" rtl="0">
              <a:lnSpc>
                <a:spcPct val="80000"/>
              </a:lnSpc>
              <a:spcBef>
                <a:spcPts val="2200"/>
              </a:spcBef>
              <a:spcAft>
                <a:spcPts val="0"/>
              </a:spcAft>
              <a:buClr>
                <a:schemeClr val="accent4"/>
              </a:buClr>
              <a:buSzPts val="2400"/>
              <a:buFont typeface="Arial"/>
              <a:buNone/>
            </a:pPr>
            <a:r>
              <a:rPr lang="de-DE" dirty="0">
                <a:latin typeface="Aptos" panose="020B0004020202020204" pitchFamily="34" charset="0"/>
              </a:rPr>
              <a:t>1.5 Wie man richtig kommuniziert</a:t>
            </a:r>
            <a:endParaRPr b="0" dirty="0">
              <a:latin typeface="Aptos" panose="020B0004020202020204" pitchFamily="34" charset="0"/>
            </a:endParaRPr>
          </a:p>
          <a:p>
            <a:pPr marL="457200" lvl="0" indent="-228600" algn="l" rtl="0">
              <a:lnSpc>
                <a:spcPct val="80000"/>
              </a:lnSpc>
              <a:spcBef>
                <a:spcPts val="2200"/>
              </a:spcBef>
              <a:spcAft>
                <a:spcPts val="0"/>
              </a:spcAft>
              <a:buClr>
                <a:schemeClr val="accent4"/>
              </a:buClr>
              <a:buSzPts val="2400"/>
              <a:buFont typeface="Arial"/>
              <a:buNone/>
            </a:pPr>
            <a:br>
              <a:rPr lang="de-DE" b="0" dirty="0">
                <a:latin typeface="Aptos" panose="020B0004020202020204" pitchFamily="34" charset="0"/>
              </a:rPr>
            </a:br>
            <a:endParaRPr dirty="0">
              <a:latin typeface="Aptos" panose="020B00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1.1 Erste Schritte</a:t>
            </a:r>
            <a:endParaRPr dirty="0">
              <a:latin typeface="Aptos Serif" panose="02020604070405020304" pitchFamily="18" charset="0"/>
              <a:cs typeface="Aptos Serif" panose="02020604070405020304" pitchFamily="18" charset="0"/>
            </a:endParaRPr>
          </a:p>
        </p:txBody>
      </p:sp>
      <p:grpSp>
        <p:nvGrpSpPr>
          <p:cNvPr id="100" name="Google Shape;100;p3"/>
          <p:cNvGrpSpPr/>
          <p:nvPr/>
        </p:nvGrpSpPr>
        <p:grpSpPr>
          <a:xfrm>
            <a:off x="707330" y="1261191"/>
            <a:ext cx="11099352" cy="5418667"/>
            <a:chOff x="0" y="0"/>
            <a:chExt cx="11099352" cy="5418667"/>
          </a:xfrm>
        </p:grpSpPr>
        <p:sp>
          <p:nvSpPr>
            <p:cNvPr id="101" name="Google Shape;101;p3"/>
            <p:cNvSpPr/>
            <p:nvPr/>
          </p:nvSpPr>
          <p:spPr>
            <a:xfrm>
              <a:off x="0" y="0"/>
              <a:ext cx="9444595"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
            <p:cNvSpPr/>
            <p:nvPr/>
          </p:nvSpPr>
          <p:spPr>
            <a:xfrm>
              <a:off x="11935" y="1625600"/>
              <a:ext cx="3576446"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txBox="1"/>
            <p:nvPr/>
          </p:nvSpPr>
          <p:spPr>
            <a:xfrm>
              <a:off x="117742" y="1731407"/>
              <a:ext cx="3364832" cy="1955852"/>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de-DE" sz="2800" b="0" i="0" u="none" strike="noStrike" cap="none" dirty="0">
                  <a:solidFill>
                    <a:schemeClr val="lt1"/>
                  </a:solidFill>
                  <a:latin typeface="Aptos" panose="020B0004020202020204" pitchFamily="34" charset="0"/>
                  <a:sym typeface="Arial"/>
                </a:rPr>
                <a:t>Ein Team aufbauen und Unterstützungs-möglichkeiten erkunden/suchen</a:t>
              </a:r>
              <a:endParaRPr sz="2800" b="0" i="0" u="none" strike="noStrike" cap="none" dirty="0">
                <a:solidFill>
                  <a:schemeClr val="lt1"/>
                </a:solidFill>
                <a:latin typeface="Aptos" panose="020B0004020202020204" pitchFamily="34" charset="0"/>
                <a:sym typeface="Arial"/>
              </a:endParaRPr>
            </a:p>
          </p:txBody>
        </p:sp>
        <p:sp>
          <p:nvSpPr>
            <p:cNvPr id="104" name="Google Shape;104;p3"/>
            <p:cNvSpPr/>
            <p:nvPr/>
          </p:nvSpPr>
          <p:spPr>
            <a:xfrm>
              <a:off x="3767421" y="1625600"/>
              <a:ext cx="3576446"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
            <p:cNvSpPr txBox="1"/>
            <p:nvPr/>
          </p:nvSpPr>
          <p:spPr>
            <a:xfrm>
              <a:off x="3873228" y="1731407"/>
              <a:ext cx="3364832" cy="1955852"/>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de-DE" sz="2800" b="0" i="0" u="none" strike="noStrike" cap="none" dirty="0">
                  <a:solidFill>
                    <a:schemeClr val="lt1"/>
                  </a:solidFill>
                  <a:latin typeface="Aptos" panose="020B0004020202020204" pitchFamily="34" charset="0"/>
                  <a:sym typeface="Arial"/>
                </a:rPr>
                <a:t>Bestandsaufnahme durchführen</a:t>
              </a:r>
              <a:endParaRPr sz="2800" b="0" i="0" u="none" strike="noStrike" cap="none" dirty="0">
                <a:solidFill>
                  <a:schemeClr val="lt1"/>
                </a:solidFill>
                <a:latin typeface="Aptos" panose="020B0004020202020204" pitchFamily="34" charset="0"/>
                <a:sym typeface="Arial"/>
              </a:endParaRPr>
            </a:p>
          </p:txBody>
        </p:sp>
        <p:sp>
          <p:nvSpPr>
            <p:cNvPr id="106" name="Google Shape;106;p3"/>
            <p:cNvSpPr/>
            <p:nvPr/>
          </p:nvSpPr>
          <p:spPr>
            <a:xfrm>
              <a:off x="7522906" y="1625600"/>
              <a:ext cx="3576446"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
            <p:cNvSpPr txBox="1"/>
            <p:nvPr/>
          </p:nvSpPr>
          <p:spPr>
            <a:xfrm>
              <a:off x="7628713" y="1731407"/>
              <a:ext cx="3364832" cy="1955852"/>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de-DE" sz="2800" b="0" i="0" u="none" strike="noStrike" cap="none" dirty="0">
                  <a:solidFill>
                    <a:schemeClr val="lt1"/>
                  </a:solidFill>
                  <a:latin typeface="Aptos" panose="020B0004020202020204" pitchFamily="34" charset="0"/>
                  <a:sym typeface="Arial"/>
                </a:rPr>
                <a:t>Ziel setzen und Umfang definieren</a:t>
              </a:r>
              <a:endParaRPr sz="2800" b="0" i="0" u="none" strike="noStrike" cap="none" dirty="0">
                <a:solidFill>
                  <a:schemeClr val="lt1"/>
                </a:solidFill>
                <a:latin typeface="Aptos" panose="020B0004020202020204" pitchFamily="34" charset="0"/>
                <a:sym typeface="Arial"/>
              </a:endParaRPr>
            </a:p>
          </p:txBody>
        </p:sp>
      </p:grpSp>
      <p:sp>
        <p:nvSpPr>
          <p:cNvPr id="108" name="Google Shape;108;p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528387" y="151673"/>
            <a:ext cx="7975482" cy="188377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1.1 Ein Team aufbauen und Unterstützungsmöglichkeiten erkunden</a:t>
            </a:r>
            <a:endParaRPr dirty="0">
              <a:latin typeface="Aptos Serif" panose="02020604070405020304" pitchFamily="18" charset="0"/>
              <a:cs typeface="Aptos Serif" panose="02020604070405020304" pitchFamily="18" charset="0"/>
            </a:endParaRPr>
          </a:p>
        </p:txBody>
      </p:sp>
      <p:sp>
        <p:nvSpPr>
          <p:cNvPr id="114" name="Google Shape;114;p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6</a:t>
            </a:fld>
            <a:endParaRPr/>
          </a:p>
        </p:txBody>
      </p:sp>
      <p:grpSp>
        <p:nvGrpSpPr>
          <p:cNvPr id="115" name="Google Shape;115;p7"/>
          <p:cNvGrpSpPr/>
          <p:nvPr/>
        </p:nvGrpSpPr>
        <p:grpSpPr>
          <a:xfrm>
            <a:off x="599977" y="1439333"/>
            <a:ext cx="11213024" cy="5418667"/>
            <a:chOff x="5617" y="0"/>
            <a:chExt cx="11213024" cy="5418667"/>
          </a:xfrm>
        </p:grpSpPr>
        <p:sp>
          <p:nvSpPr>
            <p:cNvPr id="116" name="Google Shape;116;p7"/>
            <p:cNvSpPr/>
            <p:nvPr/>
          </p:nvSpPr>
          <p:spPr>
            <a:xfrm>
              <a:off x="841819" y="0"/>
              <a:ext cx="9540621"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7"/>
            <p:cNvSpPr/>
            <p:nvPr/>
          </p:nvSpPr>
          <p:spPr>
            <a:xfrm>
              <a:off x="5617"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7"/>
            <p:cNvSpPr txBox="1"/>
            <p:nvPr/>
          </p:nvSpPr>
          <p:spPr>
            <a:xfrm>
              <a:off x="111424" y="1731407"/>
              <a:ext cx="2490319" cy="1955852"/>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de-DE" sz="2800" dirty="0">
                  <a:solidFill>
                    <a:schemeClr val="lt1"/>
                  </a:solidFill>
                  <a:latin typeface="Aptos" panose="020B0004020202020204" pitchFamily="34" charset="0"/>
                </a:rPr>
                <a:t>Ernennung eines</a:t>
              </a:r>
              <a:r>
                <a:rPr lang="de-DE" sz="2800" b="0" i="0" u="none" strike="noStrike" cap="none" dirty="0">
                  <a:solidFill>
                    <a:schemeClr val="lt1"/>
                  </a:solidFill>
                  <a:latin typeface="Aptos" panose="020B0004020202020204" pitchFamily="34" charset="0"/>
                  <a:sym typeface="Arial"/>
                </a:rPr>
                <a:t> </a:t>
              </a:r>
              <a:r>
                <a:rPr lang="de-DE" sz="2800" dirty="0">
                  <a:solidFill>
                    <a:schemeClr val="lt1"/>
                  </a:solidFill>
                  <a:latin typeface="Aptos" panose="020B0004020202020204" pitchFamily="34" charset="0"/>
                </a:rPr>
                <a:t>K</a:t>
              </a:r>
              <a:r>
                <a:rPr lang="de-DE" sz="2800" b="0" i="0" u="none" strike="noStrike" cap="none" dirty="0">
                  <a:solidFill>
                    <a:schemeClr val="lt1"/>
                  </a:solidFill>
                  <a:latin typeface="Aptos" panose="020B0004020202020204" pitchFamily="34" charset="0"/>
                  <a:sym typeface="Arial"/>
                </a:rPr>
                <a:t>oordinators</a:t>
              </a:r>
              <a:endParaRPr sz="2800" b="0" i="0" u="none" strike="noStrike" cap="none" dirty="0">
                <a:solidFill>
                  <a:schemeClr val="lt1"/>
                </a:solidFill>
                <a:latin typeface="Aptos" panose="020B0004020202020204" pitchFamily="34" charset="0"/>
                <a:sym typeface="Arial"/>
              </a:endParaRPr>
            </a:p>
          </p:txBody>
        </p:sp>
        <p:sp>
          <p:nvSpPr>
            <p:cNvPr id="119" name="Google Shape;119;p7"/>
            <p:cNvSpPr/>
            <p:nvPr/>
          </p:nvSpPr>
          <p:spPr>
            <a:xfrm>
              <a:off x="2842647"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7"/>
            <p:cNvSpPr txBox="1"/>
            <p:nvPr/>
          </p:nvSpPr>
          <p:spPr>
            <a:xfrm>
              <a:off x="2948454" y="1731407"/>
              <a:ext cx="2490319" cy="1955852"/>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de-DE" sz="2800" b="0" i="0" u="none" strike="noStrike" cap="none" dirty="0">
                  <a:solidFill>
                    <a:schemeClr val="lt1"/>
                  </a:solidFill>
                  <a:latin typeface="Aptos" panose="020B0004020202020204" pitchFamily="34" charset="0"/>
                  <a:sym typeface="Arial"/>
                </a:rPr>
                <a:t>Bilden einer kleinen Arbeitsgruppe</a:t>
              </a:r>
              <a:endParaRPr sz="2800" b="0" i="0" u="none" strike="noStrike" cap="none" dirty="0">
                <a:solidFill>
                  <a:schemeClr val="lt1"/>
                </a:solidFill>
                <a:latin typeface="Aptos" panose="020B0004020202020204" pitchFamily="34" charset="0"/>
                <a:sym typeface="Arial"/>
              </a:endParaRPr>
            </a:p>
          </p:txBody>
        </p:sp>
        <p:sp>
          <p:nvSpPr>
            <p:cNvPr id="121" name="Google Shape;121;p7"/>
            <p:cNvSpPr/>
            <p:nvPr/>
          </p:nvSpPr>
          <p:spPr>
            <a:xfrm>
              <a:off x="5679678"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7"/>
            <p:cNvSpPr txBox="1"/>
            <p:nvPr/>
          </p:nvSpPr>
          <p:spPr>
            <a:xfrm>
              <a:off x="5785485" y="1731407"/>
              <a:ext cx="2490319" cy="1955852"/>
            </a:xfrm>
            <a:prstGeom prst="rect">
              <a:avLst/>
            </a:prstGeom>
            <a:noFill/>
            <a:ln>
              <a:noFill/>
            </a:ln>
          </p:spPr>
          <p:txBody>
            <a:bodyPr spcFirstLastPara="1" wrap="square" lIns="114300" tIns="114300" rIns="114300" bIns="114300" anchor="ctr" anchorCtr="0">
              <a:noAutofit/>
            </a:bodyPr>
            <a:lstStyle/>
            <a:p>
              <a:pPr lvl="0" algn="ctr">
                <a:lnSpc>
                  <a:spcPct val="90000"/>
                </a:lnSpc>
                <a:buSzPts val="3000"/>
              </a:pPr>
              <a:r>
                <a:rPr lang="de-DE" sz="2800" dirty="0">
                  <a:solidFill>
                    <a:schemeClr val="lt1"/>
                  </a:solidFill>
                  <a:latin typeface="Aptos" panose="020B0004020202020204" pitchFamily="34" charset="0"/>
                </a:rPr>
                <a:t>Bei Bedarf zusätzliches Fachwissen einbeziehen</a:t>
              </a:r>
              <a:endParaRPr sz="2800" b="0" i="0" u="none" strike="noStrike" cap="none" dirty="0">
                <a:solidFill>
                  <a:schemeClr val="lt1"/>
                </a:solidFill>
                <a:latin typeface="Aptos" panose="020B0004020202020204" pitchFamily="34" charset="0"/>
                <a:sym typeface="Arial"/>
              </a:endParaRPr>
            </a:p>
          </p:txBody>
        </p:sp>
        <p:sp>
          <p:nvSpPr>
            <p:cNvPr id="123" name="Google Shape;123;p7"/>
            <p:cNvSpPr/>
            <p:nvPr/>
          </p:nvSpPr>
          <p:spPr>
            <a:xfrm>
              <a:off x="8516708"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7"/>
            <p:cNvSpPr txBox="1"/>
            <p:nvPr/>
          </p:nvSpPr>
          <p:spPr>
            <a:xfrm>
              <a:off x="8622515" y="1731407"/>
              <a:ext cx="2490319" cy="1955852"/>
            </a:xfrm>
            <a:prstGeom prst="rect">
              <a:avLst/>
            </a:prstGeom>
            <a:noFill/>
            <a:ln>
              <a:noFill/>
            </a:ln>
          </p:spPr>
          <p:txBody>
            <a:bodyPr spcFirstLastPara="1" wrap="square" lIns="114300" tIns="114300" rIns="114300" bIns="114300" anchor="ctr" anchorCtr="0">
              <a:noAutofit/>
            </a:bodyPr>
            <a:lstStyle/>
            <a:p>
              <a:pPr lvl="0" algn="ctr">
                <a:lnSpc>
                  <a:spcPct val="90000"/>
                </a:lnSpc>
                <a:buSzPts val="3000"/>
              </a:pPr>
              <a:r>
                <a:rPr lang="de-DE" sz="2800" dirty="0">
                  <a:solidFill>
                    <a:schemeClr val="lt1"/>
                  </a:solidFill>
                  <a:latin typeface="Aptos" panose="020B0004020202020204" pitchFamily="34" charset="0"/>
                </a:rPr>
                <a:t>Verwendung verfügbarer Tools und Informationen</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p:cNvSpPr txBox="1">
            <a:spLocks noGrp="1"/>
          </p:cNvSpPr>
          <p:nvPr>
            <p:ph type="title"/>
          </p:nvPr>
        </p:nvSpPr>
        <p:spPr>
          <a:xfrm>
            <a:off x="594360" y="37245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1.1 Bestandsaufnahme durchführen</a:t>
            </a:r>
            <a:endParaRPr dirty="0">
              <a:latin typeface="Aptos Serif" panose="02020604070405020304" pitchFamily="18" charset="0"/>
              <a:cs typeface="Aptos Serif" panose="02020604070405020304" pitchFamily="18" charset="0"/>
            </a:endParaRPr>
          </a:p>
        </p:txBody>
      </p:sp>
      <p:sp>
        <p:nvSpPr>
          <p:cNvPr id="130" name="Google Shape;130;p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grpSp>
        <p:nvGrpSpPr>
          <p:cNvPr id="131" name="Google Shape;131;p9"/>
          <p:cNvGrpSpPr/>
          <p:nvPr/>
        </p:nvGrpSpPr>
        <p:grpSpPr>
          <a:xfrm>
            <a:off x="967225" y="1531620"/>
            <a:ext cx="10257549" cy="5418667"/>
            <a:chOff x="372865" y="0"/>
            <a:chExt cx="10257549" cy="5418667"/>
          </a:xfrm>
        </p:grpSpPr>
        <p:sp>
          <p:nvSpPr>
            <p:cNvPr id="132" name="Google Shape;132;p9"/>
            <p:cNvSpPr/>
            <p:nvPr/>
          </p:nvSpPr>
          <p:spPr>
            <a:xfrm>
              <a:off x="825245" y="0"/>
              <a:ext cx="9352788"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9"/>
            <p:cNvSpPr/>
            <p:nvPr/>
          </p:nvSpPr>
          <p:spPr>
            <a:xfrm>
              <a:off x="372865" y="1625600"/>
              <a:ext cx="3300984"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9"/>
            <p:cNvSpPr txBox="1"/>
            <p:nvPr/>
          </p:nvSpPr>
          <p:spPr>
            <a:xfrm>
              <a:off x="478672" y="1731407"/>
              <a:ext cx="3089370" cy="1955852"/>
            </a:xfrm>
            <a:prstGeom prst="rect">
              <a:avLst/>
            </a:prstGeom>
            <a:noFill/>
            <a:ln>
              <a:noFill/>
            </a:ln>
          </p:spPr>
          <p:txBody>
            <a:bodyPr spcFirstLastPara="1" wrap="square" lIns="121900" tIns="121900" rIns="121900" bIns="121900" anchor="ctr" anchorCtr="0">
              <a:noAutofit/>
            </a:bodyPr>
            <a:lstStyle/>
            <a:p>
              <a:pPr lvl="0" algn="ctr">
                <a:lnSpc>
                  <a:spcPct val="90000"/>
                </a:lnSpc>
                <a:buSzPts val="3200"/>
              </a:pPr>
              <a:r>
                <a:rPr lang="de-DE" sz="2800" dirty="0">
                  <a:solidFill>
                    <a:schemeClr val="lt1"/>
                  </a:solidFill>
                  <a:latin typeface="Aptos" panose="020B0004020202020204" pitchFamily="34" charset="0"/>
                </a:rPr>
                <a:t>Identifizierung der an der Beschaffung beteiligten Kollegen</a:t>
              </a:r>
              <a:endParaRPr sz="2800" b="0" i="0" u="none" strike="noStrike" cap="none" dirty="0">
                <a:solidFill>
                  <a:schemeClr val="lt1"/>
                </a:solidFill>
                <a:latin typeface="Aptos" panose="020B0004020202020204" pitchFamily="34" charset="0"/>
                <a:sym typeface="Arial"/>
              </a:endParaRPr>
            </a:p>
          </p:txBody>
        </p:sp>
        <p:sp>
          <p:nvSpPr>
            <p:cNvPr id="135" name="Google Shape;135;p9"/>
            <p:cNvSpPr/>
            <p:nvPr/>
          </p:nvSpPr>
          <p:spPr>
            <a:xfrm>
              <a:off x="3851147" y="1625600"/>
              <a:ext cx="3300984"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9"/>
            <p:cNvSpPr txBox="1"/>
            <p:nvPr/>
          </p:nvSpPr>
          <p:spPr>
            <a:xfrm>
              <a:off x="3956954" y="1731407"/>
              <a:ext cx="3089370" cy="1955852"/>
            </a:xfrm>
            <a:prstGeom prst="rect">
              <a:avLst/>
            </a:prstGeom>
            <a:noFill/>
            <a:ln>
              <a:noFill/>
            </a:ln>
          </p:spPr>
          <p:txBody>
            <a:bodyPr spcFirstLastPara="1" wrap="square" lIns="121900" tIns="121900" rIns="121900" bIns="121900" anchor="ctr" anchorCtr="0">
              <a:noAutofit/>
            </a:bodyPr>
            <a:lstStyle/>
            <a:p>
              <a:pPr lvl="0" algn="ctr">
                <a:lnSpc>
                  <a:spcPct val="90000"/>
                </a:lnSpc>
                <a:buSzPts val="3200"/>
              </a:pPr>
              <a:r>
                <a:rPr lang="de-DE" sz="2800" dirty="0">
                  <a:solidFill>
                    <a:schemeClr val="lt1"/>
                  </a:solidFill>
                  <a:latin typeface="Aptos" panose="020B0004020202020204" pitchFamily="34" charset="0"/>
                </a:rPr>
                <a:t>Datenerhebung durch Rücksprache mit Kollegen</a:t>
              </a:r>
              <a:endParaRPr sz="2800" b="0" i="0" u="none" strike="noStrike" cap="none" dirty="0">
                <a:solidFill>
                  <a:schemeClr val="lt1"/>
                </a:solidFill>
                <a:latin typeface="Aptos" panose="020B0004020202020204" pitchFamily="34" charset="0"/>
                <a:sym typeface="Arial"/>
              </a:endParaRPr>
            </a:p>
          </p:txBody>
        </p:sp>
        <p:sp>
          <p:nvSpPr>
            <p:cNvPr id="137" name="Google Shape;137;p9"/>
            <p:cNvSpPr/>
            <p:nvPr/>
          </p:nvSpPr>
          <p:spPr>
            <a:xfrm>
              <a:off x="7329430" y="1625600"/>
              <a:ext cx="3300984"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9"/>
            <p:cNvSpPr txBox="1"/>
            <p:nvPr/>
          </p:nvSpPr>
          <p:spPr>
            <a:xfrm>
              <a:off x="7435237" y="1731407"/>
              <a:ext cx="3089370" cy="1955852"/>
            </a:xfrm>
            <a:prstGeom prst="rect">
              <a:avLst/>
            </a:prstGeom>
            <a:noFill/>
            <a:ln>
              <a:noFill/>
            </a:ln>
          </p:spPr>
          <p:txBody>
            <a:bodyPr spcFirstLastPara="1" wrap="square" lIns="121900" tIns="121900" rIns="121900" bIns="121900" anchor="ctr" anchorCtr="0">
              <a:noAutofit/>
            </a:bodyPr>
            <a:lstStyle/>
            <a:p>
              <a:pPr lvl="0" algn="ctr">
                <a:lnSpc>
                  <a:spcPct val="90000"/>
                </a:lnSpc>
                <a:buSzPts val="3200"/>
              </a:pPr>
              <a:r>
                <a:rPr lang="de-DE" sz="2800" dirty="0">
                  <a:solidFill>
                    <a:schemeClr val="lt1"/>
                  </a:solidFill>
                  <a:latin typeface="Aptos" panose="020B0004020202020204" pitchFamily="34" charset="0"/>
                </a:rPr>
                <a:t>Informationen verarbeiten und einen Überblick erstellen</a:t>
              </a:r>
              <a:endParaRPr sz="2800" b="0" i="0" u="none" strike="noStrike" cap="none" dirty="0">
                <a:solidFill>
                  <a:schemeClr val="lt1"/>
                </a:solidFill>
                <a:latin typeface="Aptos" panose="020B0004020202020204" pitchFamily="34" charset="0"/>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0"/>
          <p:cNvSpPr txBox="1">
            <a:spLocks noGrp="1"/>
          </p:cNvSpPr>
          <p:nvPr>
            <p:ph type="title"/>
          </p:nvPr>
        </p:nvSpPr>
        <p:spPr>
          <a:xfrm>
            <a:off x="530435" y="380997"/>
            <a:ext cx="6787800" cy="15936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1.1 Ziele setzen und Umfang definieren</a:t>
            </a:r>
            <a:endParaRPr dirty="0">
              <a:latin typeface="Aptos Serif" panose="02020604070405020304" pitchFamily="18" charset="0"/>
              <a:cs typeface="Aptos Serif" panose="02020604070405020304" pitchFamily="18" charset="0"/>
            </a:endParaRPr>
          </a:p>
        </p:txBody>
      </p:sp>
      <p:sp>
        <p:nvSpPr>
          <p:cNvPr id="145" name="Google Shape;145;p1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8</a:t>
            </a:fld>
            <a:endParaRPr/>
          </a:p>
        </p:txBody>
      </p:sp>
      <p:grpSp>
        <p:nvGrpSpPr>
          <p:cNvPr id="146" name="Google Shape;146;p10"/>
          <p:cNvGrpSpPr/>
          <p:nvPr/>
        </p:nvGrpSpPr>
        <p:grpSpPr>
          <a:xfrm>
            <a:off x="595579" y="1439333"/>
            <a:ext cx="11233251" cy="5418667"/>
            <a:chOff x="1219" y="0"/>
            <a:chExt cx="11233251" cy="5418667"/>
          </a:xfrm>
        </p:grpSpPr>
        <p:sp>
          <p:nvSpPr>
            <p:cNvPr id="147" name="Google Shape;147;p10"/>
            <p:cNvSpPr/>
            <p:nvPr/>
          </p:nvSpPr>
          <p:spPr>
            <a:xfrm>
              <a:off x="842676" y="0"/>
              <a:ext cx="9550336"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0"/>
            <p:cNvSpPr/>
            <p:nvPr/>
          </p:nvSpPr>
          <p:spPr>
            <a:xfrm>
              <a:off x="1219" y="1625600"/>
              <a:ext cx="2662860"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0"/>
            <p:cNvSpPr txBox="1"/>
            <p:nvPr/>
          </p:nvSpPr>
          <p:spPr>
            <a:xfrm>
              <a:off x="107026" y="1731407"/>
              <a:ext cx="2451246"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600" dirty="0">
                  <a:solidFill>
                    <a:schemeClr val="lt1"/>
                  </a:solidFill>
                  <a:latin typeface="Aptos" panose="020B0004020202020204" pitchFamily="34" charset="0"/>
                </a:rPr>
                <a:t>Entwicklung von</a:t>
              </a:r>
              <a:r>
                <a:rPr lang="de-DE" sz="2600" b="0" i="0" u="none" strike="noStrike" cap="none" dirty="0">
                  <a:solidFill>
                    <a:schemeClr val="lt1"/>
                  </a:solidFill>
                  <a:latin typeface="Aptos" panose="020B0004020202020204" pitchFamily="34" charset="0"/>
                  <a:sym typeface="Arial"/>
                </a:rPr>
                <a:t> </a:t>
              </a:r>
              <a:endParaRPr sz="1400" b="0" i="0" u="none" strike="noStrike" cap="none" dirty="0">
                <a:solidFill>
                  <a:srgbClr val="000000"/>
                </a:solidFill>
                <a:latin typeface="Aptos" panose="020B0004020202020204" pitchFamily="34" charset="0"/>
                <a:sym typeface="Arial"/>
              </a:endParaRPr>
            </a:p>
            <a:p>
              <a:pPr marL="0" marR="0" lvl="0" indent="0" algn="ctr" rtl="0">
                <a:lnSpc>
                  <a:spcPct val="90000"/>
                </a:lnSpc>
                <a:spcBef>
                  <a:spcPts val="910"/>
                </a:spcBef>
                <a:spcAft>
                  <a:spcPts val="0"/>
                </a:spcAft>
                <a:buClr>
                  <a:srgbClr val="000000"/>
                </a:buClr>
                <a:buSzPts val="2600"/>
                <a:buFont typeface="Arial"/>
                <a:buNone/>
              </a:pPr>
              <a:r>
                <a:rPr lang="de-DE" sz="2600" b="0" i="0" u="none" strike="noStrike" cap="none" dirty="0" err="1">
                  <a:solidFill>
                    <a:schemeClr val="lt1"/>
                  </a:solidFill>
                  <a:latin typeface="Aptos" panose="020B0004020202020204" pitchFamily="34" charset="0"/>
                  <a:sym typeface="Arial"/>
                </a:rPr>
                <a:t>SMARTen</a:t>
              </a:r>
              <a:r>
                <a:rPr lang="de-DE" sz="2600" b="0" i="0" u="none" strike="noStrike" cap="none" dirty="0">
                  <a:solidFill>
                    <a:schemeClr val="lt1"/>
                  </a:solidFill>
                  <a:latin typeface="Aptos" panose="020B0004020202020204" pitchFamily="34" charset="0"/>
                  <a:sym typeface="Arial"/>
                </a:rPr>
                <a:t> Zielen</a:t>
              </a:r>
              <a:endParaRPr sz="2600" b="0" i="0" u="none" strike="noStrike" cap="none" dirty="0">
                <a:solidFill>
                  <a:schemeClr val="lt1"/>
                </a:solidFill>
                <a:latin typeface="Aptos" panose="020B0004020202020204" pitchFamily="34" charset="0"/>
                <a:sym typeface="Arial"/>
              </a:endParaRPr>
            </a:p>
          </p:txBody>
        </p:sp>
        <p:sp>
          <p:nvSpPr>
            <p:cNvPr id="150" name="Google Shape;150;p10"/>
            <p:cNvSpPr/>
            <p:nvPr/>
          </p:nvSpPr>
          <p:spPr>
            <a:xfrm>
              <a:off x="2858016" y="1625600"/>
              <a:ext cx="2662860"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0"/>
            <p:cNvSpPr txBox="1"/>
            <p:nvPr/>
          </p:nvSpPr>
          <p:spPr>
            <a:xfrm>
              <a:off x="2963823" y="1731407"/>
              <a:ext cx="2451246"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2600"/>
              </a:pPr>
              <a:r>
                <a:rPr lang="de-DE" sz="2400" dirty="0">
                  <a:solidFill>
                    <a:schemeClr val="lt1"/>
                  </a:solidFill>
                  <a:latin typeface="Aptos" panose="020B0004020202020204" pitchFamily="34" charset="0"/>
                </a:rPr>
                <a:t>Auswahl von Produkten und Dienstleistungen</a:t>
              </a:r>
              <a:endParaRPr sz="2400" b="0" i="0" u="none" strike="noStrike" cap="none" dirty="0">
                <a:solidFill>
                  <a:schemeClr val="lt1"/>
                </a:solidFill>
                <a:latin typeface="Aptos" panose="020B0004020202020204" pitchFamily="34" charset="0"/>
                <a:sym typeface="Arial"/>
              </a:endParaRPr>
            </a:p>
          </p:txBody>
        </p:sp>
        <p:sp>
          <p:nvSpPr>
            <p:cNvPr id="152" name="Google Shape;152;p10"/>
            <p:cNvSpPr/>
            <p:nvPr/>
          </p:nvSpPr>
          <p:spPr>
            <a:xfrm>
              <a:off x="5714813" y="1625600"/>
              <a:ext cx="2662860"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0"/>
            <p:cNvSpPr txBox="1"/>
            <p:nvPr/>
          </p:nvSpPr>
          <p:spPr>
            <a:xfrm>
              <a:off x="5820620" y="1731407"/>
              <a:ext cx="2451246"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2600"/>
              </a:pPr>
              <a:r>
                <a:rPr lang="de-DE" sz="2600" dirty="0">
                  <a:solidFill>
                    <a:schemeClr val="lt1"/>
                  </a:solidFill>
                  <a:latin typeface="Aptos" panose="020B0004020202020204" pitchFamily="34" charset="0"/>
                </a:rPr>
                <a:t>Auswahl von Nachhaltig-</a:t>
              </a:r>
              <a:r>
                <a:rPr lang="de-DE" sz="2600" dirty="0" err="1">
                  <a:solidFill>
                    <a:schemeClr val="lt1"/>
                  </a:solidFill>
                  <a:latin typeface="Aptos" panose="020B0004020202020204" pitchFamily="34" charset="0"/>
                </a:rPr>
                <a:t>keitskriterien</a:t>
              </a:r>
              <a:endParaRPr sz="2600" b="0" i="0" u="none" strike="noStrike" cap="none" dirty="0">
                <a:solidFill>
                  <a:schemeClr val="lt1"/>
                </a:solidFill>
                <a:latin typeface="Aptos" panose="020B0004020202020204" pitchFamily="34" charset="0"/>
                <a:sym typeface="Arial"/>
              </a:endParaRPr>
            </a:p>
          </p:txBody>
        </p:sp>
        <p:sp>
          <p:nvSpPr>
            <p:cNvPr id="154" name="Google Shape;154;p10"/>
            <p:cNvSpPr/>
            <p:nvPr/>
          </p:nvSpPr>
          <p:spPr>
            <a:xfrm>
              <a:off x="8571610" y="1625600"/>
              <a:ext cx="2662860"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0"/>
            <p:cNvSpPr txBox="1"/>
            <p:nvPr/>
          </p:nvSpPr>
          <p:spPr>
            <a:xfrm>
              <a:off x="8677417" y="1731407"/>
              <a:ext cx="2451246"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2600"/>
              </a:pPr>
              <a:r>
                <a:rPr lang="de-DE" sz="2000" dirty="0">
                  <a:solidFill>
                    <a:schemeClr val="lt1"/>
                  </a:solidFill>
                  <a:latin typeface="Aptos" panose="020B0004020202020204" pitchFamily="34" charset="0"/>
                </a:rPr>
                <a:t>Einbeziehung von Nachhaltigkeits-kriterien in den Beschaffungs-prozess</a:t>
              </a:r>
              <a:endParaRPr sz="2000" b="0" i="0" u="none" strike="noStrike" cap="none" dirty="0">
                <a:solidFill>
                  <a:schemeClr val="lt1"/>
                </a:solidFill>
                <a:latin typeface="Aptos" panose="020B0004020202020204" pitchFamily="34" charset="0"/>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Wichtige Schritte:</a:t>
            </a:r>
            <a:endParaRPr dirty="0">
              <a:latin typeface="Aptos Serif" panose="02020604070405020304" pitchFamily="18" charset="0"/>
              <a:cs typeface="Aptos Serif" panose="02020604070405020304" pitchFamily="18" charset="0"/>
            </a:endParaRPr>
          </a:p>
        </p:txBody>
      </p:sp>
      <p:sp>
        <p:nvSpPr>
          <p:cNvPr id="161" name="Google Shape;161;p31"/>
          <p:cNvSpPr txBox="1">
            <a:spLocks noGrp="1"/>
          </p:cNvSpPr>
          <p:nvPr>
            <p:ph type="body" idx="1"/>
          </p:nvPr>
        </p:nvSpPr>
        <p:spPr>
          <a:xfrm>
            <a:off x="594359" y="2281918"/>
            <a:ext cx="8024124" cy="4069896"/>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dirty="0">
                <a:latin typeface="Aptos" panose="020B0004020202020204" pitchFamily="34" charset="0"/>
              </a:rPr>
              <a:t>1.1 Erste Schritte</a:t>
            </a:r>
            <a:endParaRPr b="0" dirty="0">
              <a:latin typeface="Aptos" panose="020B0004020202020204" pitchFamily="34" charset="0"/>
            </a:endParaRPr>
          </a:p>
          <a:p>
            <a:pPr marL="457200" lvl="0" indent="-228600" algn="l" rtl="0">
              <a:lnSpc>
                <a:spcPct val="80000"/>
              </a:lnSpc>
              <a:spcBef>
                <a:spcPts val="2200"/>
              </a:spcBef>
              <a:spcAft>
                <a:spcPts val="0"/>
              </a:spcAft>
              <a:buClr>
                <a:schemeClr val="accent4"/>
              </a:buClr>
              <a:buSzPts val="2400"/>
              <a:buFont typeface="Arial"/>
              <a:buNone/>
            </a:pPr>
            <a:r>
              <a:rPr lang="de-DE" dirty="0">
                <a:solidFill>
                  <a:schemeClr val="lt2"/>
                </a:solidFill>
                <a:latin typeface="Aptos" panose="020B0004020202020204" pitchFamily="34" charset="0"/>
              </a:rPr>
              <a:t>1.2 Produktlabels als unverzichtbare Tools</a:t>
            </a:r>
            <a:endParaRPr b="0" dirty="0">
              <a:solidFill>
                <a:schemeClr val="lt2"/>
              </a:solidFill>
              <a:latin typeface="Aptos" panose="020B0004020202020204" pitchFamily="34" charset="0"/>
            </a:endParaRPr>
          </a:p>
          <a:p>
            <a:pPr lvl="0"/>
            <a:r>
              <a:rPr lang="de-DE" dirty="0">
                <a:latin typeface="Aptos" panose="020B0004020202020204" pitchFamily="34" charset="0"/>
              </a:rPr>
              <a:t>1.3 Den Markt erkunden und einen Katalog erstellen</a:t>
            </a:r>
          </a:p>
          <a:p>
            <a:pPr lvl="0"/>
            <a:r>
              <a:rPr lang="de-DE" dirty="0">
                <a:latin typeface="Aptos" panose="020B0004020202020204" pitchFamily="34" charset="0"/>
              </a:rPr>
              <a:t>1.4 Produkte lokal und regional einkaufen</a:t>
            </a:r>
          </a:p>
          <a:p>
            <a:pPr lvl="0"/>
            <a:r>
              <a:rPr lang="de-DE" dirty="0">
                <a:latin typeface="Aptos" panose="020B0004020202020204" pitchFamily="34" charset="0"/>
              </a:rPr>
              <a:t>1.5 Wie man richtig kommuniziert</a:t>
            </a:r>
            <a:br>
              <a:rPr lang="de-DE" b="0" dirty="0">
                <a:latin typeface="Aptos" panose="020B0004020202020204" pitchFamily="34" charset="0"/>
              </a:rPr>
            </a:br>
            <a:endParaRPr dirty="0">
              <a:latin typeface="Aptos" panose="020B0004020202020204" pitchFamily="34" charset="0"/>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884</Words>
  <Application>Microsoft Macintosh PowerPoint</Application>
  <PresentationFormat>Breitbild</PresentationFormat>
  <Paragraphs>140</Paragraphs>
  <Slides>22</Slides>
  <Notes>22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Aptos Serif</vt:lpstr>
      <vt:lpstr>Play</vt:lpstr>
      <vt:lpstr>Arial</vt:lpstr>
      <vt:lpstr>Aptos</vt:lpstr>
      <vt:lpstr>Calibri</vt:lpstr>
      <vt:lpstr>Benutzerdefiniert</vt:lpstr>
      <vt:lpstr>PowerPoint-Präsentation</vt:lpstr>
      <vt:lpstr>Agenda </vt:lpstr>
      <vt:lpstr>Wichtige Schritte zur Umsetzung</vt:lpstr>
      <vt:lpstr>Wichtige Schritte:</vt:lpstr>
      <vt:lpstr>1.1 Erste Schritte</vt:lpstr>
      <vt:lpstr>1.1 Ein Team aufbauen und Unterstützungsmöglichkeiten erkunden</vt:lpstr>
      <vt:lpstr>1.1 Bestandsaufnahme durchführen</vt:lpstr>
      <vt:lpstr>1.1 Ziele setzen und Umfang definieren</vt:lpstr>
      <vt:lpstr>Wichtige Schritte:</vt:lpstr>
      <vt:lpstr>So viele Labels …</vt:lpstr>
      <vt:lpstr>Warum sind Labels unverzichtbare Hilfsmittel? </vt:lpstr>
      <vt:lpstr>1. Wie man nachhaltige Beschaffung umsetzt: Wichtige Schritte</vt:lpstr>
      <vt:lpstr>1.3 Den Markt erkunden und einen Katalog erstellen </vt:lpstr>
      <vt:lpstr>Erstellung eines Katalogs</vt:lpstr>
      <vt:lpstr>Identifizierung und Bewertung von Lieferanten</vt:lpstr>
      <vt:lpstr>Regelmäßige Überprüfung und Aktualisierung</vt:lpstr>
      <vt:lpstr>1. Wie man nachhaltige Beschaffung umsetzt: Wichtige Schritte</vt:lpstr>
      <vt:lpstr>1.4 Produkte lokal und regional einkaufen</vt:lpstr>
      <vt:lpstr>1. Wie man nachhaltige Beschaffung umsetzt: Wichtige Schritte</vt:lpstr>
      <vt:lpstr>1.5 Kommunikation: Einbindung der kommunalen Mitarbeiter</vt:lpstr>
      <vt:lpstr>1.5 Kommunikationswege:  Einbindung der Interessengruppen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4</cp:revision>
  <dcterms:created xsi:type="dcterms:W3CDTF">2024-09-16T10:50:40Z</dcterms:created>
  <dcterms:modified xsi:type="dcterms:W3CDTF">2026-01-16T13:58:25Z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