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Aptos Serif" panose="02020604070405020304" pitchFamily="18" charset="0"/>
      <p:regular r:id="rId23"/>
      <p:bold r:id="rId24"/>
      <p:italic r:id="rId25"/>
      <p:boldItalic r:id="rId26"/>
    </p:embeddedFont>
    <p:embeddedFont>
      <p:font typeface="Play" pitchFamily="2"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JXtr1TPFNBZryRsLTOQFfQOeq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en Füh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3DDED0-FCB9-41A9-BFF0-9D53F1976953}">
  <a:tblStyle styleId="{553DDED0-FCB9-41A9-BFF0-9D53F197695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7F8"/>
          </a:solidFill>
        </a:fill>
      </a:tcStyle>
    </a:wholeTbl>
    <a:band1H>
      <a:tcTxStyle/>
      <a:tcStyle>
        <a:tcBdr/>
        <a:fill>
          <a:solidFill>
            <a:srgbClr val="E1EFF1"/>
          </a:solidFill>
        </a:fill>
      </a:tcStyle>
    </a:band1H>
    <a:band2H>
      <a:tcTxStyle/>
      <a:tcStyle>
        <a:tcBdr/>
      </a:tcStyle>
    </a:band2H>
    <a:band1V>
      <a:tcTxStyle/>
      <a:tcStyle>
        <a:tcBdr/>
        <a:fill>
          <a:solidFill>
            <a:srgbClr val="E1EFF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203C91B-0ADF-4B3D-8F1A-C15238815A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p:restoredTop sz="94790"/>
  </p:normalViewPr>
  <p:slideViewPr>
    <p:cSldViewPr snapToGrid="0">
      <p:cViewPr varScale="1">
        <p:scale>
          <a:sx n="113" d="100"/>
          <a:sy n="113" d="100"/>
        </p:scale>
        <p:origin x="4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11-30T11:00:19.865" idx="1">
    <p:pos x="6000" y="0"/>
    <p:text>Not sure what this presentation is about with regards to the presentation 1. Is it an old version?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texiEV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9" name="Google Shape;1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9" name="Google Shape;2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9" name="Google Shape;2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4" name="Google Shape;23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282" name="Google Shape;28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07" name="Google Shape;10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14" name="Google Shape;11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81"/>
        <p:cNvGrpSpPr/>
        <p:nvPr/>
      </p:nvGrpSpPr>
      <p:grpSpPr>
        <a:xfrm>
          <a:off x="0" y="0"/>
          <a:ext cx="0" cy="0"/>
          <a:chOff x="0" y="0"/>
          <a:chExt cx="0" cy="0"/>
        </a:xfrm>
      </p:grpSpPr>
      <p:sp>
        <p:nvSpPr>
          <p:cNvPr id="82" name="Google Shape;82;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83" name="Google Shape;83;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STO">
  <p:cSld name="TESTO">
    <p:spTree>
      <p:nvGrpSpPr>
        <p:cNvPr id="1" name="Shape 84"/>
        <p:cNvGrpSpPr/>
        <p:nvPr/>
      </p:nvGrpSpPr>
      <p:grpSpPr>
        <a:xfrm>
          <a:off x="0" y="0"/>
          <a:ext cx="0" cy="0"/>
          <a:chOff x="0" y="0"/>
          <a:chExt cx="0" cy="0"/>
        </a:xfrm>
      </p:grpSpPr>
      <p:pic>
        <p:nvPicPr>
          <p:cNvPr id="85" name="Google Shape;85;p59"/>
          <p:cNvPicPr preferRelativeResize="0"/>
          <p:nvPr/>
        </p:nvPicPr>
        <p:blipFill rotWithShape="1">
          <a:blip r:embed="rId2">
            <a:alphaModFix/>
          </a:blip>
          <a:srcRect/>
          <a:stretch/>
        </p:blipFill>
        <p:spPr>
          <a:xfrm>
            <a:off x="0" y="1"/>
            <a:ext cx="12192000" cy="6864625"/>
          </a:xfrm>
          <a:prstGeom prst="rect">
            <a:avLst/>
          </a:prstGeom>
          <a:noFill/>
          <a:ln>
            <a:noFill/>
          </a:ln>
        </p:spPr>
      </p:pic>
      <p:sp>
        <p:nvSpPr>
          <p:cNvPr id="86" name="Google Shape;86;p59"/>
          <p:cNvSpPr txBox="1">
            <a:spLocks noGrp="1"/>
          </p:cNvSpPr>
          <p:nvPr>
            <p:ph type="sldNum" idx="12"/>
          </p:nvPr>
        </p:nvSpPr>
        <p:spPr>
          <a:xfrm>
            <a:off x="11351299" y="6288618"/>
            <a:ext cx="62056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3" name="Google Shape;33;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4" name="Google Shape;34;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8" name="Google Shape;38;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9" name="Google Shape;39;p25"/>
          <p:cNvSpPr>
            <a:spLocks noGrp="1"/>
          </p:cNvSpPr>
          <p:nvPr>
            <p:ph type="pic" idx="2"/>
          </p:nvPr>
        </p:nvSpPr>
        <p:spPr>
          <a:xfrm flipH="1">
            <a:off x="6733505" y="0"/>
            <a:ext cx="5458495" cy="6858000"/>
          </a:xfrm>
          <a:prstGeom prst="flowChartDelay">
            <a:avLst/>
          </a:prstGeom>
          <a:solidFill>
            <a:srgbClr val="87C3CD"/>
          </a:solidFill>
          <a:ln>
            <a:noFill/>
          </a:ln>
        </p:spPr>
      </p:sp>
      <p:sp>
        <p:nvSpPr>
          <p:cNvPr id="40" name="Google Shape;40;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1" name="Google Shape;41;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42"/>
        <p:cNvGrpSpPr/>
        <p:nvPr/>
      </p:nvGrpSpPr>
      <p:grpSpPr>
        <a:xfrm>
          <a:off x="0" y="0"/>
          <a:ext cx="0" cy="0"/>
          <a:chOff x="0" y="0"/>
          <a:chExt cx="0" cy="0"/>
        </a:xfrm>
      </p:grpSpPr>
      <p:sp>
        <p:nvSpPr>
          <p:cNvPr id="43" name="Google Shape;43;p58"/>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4" name="Google Shape;44;p5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5" name="Google Shape;45;p58"/>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58"/>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5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9" name="Google Shape;49;p58"/>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58"/>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58"/>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52"/>
        <p:cNvGrpSpPr/>
        <p:nvPr/>
      </p:nvGrpSpPr>
      <p:grpSpPr>
        <a:xfrm>
          <a:off x="0" y="0"/>
          <a:ext cx="0" cy="0"/>
          <a:chOff x="0" y="0"/>
          <a:chExt cx="0" cy="0"/>
        </a:xfrm>
      </p:grpSpPr>
      <p:sp>
        <p:nvSpPr>
          <p:cNvPr id="53" name="Google Shape;53;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5" name="Google Shape;55;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1"/>
          <p:cNvSpPr>
            <a:spLocks noGrp="1"/>
          </p:cNvSpPr>
          <p:nvPr>
            <p:ph type="pic" idx="2"/>
          </p:nvPr>
        </p:nvSpPr>
        <p:spPr>
          <a:xfrm>
            <a:off x="0" y="-11113"/>
            <a:ext cx="5628068" cy="6858000"/>
          </a:xfrm>
          <a:prstGeom prst="flowChartDelay">
            <a:avLst/>
          </a:prstGeom>
          <a:solidFill>
            <a:srgbClr val="87C3CD"/>
          </a:solidFill>
          <a:ln>
            <a:noFill/>
          </a:ln>
        </p:spPr>
        <p:txBody>
          <a:bodyPr/>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60" name="Google Shape;6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1" name="Google Shape;6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64"/>
        <p:cNvGrpSpPr/>
        <p:nvPr/>
      </p:nvGrpSpPr>
      <p:grpSpPr>
        <a:xfrm>
          <a:off x="0" y="0"/>
          <a:ext cx="0" cy="0"/>
          <a:chOff x="0" y="0"/>
          <a:chExt cx="0" cy="0"/>
        </a:xfrm>
      </p:grpSpPr>
      <p:sp>
        <p:nvSpPr>
          <p:cNvPr id="65" name="Google Shape;65;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6" name="Google Shape;66;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7" name="Google Shape;67;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8" name="Google Shape;68;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71"/>
        <p:cNvGrpSpPr/>
        <p:nvPr/>
      </p:nvGrpSpPr>
      <p:grpSpPr>
        <a:xfrm>
          <a:off x="0" y="0"/>
          <a:ext cx="0" cy="0"/>
          <a:chOff x="0" y="0"/>
          <a:chExt cx="0" cy="0"/>
        </a:xfrm>
      </p:grpSpPr>
      <p:sp>
        <p:nvSpPr>
          <p:cNvPr id="72" name="Google Shape;72;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4" name="Google Shape;74;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76" name="Google Shape;76;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 name="Google Shape;77;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8" name="Google Shape;78;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png"/><Relationship Id="rId5" Type="http://schemas.openxmlformats.org/officeDocument/2006/relationships/image" Target="../media/image10.jp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descr="Ein Bild, das Text, Schrift, Screenshot, Grafiken enthält.&#10;&#10;Automatisch generierte Beschreibung"/>
          <p:cNvPicPr preferRelativeResize="0"/>
          <p:nvPr/>
        </p:nvPicPr>
        <p:blipFill rotWithShape="1">
          <a:blip r:embed="rId3">
            <a:alphaModFix/>
          </a:blip>
          <a:srcRect/>
          <a:stretch/>
        </p:blipFill>
        <p:spPr>
          <a:xfrm>
            <a:off x="6784623" y="4867222"/>
            <a:ext cx="5273749" cy="1904297"/>
          </a:xfrm>
          <a:prstGeom prst="rect">
            <a:avLst/>
          </a:prstGeom>
          <a:noFill/>
          <a:ln>
            <a:noFill/>
          </a:ln>
        </p:spPr>
      </p:pic>
      <p:sp>
        <p:nvSpPr>
          <p:cNvPr id="93" name="Google Shape;93;p1"/>
          <p:cNvSpPr txBox="1"/>
          <p:nvPr/>
        </p:nvSpPr>
        <p:spPr>
          <a:xfrm>
            <a:off x="6080528" y="1038629"/>
            <a:ext cx="5882100" cy="2800726"/>
          </a:xfrm>
          <a:prstGeom prst="rect">
            <a:avLst/>
          </a:prstGeom>
          <a:noFill/>
          <a:ln>
            <a:noFill/>
          </a:ln>
        </p:spPr>
        <p:txBody>
          <a:bodyPr spcFirstLastPara="1" wrap="square" lIns="91425" tIns="45700" rIns="91425" bIns="45700" anchor="t" anchorCtr="0">
            <a:spAutoFit/>
          </a:bodyPr>
          <a:lstStyle/>
          <a:p>
            <a:pPr lvl="0"/>
            <a:r>
              <a:rPr lang="de-DE" sz="4400" b="1" dirty="0">
                <a:solidFill>
                  <a:srgbClr val="3F3F3F"/>
                </a:solidFill>
                <a:latin typeface="Aptos Serif" panose="02020604070405020304" pitchFamily="18" charset="0"/>
                <a:ea typeface="Play"/>
                <a:cs typeface="Aptos Serif" panose="02020604070405020304" pitchFamily="18" charset="0"/>
                <a:sym typeface="Play"/>
              </a:rPr>
              <a:t>Planung und Umsetzung Nachhaltige Beschaffung</a:t>
            </a:r>
            <a:endParaRPr sz="4400" b="1" i="0" u="none" strike="noStrike" cap="none" dirty="0">
              <a:solidFill>
                <a:srgbClr val="3F3F3F"/>
              </a:solidFill>
              <a:latin typeface="Aptos Serif" panose="02020604070405020304" pitchFamily="18" charset="0"/>
              <a:ea typeface="Play"/>
              <a:cs typeface="Aptos Serif" panose="02020604070405020304" pitchFamily="18" charset="0"/>
              <a:sym typeface="Play"/>
            </a:endParaRPr>
          </a:p>
        </p:txBody>
      </p:sp>
      <p:pic>
        <p:nvPicPr>
          <p:cNvPr id="94" name="Google Shape;94;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pic>
        <p:nvPicPr>
          <p:cNvPr id="95" name="Google Shape;95;p1" descr="Ein Bild, das Text, Schrift, Electric Blue (Farbe), Symbol enthält.&#10;&#10;Automatisch generierte Beschreibung"/>
          <p:cNvPicPr preferRelativeResize="0"/>
          <p:nvPr/>
        </p:nvPicPr>
        <p:blipFill rotWithShape="1">
          <a:blip r:embed="rId5">
            <a:alphaModFix/>
          </a:blip>
          <a:srcRect/>
          <a:stretch/>
        </p:blipFill>
        <p:spPr>
          <a:xfrm>
            <a:off x="2638778" y="6158212"/>
            <a:ext cx="2768600" cy="580324"/>
          </a:xfrm>
          <a:prstGeom prst="rect">
            <a:avLst/>
          </a:prstGeom>
          <a:noFill/>
          <a:ln>
            <a:noFill/>
          </a:ln>
        </p:spPr>
      </p:pic>
      <p:sp>
        <p:nvSpPr>
          <p:cNvPr id="96" name="Google Shape;96;p1"/>
          <p:cNvSpPr txBox="1"/>
          <p:nvPr/>
        </p:nvSpPr>
        <p:spPr>
          <a:xfrm>
            <a:off x="-1072293" y="7200034"/>
            <a:ext cx="457743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dirty="0" err="1">
                <a:solidFill>
                  <a:schemeClr val="lt1"/>
                </a:solidFill>
                <a:latin typeface="Arial"/>
                <a:ea typeface="Arial"/>
                <a:cs typeface="Arial"/>
                <a:sym typeface="Arial"/>
              </a:rPr>
              <a:t>Funded</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by</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European Union. Views and </a:t>
            </a:r>
            <a:r>
              <a:rPr lang="de-DE" sz="800" b="0" i="0" u="none" strike="noStrike" cap="none" dirty="0" err="1">
                <a:solidFill>
                  <a:schemeClr val="lt1"/>
                </a:solidFill>
                <a:latin typeface="Arial"/>
                <a:ea typeface="Arial"/>
                <a:cs typeface="Arial"/>
                <a:sym typeface="Arial"/>
              </a:rPr>
              <a:t>opinions</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expressed</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are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however</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those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of</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author</a:t>
            </a:r>
            <a:r>
              <a:rPr lang="de-DE" sz="800" b="0" i="0" u="none" strike="noStrike" cap="none" dirty="0">
                <a:solidFill>
                  <a:schemeClr val="lt1"/>
                </a:solidFill>
                <a:latin typeface="Arial"/>
                <a:ea typeface="Arial"/>
                <a:cs typeface="Arial"/>
                <a:sym typeface="Arial"/>
              </a:rPr>
              <a:t>(s) </a:t>
            </a:r>
            <a:r>
              <a:rPr lang="de-DE" sz="800" b="0" i="0" u="none" strike="noStrike" cap="none" dirty="0" err="1">
                <a:solidFill>
                  <a:schemeClr val="lt1"/>
                </a:solidFill>
                <a:latin typeface="Arial"/>
                <a:ea typeface="Arial"/>
                <a:cs typeface="Arial"/>
                <a:sym typeface="Arial"/>
              </a:rPr>
              <a:t>only</a:t>
            </a:r>
            <a:r>
              <a:rPr lang="de-DE" sz="800" b="0" i="0" u="none" strike="noStrike" cap="none" dirty="0">
                <a:solidFill>
                  <a:schemeClr val="lt1"/>
                </a:solidFill>
                <a:latin typeface="Arial"/>
                <a:ea typeface="Arial"/>
                <a:cs typeface="Arial"/>
                <a:sym typeface="Arial"/>
              </a:rPr>
              <a:t> and do not </a:t>
            </a:r>
            <a:r>
              <a:rPr lang="de-DE" sz="800" b="0" i="0" u="none" strike="noStrike" cap="none" dirty="0" err="1">
                <a:solidFill>
                  <a:schemeClr val="lt1"/>
                </a:solidFill>
                <a:latin typeface="Arial"/>
                <a:ea typeface="Arial"/>
                <a:cs typeface="Arial"/>
                <a:sym typeface="Arial"/>
              </a:rPr>
              <a:t>necessarily</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reflect</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those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of</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European Union </a:t>
            </a:r>
            <a:r>
              <a:rPr lang="de-DE" sz="800" b="0" i="0" u="none" strike="noStrike" cap="none" dirty="0" err="1">
                <a:solidFill>
                  <a:schemeClr val="lt1"/>
                </a:solidFill>
                <a:latin typeface="Arial"/>
                <a:ea typeface="Arial"/>
                <a:cs typeface="Arial"/>
                <a:sym typeface="Arial"/>
              </a:rPr>
              <a:t>or</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European Education and Culture Executive Agency (EACEA). </a:t>
            </a:r>
            <a:r>
              <a:rPr lang="de-DE" sz="800" b="0" i="0" u="none" strike="noStrike" cap="none" dirty="0" err="1">
                <a:solidFill>
                  <a:schemeClr val="lt1"/>
                </a:solidFill>
                <a:latin typeface="Arial"/>
                <a:ea typeface="Arial"/>
                <a:cs typeface="Arial"/>
                <a:sym typeface="Arial"/>
              </a:rPr>
              <a:t>Neither</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a:t>
            </a:r>
            <a:r>
              <a:rPr lang="de-DE" sz="800" b="0" i="0" u="none" strike="noStrike" cap="none" dirty="0">
                <a:solidFill>
                  <a:schemeClr val="lt1"/>
                </a:solidFill>
                <a:latin typeface="Arial"/>
                <a:ea typeface="Arial"/>
                <a:cs typeface="Arial"/>
                <a:sym typeface="Arial"/>
              </a:rPr>
              <a:t> European Union </a:t>
            </a:r>
            <a:r>
              <a:rPr lang="de-DE" sz="800" b="0" i="0" u="none" strike="noStrike" cap="none" dirty="0" err="1">
                <a:solidFill>
                  <a:schemeClr val="lt1"/>
                </a:solidFill>
                <a:latin typeface="Arial"/>
                <a:ea typeface="Arial"/>
                <a:cs typeface="Arial"/>
                <a:sym typeface="Arial"/>
              </a:rPr>
              <a:t>nor</a:t>
            </a:r>
            <a:r>
              <a:rPr lang="de-DE" sz="800" b="0" i="0" u="none" strike="noStrike" cap="none" dirty="0">
                <a:solidFill>
                  <a:schemeClr val="lt1"/>
                </a:solidFill>
                <a:latin typeface="Arial"/>
                <a:ea typeface="Arial"/>
                <a:cs typeface="Arial"/>
                <a:sym typeface="Arial"/>
              </a:rPr>
              <a:t> EACEA </a:t>
            </a:r>
            <a:r>
              <a:rPr lang="de-DE" sz="800" b="0" i="0" u="none" strike="noStrike" cap="none" dirty="0" err="1">
                <a:solidFill>
                  <a:schemeClr val="lt1"/>
                </a:solidFill>
                <a:latin typeface="Arial"/>
                <a:ea typeface="Arial"/>
                <a:cs typeface="Arial"/>
                <a:sym typeface="Arial"/>
              </a:rPr>
              <a:t>can</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be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held</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responsible</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for</a:t>
            </a:r>
            <a:r>
              <a:rPr lang="de-DE" sz="800" b="0" i="0" u="none" strike="noStrike" cap="none" dirty="0">
                <a:solidFill>
                  <a:schemeClr val="lt1"/>
                </a:solidFill>
                <a:latin typeface="Arial"/>
                <a:ea typeface="Arial"/>
                <a:cs typeface="Arial"/>
                <a:sym typeface="Arial"/>
              </a:rPr>
              <a:t> </a:t>
            </a:r>
            <a:r>
              <a:rPr lang="de-DE" sz="800" b="0" i="0" u="none" strike="noStrike" cap="none" dirty="0" err="1">
                <a:solidFill>
                  <a:schemeClr val="lt1"/>
                </a:solidFill>
                <a:latin typeface="Arial"/>
                <a:ea typeface="Arial"/>
                <a:cs typeface="Arial"/>
                <a:sym typeface="Arial"/>
              </a:rPr>
              <a:t>them</a:t>
            </a:r>
            <a:r>
              <a:rPr lang="de-DE" sz="800" b="0" i="0" u="none" strike="noStrike" cap="none" dirty="0">
                <a:solidFill>
                  <a:schemeClr val="lt1"/>
                </a:solidFill>
                <a:latin typeface="Arial"/>
                <a:ea typeface="Arial"/>
                <a:cs typeface="Arial"/>
                <a:sym typeface="Arial"/>
              </a:rPr>
              <a:t>.</a:t>
            </a:r>
            <a:endParaRPr dirty="0"/>
          </a:p>
        </p:txBody>
      </p:sp>
      <p:sp>
        <p:nvSpPr>
          <p:cNvPr id="2" name="Google Shape;121;p22">
            <a:extLst>
              <a:ext uri="{FF2B5EF4-FFF2-40B4-BE49-F238E27FC236}">
                <a16:creationId xmlns:a16="http://schemas.microsoft.com/office/drawing/2014/main" id="{C0330BB6-2ECA-B3FC-6323-BEA2F0DA0EF2}"/>
              </a:ext>
            </a:extLst>
          </p:cNvPr>
          <p:cNvSpPr txBox="1"/>
          <p:nvPr/>
        </p:nvSpPr>
        <p:spPr>
          <a:xfrm>
            <a:off x="0" y="6125229"/>
            <a:ext cx="253618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600" b="0" i="0" u="none" strike="noStrike" cap="none" dirty="0">
                <a:solidFill>
                  <a:schemeClr val="bg1"/>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600" b="0" i="0" u="none" strike="noStrike" cap="none" dirty="0">
              <a:solidFill>
                <a:schemeClr val="bg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sz="4000" dirty="0">
                <a:latin typeface="Aptos Serif" panose="02020604070405020304" pitchFamily="18" charset="0"/>
                <a:cs typeface="Aptos Serif" panose="02020604070405020304" pitchFamily="18" charset="0"/>
              </a:rPr>
              <a:t>Freiwillige Umweltzeichen oder Umweltzeichen vom Typ I</a:t>
            </a:r>
            <a:endParaRPr sz="4000" dirty="0">
              <a:latin typeface="Aptos Serif" panose="02020604070405020304" pitchFamily="18" charset="0"/>
              <a:cs typeface="Aptos Serif" panose="02020604070405020304" pitchFamily="18" charset="0"/>
            </a:endParaRPr>
          </a:p>
        </p:txBody>
      </p:sp>
      <p:sp>
        <p:nvSpPr>
          <p:cNvPr id="191" name="Google Shape;191;p51"/>
          <p:cNvSpPr txBox="1">
            <a:spLocks noGrp="1"/>
          </p:cNvSpPr>
          <p:nvPr>
            <p:ph type="body" idx="1"/>
          </p:nvPr>
        </p:nvSpPr>
        <p:spPr>
          <a:xfrm>
            <a:off x="594360" y="2584068"/>
            <a:ext cx="6787747" cy="3708517"/>
          </a:xfrm>
          <a:prstGeom prst="rect">
            <a:avLst/>
          </a:prstGeom>
          <a:noFill/>
          <a:ln>
            <a:noFill/>
          </a:ln>
        </p:spPr>
        <p:txBody>
          <a:bodyPr spcFirstLastPara="1" wrap="square" lIns="0" tIns="228600" rIns="0" bIns="0" anchor="t" anchorCtr="0">
            <a:normAutofit fontScale="40000" lnSpcReduction="20000"/>
          </a:bodyPr>
          <a:lstStyle/>
          <a:p>
            <a:pPr lvl="0">
              <a:lnSpc>
                <a:spcPct val="120000"/>
              </a:lnSpc>
              <a:buSzPct val="99983"/>
            </a:pPr>
            <a:r>
              <a:rPr lang="de-DE" dirty="0">
                <a:latin typeface="Aptos" panose="020B0004020202020204" pitchFamily="34" charset="0"/>
              </a:rPr>
              <a:t>		</a:t>
            </a:r>
            <a:r>
              <a:rPr lang="de-DE" sz="4000" dirty="0">
                <a:latin typeface="Aptos" panose="020B0004020202020204" pitchFamily="34" charset="0"/>
              </a:rPr>
              <a:t>Zertifizierung von Produkten durch unabhängige Dritte</a:t>
            </a:r>
          </a:p>
          <a:p>
            <a:pPr lvl="0">
              <a:lnSpc>
                <a:spcPct val="120000"/>
              </a:lnSpc>
              <a:buSzPct val="99983"/>
            </a:pPr>
            <a:r>
              <a:rPr lang="de-DE" sz="4000" dirty="0">
                <a:latin typeface="Aptos" panose="020B0004020202020204" pitchFamily="34" charset="0"/>
              </a:rPr>
              <a:t>		Aussagen zu bestimmten Umwelteigenschaften</a:t>
            </a:r>
          </a:p>
          <a:p>
            <a:pPr lvl="1">
              <a:lnSpc>
                <a:spcPct val="120000"/>
              </a:lnSpc>
              <a:buSzPct val="99997"/>
            </a:pPr>
            <a:r>
              <a:rPr lang="de-DE" sz="2900" dirty="0">
                <a:latin typeface="Aptos" panose="020B0004020202020204" pitchFamily="34" charset="0"/>
              </a:rPr>
              <a:t>Einhaltung von Grenzwerten für Schadstoffe</a:t>
            </a:r>
          </a:p>
          <a:p>
            <a:pPr lvl="1">
              <a:lnSpc>
                <a:spcPct val="120000"/>
              </a:lnSpc>
              <a:buSzPct val="99997"/>
            </a:pPr>
            <a:r>
              <a:rPr lang="de-DE" sz="2900" dirty="0">
                <a:latin typeface="Aptos" panose="020B0004020202020204" pitchFamily="34" charset="0"/>
              </a:rPr>
              <a:t>Einhaltung festgelegter Energieverbrauchswerte</a:t>
            </a:r>
          </a:p>
          <a:p>
            <a:pPr lvl="1">
              <a:lnSpc>
                <a:spcPct val="120000"/>
              </a:lnSpc>
              <a:buSzPct val="99997"/>
            </a:pPr>
            <a:r>
              <a:rPr lang="de-DE" sz="2900" dirty="0">
                <a:latin typeface="Aptos" panose="020B0004020202020204" pitchFamily="34" charset="0"/>
              </a:rPr>
              <a:t>Reduzierung von Emissionen während der Produktion</a:t>
            </a:r>
          </a:p>
          <a:p>
            <a:pPr lvl="1">
              <a:lnSpc>
                <a:spcPct val="120000"/>
              </a:lnSpc>
              <a:buSzPct val="99997"/>
            </a:pPr>
            <a:r>
              <a:rPr lang="de-DE" sz="2900" dirty="0">
                <a:latin typeface="Aptos" panose="020B0004020202020204" pitchFamily="34" charset="0"/>
              </a:rPr>
              <a:t>Recyclingfähigkeit eines Produkts</a:t>
            </a:r>
          </a:p>
          <a:p>
            <a:pPr lvl="1">
              <a:lnSpc>
                <a:spcPct val="120000"/>
              </a:lnSpc>
              <a:buSzPct val="99997"/>
            </a:pPr>
            <a:endParaRPr lang="de-DE" b="1" dirty="0">
              <a:latin typeface="Aptos" panose="020B0004020202020204" pitchFamily="34" charset="0"/>
            </a:endParaRPr>
          </a:p>
          <a:p>
            <a:pPr marL="558800" lvl="1" indent="0">
              <a:lnSpc>
                <a:spcPct val="120000"/>
              </a:lnSpc>
              <a:buSzPct val="99997"/>
              <a:buNone/>
            </a:pPr>
            <a:r>
              <a:rPr lang="de-DE" sz="4000" b="1" dirty="0">
                <a:solidFill>
                  <a:schemeClr val="accent4"/>
                </a:solidFill>
                <a:latin typeface="Aptos" panose="020B0004020202020204" pitchFamily="34" charset="0"/>
              </a:rPr>
              <a:t>	Grundlage für die Auftragsvergabe</a:t>
            </a:r>
          </a:p>
          <a:p>
            <a:pPr lvl="1">
              <a:lnSpc>
                <a:spcPct val="120000"/>
              </a:lnSpc>
              <a:buSzPct val="99997"/>
            </a:pPr>
            <a:r>
              <a:rPr lang="de-DE" sz="2900" dirty="0">
                <a:latin typeface="Aptos" panose="020B0004020202020204" pitchFamily="34" charset="0"/>
              </a:rPr>
              <a:t>Entwicklung unter Einbeziehung relevanter Interessengruppen</a:t>
            </a:r>
          </a:p>
          <a:p>
            <a:pPr lvl="1">
              <a:lnSpc>
                <a:spcPct val="120000"/>
              </a:lnSpc>
              <a:buSzPct val="99997"/>
            </a:pPr>
            <a:r>
              <a:rPr lang="de-DE" sz="2900" dirty="0">
                <a:latin typeface="Aptos" panose="020B0004020202020204" pitchFamily="34" charset="0"/>
              </a:rPr>
              <a:t>öffentlich zugänglicher Katalog von Anforderungen/Kriterien</a:t>
            </a:r>
            <a:endParaRPr sz="2900" dirty="0">
              <a:latin typeface="Aptos" panose="020B0004020202020204" pitchFamily="34" charset="0"/>
            </a:endParaRPr>
          </a:p>
        </p:txBody>
      </p:sp>
      <p:pic>
        <p:nvPicPr>
          <p:cNvPr id="192" name="Google Shape;192;p51"/>
          <p:cNvPicPr preferRelativeResize="0"/>
          <p:nvPr/>
        </p:nvPicPr>
        <p:blipFill rotWithShape="1">
          <a:blip r:embed="rId3">
            <a:alphaModFix/>
          </a:blip>
          <a:srcRect/>
          <a:stretch/>
        </p:blipFill>
        <p:spPr>
          <a:xfrm>
            <a:off x="8021914" y="1783078"/>
            <a:ext cx="1371601" cy="1645921"/>
          </a:xfrm>
          <a:prstGeom prst="rect">
            <a:avLst/>
          </a:prstGeom>
          <a:noFill/>
          <a:ln>
            <a:noFill/>
          </a:ln>
        </p:spPr>
      </p:pic>
      <p:pic>
        <p:nvPicPr>
          <p:cNvPr id="193" name="Google Shape;193;p51"/>
          <p:cNvPicPr preferRelativeResize="0"/>
          <p:nvPr/>
        </p:nvPicPr>
        <p:blipFill rotWithShape="1">
          <a:blip r:embed="rId4">
            <a:alphaModFix/>
          </a:blip>
          <a:srcRect/>
          <a:stretch/>
        </p:blipFill>
        <p:spPr>
          <a:xfrm>
            <a:off x="8101638" y="3592617"/>
            <a:ext cx="1444653" cy="1303861"/>
          </a:xfrm>
          <a:prstGeom prst="rect">
            <a:avLst/>
          </a:prstGeom>
          <a:noFill/>
          <a:ln>
            <a:noFill/>
          </a:ln>
        </p:spPr>
      </p:pic>
      <p:pic>
        <p:nvPicPr>
          <p:cNvPr id="194" name="Google Shape;194;p51"/>
          <p:cNvPicPr preferRelativeResize="0"/>
          <p:nvPr/>
        </p:nvPicPr>
        <p:blipFill rotWithShape="1">
          <a:blip r:embed="rId5">
            <a:alphaModFix/>
          </a:blip>
          <a:srcRect/>
          <a:stretch/>
        </p:blipFill>
        <p:spPr>
          <a:xfrm>
            <a:off x="8255939" y="5255950"/>
            <a:ext cx="1508263" cy="1477229"/>
          </a:xfrm>
          <a:prstGeom prst="rect">
            <a:avLst/>
          </a:prstGeom>
          <a:noFill/>
          <a:ln>
            <a:noFill/>
          </a:ln>
        </p:spPr>
      </p:pic>
      <p:pic>
        <p:nvPicPr>
          <p:cNvPr id="195" name="Google Shape;195;p51"/>
          <p:cNvPicPr preferRelativeResize="0"/>
          <p:nvPr/>
        </p:nvPicPr>
        <p:blipFill rotWithShape="1">
          <a:blip r:embed="rId6">
            <a:alphaModFix/>
          </a:blip>
          <a:srcRect/>
          <a:stretch/>
        </p:blipFill>
        <p:spPr>
          <a:xfrm>
            <a:off x="10265822" y="2803299"/>
            <a:ext cx="1460638" cy="1441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Freiwilliges Soziallabel Typ I ähnlich </a:t>
            </a:r>
            <a:endParaRPr dirty="0">
              <a:latin typeface="Aptos Serif" panose="02020604070405020304" pitchFamily="18" charset="0"/>
              <a:cs typeface="Aptos Serif" panose="02020604070405020304" pitchFamily="18" charset="0"/>
            </a:endParaRPr>
          </a:p>
        </p:txBody>
      </p:sp>
      <p:sp>
        <p:nvSpPr>
          <p:cNvPr id="202" name="Google Shape;202;p1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55000" lnSpcReduction="20000"/>
          </a:bodyPr>
          <a:lstStyle/>
          <a:p>
            <a:pPr marL="228600" lvl="0" indent="0">
              <a:lnSpc>
                <a:spcPct val="120000"/>
              </a:lnSpc>
              <a:buSzPct val="181818"/>
            </a:pPr>
            <a:r>
              <a:rPr lang="de-DE" dirty="0">
                <a:latin typeface="Aptos" panose="020B0004020202020204" pitchFamily="34" charset="0"/>
              </a:rPr>
              <a:t>Unabhängige Zertifizierung durch Dritte und Entwicklung von Kriterien in einem transparenten Prozess</a:t>
            </a:r>
          </a:p>
          <a:p>
            <a:pPr marL="228600" lvl="0" indent="0">
              <a:lnSpc>
                <a:spcPct val="120000"/>
              </a:lnSpc>
              <a:buSzPct val="181818"/>
            </a:pPr>
            <a:r>
              <a:rPr lang="de-DE" dirty="0">
                <a:latin typeface="Aptos" panose="020B0004020202020204" pitchFamily="34" charset="0"/>
              </a:rPr>
              <a:t>Kriterien, die häufig mit den Kernarbeitsnormen der ILO übereinstimmen:</a:t>
            </a:r>
            <a:endParaRPr dirty="0">
              <a:latin typeface="Aptos" panose="020B0004020202020204" pitchFamily="34" charset="0"/>
            </a:endParaRPr>
          </a:p>
          <a:p>
            <a:pPr marL="1028700" lvl="1" indent="-342900">
              <a:buSzPct val="181818"/>
            </a:pPr>
            <a:r>
              <a:rPr lang="de-DE" dirty="0">
                <a:latin typeface="Aptos" panose="020B0004020202020204" pitchFamily="34" charset="0"/>
              </a:rPr>
              <a:t>keine Zwangsarbeit</a:t>
            </a:r>
          </a:p>
          <a:p>
            <a:pPr marL="1028700" lvl="1" indent="-342900">
              <a:buSzPct val="181818"/>
            </a:pPr>
            <a:r>
              <a:rPr lang="de-DE" dirty="0">
                <a:latin typeface="Aptos" panose="020B0004020202020204" pitchFamily="34" charset="0"/>
              </a:rPr>
              <a:t>Gewerkschaftsfreiheit</a:t>
            </a:r>
          </a:p>
          <a:p>
            <a:pPr marL="1028700" lvl="1" indent="-342900">
              <a:buSzPct val="181818"/>
              <a:buFont typeface="Arial" panose="020B0604020202020204" pitchFamily="34" charset="0"/>
              <a:buChar char="•"/>
            </a:pPr>
            <a:r>
              <a:rPr lang="de-DE" dirty="0">
                <a:latin typeface="Aptos" panose="020B0004020202020204" pitchFamily="34" charset="0"/>
              </a:rPr>
              <a:t>keine Diskriminierung aufgrund von Rasse, Geschlecht oder Hautfarbe</a:t>
            </a:r>
          </a:p>
          <a:p>
            <a:pPr marL="1028700" lvl="1" indent="-342900">
              <a:buSzPct val="181818"/>
              <a:buFont typeface="Arial" panose="020B0604020202020204" pitchFamily="34" charset="0"/>
              <a:buChar char="•"/>
            </a:pPr>
            <a:r>
              <a:rPr lang="de-DE" dirty="0">
                <a:latin typeface="Aptos" panose="020B0004020202020204" pitchFamily="34" charset="0"/>
              </a:rPr>
              <a:t>gleicher Lohn für gleiche Arbeit</a:t>
            </a:r>
          </a:p>
          <a:p>
            <a:pPr marL="1028700" lvl="1" indent="-342900">
              <a:buSzPct val="181818"/>
              <a:buFont typeface="Arial" panose="020B0604020202020204" pitchFamily="34" charset="0"/>
              <a:buChar char="•"/>
            </a:pPr>
            <a:r>
              <a:rPr lang="de-DE" dirty="0">
                <a:latin typeface="Aptos" panose="020B0004020202020204" pitchFamily="34" charset="0"/>
              </a:rPr>
              <a:t>Verbot ausbeuterischer Kinderarbeit</a:t>
            </a:r>
          </a:p>
          <a:p>
            <a:pPr marL="685800" lvl="1" indent="0">
              <a:buSzPct val="181818"/>
              <a:buNone/>
            </a:pPr>
            <a:endParaRPr lang="de-DE" b="1" dirty="0">
              <a:solidFill>
                <a:schemeClr val="accent4"/>
              </a:solidFill>
              <a:latin typeface="Aptos" panose="020B0004020202020204" pitchFamily="34" charset="0"/>
            </a:endParaRPr>
          </a:p>
          <a:p>
            <a:pPr marL="685800" lvl="1" indent="0">
              <a:buSzPct val="181818"/>
              <a:buNone/>
            </a:pPr>
            <a:r>
              <a:rPr lang="de-DE" b="1" dirty="0">
                <a:solidFill>
                  <a:schemeClr val="accent4"/>
                </a:solidFill>
                <a:latin typeface="Aptos" panose="020B0004020202020204" pitchFamily="34" charset="0"/>
              </a:rPr>
              <a:t>Fair Trade (zusätzlich zu ILO)</a:t>
            </a:r>
            <a:endParaRPr b="1" dirty="0">
              <a:solidFill>
                <a:schemeClr val="accent4"/>
              </a:solidFill>
              <a:latin typeface="Aptos" panose="020B0004020202020204" pitchFamily="34" charset="0"/>
            </a:endParaRPr>
          </a:p>
          <a:p>
            <a:pPr marL="1028700" lvl="1" indent="-342900">
              <a:buSzPct val="181818"/>
              <a:buFont typeface="Arial" panose="020B0604020202020204" pitchFamily="34" charset="0"/>
              <a:buChar char="•"/>
            </a:pPr>
            <a:r>
              <a:rPr lang="de-DE" dirty="0">
                <a:latin typeface="Aptos" panose="020B0004020202020204" pitchFamily="34" charset="0"/>
              </a:rPr>
              <a:t>Mindestpreis und faire Vergütung (existenzsichernde Löhne)</a:t>
            </a:r>
          </a:p>
          <a:p>
            <a:pPr marL="1028700" lvl="1" indent="-342900">
              <a:buSzPct val="181818"/>
              <a:buFont typeface="Arial" panose="020B0604020202020204" pitchFamily="34" charset="0"/>
              <a:buChar char="•"/>
            </a:pPr>
            <a:r>
              <a:rPr lang="de-DE" dirty="0">
                <a:latin typeface="Aptos" panose="020B0004020202020204" pitchFamily="34" charset="0"/>
              </a:rPr>
              <a:t>langfristige Lieferverträge</a:t>
            </a:r>
          </a:p>
          <a:p>
            <a:pPr marL="1028700" lvl="1" indent="-342900">
              <a:buSzPct val="181818"/>
              <a:buFont typeface="Arial" panose="020B0604020202020204" pitchFamily="34" charset="0"/>
              <a:buChar char="•"/>
            </a:pPr>
            <a:r>
              <a:rPr lang="de-DE" dirty="0">
                <a:latin typeface="Aptos" panose="020B0004020202020204" pitchFamily="34" charset="0"/>
              </a:rPr>
              <a:t>Vorfinanzierung</a:t>
            </a:r>
          </a:p>
          <a:p>
            <a:pPr marL="1028700" lvl="1" indent="-342900">
              <a:buSzPct val="181818"/>
              <a:buFont typeface="Arial" panose="020B0604020202020204" pitchFamily="34" charset="0"/>
              <a:buChar char="•"/>
            </a:pPr>
            <a:r>
              <a:rPr lang="de-DE" dirty="0">
                <a:latin typeface="Aptos" panose="020B0004020202020204" pitchFamily="34" charset="0"/>
              </a:rPr>
              <a:t>Fairtrade-Prämie zur Unterstützung sozialer Projekte in der Gemeinde oder zur Zahlung von Schulgebühren usw. </a:t>
            </a:r>
            <a:endParaRPr dirty="0">
              <a:latin typeface="Aptos" panose="020B0004020202020204" pitchFamily="34" charset="0"/>
            </a:endParaRPr>
          </a:p>
        </p:txBody>
      </p:sp>
      <p:pic>
        <p:nvPicPr>
          <p:cNvPr id="203" name="Google Shape;203;p12"/>
          <p:cNvPicPr preferRelativeResize="0"/>
          <p:nvPr/>
        </p:nvPicPr>
        <p:blipFill rotWithShape="1">
          <a:blip r:embed="rId3">
            <a:alphaModFix/>
          </a:blip>
          <a:srcRect/>
          <a:stretch/>
        </p:blipFill>
        <p:spPr>
          <a:xfrm>
            <a:off x="8104955" y="2185058"/>
            <a:ext cx="1033163" cy="1212843"/>
          </a:xfrm>
          <a:prstGeom prst="rect">
            <a:avLst/>
          </a:prstGeom>
          <a:noFill/>
          <a:ln>
            <a:noFill/>
          </a:ln>
        </p:spPr>
      </p:pic>
      <p:pic>
        <p:nvPicPr>
          <p:cNvPr id="204" name="Google Shape;204;p12"/>
          <p:cNvPicPr preferRelativeResize="0"/>
          <p:nvPr/>
        </p:nvPicPr>
        <p:blipFill rotWithShape="1">
          <a:blip r:embed="rId4">
            <a:alphaModFix/>
          </a:blip>
          <a:srcRect/>
          <a:stretch/>
        </p:blipFill>
        <p:spPr>
          <a:xfrm>
            <a:off x="8100315" y="4030527"/>
            <a:ext cx="1162896" cy="1152128"/>
          </a:xfrm>
          <a:prstGeom prst="rect">
            <a:avLst/>
          </a:prstGeom>
          <a:noFill/>
          <a:ln>
            <a:noFill/>
          </a:ln>
        </p:spPr>
      </p:pic>
      <p:pic>
        <p:nvPicPr>
          <p:cNvPr id="205" name="Google Shape;205;p12" descr="Fairtrade Siegel: So erkennst Du ein fair gehandeltes Produkt"/>
          <p:cNvPicPr preferRelativeResize="0"/>
          <p:nvPr/>
        </p:nvPicPr>
        <p:blipFill rotWithShape="1">
          <a:blip r:embed="rId5">
            <a:alphaModFix/>
          </a:blip>
          <a:srcRect/>
          <a:stretch/>
        </p:blipFill>
        <p:spPr>
          <a:xfrm>
            <a:off x="9965531" y="2176463"/>
            <a:ext cx="1297782" cy="18621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Sozial- und Umweltzeichen Typ I und Typ I ähnlich</a:t>
            </a:r>
            <a:endParaRPr dirty="0">
              <a:latin typeface="Aptos Serif" panose="02020604070405020304" pitchFamily="18" charset="0"/>
              <a:cs typeface="Aptos Serif" panose="02020604070405020304" pitchFamily="18" charset="0"/>
            </a:endParaRPr>
          </a:p>
        </p:txBody>
      </p:sp>
      <p:sp>
        <p:nvSpPr>
          <p:cNvPr id="212" name="Google Shape;212;p13"/>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buFont typeface="Arial" panose="020B0604020202020204" pitchFamily="34" charset="0"/>
              <a:buChar char="•"/>
            </a:pPr>
            <a:r>
              <a:rPr lang="de-DE" dirty="0">
                <a:latin typeface="Aptos" panose="020B0004020202020204" pitchFamily="34" charset="0"/>
              </a:rPr>
              <a:t>Einige Labels kombinieren ökologische und soziale Kriterien.</a:t>
            </a:r>
          </a:p>
          <a:p>
            <a:pPr marL="571500" lvl="0" indent="-342900">
              <a:buFont typeface="Arial" panose="020B0604020202020204" pitchFamily="34" charset="0"/>
              <a:buChar char="•"/>
            </a:pPr>
            <a:r>
              <a:rPr lang="de-DE" dirty="0">
                <a:latin typeface="Aptos" panose="020B0004020202020204" pitchFamily="34" charset="0"/>
              </a:rPr>
              <a:t>Oft steht ein Aspekt im Vordergrund, der zweite wird ebenfalls berücksichtigt.</a:t>
            </a:r>
            <a:endParaRPr dirty="0">
              <a:latin typeface="Aptos" panose="020B0004020202020204" pitchFamily="34" charset="0"/>
            </a:endParaRPr>
          </a:p>
        </p:txBody>
      </p:sp>
      <p:pic>
        <p:nvPicPr>
          <p:cNvPr id="213" name="Google Shape;213;p13" descr="naturland fair"/>
          <p:cNvPicPr preferRelativeResize="0"/>
          <p:nvPr/>
        </p:nvPicPr>
        <p:blipFill rotWithShape="1">
          <a:blip r:embed="rId3">
            <a:alphaModFix/>
          </a:blip>
          <a:srcRect/>
          <a:stretch/>
        </p:blipFill>
        <p:spPr>
          <a:xfrm>
            <a:off x="705601" y="4401042"/>
            <a:ext cx="944868" cy="2088232"/>
          </a:xfrm>
          <a:prstGeom prst="rect">
            <a:avLst/>
          </a:prstGeom>
          <a:noFill/>
          <a:ln>
            <a:noFill/>
          </a:ln>
        </p:spPr>
      </p:pic>
      <p:pic>
        <p:nvPicPr>
          <p:cNvPr id="214" name="Google Shape;214;p13"/>
          <p:cNvPicPr preferRelativeResize="0"/>
          <p:nvPr/>
        </p:nvPicPr>
        <p:blipFill rotWithShape="1">
          <a:blip r:embed="rId4">
            <a:alphaModFix/>
          </a:blip>
          <a:srcRect/>
          <a:stretch/>
        </p:blipFill>
        <p:spPr>
          <a:xfrm>
            <a:off x="2197805" y="5236480"/>
            <a:ext cx="1327502" cy="1252794"/>
          </a:xfrm>
          <a:prstGeom prst="rect">
            <a:avLst/>
          </a:prstGeom>
          <a:noFill/>
          <a:ln>
            <a:noFill/>
          </a:ln>
        </p:spPr>
      </p:pic>
      <p:pic>
        <p:nvPicPr>
          <p:cNvPr id="215" name="Google Shape;215;p13"/>
          <p:cNvPicPr preferRelativeResize="0"/>
          <p:nvPr/>
        </p:nvPicPr>
        <p:blipFill rotWithShape="1">
          <a:blip r:embed="rId5">
            <a:alphaModFix/>
          </a:blip>
          <a:srcRect/>
          <a:stretch/>
        </p:blipFill>
        <p:spPr>
          <a:xfrm>
            <a:off x="3988232" y="5236480"/>
            <a:ext cx="1891936" cy="11749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xfrm>
            <a:off x="594360" y="189572"/>
            <a:ext cx="705950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Eigene Erklärungen Typ II</a:t>
            </a:r>
            <a:endParaRPr dirty="0">
              <a:latin typeface="Aptos Serif" panose="02020604070405020304" pitchFamily="18" charset="0"/>
              <a:cs typeface="Aptos Serif" panose="02020604070405020304" pitchFamily="18" charset="0"/>
            </a:endParaRPr>
          </a:p>
        </p:txBody>
      </p:sp>
      <p:sp>
        <p:nvSpPr>
          <p:cNvPr id="222" name="Google Shape;222;p14"/>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buFont typeface="Arial" panose="020B0604020202020204" pitchFamily="34" charset="0"/>
              <a:buChar char="•"/>
            </a:pPr>
            <a:r>
              <a:rPr lang="de-DE" dirty="0">
                <a:latin typeface="Aptos" panose="020B0004020202020204" pitchFamily="34" charset="0"/>
              </a:rPr>
              <a:t>Produktlinien eines Handelsunternehmens, die eine bestimmte Qualität aufweisen</a:t>
            </a:r>
          </a:p>
          <a:p>
            <a:pPr marL="571500" lvl="0" indent="-342900">
              <a:buFont typeface="Arial" panose="020B0604020202020204" pitchFamily="34" charset="0"/>
              <a:buChar char="•"/>
            </a:pPr>
            <a:r>
              <a:rPr lang="de-DE" dirty="0">
                <a:latin typeface="Aptos" panose="020B0004020202020204" pitchFamily="34" charset="0"/>
              </a:rPr>
              <a:t>ausschließlich innerhalb des Unternehmens oder einer Unternehmensgruppe verwendet werden </a:t>
            </a:r>
          </a:p>
          <a:p>
            <a:pPr marL="571500" lvl="0" indent="-342900">
              <a:buFont typeface="Arial" panose="020B0604020202020204" pitchFamily="34" charset="0"/>
              <a:buChar char="•"/>
            </a:pPr>
            <a:r>
              <a:rPr lang="de-DE" dirty="0">
                <a:latin typeface="Aptos" panose="020B0004020202020204" pitchFamily="34" charset="0"/>
              </a:rPr>
              <a:t>nicht unabhängig zertifiziert sind</a:t>
            </a:r>
          </a:p>
          <a:p>
            <a:pPr marL="571500" lvl="0" indent="-342900">
              <a:buFont typeface="Arial" panose="020B0604020202020204" pitchFamily="34" charset="0"/>
              <a:buChar char="•"/>
            </a:pPr>
            <a:r>
              <a:rPr lang="de-DE" dirty="0">
                <a:latin typeface="Aptos" panose="020B0004020202020204" pitchFamily="34" charset="0"/>
              </a:rPr>
              <a:t>zusätzliche Vorteile bieten – beispielsweise Bio- oder Fairtrade-Produkte</a:t>
            </a:r>
            <a:endParaRPr dirty="0">
              <a:latin typeface="Aptos" panose="020B0004020202020204" pitchFamily="34" charset="0"/>
            </a:endParaRPr>
          </a:p>
        </p:txBody>
      </p:sp>
      <p:pic>
        <p:nvPicPr>
          <p:cNvPr id="223" name="Google Shape;223;p14"/>
          <p:cNvPicPr preferRelativeResize="0"/>
          <p:nvPr/>
        </p:nvPicPr>
        <p:blipFill rotWithShape="1">
          <a:blip r:embed="rId3">
            <a:alphaModFix/>
          </a:blip>
          <a:srcRect/>
          <a:stretch/>
        </p:blipFill>
        <p:spPr>
          <a:xfrm>
            <a:off x="8571420" y="1931104"/>
            <a:ext cx="2117893" cy="14960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2"/>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Möglichkeiten für die Verwendung von Etiketten</a:t>
            </a:r>
            <a:endParaRPr dirty="0">
              <a:latin typeface="Aptos Serif" panose="02020604070405020304" pitchFamily="18" charset="0"/>
              <a:cs typeface="Aptos Serif" panose="02020604070405020304" pitchFamily="18" charset="0"/>
            </a:endParaRPr>
          </a:p>
        </p:txBody>
      </p:sp>
      <p:sp>
        <p:nvSpPr>
          <p:cNvPr id="229" name="Google Shape;229;p52"/>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571500" lvl="0" indent="-342900">
              <a:buFont typeface="Arial" panose="020B0604020202020204" pitchFamily="34" charset="0"/>
              <a:buChar char="•"/>
            </a:pPr>
            <a:r>
              <a:rPr lang="de-DE" dirty="0">
                <a:latin typeface="Aptos" panose="020B0004020202020204" pitchFamily="34" charset="0"/>
              </a:rPr>
              <a:t>Kriterien aus Labels können in den Ausschreibungsunterlagen genannt werden.</a:t>
            </a:r>
          </a:p>
          <a:p>
            <a:pPr marL="571500" lvl="0" indent="-342900">
              <a:buFont typeface="Arial" panose="020B0604020202020204" pitchFamily="34" charset="0"/>
              <a:buChar char="•"/>
            </a:pPr>
            <a:r>
              <a:rPr lang="de-DE" dirty="0">
                <a:latin typeface="Aptos" panose="020B0004020202020204" pitchFamily="34" charset="0"/>
              </a:rPr>
              <a:t>Bietende Unternehmen können aufgefordert werden, eine Zertifizierung mit einem Label als Nachweis für die Erfüllung der erforderlichen Standards vorzulegen.</a:t>
            </a:r>
          </a:p>
        </p:txBody>
      </p:sp>
      <p:pic>
        <p:nvPicPr>
          <p:cNvPr id="230" name="Google Shape;230;p52"/>
          <p:cNvPicPr preferRelativeResize="0"/>
          <p:nvPr/>
        </p:nvPicPr>
        <p:blipFill rotWithShape="1">
          <a:blip r:embed="rId3">
            <a:alphaModFix/>
          </a:blip>
          <a:srcRect/>
          <a:stretch/>
        </p:blipFill>
        <p:spPr>
          <a:xfrm>
            <a:off x="9097084" y="2050998"/>
            <a:ext cx="2290564" cy="3563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Umwelt- und Managementstandards</a:t>
            </a:r>
            <a:endParaRPr dirty="0">
              <a:latin typeface="Aptos Serif" panose="02020604070405020304" pitchFamily="18" charset="0"/>
              <a:cs typeface="Aptos Serif" panose="02020604070405020304" pitchFamily="18" charset="0"/>
            </a:endParaRPr>
          </a:p>
        </p:txBody>
      </p:sp>
      <p:sp>
        <p:nvSpPr>
          <p:cNvPr id="237" name="Google Shape;237;p53"/>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92500" lnSpcReduction="20000"/>
          </a:bodyPr>
          <a:lstStyle/>
          <a:p>
            <a:pPr marL="571500" lvl="0" indent="-342900">
              <a:buFont typeface="Arial" panose="020B0604020202020204" pitchFamily="34" charset="0"/>
              <a:buChar char="•"/>
            </a:pPr>
            <a:r>
              <a:rPr lang="de-DE" dirty="0">
                <a:latin typeface="Aptos" panose="020B0004020202020204" pitchFamily="34" charset="0"/>
              </a:rPr>
              <a:t>Unternehmens- oder produktionsstandortbezogene Zertifizierungen – Prozessmanagement</a:t>
            </a:r>
          </a:p>
          <a:p>
            <a:pPr marL="571500" lvl="0" indent="-342900">
              <a:buFont typeface="Arial" panose="020B0604020202020204" pitchFamily="34" charset="0"/>
              <a:buChar char="•"/>
            </a:pPr>
            <a:r>
              <a:rPr lang="de-DE" dirty="0">
                <a:latin typeface="Aptos" panose="020B0004020202020204" pitchFamily="34" charset="0"/>
              </a:rPr>
              <a:t>Beispiele: </a:t>
            </a:r>
            <a:endParaRPr dirty="0">
              <a:latin typeface="Aptos" panose="020B0004020202020204" pitchFamily="34" charset="0"/>
            </a:endParaRPr>
          </a:p>
          <a:p>
            <a:pPr marL="1028700" lvl="1" indent="-342900">
              <a:buFont typeface="Arial" panose="020B0604020202020204" pitchFamily="34" charset="0"/>
              <a:buChar char="•"/>
            </a:pPr>
            <a:r>
              <a:rPr lang="de-DE" dirty="0">
                <a:latin typeface="Aptos" panose="020B0004020202020204" pitchFamily="34" charset="0"/>
              </a:rPr>
              <a:t>EMAS (Eco-Management and Audit Scheme – Gemeinschaftssystem für das Umweltmanagement und die Umweltbetriebsprüfung)  </a:t>
            </a:r>
          </a:p>
          <a:p>
            <a:pPr marL="1028700" lvl="1" indent="-342900">
              <a:buFont typeface="Arial" panose="020B0604020202020204" pitchFamily="34" charset="0"/>
              <a:buChar char="•"/>
            </a:pPr>
            <a:r>
              <a:rPr lang="de-DE" dirty="0">
                <a:latin typeface="Aptos" panose="020B0004020202020204" pitchFamily="34" charset="0"/>
              </a:rPr>
              <a:t>SA8000-Standard (ILO-Kernarbeitsnormen) </a:t>
            </a:r>
          </a:p>
          <a:p>
            <a:pPr marL="1028700" lvl="1" indent="-342900">
              <a:buFont typeface="Arial" panose="020B0604020202020204" pitchFamily="34" charset="0"/>
              <a:buChar char="•"/>
            </a:pPr>
            <a:r>
              <a:rPr lang="de-DE" dirty="0">
                <a:latin typeface="Aptos" panose="020B0004020202020204" pitchFamily="34" charset="0"/>
              </a:rPr>
              <a:t>Fair </a:t>
            </a:r>
            <a:r>
              <a:rPr lang="de-DE" dirty="0" err="1">
                <a:latin typeface="Aptos" panose="020B0004020202020204" pitchFamily="34" charset="0"/>
              </a:rPr>
              <a:t>Wear</a:t>
            </a:r>
            <a:r>
              <a:rPr lang="de-DE" dirty="0">
                <a:latin typeface="Aptos" panose="020B0004020202020204" pitchFamily="34" charset="0"/>
              </a:rPr>
              <a:t> </a:t>
            </a:r>
            <a:r>
              <a:rPr lang="de-DE" dirty="0" err="1">
                <a:latin typeface="Aptos" panose="020B0004020202020204" pitchFamily="34" charset="0"/>
              </a:rPr>
              <a:t>Foundation</a:t>
            </a:r>
            <a:r>
              <a:rPr lang="de-DE" dirty="0">
                <a:latin typeface="Aptos" panose="020B0004020202020204" pitchFamily="34" charset="0"/>
              </a:rPr>
              <a:t> (Arbeitsbedingungen in der Textilbranche – Textil-Lieferkette)</a:t>
            </a:r>
          </a:p>
          <a:p>
            <a:pPr marL="1028700" lvl="1" indent="-342900">
              <a:buFont typeface="Arial" panose="020B0604020202020204" pitchFamily="34" charset="0"/>
              <a:buChar char="•"/>
            </a:pPr>
            <a:r>
              <a:rPr lang="de-DE" dirty="0">
                <a:latin typeface="Aptos" panose="020B0004020202020204" pitchFamily="34" charset="0"/>
              </a:rPr>
              <a:t>ISO 14001 (Internationale Normen für Umweltmanagementsysteme)</a:t>
            </a:r>
            <a:endParaRPr dirty="0">
              <a:latin typeface="Aptos" panose="020B0004020202020204" pitchFamily="34" charset="0"/>
            </a:endParaRPr>
          </a:p>
        </p:txBody>
      </p:sp>
      <p:pic>
        <p:nvPicPr>
          <p:cNvPr id="238" name="Google Shape;238;p53"/>
          <p:cNvPicPr preferRelativeResize="0"/>
          <p:nvPr/>
        </p:nvPicPr>
        <p:blipFill rotWithShape="1">
          <a:blip r:embed="rId3">
            <a:alphaModFix/>
          </a:blip>
          <a:srcRect/>
          <a:stretch/>
        </p:blipFill>
        <p:spPr>
          <a:xfrm>
            <a:off x="7712205" y="1490345"/>
            <a:ext cx="2234722" cy="1251444"/>
          </a:xfrm>
          <a:prstGeom prst="rect">
            <a:avLst/>
          </a:prstGeom>
          <a:noFill/>
          <a:ln>
            <a:noFill/>
          </a:ln>
        </p:spPr>
      </p:pic>
      <p:pic>
        <p:nvPicPr>
          <p:cNvPr id="239" name="Google Shape;239;p53"/>
          <p:cNvPicPr preferRelativeResize="0"/>
          <p:nvPr/>
        </p:nvPicPr>
        <p:blipFill rotWithShape="1">
          <a:blip r:embed="rId4">
            <a:alphaModFix/>
          </a:blip>
          <a:srcRect/>
          <a:stretch/>
        </p:blipFill>
        <p:spPr>
          <a:xfrm>
            <a:off x="10672649" y="1490345"/>
            <a:ext cx="1110283" cy="1675899"/>
          </a:xfrm>
          <a:prstGeom prst="rect">
            <a:avLst/>
          </a:prstGeom>
          <a:noFill/>
          <a:ln>
            <a:noFill/>
          </a:ln>
        </p:spPr>
      </p:pic>
      <p:pic>
        <p:nvPicPr>
          <p:cNvPr id="240" name="Google Shape;240;p53"/>
          <p:cNvPicPr preferRelativeResize="0"/>
          <p:nvPr/>
        </p:nvPicPr>
        <p:blipFill rotWithShape="1">
          <a:blip r:embed="rId5">
            <a:alphaModFix/>
          </a:blip>
          <a:srcRect/>
          <a:stretch/>
        </p:blipFill>
        <p:spPr>
          <a:xfrm>
            <a:off x="9539646" y="3550627"/>
            <a:ext cx="2554783" cy="1021913"/>
          </a:xfrm>
          <a:prstGeom prst="rect">
            <a:avLst/>
          </a:prstGeom>
          <a:noFill/>
          <a:ln>
            <a:noFill/>
          </a:ln>
        </p:spPr>
      </p:pic>
      <p:pic>
        <p:nvPicPr>
          <p:cNvPr id="241" name="Google Shape;241;p53" descr="Ein Bild, das Grafiken, Grafikdesign, Schrift, Logo enthält.&#10;&#10;KI-generierte Inhalte können fehlerhaft sein."/>
          <p:cNvPicPr preferRelativeResize="0"/>
          <p:nvPr/>
        </p:nvPicPr>
        <p:blipFill rotWithShape="1">
          <a:blip r:embed="rId6">
            <a:alphaModFix/>
          </a:blip>
          <a:srcRect/>
          <a:stretch/>
        </p:blipFill>
        <p:spPr>
          <a:xfrm>
            <a:off x="7945580" y="3080346"/>
            <a:ext cx="1306624" cy="1785719"/>
          </a:xfrm>
          <a:prstGeom prst="rect">
            <a:avLst/>
          </a:prstGeom>
          <a:noFill/>
          <a:ln>
            <a:noFill/>
          </a:ln>
        </p:spPr>
      </p:pic>
      <p:pic>
        <p:nvPicPr>
          <p:cNvPr id="242" name="Google Shape;242;p53" descr="Iso 14001 Logo PNG Vectors Free Download"/>
          <p:cNvPicPr preferRelativeResize="0"/>
          <p:nvPr/>
        </p:nvPicPr>
        <p:blipFill rotWithShape="1">
          <a:blip r:embed="rId7">
            <a:alphaModFix/>
          </a:blip>
          <a:srcRect/>
          <a:stretch/>
        </p:blipFill>
        <p:spPr>
          <a:xfrm>
            <a:off x="8055039" y="5062654"/>
            <a:ext cx="1484607" cy="1484607"/>
          </a:xfrm>
          <a:prstGeom prst="rect">
            <a:avLst/>
          </a:prstGeom>
          <a:noFill/>
          <a:ln>
            <a:noFill/>
          </a:ln>
        </p:spPr>
      </p:pic>
      <p:graphicFrame>
        <p:nvGraphicFramePr>
          <p:cNvPr id="243" name="Google Shape;243;p53"/>
          <p:cNvGraphicFramePr/>
          <p:nvPr/>
        </p:nvGraphicFramePr>
        <p:xfrm>
          <a:off x="593725" y="3848894"/>
          <a:ext cx="11004550" cy="304810"/>
        </p:xfrm>
        <a:graphic>
          <a:graphicData uri="http://schemas.openxmlformats.org/drawingml/2006/table">
            <a:tbl>
              <a:tblPr>
                <a:noFill/>
                <a:tableStyleId>{1203C91B-0ADF-4B3D-8F1A-C15238815AEC}</a:tableStyleId>
              </a:tblPr>
              <a:tblGrid>
                <a:gridCol w="11004550">
                  <a:extLst>
                    <a:ext uri="{9D8B030D-6E8A-4147-A177-3AD203B41FA5}">
                      <a16:colId xmlns:a16="http://schemas.microsoft.com/office/drawing/2014/main" val="20000"/>
                    </a:ext>
                  </a:extLst>
                </a:gridCol>
              </a:tblGrid>
              <a:tr h="0">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4"/>
          <p:cNvSpPr txBox="1">
            <a:spLocks noGrp="1"/>
          </p:cNvSpPr>
          <p:nvPr>
            <p:ph type="ctrTitle"/>
          </p:nvPr>
        </p:nvSpPr>
        <p:spPr>
          <a:xfrm>
            <a:off x="6564085" y="-862560"/>
            <a:ext cx="3282043" cy="2119862"/>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sz="5000" dirty="0">
                <a:latin typeface="Aptos Serif" panose="02020604070405020304" pitchFamily="18" charset="0"/>
                <a:cs typeface="Aptos Serif" panose="02020604070405020304" pitchFamily="18" charset="0"/>
              </a:rPr>
              <a:t>TRAINER TIPPS…</a:t>
            </a:r>
            <a:endParaRPr dirty="0">
              <a:latin typeface="Aptos Serif" panose="02020604070405020304" pitchFamily="18" charset="0"/>
              <a:cs typeface="Aptos Serif" panose="02020604070405020304" pitchFamily="18" charset="0"/>
            </a:endParaRPr>
          </a:p>
        </p:txBody>
      </p:sp>
      <p:sp>
        <p:nvSpPr>
          <p:cNvPr id="249" name="Google Shape;249;p54"/>
          <p:cNvSpPr txBox="1">
            <a:spLocks noGrp="1"/>
          </p:cNvSpPr>
          <p:nvPr>
            <p:ph type="body" idx="1"/>
          </p:nvPr>
        </p:nvSpPr>
        <p:spPr>
          <a:xfrm>
            <a:off x="462643" y="1398138"/>
            <a:ext cx="5486400" cy="1645920"/>
          </a:xfrm>
          <a:prstGeom prst="rect">
            <a:avLst/>
          </a:prstGeom>
          <a:noFill/>
          <a:ln>
            <a:noFill/>
          </a:ln>
        </p:spPr>
        <p:txBody>
          <a:bodyPr spcFirstLastPara="1" wrap="square" lIns="0" tIns="0" rIns="0" bIns="0" anchor="t" anchorCtr="0">
            <a:noAutofit/>
          </a:bodyPr>
          <a:lstStyle/>
          <a:p>
            <a:pPr lvl="0"/>
            <a:r>
              <a:rPr lang="de-DE" dirty="0">
                <a:latin typeface="Aptos" panose="020B0004020202020204" pitchFamily="34" charset="0"/>
              </a:rPr>
              <a:t>Bevor Sie Kriterien aus den berücksichtigten Quellen kopieren oder importieren, sollten Sie drei Aspekte bewerten:</a:t>
            </a:r>
            <a:endParaRPr dirty="0">
              <a:latin typeface="Aptos" panose="020B0004020202020204" pitchFamily="34" charset="0"/>
            </a:endParaRPr>
          </a:p>
        </p:txBody>
      </p:sp>
      <p:grpSp>
        <p:nvGrpSpPr>
          <p:cNvPr id="250" name="Google Shape;250;p54"/>
          <p:cNvGrpSpPr/>
          <p:nvPr/>
        </p:nvGrpSpPr>
        <p:grpSpPr>
          <a:xfrm>
            <a:off x="465539" y="4521532"/>
            <a:ext cx="9882063" cy="1411723"/>
            <a:chOff x="2896" y="1503187"/>
            <a:chExt cx="9882063" cy="1411723"/>
          </a:xfrm>
        </p:grpSpPr>
        <p:sp>
          <p:nvSpPr>
            <p:cNvPr id="251" name="Google Shape;251;p54"/>
            <p:cNvSpPr/>
            <p:nvPr/>
          </p:nvSpPr>
          <p:spPr>
            <a:xfrm>
              <a:off x="2896" y="1503187"/>
              <a:ext cx="3529308" cy="1411723"/>
            </a:xfrm>
            <a:prstGeom prst="chevron">
              <a:avLst>
                <a:gd name="adj" fmla="val 50000"/>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4"/>
            <p:cNvSpPr txBox="1"/>
            <p:nvPr/>
          </p:nvSpPr>
          <p:spPr>
            <a:xfrm>
              <a:off x="708758" y="1503187"/>
              <a:ext cx="2117585" cy="1411723"/>
            </a:xfrm>
            <a:prstGeom prst="rect">
              <a:avLst/>
            </a:prstGeom>
            <a:noFill/>
            <a:ln>
              <a:noFill/>
            </a:ln>
          </p:spPr>
          <p:txBody>
            <a:bodyPr spcFirstLastPara="1" wrap="square" lIns="88000" tIns="29325" rIns="29325" bIns="29325" anchor="ctr" anchorCtr="0">
              <a:noAutofit/>
            </a:bodyPr>
            <a:lstStyle/>
            <a:p>
              <a:pPr lvl="0" algn="ctr">
                <a:lnSpc>
                  <a:spcPct val="90000"/>
                </a:lnSpc>
                <a:buSzPts val="2200"/>
              </a:pPr>
              <a:r>
                <a:rPr lang="de-DE" sz="2200" b="1" dirty="0">
                  <a:solidFill>
                    <a:schemeClr val="dk1"/>
                  </a:solidFill>
                  <a:latin typeface="Aptos" panose="020B0004020202020204" pitchFamily="34" charset="0"/>
                </a:rPr>
                <a:t>Technische Relevanz für die Kategorie</a:t>
              </a:r>
              <a:endParaRPr sz="2200" b="0" i="0" u="none" strike="noStrike" cap="none" dirty="0">
                <a:solidFill>
                  <a:schemeClr val="dk1"/>
                </a:solidFill>
                <a:latin typeface="Aptos" panose="020B0004020202020204" pitchFamily="34" charset="0"/>
                <a:sym typeface="Arial"/>
              </a:endParaRPr>
            </a:p>
          </p:txBody>
        </p:sp>
        <p:sp>
          <p:nvSpPr>
            <p:cNvPr id="253" name="Google Shape;253;p54"/>
            <p:cNvSpPr/>
            <p:nvPr/>
          </p:nvSpPr>
          <p:spPr>
            <a:xfrm>
              <a:off x="3179274" y="1503187"/>
              <a:ext cx="3529308" cy="1411723"/>
            </a:xfrm>
            <a:prstGeom prst="chevron">
              <a:avLst>
                <a:gd name="adj" fmla="val 50000"/>
              </a:avLst>
            </a:prstGeom>
            <a:solidFill>
              <a:srgbClr val="32CC2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4"/>
            <p:cNvSpPr txBox="1"/>
            <p:nvPr/>
          </p:nvSpPr>
          <p:spPr>
            <a:xfrm>
              <a:off x="3885136" y="1503187"/>
              <a:ext cx="2117585" cy="1411723"/>
            </a:xfrm>
            <a:prstGeom prst="rect">
              <a:avLst/>
            </a:prstGeom>
            <a:noFill/>
            <a:ln>
              <a:noFill/>
            </a:ln>
          </p:spPr>
          <p:txBody>
            <a:bodyPr spcFirstLastPara="1" wrap="square" lIns="88000" tIns="29325" rIns="29325" bIns="293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de-DE" sz="2200" b="1" i="0" u="none" strike="noStrike" cap="none" dirty="0">
                  <a:solidFill>
                    <a:schemeClr val="dk1"/>
                  </a:solidFill>
                  <a:latin typeface="Aptos" panose="020B0004020202020204" pitchFamily="34" charset="0"/>
                  <a:sym typeface="Arial"/>
                </a:rPr>
                <a:t>Überprüfbar-</a:t>
              </a:r>
              <a:r>
                <a:rPr lang="de-DE" sz="2200" b="1" i="0" u="none" strike="noStrike" cap="none" dirty="0" err="1">
                  <a:solidFill>
                    <a:schemeClr val="dk1"/>
                  </a:solidFill>
                  <a:latin typeface="Aptos" panose="020B0004020202020204" pitchFamily="34" charset="0"/>
                  <a:sym typeface="Arial"/>
                </a:rPr>
                <a:t>keit</a:t>
              </a:r>
              <a:endParaRPr sz="2200" b="0" i="0" u="none" strike="noStrike" cap="none" dirty="0">
                <a:solidFill>
                  <a:schemeClr val="dk1"/>
                </a:solidFill>
                <a:latin typeface="Aptos" panose="020B0004020202020204" pitchFamily="34" charset="0"/>
                <a:sym typeface="Arial"/>
              </a:endParaRPr>
            </a:p>
          </p:txBody>
        </p:sp>
        <p:sp>
          <p:nvSpPr>
            <p:cNvPr id="255" name="Google Shape;255;p54"/>
            <p:cNvSpPr/>
            <p:nvPr/>
          </p:nvSpPr>
          <p:spPr>
            <a:xfrm>
              <a:off x="6355651" y="1503187"/>
              <a:ext cx="3529308" cy="1411723"/>
            </a:xfrm>
            <a:prstGeom prst="chevron">
              <a:avLst>
                <a:gd name="adj" fmla="val 50000"/>
              </a:avLst>
            </a:prstGeom>
            <a:solidFill>
              <a:srgbClr val="4393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4"/>
            <p:cNvSpPr txBox="1"/>
            <p:nvPr/>
          </p:nvSpPr>
          <p:spPr>
            <a:xfrm>
              <a:off x="7061513" y="1503187"/>
              <a:ext cx="2117585" cy="1411723"/>
            </a:xfrm>
            <a:prstGeom prst="rect">
              <a:avLst/>
            </a:prstGeom>
            <a:noFill/>
            <a:ln>
              <a:noFill/>
            </a:ln>
          </p:spPr>
          <p:txBody>
            <a:bodyPr spcFirstLastPara="1" wrap="square" lIns="88000" tIns="29325" rIns="29325" bIns="29325" anchor="ctr" anchorCtr="0">
              <a:noAutofit/>
            </a:bodyPr>
            <a:lstStyle/>
            <a:p>
              <a:pPr lvl="0" algn="ctr">
                <a:lnSpc>
                  <a:spcPct val="90000"/>
                </a:lnSpc>
                <a:buSzPts val="2200"/>
              </a:pPr>
              <a:r>
                <a:rPr lang="de-DE" sz="2200" b="1" dirty="0">
                  <a:solidFill>
                    <a:schemeClr val="dk1"/>
                  </a:solidFill>
                  <a:latin typeface="Aptos" panose="020B0004020202020204" pitchFamily="34" charset="0"/>
                </a:rPr>
                <a:t>Verhältnis-mäßigkeit und Wettbewerb</a:t>
              </a:r>
              <a:endParaRPr sz="2200" b="0" i="0" u="none" strike="noStrike" cap="none" dirty="0">
                <a:solidFill>
                  <a:schemeClr val="dk1"/>
                </a:solidFill>
                <a:latin typeface="Aptos" panose="020B0004020202020204" pitchFamily="34" charset="0"/>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5"/>
          <p:cNvSpPr txBox="1"/>
          <p:nvPr/>
        </p:nvSpPr>
        <p:spPr>
          <a:xfrm>
            <a:off x="6335485" y="3837213"/>
            <a:ext cx="3282043" cy="2119862"/>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rgbClr val="3F3F3F"/>
              </a:buClr>
              <a:buSzPts val="6000"/>
              <a:buFont typeface="Play"/>
              <a:buNone/>
            </a:pPr>
            <a:r>
              <a:rPr lang="de-DE" sz="5000" b="1" i="0" u="none" strike="noStrike" cap="none" dirty="0">
                <a:solidFill>
                  <a:srgbClr val="3F3F3F"/>
                </a:solidFill>
                <a:latin typeface="Aptos Serif" panose="02020604070405020304" pitchFamily="18" charset="0"/>
                <a:ea typeface="Play"/>
                <a:cs typeface="Aptos Serif" panose="02020604070405020304" pitchFamily="18" charset="0"/>
                <a:sym typeface="Play"/>
              </a:rPr>
              <a:t>TRAINER TIPPS…</a:t>
            </a:r>
            <a:endParaRPr dirty="0">
              <a:latin typeface="Aptos Serif" panose="02020604070405020304" pitchFamily="18" charset="0"/>
              <a:cs typeface="Aptos Serif" panose="02020604070405020304" pitchFamily="18" charset="0"/>
            </a:endParaRPr>
          </a:p>
        </p:txBody>
      </p:sp>
      <p:sp>
        <p:nvSpPr>
          <p:cNvPr id="262" name="Google Shape;262;p55"/>
          <p:cNvSpPr txBox="1">
            <a:spLocks noGrp="1"/>
          </p:cNvSpPr>
          <p:nvPr>
            <p:ph type="body" idx="1"/>
          </p:nvPr>
        </p:nvSpPr>
        <p:spPr>
          <a:xfrm>
            <a:off x="6211934" y="810308"/>
            <a:ext cx="5486400" cy="3026905"/>
          </a:xfrm>
          <a:prstGeom prst="rect">
            <a:avLst/>
          </a:prstGeom>
          <a:noFill/>
          <a:ln>
            <a:noFill/>
          </a:ln>
        </p:spPr>
        <p:txBody>
          <a:bodyPr spcFirstLastPara="1" wrap="square" lIns="0" tIns="0" rIns="0" bIns="0" anchor="t" anchorCtr="0">
            <a:noAutofit/>
          </a:bodyPr>
          <a:lstStyle/>
          <a:p>
            <a:pPr lvl="0"/>
            <a:r>
              <a:rPr lang="de-DE" sz="2600" b="0" dirty="0">
                <a:latin typeface="Aptos" panose="020B0004020202020204" pitchFamily="34" charset="0"/>
              </a:rPr>
              <a:t>Wenn Sie in einem SPP-Kurs für kleine Gemeinden Musterklauseln unterrichten, konzentrieren Sie sich nicht nur auf den rechtlichen Teil, sondern darauf, wie diese Klauseln auf den lokalen Kontext anwendbar und anpassbar gemacht werden können.</a:t>
            </a:r>
            <a:endParaRPr sz="2600" dirty="0">
              <a:latin typeface="Aptos" panose="020B0004020202020204" pitchFamily="34" charset="0"/>
            </a:endParaRPr>
          </a:p>
        </p:txBody>
      </p:sp>
      <p:pic>
        <p:nvPicPr>
          <p:cNvPr id="263" name="Google Shape;263;p55"/>
          <p:cNvPicPr preferRelativeResize="0"/>
          <p:nvPr/>
        </p:nvPicPr>
        <p:blipFill rotWithShape="1">
          <a:blip r:embed="rId3">
            <a:alphaModFix/>
          </a:blip>
          <a:srcRect/>
          <a:stretch/>
        </p:blipFill>
        <p:spPr>
          <a:xfrm>
            <a:off x="2073729" y="163286"/>
            <a:ext cx="3265714" cy="24426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6"/>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p>
            <a:pPr lvl="0"/>
            <a:r>
              <a:rPr lang="de-DE" dirty="0">
                <a:latin typeface="Aptos" panose="020B0004020202020204" pitchFamily="34" charset="0"/>
              </a:rPr>
              <a:t>Musterfragebogen für Lieferanten</a:t>
            </a:r>
            <a:endParaRPr dirty="0">
              <a:latin typeface="Aptos" panose="020B0004020202020204" pitchFamily="34" charset="0"/>
            </a:endParaRPr>
          </a:p>
        </p:txBody>
      </p:sp>
      <p:sp>
        <p:nvSpPr>
          <p:cNvPr id="269" name="Google Shape;269;p56"/>
          <p:cNvSpPr txBox="1">
            <a:spLocks noGrp="1"/>
          </p:cNvSpPr>
          <p:nvPr>
            <p:ph type="ctrTitle"/>
          </p:nvPr>
        </p:nvSpPr>
        <p:spPr>
          <a:xfrm>
            <a:off x="6299200" y="430213"/>
            <a:ext cx="5486400" cy="329247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2. Tools und Vorlagen </a:t>
            </a:r>
            <a:endParaRPr dirty="0">
              <a:latin typeface="Aptos Serif" panose="02020604070405020304" pitchFamily="18" charset="0"/>
              <a:cs typeface="Aptos Serif" panose="02020604070405020304" pitchFamily="18" charset="0"/>
            </a:endParaRPr>
          </a:p>
        </p:txBody>
      </p:sp>
      <p:pic>
        <p:nvPicPr>
          <p:cNvPr id="270" name="Google Shape;270;p56" descr="Immagine che contiene testo, libro, blocco note, carta&#10;&#10;Il contenuto generato dall'IA potrebbe non essere corretto."/>
          <p:cNvPicPr preferRelativeResize="0">
            <a:picLocks noGrp="1"/>
          </p:cNvPicPr>
          <p:nvPr>
            <p:ph type="pic" idx="2"/>
          </p:nvPr>
        </p:nvPicPr>
        <p:blipFill rotWithShape="1">
          <a:blip r:embed="rId3">
            <a:alphaModFix/>
          </a:blip>
          <a:srcRect l="8799" r="8800"/>
          <a:stretch/>
        </p:blipFill>
        <p:spPr>
          <a:xfrm>
            <a:off x="0" y="-11113"/>
            <a:ext cx="5627688" cy="6858001"/>
          </a:xfrm>
          <a:prstGeom prst="flowChartDelay">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7"/>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Musterfragebogen für Lieferanten</a:t>
            </a:r>
            <a:endParaRPr dirty="0">
              <a:latin typeface="Aptos Serif" panose="02020604070405020304" pitchFamily="18" charset="0"/>
              <a:cs typeface="Aptos Serif" panose="02020604070405020304" pitchFamily="18" charset="0"/>
            </a:endParaRPr>
          </a:p>
        </p:txBody>
      </p:sp>
      <p:sp>
        <p:nvSpPr>
          <p:cNvPr id="276" name="Google Shape;276;p57"/>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b="1" dirty="0">
                <a:latin typeface="Aptos" panose="020B0004020202020204" pitchFamily="34" charset="0"/>
              </a:rPr>
              <a:t>Warum verwenden:</a:t>
            </a:r>
            <a:endParaRPr dirty="0">
              <a:latin typeface="Aptos" panose="020B0004020202020204" pitchFamily="34" charset="0"/>
            </a:endParaRPr>
          </a:p>
          <a:p>
            <a:pPr marL="571500" lvl="0" indent="-342900">
              <a:buFont typeface="Arial"/>
              <a:buChar char="•"/>
            </a:pPr>
            <a:r>
              <a:rPr lang="de-DE" dirty="0">
                <a:latin typeface="Aptos" panose="020B0004020202020204" pitchFamily="34" charset="0"/>
              </a:rPr>
              <a:t>Standardisiert die Datenerfassung, reduziert den Rückgriff, macht Nachhaltigkeit messbar und erleichtert die Überwachung der Umsetzung.</a:t>
            </a:r>
            <a:endParaRPr dirty="0">
              <a:latin typeface="Aptos" panose="020B0004020202020204" pitchFamily="34" charset="0"/>
            </a:endParaRPr>
          </a:p>
        </p:txBody>
      </p:sp>
      <p:sp>
        <p:nvSpPr>
          <p:cNvPr id="277" name="Google Shape;277;p57"/>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b="1" dirty="0">
                <a:latin typeface="Aptos" panose="020B0004020202020204" pitchFamily="34" charset="0"/>
              </a:rPr>
              <a:t>Tipp:</a:t>
            </a:r>
            <a:endParaRPr dirty="0">
              <a:latin typeface="Aptos" panose="020B0004020202020204" pitchFamily="34" charset="0"/>
            </a:endParaRPr>
          </a:p>
          <a:p>
            <a:pPr lvl="0"/>
            <a:r>
              <a:rPr lang="de-DE" dirty="0">
                <a:latin typeface="Aptos" panose="020B0004020202020204" pitchFamily="34" charset="0"/>
              </a:rPr>
              <a:t>Vermitteln Sie, wie man den Fragebogen in einer einfachen und klaren Sprache für KMU strukturiert und die Option „Äquivalent“ für Überprüfungen verwendet. </a:t>
            </a:r>
            <a:endParaRPr dirty="0">
              <a:latin typeface="Aptos" panose="020B0004020202020204" pitchFamily="34" charset="0"/>
            </a:endParaRPr>
          </a:p>
        </p:txBody>
      </p:sp>
      <p:sp>
        <p:nvSpPr>
          <p:cNvPr id="278" name="Google Shape;278;p57"/>
          <p:cNvSpPr/>
          <p:nvPr/>
        </p:nvSpPr>
        <p:spPr>
          <a:xfrm>
            <a:off x="1819275" y="5066224"/>
            <a:ext cx="2819127" cy="1207771"/>
          </a:xfrm>
          <a:prstGeom prst="ellipse">
            <a:avLst/>
          </a:prstGeom>
          <a:solidFill>
            <a:schemeClr val="accent1"/>
          </a:solidFill>
          <a:ln w="25400" cap="flat" cmpd="sng">
            <a:solidFill>
              <a:srgbClr val="4759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1" i="0" u="none" strike="noStrike" cap="none" dirty="0">
                <a:solidFill>
                  <a:schemeClr val="lt1"/>
                </a:solidFill>
                <a:latin typeface="Aptos" panose="020B0004020202020204" pitchFamily="34" charset="0"/>
                <a:sym typeface="Arial"/>
              </a:rPr>
              <a:t>Beispiel-</a:t>
            </a:r>
            <a:r>
              <a:rPr lang="de-DE" sz="2000" b="1" i="0" u="none" strike="noStrike" cap="none" dirty="0" err="1">
                <a:solidFill>
                  <a:schemeClr val="lt1"/>
                </a:solidFill>
                <a:latin typeface="Aptos" panose="020B0004020202020204" pitchFamily="34" charset="0"/>
                <a:sym typeface="Arial"/>
              </a:rPr>
              <a:t>fragebogen</a:t>
            </a:r>
            <a:endParaRPr dirty="0">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3"/>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p>
            <a:pPr lvl="0"/>
            <a:r>
              <a:rPr lang="de-DE" dirty="0">
                <a:latin typeface="Aptos" panose="020B0004020202020204" pitchFamily="34" charset="0"/>
              </a:rPr>
              <a:t>Quellen für Kriterien und Musterausschreibungsklauseln</a:t>
            </a:r>
            <a:endParaRPr dirty="0">
              <a:latin typeface="Aptos" panose="020B0004020202020204" pitchFamily="34" charset="0"/>
            </a:endParaRPr>
          </a:p>
        </p:txBody>
      </p:sp>
      <p:sp>
        <p:nvSpPr>
          <p:cNvPr id="102" name="Google Shape;102;p43"/>
          <p:cNvSpPr txBox="1">
            <a:spLocks noGrp="1"/>
          </p:cNvSpPr>
          <p:nvPr>
            <p:ph type="ctrTitle"/>
          </p:nvPr>
        </p:nvSpPr>
        <p:spPr>
          <a:xfrm>
            <a:off x="6299200" y="430213"/>
            <a:ext cx="5486400" cy="3292475"/>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2. Tools und Vorlagen </a:t>
            </a:r>
            <a:endParaRPr dirty="0">
              <a:latin typeface="Aptos Serif" panose="02020604070405020304" pitchFamily="18" charset="0"/>
              <a:cs typeface="Aptos Serif" panose="02020604070405020304" pitchFamily="18" charset="0"/>
            </a:endParaRPr>
          </a:p>
        </p:txBody>
      </p:sp>
      <p:pic>
        <p:nvPicPr>
          <p:cNvPr id="103" name="Google Shape;103;p43" descr="Immagine che contiene testo, libro, blocco note, carta&#10;&#10;Il contenuto generato dall'IA potrebbe non essere corretto."/>
          <p:cNvPicPr preferRelativeResize="0">
            <a:picLocks noGrp="1"/>
          </p:cNvPicPr>
          <p:nvPr>
            <p:ph type="pic" idx="2"/>
          </p:nvPr>
        </p:nvPicPr>
        <p:blipFill rotWithShape="1">
          <a:blip r:embed="rId3">
            <a:alphaModFix/>
          </a:blip>
          <a:srcRect l="8799" r="8800"/>
          <a:stretch/>
        </p:blipFill>
        <p:spPr>
          <a:xfrm>
            <a:off x="0" y="-11113"/>
            <a:ext cx="5627688" cy="6858001"/>
          </a:xfrm>
          <a:prstGeom prst="flowChartDelay">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4400" dirty="0">
                <a:latin typeface="Aptos Serif" panose="02020604070405020304" pitchFamily="18" charset="0"/>
                <a:cs typeface="Aptos Serif" panose="02020604070405020304" pitchFamily="18" charset="0"/>
              </a:rPr>
              <a:t>Vielen Dank für Ihre Aufmerksamkeit!</a:t>
            </a:r>
            <a:endParaRPr sz="4800" dirty="0">
              <a:latin typeface="Aptos Serif" panose="02020604070405020304" pitchFamily="18" charset="0"/>
              <a:cs typeface="Aptos Serif" panose="02020604070405020304" pitchFamily="18" charset="0"/>
            </a:endParaRPr>
          </a:p>
        </p:txBody>
      </p:sp>
      <p:pic>
        <p:nvPicPr>
          <p:cNvPr id="285" name="Google Shape;285;p15" descr="Ein Bild, das Text, Schrift, Screenshot, Grafiken enthält.&#10;&#10;Automatisch generierte Beschreibung"/>
          <p:cNvPicPr preferRelativeResize="0"/>
          <p:nvPr/>
        </p:nvPicPr>
        <p:blipFill rotWithShape="1">
          <a:blip r:embed="rId3">
            <a:alphaModFix/>
          </a:blip>
          <a:srcRect/>
          <a:stretch/>
        </p:blipFill>
        <p:spPr>
          <a:xfrm>
            <a:off x="6331886" y="4939612"/>
            <a:ext cx="5273749" cy="1904297"/>
          </a:xfrm>
          <a:prstGeom prst="rect">
            <a:avLst/>
          </a:prstGeom>
          <a:noFill/>
          <a:ln>
            <a:noFill/>
          </a:ln>
        </p:spPr>
      </p:pic>
      <p:pic>
        <p:nvPicPr>
          <p:cNvPr id="286" name="Google Shape;286;p15" descr="Ein Bild, das Text, Schrift, Electric Blue (Farbe), Symbol enthält.&#10;&#10;Automatisch generierte Beschreibung"/>
          <p:cNvPicPr preferRelativeResize="0"/>
          <p:nvPr/>
        </p:nvPicPr>
        <p:blipFill rotWithShape="1">
          <a:blip r:embed="rId4">
            <a:alphaModFix/>
          </a:blip>
          <a:srcRect/>
          <a:stretch/>
        </p:blipFill>
        <p:spPr>
          <a:xfrm>
            <a:off x="2598433" y="6016310"/>
            <a:ext cx="3594100" cy="753356"/>
          </a:xfrm>
          <a:prstGeom prst="rect">
            <a:avLst/>
          </a:prstGeom>
          <a:noFill/>
          <a:ln>
            <a:noFill/>
          </a:ln>
        </p:spPr>
      </p:pic>
      <p:sp>
        <p:nvSpPr>
          <p:cNvPr id="287" name="Google Shape;287;p15"/>
          <p:cNvSpPr txBox="1"/>
          <p:nvPr/>
        </p:nvSpPr>
        <p:spPr>
          <a:xfrm>
            <a:off x="92736" y="7210142"/>
            <a:ext cx="501139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dirty="0" err="1">
                <a:solidFill>
                  <a:srgbClr val="000000"/>
                </a:solidFill>
                <a:latin typeface="Arial"/>
                <a:ea typeface="Arial"/>
                <a:cs typeface="Arial"/>
                <a:sym typeface="Arial"/>
              </a:rPr>
              <a:t>Funded</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by</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European Union. Views and </a:t>
            </a:r>
            <a:r>
              <a:rPr lang="de-DE" sz="800" b="0" i="0" u="none" strike="noStrike" cap="none" dirty="0" err="1">
                <a:solidFill>
                  <a:srgbClr val="000000"/>
                </a:solidFill>
                <a:latin typeface="Arial"/>
                <a:ea typeface="Arial"/>
                <a:cs typeface="Arial"/>
                <a:sym typeface="Arial"/>
              </a:rPr>
              <a:t>opinions</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expressed</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are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however</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those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of</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author</a:t>
            </a:r>
            <a:r>
              <a:rPr lang="de-DE" sz="800" b="0" i="0" u="none" strike="noStrike" cap="none" dirty="0">
                <a:solidFill>
                  <a:srgbClr val="000000"/>
                </a:solidFill>
                <a:latin typeface="Arial"/>
                <a:ea typeface="Arial"/>
                <a:cs typeface="Arial"/>
                <a:sym typeface="Arial"/>
              </a:rPr>
              <a:t>(s) </a:t>
            </a:r>
            <a:r>
              <a:rPr lang="de-DE" sz="800" b="0" i="0" u="none" strike="noStrike" cap="none" dirty="0" err="1">
                <a:solidFill>
                  <a:srgbClr val="000000"/>
                </a:solidFill>
                <a:latin typeface="Arial"/>
                <a:ea typeface="Arial"/>
                <a:cs typeface="Arial"/>
                <a:sym typeface="Arial"/>
              </a:rPr>
              <a:t>only</a:t>
            </a:r>
            <a:r>
              <a:rPr lang="de-DE" sz="800" b="0" i="0" u="none" strike="noStrike" cap="none" dirty="0">
                <a:solidFill>
                  <a:srgbClr val="000000"/>
                </a:solidFill>
                <a:latin typeface="Arial"/>
                <a:ea typeface="Arial"/>
                <a:cs typeface="Arial"/>
                <a:sym typeface="Arial"/>
              </a:rPr>
              <a:t> and do not </a:t>
            </a:r>
            <a:r>
              <a:rPr lang="de-DE" sz="800" b="0" i="0" u="none" strike="noStrike" cap="none" dirty="0" err="1">
                <a:solidFill>
                  <a:srgbClr val="000000"/>
                </a:solidFill>
                <a:latin typeface="Arial"/>
                <a:ea typeface="Arial"/>
                <a:cs typeface="Arial"/>
                <a:sym typeface="Arial"/>
              </a:rPr>
              <a:t>necessarily</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reflect</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those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of</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European Union </a:t>
            </a:r>
            <a:r>
              <a:rPr lang="de-DE" sz="800" b="0" i="0" u="none" strike="noStrike" cap="none" dirty="0" err="1">
                <a:solidFill>
                  <a:srgbClr val="000000"/>
                </a:solidFill>
                <a:latin typeface="Arial"/>
                <a:ea typeface="Arial"/>
                <a:cs typeface="Arial"/>
                <a:sym typeface="Arial"/>
              </a:rPr>
              <a:t>or</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European Education and Culture Executive Agency (EACEA). </a:t>
            </a:r>
            <a:r>
              <a:rPr lang="de-DE" sz="800" b="0" i="0" u="none" strike="noStrike" cap="none" dirty="0" err="1">
                <a:solidFill>
                  <a:srgbClr val="000000"/>
                </a:solidFill>
                <a:latin typeface="Arial"/>
                <a:ea typeface="Arial"/>
                <a:cs typeface="Arial"/>
                <a:sym typeface="Arial"/>
              </a:rPr>
              <a:t>Neither</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a:t>
            </a:r>
            <a:r>
              <a:rPr lang="de-DE" sz="800" b="0" i="0" u="none" strike="noStrike" cap="none" dirty="0">
                <a:solidFill>
                  <a:srgbClr val="000000"/>
                </a:solidFill>
                <a:latin typeface="Arial"/>
                <a:ea typeface="Arial"/>
                <a:cs typeface="Arial"/>
                <a:sym typeface="Arial"/>
              </a:rPr>
              <a:t> European Union </a:t>
            </a:r>
            <a:r>
              <a:rPr lang="de-DE" sz="800" b="0" i="0" u="none" strike="noStrike" cap="none" dirty="0" err="1">
                <a:solidFill>
                  <a:srgbClr val="000000"/>
                </a:solidFill>
                <a:latin typeface="Arial"/>
                <a:ea typeface="Arial"/>
                <a:cs typeface="Arial"/>
                <a:sym typeface="Arial"/>
              </a:rPr>
              <a:t>nor</a:t>
            </a:r>
            <a:r>
              <a:rPr lang="de-DE" sz="800" b="0" i="0" u="none" strike="noStrike" cap="none" dirty="0">
                <a:solidFill>
                  <a:srgbClr val="000000"/>
                </a:solidFill>
                <a:latin typeface="Arial"/>
                <a:ea typeface="Arial"/>
                <a:cs typeface="Arial"/>
                <a:sym typeface="Arial"/>
              </a:rPr>
              <a:t> EACEA </a:t>
            </a:r>
            <a:r>
              <a:rPr lang="de-DE" sz="800" b="0" i="0" u="none" strike="noStrike" cap="none" dirty="0" err="1">
                <a:solidFill>
                  <a:srgbClr val="000000"/>
                </a:solidFill>
                <a:latin typeface="Arial"/>
                <a:ea typeface="Arial"/>
                <a:cs typeface="Arial"/>
                <a:sym typeface="Arial"/>
              </a:rPr>
              <a:t>can</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be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held</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responsible</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for</a:t>
            </a:r>
            <a:r>
              <a:rPr lang="de-DE" sz="800" b="0" i="0" u="none" strike="noStrike" cap="none" dirty="0">
                <a:solidFill>
                  <a:srgbClr val="000000"/>
                </a:solidFill>
                <a:latin typeface="Arial"/>
                <a:ea typeface="Arial"/>
                <a:cs typeface="Arial"/>
                <a:sym typeface="Arial"/>
              </a:rPr>
              <a:t> </a:t>
            </a:r>
            <a:r>
              <a:rPr lang="de-DE" sz="800" b="0" i="0" u="none" strike="noStrike" cap="none" dirty="0" err="1">
                <a:solidFill>
                  <a:srgbClr val="000000"/>
                </a:solidFill>
                <a:latin typeface="Arial"/>
                <a:ea typeface="Arial"/>
                <a:cs typeface="Arial"/>
                <a:sym typeface="Arial"/>
              </a:rPr>
              <a:t>them</a:t>
            </a:r>
            <a:r>
              <a:rPr lang="de-DE" sz="800" b="0" i="0" u="none" strike="noStrike" cap="none" dirty="0">
                <a:solidFill>
                  <a:srgbClr val="000000"/>
                </a:solidFill>
                <a:latin typeface="Arial"/>
                <a:ea typeface="Arial"/>
                <a:cs typeface="Arial"/>
                <a:sym typeface="Arial"/>
              </a:rPr>
              <a:t>.</a:t>
            </a:r>
            <a:endParaRPr sz="800" b="0" i="0" u="none" strike="noStrike" cap="none" dirty="0">
              <a:solidFill>
                <a:schemeClr val="lt1"/>
              </a:solidFill>
              <a:latin typeface="Arial"/>
              <a:ea typeface="Arial"/>
              <a:cs typeface="Arial"/>
              <a:sym typeface="Arial"/>
            </a:endParaRPr>
          </a:p>
        </p:txBody>
      </p:sp>
      <p:sp>
        <p:nvSpPr>
          <p:cNvPr id="2" name="Google Shape;121;p22">
            <a:extLst>
              <a:ext uri="{FF2B5EF4-FFF2-40B4-BE49-F238E27FC236}">
                <a16:creationId xmlns:a16="http://schemas.microsoft.com/office/drawing/2014/main" id="{EF18D685-83CD-3261-D51F-F3B8BE08A8ED}"/>
              </a:ext>
            </a:extLst>
          </p:cNvPr>
          <p:cNvSpPr txBox="1"/>
          <p:nvPr/>
        </p:nvSpPr>
        <p:spPr>
          <a:xfrm>
            <a:off x="0" y="6123376"/>
            <a:ext cx="2536187"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600" b="0" i="0" u="none" strike="noStrike" cap="none" dirty="0">
                <a:solidFill>
                  <a:srgbClr val="000000"/>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600" b="0" i="0" u="none" strike="noStrike" cap="none"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Quellen für Kriterien und Musterausschreibungsklauseln</a:t>
            </a:r>
            <a:endParaRPr dirty="0">
              <a:latin typeface="Aptos Serif" panose="02020604070405020304" pitchFamily="18" charset="0"/>
              <a:cs typeface="Aptos Serif" panose="02020604070405020304" pitchFamily="18" charset="0"/>
            </a:endParaRPr>
          </a:p>
        </p:txBody>
      </p:sp>
      <p:graphicFrame>
        <p:nvGraphicFramePr>
          <p:cNvPr id="110" name="Google Shape;110;p44"/>
          <p:cNvGraphicFramePr/>
          <p:nvPr>
            <p:extLst>
              <p:ext uri="{D42A27DB-BD31-4B8C-83A1-F6EECF244321}">
                <p14:modId xmlns:p14="http://schemas.microsoft.com/office/powerpoint/2010/main" val="4118755784"/>
              </p:ext>
            </p:extLst>
          </p:nvPr>
        </p:nvGraphicFramePr>
        <p:xfrm>
          <a:off x="594360" y="2216175"/>
          <a:ext cx="10580900" cy="3827720"/>
        </p:xfrm>
        <a:graphic>
          <a:graphicData uri="http://schemas.openxmlformats.org/drawingml/2006/table">
            <a:tbl>
              <a:tblPr firstRow="1" bandRow="1">
                <a:noFill/>
                <a:tableStyleId>{553DDED0-FCB9-41A9-BFF0-9D53F1976953}</a:tableStyleId>
              </a:tblPr>
              <a:tblGrid>
                <a:gridCol w="5290450">
                  <a:extLst>
                    <a:ext uri="{9D8B030D-6E8A-4147-A177-3AD203B41FA5}">
                      <a16:colId xmlns:a16="http://schemas.microsoft.com/office/drawing/2014/main" val="20000"/>
                    </a:ext>
                  </a:extLst>
                </a:gridCol>
                <a:gridCol w="5290450">
                  <a:extLst>
                    <a:ext uri="{9D8B030D-6E8A-4147-A177-3AD203B41FA5}">
                      <a16:colId xmlns:a16="http://schemas.microsoft.com/office/drawing/2014/main" val="20001"/>
                    </a:ext>
                  </a:extLst>
                </a:gridCol>
              </a:tblGrid>
              <a:tr h="847050">
                <a:tc>
                  <a:txBody>
                    <a:bodyPr/>
                    <a:lstStyle/>
                    <a:p>
                      <a:pPr marL="0" marR="0" lvl="0" indent="0" algn="l" rtl="0">
                        <a:lnSpc>
                          <a:spcPct val="100000"/>
                        </a:lnSpc>
                        <a:spcBef>
                          <a:spcPts val="0"/>
                        </a:spcBef>
                        <a:spcAft>
                          <a:spcPts val="0"/>
                        </a:spcAft>
                        <a:buNone/>
                      </a:pPr>
                      <a:r>
                        <a:rPr lang="de-DE" sz="2000" u="none" strike="noStrike" cap="none" dirty="0">
                          <a:latin typeface="Aptos" panose="020B0004020202020204" pitchFamily="34" charset="0"/>
                        </a:rPr>
                        <a:t>QUELLEN FÜR KRITERIEN</a:t>
                      </a:r>
                      <a:endParaRPr dirty="0">
                        <a:latin typeface="Aptos" panose="020B000402020202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de-DE" sz="2000" u="none" strike="noStrike" cap="none" dirty="0">
                          <a:latin typeface="Aptos" panose="020B0004020202020204" pitchFamily="34" charset="0"/>
                        </a:rPr>
                        <a:t>MUSTERAUSSCHREIBUNGSKLAUSELN</a:t>
                      </a:r>
                      <a:endParaRPr dirty="0">
                        <a:latin typeface="Aptos" panose="020B0004020202020204" pitchFamily="34" charset="0"/>
                      </a:endParaRPr>
                    </a:p>
                  </a:txBody>
                  <a:tcPr marL="91450" marR="91450" marT="45725" marB="45725"/>
                </a:tc>
                <a:extLst>
                  <a:ext uri="{0D108BD9-81ED-4DB2-BD59-A6C34878D82A}">
                    <a16:rowId xmlns:a16="http://schemas.microsoft.com/office/drawing/2014/main" val="10000"/>
                  </a:ext>
                </a:extLst>
              </a:tr>
              <a:tr h="847050">
                <a:tc>
                  <a:txBody>
                    <a:bodyPr/>
                    <a:lstStyle/>
                    <a:p>
                      <a:pPr marL="0" marR="0" lvl="0" indent="0" algn="l" rtl="0">
                        <a:lnSpc>
                          <a:spcPct val="100000"/>
                        </a:lnSpc>
                        <a:spcBef>
                          <a:spcPts val="0"/>
                        </a:spcBef>
                        <a:spcAft>
                          <a:spcPts val="0"/>
                        </a:spcAft>
                        <a:buNone/>
                      </a:pPr>
                      <a:r>
                        <a:rPr lang="de-DE" sz="1600" u="none" strike="noStrike" cap="none" dirty="0">
                          <a:latin typeface="Aptos" panose="020B0004020202020204" pitchFamily="34" charset="0"/>
                        </a:rPr>
                        <a:t>Unterstützen Sie Beschaffer dabei, zu definieren, </a:t>
                      </a:r>
                      <a:r>
                        <a:rPr lang="de-DE" sz="1600" b="1" u="none" strike="noStrike" cap="none" dirty="0">
                          <a:latin typeface="Aptos" panose="020B0004020202020204" pitchFamily="34" charset="0"/>
                        </a:rPr>
                        <a:t>welche Nachhaltigkeitsanforderungen berücksichtigt werden sollten</a:t>
                      </a:r>
                      <a:r>
                        <a:rPr lang="de-DE" sz="1600" u="none" strike="noStrike" cap="none" dirty="0">
                          <a:latin typeface="Aptos" panose="020B0004020202020204" pitchFamily="34" charset="0"/>
                        </a:rPr>
                        <a:t>.</a:t>
                      </a:r>
                      <a:endParaRPr sz="1600" b="1" u="none" strike="noStrike" cap="none" dirty="0">
                        <a:solidFill>
                          <a:schemeClr val="dk1"/>
                        </a:solidFill>
                        <a:latin typeface="Aptos" panose="020B000402020202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de-DE" sz="1600" u="none" strike="noStrike" cap="none" dirty="0">
                          <a:latin typeface="Aptos" panose="020B0004020202020204" pitchFamily="34" charset="0"/>
                        </a:rPr>
                        <a:t>Helfen Sie Beschaffern dabei, diese Kriterien in Beschaffungsdokumente zu integrieren.</a:t>
                      </a:r>
                      <a:endParaRPr sz="1600" b="1" u="none" strike="noStrike" cap="none" dirty="0">
                        <a:latin typeface="Aptos" panose="020B0004020202020204" pitchFamily="34" charset="0"/>
                      </a:endParaRPr>
                    </a:p>
                  </a:txBody>
                  <a:tcPr marL="91450" marR="91450" marT="45725" marB="45725"/>
                </a:tc>
                <a:extLst>
                  <a:ext uri="{0D108BD9-81ED-4DB2-BD59-A6C34878D82A}">
                    <a16:rowId xmlns:a16="http://schemas.microsoft.com/office/drawing/2014/main" val="10001"/>
                  </a:ext>
                </a:extLst>
              </a:tr>
              <a:tr h="930100">
                <a:tc>
                  <a:txBody>
                    <a:bodyPr/>
                    <a:lstStyle/>
                    <a:p>
                      <a:pPr marL="0" marR="0" lvl="0" indent="0" algn="l" rtl="0">
                        <a:lnSpc>
                          <a:spcPct val="100000"/>
                        </a:lnSpc>
                        <a:spcBef>
                          <a:spcPts val="0"/>
                        </a:spcBef>
                        <a:spcAft>
                          <a:spcPts val="0"/>
                        </a:spcAft>
                        <a:buNone/>
                      </a:pPr>
                      <a:r>
                        <a:rPr lang="de-DE" sz="1600" u="none" strike="noStrike" cap="none" dirty="0">
                          <a:latin typeface="Aptos" panose="020B0004020202020204" pitchFamily="34" charset="0"/>
                        </a:rPr>
                        <a:t>Sie enthalten Umwelt- und Sozialkriterien, Leitlinien zu technischen Spezifikationen, Vergabekriterien und Vertragserfüllungsklauseln.</a:t>
                      </a:r>
                      <a:endParaRPr sz="1200" dirty="0">
                        <a:latin typeface="Aptos" panose="020B000402020202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de-DE" sz="1600" u="none" strike="noStrike" cap="none" dirty="0">
                          <a:latin typeface="Aptos" panose="020B0004020202020204" pitchFamily="34" charset="0"/>
                        </a:rPr>
                        <a:t>Sie liefern Musterformulierungen für Ausschreibungen, die direkt in Ausschreibungsunterlagen übernommen werden können, sowie rechtliche Formulierungen für Kriterien, die die Einhaltung des Vergaberechts gewährleisten.</a:t>
                      </a:r>
                      <a:endParaRPr sz="1200" dirty="0">
                        <a:latin typeface="Aptos" panose="020B0004020202020204" pitchFamily="34" charset="0"/>
                      </a:endParaRPr>
                    </a:p>
                  </a:txBody>
                  <a:tcPr marL="91450" marR="91450" marT="45725" marB="45725"/>
                </a:tc>
                <a:extLst>
                  <a:ext uri="{0D108BD9-81ED-4DB2-BD59-A6C34878D82A}">
                    <a16:rowId xmlns:a16="http://schemas.microsoft.com/office/drawing/2014/main" val="10002"/>
                  </a:ext>
                </a:extLst>
              </a:tr>
              <a:tr h="847050">
                <a:tc>
                  <a:txBody>
                    <a:bodyPr/>
                    <a:lstStyle/>
                    <a:p>
                      <a:pPr marL="0" marR="0" lvl="0" indent="0" algn="l" rtl="0">
                        <a:lnSpc>
                          <a:spcPct val="100000"/>
                        </a:lnSpc>
                        <a:spcBef>
                          <a:spcPts val="0"/>
                        </a:spcBef>
                        <a:spcAft>
                          <a:spcPts val="0"/>
                        </a:spcAft>
                        <a:buNone/>
                      </a:pPr>
                      <a:r>
                        <a:rPr lang="de-DE" sz="1600" u="none" strike="noStrike" cap="none" dirty="0">
                          <a:latin typeface="Aptos" panose="020B0004020202020204" pitchFamily="34" charset="0"/>
                        </a:rPr>
                        <a:t>Sie können verwendet werden, um Nachhaltigkeitskriterien auszuwählen oder anzupassen, die zu Ihrer Beschaffungskategorie und Ihren politischen Zielen passen.</a:t>
                      </a:r>
                      <a:endParaRPr sz="1200" dirty="0">
                        <a:latin typeface="Aptos" panose="020B000402020202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de-DE" sz="1600" u="none" strike="noStrike" cap="none" dirty="0">
                          <a:latin typeface="Aptos" panose="020B0004020202020204" pitchFamily="34" charset="0"/>
                        </a:rPr>
                        <a:t>Sie können verwendet werden, um rechtlich einwandfreie Texte zu kopieren oder anzupassen und in Ausschreibungen oder Verträge einzufügen. </a:t>
                      </a:r>
                      <a:endParaRPr sz="1200" dirty="0">
                        <a:latin typeface="Aptos" panose="020B0004020202020204" pitchFamily="34" charset="0"/>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5"/>
          <p:cNvSpPr txBox="1">
            <a:spLocks noGrp="1"/>
          </p:cNvSpPr>
          <p:nvPr>
            <p:ph type="title"/>
          </p:nvPr>
        </p:nvSpPr>
        <p:spPr>
          <a:xfrm>
            <a:off x="594360" y="810397"/>
            <a:ext cx="11003280" cy="915035"/>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4400"/>
              <a:buFont typeface="Play"/>
              <a:buNone/>
            </a:pPr>
            <a:r>
              <a:rPr lang="de-DE" sz="3600" b="1" dirty="0">
                <a:latin typeface="Aptos Serif" panose="02020604070405020304" pitchFamily="18" charset="0"/>
                <a:cs typeface="Aptos Serif" panose="02020604070405020304" pitchFamily="18" charset="0"/>
              </a:rPr>
              <a:t>2.1 </a:t>
            </a:r>
            <a:r>
              <a:rPr lang="de-DE" sz="3600" dirty="0">
                <a:latin typeface="Aptos Serif" panose="02020604070405020304" pitchFamily="18" charset="0"/>
                <a:cs typeface="Aptos Serif" panose="02020604070405020304" pitchFamily="18" charset="0"/>
              </a:rPr>
              <a:t>Quellen für Kriterien</a:t>
            </a:r>
            <a:br>
              <a:rPr lang="de-DE" sz="3600" b="1" dirty="0">
                <a:latin typeface="Aptos Serif" panose="02020604070405020304" pitchFamily="18" charset="0"/>
                <a:cs typeface="Aptos Serif" panose="02020604070405020304" pitchFamily="18" charset="0"/>
              </a:rPr>
            </a:br>
            <a:r>
              <a:rPr lang="de-DE" sz="3600" b="1" dirty="0">
                <a:latin typeface="Aptos Serif" panose="02020604070405020304" pitchFamily="18" charset="0"/>
                <a:cs typeface="Aptos Serif" panose="02020604070405020304" pitchFamily="18" charset="0"/>
              </a:rPr>
              <a:t>2.2 Musterausschreibungsklauseln </a:t>
            </a:r>
            <a:endParaRPr sz="3600" dirty="0">
              <a:latin typeface="Aptos Serif" panose="02020604070405020304" pitchFamily="18" charset="0"/>
              <a:cs typeface="Aptos Serif" panose="02020604070405020304" pitchFamily="18" charset="0"/>
            </a:endParaRPr>
          </a:p>
        </p:txBody>
      </p:sp>
      <p:grpSp>
        <p:nvGrpSpPr>
          <p:cNvPr id="117" name="Google Shape;117;p45"/>
          <p:cNvGrpSpPr/>
          <p:nvPr/>
        </p:nvGrpSpPr>
        <p:grpSpPr>
          <a:xfrm>
            <a:off x="2176437" y="695175"/>
            <a:ext cx="9860521" cy="6162825"/>
            <a:chOff x="629469" y="0"/>
            <a:chExt cx="9860521" cy="6162825"/>
          </a:xfrm>
        </p:grpSpPr>
        <p:sp>
          <p:nvSpPr>
            <p:cNvPr id="118" name="Google Shape;118;p45"/>
            <p:cNvSpPr/>
            <p:nvPr/>
          </p:nvSpPr>
          <p:spPr>
            <a:xfrm>
              <a:off x="629469" y="0"/>
              <a:ext cx="9860520" cy="6162825"/>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DE5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5"/>
            <p:cNvSpPr/>
            <p:nvPr/>
          </p:nvSpPr>
          <p:spPr>
            <a:xfrm>
              <a:off x="1600731" y="4582676"/>
              <a:ext cx="226791" cy="226791"/>
            </a:xfrm>
            <a:prstGeom prst="ellipse">
              <a:avLst/>
            </a:prstGeom>
            <a:solidFill>
              <a:srgbClr val="FAB5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5"/>
            <p:cNvSpPr/>
            <p:nvPr/>
          </p:nvSpPr>
          <p:spPr>
            <a:xfrm>
              <a:off x="1714127" y="4696072"/>
              <a:ext cx="1291728" cy="1466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5"/>
            <p:cNvSpPr txBox="1"/>
            <p:nvPr/>
          </p:nvSpPr>
          <p:spPr>
            <a:xfrm>
              <a:off x="1714127" y="4696072"/>
              <a:ext cx="1291728" cy="1466752"/>
            </a:xfrm>
            <a:prstGeom prst="rect">
              <a:avLst/>
            </a:prstGeom>
            <a:noFill/>
            <a:ln>
              <a:noFill/>
            </a:ln>
          </p:spPr>
          <p:txBody>
            <a:bodyPr spcFirstLastPara="1" wrap="square" lIns="120150" tIns="0" rIns="0" bIns="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de-DE" sz="1800" b="1" i="0" u="none" strike="noStrike" cap="none" dirty="0">
                  <a:solidFill>
                    <a:srgbClr val="000000"/>
                  </a:solidFill>
                  <a:latin typeface="Aptos" panose="020B0004020202020204" pitchFamily="34" charset="0"/>
                  <a:sym typeface="Arial"/>
                </a:rPr>
                <a:t>EU GPP </a:t>
              </a:r>
              <a:r>
                <a:rPr lang="de-DE" sz="1800" b="1" dirty="0">
                  <a:latin typeface="Aptos" panose="020B0004020202020204" pitchFamily="34" charset="0"/>
                </a:rPr>
                <a:t>Kriterien</a:t>
              </a:r>
              <a:endParaRPr dirty="0">
                <a:latin typeface="Aptos" panose="020B0004020202020204" pitchFamily="34" charset="0"/>
              </a:endParaRPr>
            </a:p>
          </p:txBody>
        </p:sp>
        <p:sp>
          <p:nvSpPr>
            <p:cNvPr id="122" name="Google Shape;122;p45"/>
            <p:cNvSpPr/>
            <p:nvPr/>
          </p:nvSpPr>
          <p:spPr>
            <a:xfrm>
              <a:off x="2828365" y="3403111"/>
              <a:ext cx="354978" cy="354978"/>
            </a:xfrm>
            <a:prstGeom prst="ellipse">
              <a:avLst/>
            </a:prstGeom>
            <a:solidFill>
              <a:srgbClr val="4295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5"/>
            <p:cNvSpPr/>
            <p:nvPr/>
          </p:nvSpPr>
          <p:spPr>
            <a:xfrm>
              <a:off x="3005855" y="3580601"/>
              <a:ext cx="1636846" cy="25822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5"/>
            <p:cNvSpPr txBox="1"/>
            <p:nvPr/>
          </p:nvSpPr>
          <p:spPr>
            <a:xfrm>
              <a:off x="3005855" y="3580601"/>
              <a:ext cx="1636846" cy="2582223"/>
            </a:xfrm>
            <a:prstGeom prst="rect">
              <a:avLst/>
            </a:prstGeom>
            <a:noFill/>
            <a:ln>
              <a:noFill/>
            </a:ln>
          </p:spPr>
          <p:txBody>
            <a:bodyPr spcFirstLastPara="1" wrap="square" lIns="188075" tIns="0" rIns="0" bIns="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de-DE" sz="1800" b="1" i="0" u="none" strike="noStrike" cap="none" dirty="0">
                  <a:solidFill>
                    <a:srgbClr val="000000"/>
                  </a:solidFill>
                  <a:latin typeface="Aptos" panose="020B0004020202020204" pitchFamily="34" charset="0"/>
                  <a:sym typeface="Arial"/>
                </a:rPr>
                <a:t>EU </a:t>
              </a:r>
              <a:r>
                <a:rPr lang="de-DE" sz="1800" b="1" i="0" u="none" strike="noStrike" cap="none" dirty="0" err="1">
                  <a:solidFill>
                    <a:srgbClr val="000000"/>
                  </a:solidFill>
                  <a:latin typeface="Aptos" panose="020B0004020202020204" pitchFamily="34" charset="0"/>
                  <a:sym typeface="Arial"/>
                </a:rPr>
                <a:t>Ecolabel</a:t>
              </a:r>
              <a:endParaRPr dirty="0">
                <a:latin typeface="Aptos" panose="020B0004020202020204" pitchFamily="34" charset="0"/>
              </a:endParaRPr>
            </a:p>
          </p:txBody>
        </p:sp>
        <p:sp>
          <p:nvSpPr>
            <p:cNvPr id="125" name="Google Shape;125;p45"/>
            <p:cNvSpPr/>
            <p:nvPr/>
          </p:nvSpPr>
          <p:spPr>
            <a:xfrm>
              <a:off x="4406049" y="2462664"/>
              <a:ext cx="473304" cy="473304"/>
            </a:xfrm>
            <a:prstGeom prst="ellipse">
              <a:avLst/>
            </a:prstGeom>
            <a:solidFill>
              <a:srgbClr val="00585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5"/>
            <p:cNvSpPr/>
            <p:nvPr/>
          </p:nvSpPr>
          <p:spPr>
            <a:xfrm>
              <a:off x="4642701" y="2699317"/>
              <a:ext cx="1903080" cy="34635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5"/>
            <p:cNvSpPr txBox="1"/>
            <p:nvPr/>
          </p:nvSpPr>
          <p:spPr>
            <a:xfrm>
              <a:off x="4642701" y="2699317"/>
              <a:ext cx="1903080" cy="3463507"/>
            </a:xfrm>
            <a:prstGeom prst="rect">
              <a:avLst/>
            </a:prstGeom>
            <a:noFill/>
            <a:ln>
              <a:noFill/>
            </a:ln>
          </p:spPr>
          <p:txBody>
            <a:bodyPr spcFirstLastPara="1" wrap="square" lIns="250775" tIns="0" rIns="0" bIns="0" anchor="t" anchorCtr="0">
              <a:noAutofit/>
            </a:bodyPr>
            <a:lstStyle/>
            <a:p>
              <a:pPr lvl="0">
                <a:lnSpc>
                  <a:spcPct val="90000"/>
                </a:lnSpc>
                <a:buSzPts val="1800"/>
              </a:pPr>
              <a:r>
                <a:rPr lang="de-DE" sz="1800" b="1" dirty="0">
                  <a:latin typeface="Aptos" panose="020B0004020202020204" pitchFamily="34" charset="0"/>
                </a:rPr>
                <a:t>Produkt- und Leistungs-etiketten und Zertifizierungs-systeme</a:t>
              </a:r>
              <a:endParaRPr sz="1800" b="1" i="0" u="none" strike="noStrike" cap="none" dirty="0">
                <a:solidFill>
                  <a:srgbClr val="000000"/>
                </a:solidFill>
                <a:latin typeface="Aptos" panose="020B0004020202020204" pitchFamily="34" charset="0"/>
                <a:sym typeface="Arial"/>
              </a:endParaRPr>
            </a:p>
          </p:txBody>
        </p:sp>
        <p:sp>
          <p:nvSpPr>
            <p:cNvPr id="128" name="Google Shape;128;p45"/>
            <p:cNvSpPr/>
            <p:nvPr/>
          </p:nvSpPr>
          <p:spPr>
            <a:xfrm>
              <a:off x="6240105" y="1728056"/>
              <a:ext cx="611352" cy="611352"/>
            </a:xfrm>
            <a:prstGeom prst="ellipse">
              <a:avLst/>
            </a:prstGeom>
            <a:solidFill>
              <a:srgbClr val="CBDA8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5"/>
            <p:cNvSpPr/>
            <p:nvPr/>
          </p:nvSpPr>
          <p:spPr>
            <a:xfrm>
              <a:off x="6545782" y="2033732"/>
              <a:ext cx="1972104" cy="41290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5"/>
            <p:cNvSpPr txBox="1"/>
            <p:nvPr/>
          </p:nvSpPr>
          <p:spPr>
            <a:xfrm>
              <a:off x="6545782" y="2033732"/>
              <a:ext cx="1972104" cy="4129092"/>
            </a:xfrm>
            <a:prstGeom prst="rect">
              <a:avLst/>
            </a:prstGeom>
            <a:noFill/>
            <a:ln>
              <a:noFill/>
            </a:ln>
          </p:spPr>
          <p:txBody>
            <a:bodyPr spcFirstLastPara="1" wrap="square" lIns="323925" tIns="0" rIns="0" bIns="0" anchor="t" anchorCtr="0">
              <a:noAutofit/>
            </a:bodyPr>
            <a:lstStyle/>
            <a:p>
              <a:pPr lvl="0">
                <a:lnSpc>
                  <a:spcPct val="90000"/>
                </a:lnSpc>
                <a:buSzPts val="1800"/>
              </a:pPr>
              <a:r>
                <a:rPr lang="de-DE" sz="1800" b="1" dirty="0">
                  <a:latin typeface="Aptos" panose="020B0004020202020204" pitchFamily="34" charset="0"/>
                </a:rPr>
                <a:t>Umwelt- und Management-standards</a:t>
              </a:r>
              <a:endParaRPr sz="1800" b="1" i="0" u="none" strike="noStrike" cap="none" dirty="0">
                <a:solidFill>
                  <a:srgbClr val="000000"/>
                </a:solidFill>
                <a:latin typeface="Aptos" panose="020B0004020202020204" pitchFamily="34" charset="0"/>
                <a:sym typeface="Arial"/>
              </a:endParaRPr>
            </a:p>
          </p:txBody>
        </p:sp>
        <p:sp>
          <p:nvSpPr>
            <p:cNvPr id="131" name="Google Shape;131;p45"/>
            <p:cNvSpPr/>
            <p:nvPr/>
          </p:nvSpPr>
          <p:spPr>
            <a:xfrm>
              <a:off x="8128395" y="1237495"/>
              <a:ext cx="778981" cy="778981"/>
            </a:xfrm>
            <a:prstGeom prst="ellipse">
              <a:avLst/>
            </a:prstGeom>
            <a:solidFill>
              <a:srgbClr val="A2C3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5"/>
            <p:cNvSpPr/>
            <p:nvPr/>
          </p:nvSpPr>
          <p:spPr>
            <a:xfrm>
              <a:off x="8517886" y="1626985"/>
              <a:ext cx="1972104" cy="45358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5"/>
            <p:cNvSpPr txBox="1"/>
            <p:nvPr/>
          </p:nvSpPr>
          <p:spPr>
            <a:xfrm>
              <a:off x="8517886" y="1626985"/>
              <a:ext cx="1972104" cy="4535839"/>
            </a:xfrm>
            <a:prstGeom prst="rect">
              <a:avLst/>
            </a:prstGeom>
            <a:noFill/>
            <a:ln>
              <a:noFill/>
            </a:ln>
          </p:spPr>
          <p:txBody>
            <a:bodyPr spcFirstLastPara="1" wrap="square" lIns="412750" tIns="0" rIns="0" bIns="0" anchor="t" anchorCtr="0">
              <a:noAutofit/>
            </a:bodyPr>
            <a:lstStyle/>
            <a:p>
              <a:pPr lvl="0">
                <a:lnSpc>
                  <a:spcPct val="90000"/>
                </a:lnSpc>
                <a:buSzPts val="1800"/>
              </a:pPr>
              <a:r>
                <a:rPr lang="de-DE" sz="1800" b="1" dirty="0">
                  <a:latin typeface="Aptos" panose="020B0004020202020204" pitchFamily="34" charset="0"/>
                </a:rPr>
                <a:t>Möglicher-weise nationale GPP-Richtlinien und -Instrumente</a:t>
              </a:r>
              <a:endParaRPr dirty="0">
                <a:latin typeface="Aptos" panose="020B0004020202020204" pitchFamily="34" charset="0"/>
              </a:endParaRPr>
            </a:p>
          </p:txBody>
        </p:sp>
      </p:grpSp>
      <p:pic>
        <p:nvPicPr>
          <p:cNvPr id="134" name="Google Shape;134;p45" descr="Sustainable procurement: from words to deeds | Inverto"/>
          <p:cNvPicPr preferRelativeResize="0"/>
          <p:nvPr/>
        </p:nvPicPr>
        <p:blipFill rotWithShape="1">
          <a:blip r:embed="rId3">
            <a:alphaModFix/>
          </a:blip>
          <a:srcRect/>
          <a:stretch/>
        </p:blipFill>
        <p:spPr>
          <a:xfrm>
            <a:off x="241107" y="2407523"/>
            <a:ext cx="3000375" cy="3000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6"/>
          <p:cNvSpPr txBox="1">
            <a:spLocks noGrp="1"/>
          </p:cNvSpPr>
          <p:nvPr>
            <p:ph type="ctrTitle"/>
          </p:nvPr>
        </p:nvSpPr>
        <p:spPr>
          <a:xfrm>
            <a:off x="517035" y="2599062"/>
            <a:ext cx="6389067" cy="112215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cs typeface="Aptos Serif" panose="02020604070405020304" pitchFamily="18" charset="0"/>
              </a:rPr>
              <a:t>EU GPP Kriterien</a:t>
            </a:r>
            <a:endParaRPr dirty="0">
              <a:latin typeface="Aptos Serif" panose="02020604070405020304" pitchFamily="18" charset="0"/>
              <a:cs typeface="Aptos Serif" panose="02020604070405020304" pitchFamily="18" charset="0"/>
            </a:endParaRPr>
          </a:p>
        </p:txBody>
      </p:sp>
      <p:sp>
        <p:nvSpPr>
          <p:cNvPr id="140" name="Google Shape;140;p46"/>
          <p:cNvSpPr txBox="1">
            <a:spLocks noGrp="1"/>
          </p:cNvSpPr>
          <p:nvPr>
            <p:ph type="body" idx="1"/>
          </p:nvPr>
        </p:nvSpPr>
        <p:spPr>
          <a:xfrm>
            <a:off x="396654" y="4115731"/>
            <a:ext cx="10248768" cy="2893922"/>
          </a:xfrm>
          <a:prstGeom prst="rect">
            <a:avLst/>
          </a:prstGeom>
          <a:noFill/>
          <a:ln>
            <a:noFill/>
          </a:ln>
        </p:spPr>
        <p:txBody>
          <a:bodyPr spcFirstLastPara="1" wrap="square" lIns="0" tIns="0" rIns="0" bIns="0" anchor="t" anchorCtr="0">
            <a:noAutofit/>
          </a:bodyPr>
          <a:lstStyle/>
          <a:p>
            <a:pPr lvl="0"/>
            <a:r>
              <a:rPr lang="de-DE" b="0" dirty="0">
                <a:latin typeface="Aptos" panose="020B0004020202020204" pitchFamily="34" charset="0"/>
              </a:rPr>
              <a:t>Gemeinsame EU-GPP-Kriterien sind Kriterien, die in ein öffentliches Beschaffungsverfahren für Waren, Dienstleistungen oder Bauleistungen aufgenommen werden können, um die Umweltauswirkungen eines Kaufs zu verringern.</a:t>
            </a:r>
          </a:p>
          <a:p>
            <a:pPr lvl="0"/>
            <a:r>
              <a:rPr lang="de-DE" b="0" dirty="0">
                <a:latin typeface="Aptos" panose="020B0004020202020204" pitchFamily="34" charset="0"/>
              </a:rPr>
              <a:t>Die freiwilligen GPP-Kriterien sind nun für 14 Produktgruppen verfügbar.</a:t>
            </a:r>
            <a:endParaRPr dirty="0">
              <a:latin typeface="Aptos" panose="020B00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7"/>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EU-Umweltzeichen </a:t>
            </a:r>
            <a:endParaRPr dirty="0">
              <a:latin typeface="Aptos Serif" panose="02020604070405020304" pitchFamily="18" charset="0"/>
              <a:cs typeface="Aptos Serif" panose="02020604070405020304" pitchFamily="18" charset="0"/>
            </a:endParaRPr>
          </a:p>
        </p:txBody>
      </p:sp>
      <p:sp>
        <p:nvSpPr>
          <p:cNvPr id="146" name="Google Shape;146;p47"/>
          <p:cNvSpPr txBox="1">
            <a:spLocks noGrp="1"/>
          </p:cNvSpPr>
          <p:nvPr>
            <p:ph type="body" idx="1"/>
          </p:nvPr>
        </p:nvSpPr>
        <p:spPr>
          <a:xfrm>
            <a:off x="594360" y="2032498"/>
            <a:ext cx="6787747" cy="2393449"/>
          </a:xfrm>
          <a:prstGeom prst="rect">
            <a:avLst/>
          </a:prstGeom>
          <a:noFill/>
          <a:ln>
            <a:noFill/>
          </a:ln>
        </p:spPr>
        <p:txBody>
          <a:bodyPr spcFirstLastPara="1" wrap="square" lIns="0" tIns="228600" rIns="0" bIns="0" anchor="t" anchorCtr="0">
            <a:normAutofit lnSpcReduction="10000"/>
          </a:bodyPr>
          <a:lstStyle/>
          <a:p>
            <a:pPr lvl="0"/>
            <a:r>
              <a:rPr lang="de-DE" b="0" dirty="0">
                <a:latin typeface="Aptos" panose="020B0004020202020204" pitchFamily="34" charset="0"/>
              </a:rPr>
              <a:t>Das EU-Umweltzeichen fördert Waren und Dienstleistungen, deren Umweltbelastung während ihres gesamten Lebenszyklus garantiert geringer ist. Es hilft Verbrauchern, Einzelhändlern, Unternehmen und Beschaffern, wirklich nachhaltige Entscheidungen zu treffen. Ein Zeichen, dem Sie vertrauen können</a:t>
            </a:r>
            <a:endParaRPr dirty="0">
              <a:latin typeface="Aptos" panose="020B0004020202020204" pitchFamily="34" charset="0"/>
            </a:endParaRPr>
          </a:p>
        </p:txBody>
      </p:sp>
      <p:sp>
        <p:nvSpPr>
          <p:cNvPr id="147" name="Google Shape;147;p47"/>
          <p:cNvSpPr/>
          <p:nvPr/>
        </p:nvSpPr>
        <p:spPr>
          <a:xfrm>
            <a:off x="8287910" y="2989691"/>
            <a:ext cx="1916264" cy="1685676"/>
          </a:xfrm>
          <a:prstGeom prst="hexagon">
            <a:avLst>
              <a:gd name="adj" fmla="val 25000"/>
              <a:gd name="vf" fmla="val 115470"/>
            </a:avLst>
          </a:prstGeom>
          <a:solidFill>
            <a:schemeClr val="accent1"/>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lvl="0" algn="ctr"/>
            <a:r>
              <a:rPr lang="de-DE" sz="1800" b="1" dirty="0">
                <a:solidFill>
                  <a:schemeClr val="dk1"/>
                </a:solidFill>
                <a:latin typeface="Aptos" panose="020B0004020202020204" pitchFamily="34" charset="0"/>
              </a:rPr>
              <a:t>Warum ist es eine Quelle für Kriterien? </a:t>
            </a:r>
            <a:endParaRPr sz="1200" dirty="0">
              <a:latin typeface="Aptos" panose="020B0004020202020204" pitchFamily="34" charset="0"/>
            </a:endParaRPr>
          </a:p>
        </p:txBody>
      </p:sp>
      <p:sp>
        <p:nvSpPr>
          <p:cNvPr id="148" name="Google Shape;148;p47"/>
          <p:cNvSpPr/>
          <p:nvPr/>
        </p:nvSpPr>
        <p:spPr>
          <a:xfrm>
            <a:off x="1987826" y="4675367"/>
            <a:ext cx="5605670" cy="2085231"/>
          </a:xfrm>
          <a:prstGeom prst="ellipse">
            <a:avLst/>
          </a:prstGeom>
          <a:solidFill>
            <a:schemeClr val="accent1"/>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lvl="0" algn="ctr"/>
            <a:r>
              <a:rPr lang="de-DE" sz="2000" dirty="0">
                <a:solidFill>
                  <a:schemeClr val="dk1"/>
                </a:solidFill>
                <a:latin typeface="Aptos" panose="020B0004020202020204" pitchFamily="34" charset="0"/>
              </a:rPr>
              <a:t>Es kann zur Festlegung technischer Spezifikationen, Vergabekriterien oder Verifizierungsanforderungen verwendet werden!</a:t>
            </a:r>
            <a:endParaRPr sz="2000" b="1" i="0" u="none" strike="noStrike" cap="none" dirty="0">
              <a:solidFill>
                <a:schemeClr val="dk1"/>
              </a:solidFill>
              <a:latin typeface="Aptos" panose="020B0004020202020204" pitchFamily="34" charset="0"/>
              <a:sym typeface="Arial"/>
            </a:endParaRPr>
          </a:p>
        </p:txBody>
      </p:sp>
      <p:sp>
        <p:nvSpPr>
          <p:cNvPr id="149" name="Google Shape;149;p47"/>
          <p:cNvSpPr/>
          <p:nvPr/>
        </p:nvSpPr>
        <p:spPr>
          <a:xfrm rot="3330663">
            <a:off x="8446593" y="4719137"/>
            <a:ext cx="1051496" cy="2623380"/>
          </a:xfrm>
          <a:prstGeom prst="curvedLeftArrow">
            <a:avLst>
              <a:gd name="adj1" fmla="val 25000"/>
              <a:gd name="adj2" fmla="val 50000"/>
              <a:gd name="adj3" fmla="val 25000"/>
            </a:avLst>
          </a:prstGeom>
          <a:solidFill>
            <a:srgbClr val="035854"/>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8"/>
          <p:cNvSpPr txBox="1">
            <a:spLocks noGrp="1"/>
          </p:cNvSpPr>
          <p:nvPr>
            <p:ph type="title"/>
          </p:nvPr>
        </p:nvSpPr>
        <p:spPr>
          <a:xfrm>
            <a:off x="487555" y="941401"/>
            <a:ext cx="7393501" cy="974873"/>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Produkt- und Leistungslabels und Zertifizierungssysteme</a:t>
            </a:r>
            <a:endParaRPr dirty="0">
              <a:latin typeface="Aptos Serif" panose="02020604070405020304" pitchFamily="18" charset="0"/>
              <a:cs typeface="Aptos Serif" panose="02020604070405020304" pitchFamily="18" charset="0"/>
            </a:endParaRPr>
          </a:p>
        </p:txBody>
      </p:sp>
      <p:pic>
        <p:nvPicPr>
          <p:cNvPr id="155" name="Google Shape;155;p48" descr="Europäisches Umweltzeichen – Wikipedia"/>
          <p:cNvPicPr preferRelativeResize="0"/>
          <p:nvPr/>
        </p:nvPicPr>
        <p:blipFill rotWithShape="1">
          <a:blip r:embed="rId3">
            <a:alphaModFix/>
          </a:blip>
          <a:srcRect/>
          <a:stretch/>
        </p:blipFill>
        <p:spPr>
          <a:xfrm>
            <a:off x="3690890" y="2107890"/>
            <a:ext cx="974873" cy="974873"/>
          </a:xfrm>
          <a:prstGeom prst="rect">
            <a:avLst/>
          </a:prstGeom>
          <a:noFill/>
          <a:ln>
            <a:noFill/>
          </a:ln>
        </p:spPr>
      </p:pic>
      <p:pic>
        <p:nvPicPr>
          <p:cNvPr id="156" name="Google Shape;156;p48" descr="Österreichisches Umweltzeichen"/>
          <p:cNvPicPr preferRelativeResize="0"/>
          <p:nvPr/>
        </p:nvPicPr>
        <p:blipFill rotWithShape="1">
          <a:blip r:embed="rId4">
            <a:alphaModFix/>
          </a:blip>
          <a:srcRect/>
          <a:stretch/>
        </p:blipFill>
        <p:spPr>
          <a:xfrm>
            <a:off x="594360" y="3461795"/>
            <a:ext cx="974872" cy="974872"/>
          </a:xfrm>
          <a:prstGeom prst="rect">
            <a:avLst/>
          </a:prstGeom>
          <a:noFill/>
          <a:ln>
            <a:noFill/>
          </a:ln>
        </p:spPr>
      </p:pic>
      <p:pic>
        <p:nvPicPr>
          <p:cNvPr id="157" name="Google Shape;157;p48" descr="Blauer Engel | Das deutsche Umweltzeichen"/>
          <p:cNvPicPr preferRelativeResize="0"/>
          <p:nvPr/>
        </p:nvPicPr>
        <p:blipFill rotWithShape="1">
          <a:blip r:embed="rId5">
            <a:alphaModFix/>
          </a:blip>
          <a:srcRect/>
          <a:stretch/>
        </p:blipFill>
        <p:spPr>
          <a:xfrm>
            <a:off x="1590261" y="2630831"/>
            <a:ext cx="2007084" cy="1129509"/>
          </a:xfrm>
          <a:prstGeom prst="rect">
            <a:avLst/>
          </a:prstGeom>
          <a:noFill/>
          <a:ln>
            <a:noFill/>
          </a:ln>
        </p:spPr>
      </p:pic>
      <p:pic>
        <p:nvPicPr>
          <p:cNvPr id="158" name="Google Shape;158;p48" descr="NF environnement - papier | écoconso"/>
          <p:cNvPicPr preferRelativeResize="0"/>
          <p:nvPr/>
        </p:nvPicPr>
        <p:blipFill rotWithShape="1">
          <a:blip r:embed="rId6">
            <a:alphaModFix/>
          </a:blip>
          <a:srcRect/>
          <a:stretch/>
        </p:blipFill>
        <p:spPr>
          <a:xfrm>
            <a:off x="3506158" y="3339674"/>
            <a:ext cx="1332324" cy="974871"/>
          </a:xfrm>
          <a:prstGeom prst="rect">
            <a:avLst/>
          </a:prstGeom>
          <a:noFill/>
          <a:ln>
            <a:noFill/>
          </a:ln>
        </p:spPr>
      </p:pic>
      <p:pic>
        <p:nvPicPr>
          <p:cNvPr id="159" name="Google Shape;159;p48" descr="Cradle to Cradle Certified Tyman International products"/>
          <p:cNvPicPr preferRelativeResize="0"/>
          <p:nvPr/>
        </p:nvPicPr>
        <p:blipFill rotWithShape="1">
          <a:blip r:embed="rId7">
            <a:alphaModFix/>
          </a:blip>
          <a:srcRect/>
          <a:stretch/>
        </p:blipFill>
        <p:spPr>
          <a:xfrm>
            <a:off x="4939931" y="2291465"/>
            <a:ext cx="885825" cy="885825"/>
          </a:xfrm>
          <a:prstGeom prst="rect">
            <a:avLst/>
          </a:prstGeom>
          <a:noFill/>
          <a:ln>
            <a:noFill/>
          </a:ln>
        </p:spPr>
      </p:pic>
      <p:pic>
        <p:nvPicPr>
          <p:cNvPr id="160" name="Google Shape;160;p48" descr="Die globale Nachhaltigkeitszertifizierung für IT-Produkte"/>
          <p:cNvPicPr preferRelativeResize="0"/>
          <p:nvPr/>
        </p:nvPicPr>
        <p:blipFill rotWithShape="1">
          <a:blip r:embed="rId8">
            <a:alphaModFix/>
          </a:blip>
          <a:srcRect/>
          <a:stretch/>
        </p:blipFill>
        <p:spPr>
          <a:xfrm>
            <a:off x="487555" y="5208218"/>
            <a:ext cx="1438275" cy="895350"/>
          </a:xfrm>
          <a:prstGeom prst="rect">
            <a:avLst/>
          </a:prstGeom>
          <a:noFill/>
          <a:ln>
            <a:noFill/>
          </a:ln>
        </p:spPr>
      </p:pic>
      <p:pic>
        <p:nvPicPr>
          <p:cNvPr id="161" name="Google Shape;161;p48" descr="OEKO-TEX® STANDARD 100"/>
          <p:cNvPicPr preferRelativeResize="0"/>
          <p:nvPr/>
        </p:nvPicPr>
        <p:blipFill rotWithShape="1">
          <a:blip r:embed="rId9">
            <a:alphaModFix/>
          </a:blip>
          <a:srcRect/>
          <a:stretch/>
        </p:blipFill>
        <p:spPr>
          <a:xfrm>
            <a:off x="2458391" y="4862573"/>
            <a:ext cx="1066800" cy="1009650"/>
          </a:xfrm>
          <a:prstGeom prst="rect">
            <a:avLst/>
          </a:prstGeom>
          <a:noFill/>
          <a:ln>
            <a:noFill/>
          </a:ln>
        </p:spPr>
      </p:pic>
      <p:pic>
        <p:nvPicPr>
          <p:cNvPr id="162" name="Google Shape;162;p48" descr="Global Organic Textile Standard Logo"/>
          <p:cNvPicPr preferRelativeResize="0"/>
          <p:nvPr/>
        </p:nvPicPr>
        <p:blipFill rotWithShape="1">
          <a:blip r:embed="rId10">
            <a:alphaModFix/>
          </a:blip>
          <a:srcRect/>
          <a:stretch/>
        </p:blipFill>
        <p:spPr>
          <a:xfrm>
            <a:off x="4433669" y="4941727"/>
            <a:ext cx="809625" cy="809625"/>
          </a:xfrm>
          <a:prstGeom prst="rect">
            <a:avLst/>
          </a:prstGeom>
          <a:noFill/>
          <a:ln>
            <a:noFill/>
          </a:ln>
        </p:spPr>
      </p:pic>
      <p:pic>
        <p:nvPicPr>
          <p:cNvPr id="163" name="Google Shape;163;p48"/>
          <p:cNvPicPr preferRelativeResize="0"/>
          <p:nvPr/>
        </p:nvPicPr>
        <p:blipFill rotWithShape="1">
          <a:blip r:embed="rId11">
            <a:alphaModFix/>
          </a:blip>
          <a:srcRect/>
          <a:stretch/>
        </p:blipFill>
        <p:spPr>
          <a:xfrm>
            <a:off x="5906222" y="5870433"/>
            <a:ext cx="1019175" cy="447675"/>
          </a:xfrm>
          <a:prstGeom prst="rect">
            <a:avLst/>
          </a:prstGeom>
          <a:noFill/>
          <a:ln>
            <a:noFill/>
          </a:ln>
        </p:spPr>
      </p:pic>
      <p:pic>
        <p:nvPicPr>
          <p:cNvPr id="164" name="Google Shape;164;p48" descr="ASC | Labelinfo"/>
          <p:cNvPicPr preferRelativeResize="0"/>
          <p:nvPr/>
        </p:nvPicPr>
        <p:blipFill rotWithShape="1">
          <a:blip r:embed="rId12">
            <a:alphaModFix/>
          </a:blip>
          <a:srcRect/>
          <a:stretch/>
        </p:blipFill>
        <p:spPr>
          <a:xfrm>
            <a:off x="5756189" y="3274379"/>
            <a:ext cx="1597331" cy="1597331"/>
          </a:xfrm>
          <a:prstGeom prst="rect">
            <a:avLst/>
          </a:prstGeom>
          <a:noFill/>
          <a:ln>
            <a:noFill/>
          </a:ln>
        </p:spPr>
      </p:pic>
      <p:pic>
        <p:nvPicPr>
          <p:cNvPr id="165" name="Google Shape;165;p48" descr="Bio-Logo - Europäische Kommission"/>
          <p:cNvPicPr preferRelativeResize="0"/>
          <p:nvPr/>
        </p:nvPicPr>
        <p:blipFill rotWithShape="1">
          <a:blip r:embed="rId13">
            <a:alphaModFix/>
          </a:blip>
          <a:srcRect/>
          <a:stretch/>
        </p:blipFill>
        <p:spPr>
          <a:xfrm>
            <a:off x="6753041" y="2291465"/>
            <a:ext cx="1419225" cy="942975"/>
          </a:xfrm>
          <a:prstGeom prst="rect">
            <a:avLst/>
          </a:prstGeom>
          <a:noFill/>
          <a:ln>
            <a:noFill/>
          </a:ln>
        </p:spPr>
      </p:pic>
      <p:pic>
        <p:nvPicPr>
          <p:cNvPr id="166" name="Google Shape;166;p48" descr="Kühl- und Gefriergeräte | Umweltbundesamt"/>
          <p:cNvPicPr preferRelativeResize="0"/>
          <p:nvPr/>
        </p:nvPicPr>
        <p:blipFill rotWithShape="1">
          <a:blip r:embed="rId14">
            <a:alphaModFix/>
          </a:blip>
          <a:srcRect l="37292" r="37838"/>
          <a:stretch/>
        </p:blipFill>
        <p:spPr>
          <a:xfrm>
            <a:off x="9025439" y="1464245"/>
            <a:ext cx="1031358" cy="2087083"/>
          </a:xfrm>
          <a:prstGeom prst="rect">
            <a:avLst/>
          </a:prstGeom>
          <a:noFill/>
          <a:ln>
            <a:noFill/>
          </a:ln>
        </p:spPr>
      </p:pic>
      <p:sp>
        <p:nvSpPr>
          <p:cNvPr id="167" name="Google Shape;167;p4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pic>
        <p:nvPicPr>
          <p:cNvPr id="168" name="Google Shape;168;p48"/>
          <p:cNvPicPr preferRelativeResize="0"/>
          <p:nvPr/>
        </p:nvPicPr>
        <p:blipFill rotWithShape="1">
          <a:blip r:embed="rId15">
            <a:alphaModFix/>
          </a:blip>
          <a:srcRect/>
          <a:stretch/>
        </p:blipFill>
        <p:spPr>
          <a:xfrm>
            <a:off x="7230327" y="4841853"/>
            <a:ext cx="861310" cy="863415"/>
          </a:xfrm>
          <a:prstGeom prst="rect">
            <a:avLst/>
          </a:prstGeom>
          <a:noFill/>
          <a:ln>
            <a:noFill/>
          </a:ln>
        </p:spPr>
      </p:pic>
      <p:pic>
        <p:nvPicPr>
          <p:cNvPr id="169" name="Google Shape;169;p48"/>
          <p:cNvPicPr preferRelativeResize="0"/>
          <p:nvPr/>
        </p:nvPicPr>
        <p:blipFill rotWithShape="1">
          <a:blip r:embed="rId16">
            <a:alphaModFix/>
          </a:blip>
          <a:srcRect/>
          <a:stretch/>
        </p:blipFill>
        <p:spPr>
          <a:xfrm>
            <a:off x="8948430" y="5705268"/>
            <a:ext cx="861310" cy="881777"/>
          </a:xfrm>
          <a:prstGeom prst="rect">
            <a:avLst/>
          </a:prstGeom>
          <a:noFill/>
          <a:ln>
            <a:noFill/>
          </a:ln>
        </p:spPr>
      </p:pic>
      <p:pic>
        <p:nvPicPr>
          <p:cNvPr id="170" name="Google Shape;170;p48"/>
          <p:cNvPicPr preferRelativeResize="0"/>
          <p:nvPr/>
        </p:nvPicPr>
        <p:blipFill rotWithShape="1">
          <a:blip r:embed="rId17">
            <a:alphaModFix/>
          </a:blip>
          <a:srcRect/>
          <a:stretch/>
        </p:blipFill>
        <p:spPr>
          <a:xfrm>
            <a:off x="8688553" y="3986688"/>
            <a:ext cx="1390117" cy="1286872"/>
          </a:xfrm>
          <a:prstGeom prst="rect">
            <a:avLst/>
          </a:prstGeom>
          <a:noFill/>
          <a:ln>
            <a:noFill/>
          </a:ln>
        </p:spPr>
      </p:pic>
      <p:pic>
        <p:nvPicPr>
          <p:cNvPr id="171" name="Google Shape;171;p48"/>
          <p:cNvPicPr preferRelativeResize="0"/>
          <p:nvPr/>
        </p:nvPicPr>
        <p:blipFill rotWithShape="1">
          <a:blip r:embed="rId18">
            <a:alphaModFix/>
          </a:blip>
          <a:srcRect/>
          <a:stretch/>
        </p:blipFill>
        <p:spPr>
          <a:xfrm>
            <a:off x="10553203" y="3159010"/>
            <a:ext cx="1390117" cy="11555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9"/>
          <p:cNvSpPr txBox="1">
            <a:spLocks noGrp="1"/>
          </p:cNvSpPr>
          <p:nvPr>
            <p:ph type="title"/>
          </p:nvPr>
        </p:nvSpPr>
        <p:spPr>
          <a:xfrm>
            <a:off x="594359" y="867565"/>
            <a:ext cx="10198826" cy="898923"/>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Welche Arten von Labels gibt es?</a:t>
            </a:r>
            <a:endParaRPr dirty="0">
              <a:latin typeface="Aptos Serif" panose="02020604070405020304" pitchFamily="18" charset="0"/>
              <a:cs typeface="Aptos Serif" panose="02020604070405020304" pitchFamily="18" charset="0"/>
            </a:endParaRPr>
          </a:p>
        </p:txBody>
      </p:sp>
      <p:sp>
        <p:nvSpPr>
          <p:cNvPr id="177" name="Google Shape;177;p49"/>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fontScale="92500" lnSpcReduction="10000"/>
          </a:bodyPr>
          <a:lstStyle/>
          <a:p>
            <a:pPr marL="571500" lvl="0" indent="-342900">
              <a:buFont typeface="Arial" panose="020B0604020202020204" pitchFamily="34" charset="0"/>
              <a:buChar char="•"/>
            </a:pPr>
            <a:r>
              <a:rPr lang="de-DE" dirty="0">
                <a:latin typeface="Aptos" panose="020B0004020202020204" pitchFamily="34" charset="0"/>
              </a:rPr>
              <a:t>gesetzlich vorgeschriebene Kennzeichnungen</a:t>
            </a:r>
          </a:p>
          <a:p>
            <a:pPr marL="571500" lvl="0" indent="-342900">
              <a:buFont typeface="Arial" panose="020B0604020202020204" pitchFamily="34" charset="0"/>
              <a:buChar char="•"/>
            </a:pPr>
            <a:r>
              <a:rPr lang="de-DE" dirty="0">
                <a:latin typeface="Aptos" panose="020B0004020202020204" pitchFamily="34" charset="0"/>
              </a:rPr>
              <a:t>Umweltzeichen Typ I</a:t>
            </a:r>
          </a:p>
          <a:p>
            <a:pPr marL="571500" lvl="0" indent="-342900">
              <a:buFont typeface="Arial" panose="020B0604020202020204" pitchFamily="34" charset="0"/>
              <a:buChar char="•"/>
            </a:pPr>
            <a:r>
              <a:rPr lang="de-DE" dirty="0">
                <a:latin typeface="Aptos" panose="020B0004020202020204" pitchFamily="34" charset="0"/>
              </a:rPr>
              <a:t>Sozialzeichen</a:t>
            </a:r>
          </a:p>
          <a:p>
            <a:pPr marL="571500" lvl="0" indent="-342900">
              <a:buFont typeface="Arial" panose="020B0604020202020204" pitchFamily="34" charset="0"/>
              <a:buChar char="•"/>
            </a:pPr>
            <a:r>
              <a:rPr lang="de-DE" dirty="0">
                <a:latin typeface="Aptos" panose="020B0004020202020204" pitchFamily="34" charset="0"/>
              </a:rPr>
              <a:t>private Kennzeichnungen</a:t>
            </a:r>
          </a:p>
          <a:p>
            <a:pPr marL="571500" lvl="0" indent="-342900">
              <a:buFont typeface="Arial" panose="020B0604020202020204" pitchFamily="34" charset="0"/>
              <a:buChar char="•"/>
            </a:pPr>
            <a:r>
              <a:rPr lang="de-DE" dirty="0">
                <a:latin typeface="Aptos" panose="020B0004020202020204" pitchFamily="34" charset="0"/>
              </a:rPr>
              <a:t>regionale Marken</a:t>
            </a:r>
          </a:p>
          <a:p>
            <a:pPr marL="571500" lvl="0" indent="-342900">
              <a:buFont typeface="Arial" panose="020B0604020202020204" pitchFamily="34" charset="0"/>
              <a:buChar char="•"/>
            </a:pPr>
            <a:r>
              <a:rPr lang="de-DE" dirty="0">
                <a:latin typeface="Aptos" panose="020B0004020202020204" pitchFamily="34" charset="0"/>
              </a:rPr>
              <a:t>Unternehmenszertifizierungen / Managementsysteme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50"/>
          <p:cNvSpPr txBox="1">
            <a:spLocks noGrp="1"/>
          </p:cNvSpPr>
          <p:nvPr>
            <p:ph type="title"/>
          </p:nvPr>
        </p:nvSpPr>
        <p:spPr>
          <a:xfrm>
            <a:off x="594360" y="189572"/>
            <a:ext cx="6787747" cy="1909572"/>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Gesetzlich vorgeschriebene Kennzeichnungen </a:t>
            </a:r>
            <a:endParaRPr dirty="0">
              <a:latin typeface="Aptos Serif" panose="02020604070405020304" pitchFamily="18" charset="0"/>
              <a:cs typeface="Aptos Serif" panose="02020604070405020304" pitchFamily="18" charset="0"/>
            </a:endParaRPr>
          </a:p>
        </p:txBody>
      </p:sp>
      <p:sp>
        <p:nvSpPr>
          <p:cNvPr id="183" name="Google Shape;183;p50"/>
          <p:cNvSpPr txBox="1"/>
          <p:nvPr/>
        </p:nvSpPr>
        <p:spPr>
          <a:xfrm>
            <a:off x="377396" y="2364118"/>
            <a:ext cx="7561691" cy="4247276"/>
          </a:xfrm>
          <a:prstGeom prst="rect">
            <a:avLst/>
          </a:prstGeom>
          <a:noFill/>
          <a:ln>
            <a:noFill/>
          </a:ln>
        </p:spPr>
        <p:txBody>
          <a:bodyPr spcFirstLastPara="1" wrap="square" lIns="91425" tIns="45700" rIns="91425" bIns="45700" anchor="t" anchorCtr="0">
            <a:spAutoFit/>
          </a:bodyPr>
          <a:lstStyle/>
          <a:p>
            <a:pPr marL="25400" lvl="0">
              <a:buSzPts val="2000"/>
            </a:pPr>
            <a:r>
              <a:rPr lang="de-DE" sz="1800" b="1" dirty="0">
                <a:solidFill>
                  <a:srgbClr val="035854"/>
                </a:solidFill>
                <a:latin typeface="Aptos" panose="020B0004020202020204" pitchFamily="34" charset="0"/>
              </a:rPr>
              <a:t>EU-Energieeffizienzlabel und EU-Energieverbrauchskennzeichnung für verschiedene Produkte:</a:t>
            </a:r>
          </a:p>
          <a:p>
            <a:pPr marL="152400" lvl="2" indent="-127000">
              <a:buSzPts val="2000"/>
              <a:buFont typeface="Arial"/>
              <a:buChar char="•"/>
            </a:pPr>
            <a:r>
              <a:rPr lang="de-DE" sz="1800" dirty="0">
                <a:solidFill>
                  <a:schemeClr val="tx1"/>
                </a:solidFill>
                <a:latin typeface="Aptos" panose="020B0004020202020204" pitchFamily="34" charset="0"/>
              </a:rPr>
              <a:t>Haushaltsgeräte, Lampen, Warmwasserbereiter…</a:t>
            </a:r>
          </a:p>
          <a:p>
            <a:pPr marL="25400" lvl="0">
              <a:buSzPts val="2000"/>
            </a:pPr>
            <a:endParaRPr lang="de-DE" sz="1800" b="1" dirty="0">
              <a:solidFill>
                <a:srgbClr val="035854"/>
              </a:solidFill>
              <a:latin typeface="Aptos" panose="020B0004020202020204" pitchFamily="34" charset="0"/>
            </a:endParaRPr>
          </a:p>
          <a:p>
            <a:pPr marL="25400" lvl="0">
              <a:buSzPts val="2000"/>
            </a:pPr>
            <a:r>
              <a:rPr lang="de-DE" sz="1800" b="1" dirty="0">
                <a:solidFill>
                  <a:srgbClr val="035854"/>
                </a:solidFill>
                <a:latin typeface="Aptos" panose="020B0004020202020204" pitchFamily="34" charset="0"/>
              </a:rPr>
              <a:t>Geräte werden nach ihren Energieverbrauchswerten klassifiziert.</a:t>
            </a:r>
          </a:p>
          <a:p>
            <a:pPr marL="25400" lvl="0">
              <a:buSzPts val="2000"/>
            </a:pPr>
            <a:endParaRPr lang="de-DE" sz="1800" b="1" dirty="0">
              <a:solidFill>
                <a:srgbClr val="035854"/>
              </a:solidFill>
              <a:latin typeface="Aptos" panose="020B0004020202020204" pitchFamily="34" charset="0"/>
            </a:endParaRPr>
          </a:p>
          <a:p>
            <a:pPr marL="25400" lvl="0">
              <a:buSzPts val="2000"/>
            </a:pPr>
            <a:r>
              <a:rPr lang="de-DE" sz="1800" b="1" dirty="0">
                <a:solidFill>
                  <a:srgbClr val="035854"/>
                </a:solidFill>
                <a:latin typeface="Aptos" panose="020B0004020202020204" pitchFamily="34" charset="0"/>
              </a:rPr>
              <a:t>Neue Kennzeichnung seit 2021 – zunächst für die Energieklassen A-G für:</a:t>
            </a:r>
          </a:p>
          <a:p>
            <a:pPr marL="152400" lvl="0" indent="-127000">
              <a:buSzPts val="2000"/>
              <a:buFont typeface="Arial"/>
              <a:buChar char="•"/>
            </a:pPr>
            <a:r>
              <a:rPr lang="de-DE" sz="1800" dirty="0">
                <a:solidFill>
                  <a:schemeClr val="tx1"/>
                </a:solidFill>
                <a:latin typeface="Aptos" panose="020B0004020202020204" pitchFamily="34" charset="0"/>
              </a:rPr>
              <a:t>Kühl- und Gefriergeräte, einschließlich Weinkühlschränke</a:t>
            </a:r>
          </a:p>
          <a:p>
            <a:pPr marL="152400" lvl="0" indent="-127000">
              <a:buSzPts val="2000"/>
              <a:buFont typeface="Arial"/>
              <a:buChar char="•"/>
            </a:pPr>
            <a:r>
              <a:rPr lang="de-DE" sz="1800" dirty="0">
                <a:solidFill>
                  <a:schemeClr val="tx1"/>
                </a:solidFill>
                <a:latin typeface="Aptos" panose="020B0004020202020204" pitchFamily="34" charset="0"/>
              </a:rPr>
              <a:t>Geschirrspüler Waschmaschinen, einschließlich Waschtrockner</a:t>
            </a:r>
          </a:p>
          <a:p>
            <a:pPr marL="152400" lvl="0" indent="-127000">
              <a:buSzPts val="2000"/>
              <a:buFont typeface="Arial"/>
              <a:buChar char="•"/>
            </a:pPr>
            <a:r>
              <a:rPr lang="de-DE" sz="1800" dirty="0">
                <a:solidFill>
                  <a:schemeClr val="tx1"/>
                </a:solidFill>
                <a:latin typeface="Aptos" panose="020B0004020202020204" pitchFamily="34" charset="0"/>
              </a:rPr>
              <a:t>Elektronische Bildschirme, einschließlich Fernseher </a:t>
            </a:r>
          </a:p>
          <a:p>
            <a:pPr marL="152400" lvl="0" indent="-127000">
              <a:buSzPts val="2000"/>
              <a:buFont typeface="Arial"/>
              <a:buChar char="•"/>
            </a:pPr>
            <a:r>
              <a:rPr lang="de-DE" sz="1800" dirty="0">
                <a:solidFill>
                  <a:schemeClr val="tx1"/>
                </a:solidFill>
                <a:latin typeface="Aptos" panose="020B0004020202020204" pitchFamily="34" charset="0"/>
              </a:rPr>
              <a:t>Lampen und Leuchten</a:t>
            </a:r>
          </a:p>
          <a:p>
            <a:pPr marL="25400" lvl="0">
              <a:buSzPts val="2000"/>
            </a:pPr>
            <a:endParaRPr lang="de-DE" sz="1800" b="1" dirty="0">
              <a:solidFill>
                <a:srgbClr val="035854"/>
              </a:solidFill>
              <a:latin typeface="Aptos" panose="020B0004020202020204" pitchFamily="34" charset="0"/>
            </a:endParaRPr>
          </a:p>
          <a:p>
            <a:pPr marL="25400" lvl="0">
              <a:buSzPts val="2000"/>
            </a:pPr>
            <a:r>
              <a:rPr lang="de-DE" sz="1800" b="1" dirty="0">
                <a:solidFill>
                  <a:srgbClr val="035854"/>
                </a:solidFill>
                <a:latin typeface="Aptos" panose="020B0004020202020204" pitchFamily="34" charset="0"/>
              </a:rPr>
              <a:t>EU-Bio-Logo für landwirtschaftliche Erzeugnisse, die als Bio-Produkte vermarktet werden</a:t>
            </a:r>
            <a:endParaRPr sz="1800" b="0" i="0" u="none" strike="noStrike" cap="none" dirty="0">
              <a:solidFill>
                <a:srgbClr val="3F3F3F"/>
              </a:solidFill>
              <a:latin typeface="Aptos" panose="020B0004020202020204" pitchFamily="34" charset="0"/>
              <a:sym typeface="Arial"/>
            </a:endParaRPr>
          </a:p>
        </p:txBody>
      </p:sp>
      <p:pic>
        <p:nvPicPr>
          <p:cNvPr id="184" name="Google Shape;184;p50" descr="Kühl- und Gefriergeräte | Umweltbundesamt"/>
          <p:cNvPicPr preferRelativeResize="0"/>
          <p:nvPr/>
        </p:nvPicPr>
        <p:blipFill rotWithShape="1">
          <a:blip r:embed="rId3">
            <a:alphaModFix/>
          </a:blip>
          <a:srcRect l="37292" r="37838"/>
          <a:stretch/>
        </p:blipFill>
        <p:spPr>
          <a:xfrm>
            <a:off x="8126233" y="1661822"/>
            <a:ext cx="1630017" cy="2659713"/>
          </a:xfrm>
          <a:prstGeom prst="rect">
            <a:avLst/>
          </a:prstGeom>
          <a:noFill/>
          <a:ln>
            <a:noFill/>
          </a:ln>
        </p:spPr>
      </p:pic>
      <p:pic>
        <p:nvPicPr>
          <p:cNvPr id="185" name="Google Shape;185;p50" descr="The organic logo - European Commission"/>
          <p:cNvPicPr preferRelativeResize="0"/>
          <p:nvPr/>
        </p:nvPicPr>
        <p:blipFill rotWithShape="1">
          <a:blip r:embed="rId4">
            <a:alphaModFix/>
          </a:blip>
          <a:srcRect/>
          <a:stretch/>
        </p:blipFill>
        <p:spPr>
          <a:xfrm>
            <a:off x="10130542" y="3887319"/>
            <a:ext cx="1885950" cy="1743075"/>
          </a:xfrm>
          <a:prstGeom prst="rect">
            <a:avLst/>
          </a:prstGeom>
          <a:noFill/>
          <a:ln>
            <a:noFill/>
          </a:ln>
        </p:spPr>
      </p:pic>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1002</Words>
  <Application>Microsoft Macintosh PowerPoint</Application>
  <PresentationFormat>Breitbild</PresentationFormat>
  <Paragraphs>118</Paragraphs>
  <Slides>20</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Aptos Serif</vt:lpstr>
      <vt:lpstr>Play</vt:lpstr>
      <vt:lpstr>Arial</vt:lpstr>
      <vt:lpstr>Aptos</vt:lpstr>
      <vt:lpstr>Calibri</vt:lpstr>
      <vt:lpstr>Benutzerdefiniert</vt:lpstr>
      <vt:lpstr>PowerPoint-Präsentation</vt:lpstr>
      <vt:lpstr>2. Tools und Vorlagen </vt:lpstr>
      <vt:lpstr>Quellen für Kriterien und Musterausschreibungsklauseln</vt:lpstr>
      <vt:lpstr>2.1 Quellen für Kriterien 2.2 Musterausschreibungsklauseln </vt:lpstr>
      <vt:lpstr>EU GPP Kriterien</vt:lpstr>
      <vt:lpstr>EU-Umweltzeichen </vt:lpstr>
      <vt:lpstr>Produkt- und Leistungslabels und Zertifizierungssysteme</vt:lpstr>
      <vt:lpstr>Welche Arten von Labels gibt es?</vt:lpstr>
      <vt:lpstr>Gesetzlich vorgeschriebene Kennzeichnungen </vt:lpstr>
      <vt:lpstr>Freiwillige Umweltzeichen oder Umweltzeichen vom Typ I</vt:lpstr>
      <vt:lpstr>Freiwilliges Soziallabel Typ I ähnlich </vt:lpstr>
      <vt:lpstr>Sozial- und Umweltzeichen Typ I und Typ I ähnlich</vt:lpstr>
      <vt:lpstr>Eigene Erklärungen Typ II</vt:lpstr>
      <vt:lpstr>Möglichkeiten für die Verwendung von Etiketten</vt:lpstr>
      <vt:lpstr>Umwelt- und Managementstandards</vt:lpstr>
      <vt:lpstr>TRAINER TIPPS…</vt:lpstr>
      <vt:lpstr>PowerPoint-Präsentation</vt:lpstr>
      <vt:lpstr>2. Tools und Vorlagen </vt:lpstr>
      <vt:lpstr>Musterfragebogen für Lieferanten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3</cp:revision>
  <dcterms:created xsi:type="dcterms:W3CDTF">2024-09-16T10:50:40Z</dcterms:created>
  <dcterms:modified xsi:type="dcterms:W3CDTF">2026-01-16T14:09:59Z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