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Aptos Serif" panose="02020604070405020304" pitchFamily="18" charset="0"/>
      <p:regular r:id="rId21"/>
      <p:bold r:id="rId22"/>
      <p:italic r:id="rId23"/>
      <p:boldItalic r:id="rId24"/>
    </p:embeddedFont>
    <p:embeddedFont>
      <p:font typeface="Play" pitchFamily="2"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54bhDzIwyMe/b2KUfKY2ZLpqju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5"/>
  </p:normalViewPr>
  <p:slideViewPr>
    <p:cSldViewPr snapToGrid="0">
      <p:cViewPr varScale="1">
        <p:scale>
          <a:sx n="113" d="100"/>
          <a:sy n="113" d="100"/>
        </p:scale>
        <p:origin x="5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vol.at/maeder-feiert-sonnenfest/813189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86" name="Google Shape;18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Source Text: https://gemeindebund.at/images/uploads/downloads/2017/Projekte/Ressourceneffiziente_Gemeinde/Projekt_Ressourceneffiziente_Gemeinde_Massnahmenkatalog.pdf S. 41-42</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Source Picture: https://www.umweltberatung.at/img/1400/4409.jpg</a:t>
            </a:r>
            <a:endParaRPr/>
          </a:p>
        </p:txBody>
      </p:sp>
      <p:sp>
        <p:nvSpPr>
          <p:cNvPr id="187" name="Google Shape;18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02" name="Google Shape;20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Source Text: https://www.klimabuendnis.at/wp-content/uploads/2024/03/6_kbu_lf_beschaffung.pdf </a:t>
            </a:r>
            <a:endParaRPr/>
          </a:p>
          <a:p>
            <a:pPr marL="457200" marR="0" lvl="0" indent="-228600" algn="l" rtl="0">
              <a:lnSpc>
                <a:spcPct val="100000"/>
              </a:lnSpc>
              <a:spcBef>
                <a:spcPts val="0"/>
              </a:spcBef>
              <a:spcAft>
                <a:spcPts val="0"/>
              </a:spcAft>
              <a:buSzPts val="1400"/>
              <a:buNone/>
            </a:pPr>
            <a:r>
              <a:rPr lang="de-DE"/>
              <a:t>Source Picture: </a:t>
            </a:r>
            <a:r>
              <a:rPr lang="de-DE" sz="1200" u="sng">
                <a:solidFill>
                  <a:schemeClr val="hlink"/>
                </a:solidFill>
                <a:hlinkClick r:id="rId3"/>
              </a:rPr>
              <a:t>https://www.vol.at/maeder-feiert-sonnenfest/8131894</a:t>
            </a:r>
            <a:r>
              <a:rPr lang="de-DE" sz="1200"/>
              <a:t> Sonnenfest Mäder 2023</a:t>
            </a:r>
            <a:endParaRPr/>
          </a:p>
        </p:txBody>
      </p:sp>
      <p:sp>
        <p:nvSpPr>
          <p:cNvPr id="203" name="Google Shape;203;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19" name="Google Shape;21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Source Text: Film </a:t>
            </a:r>
            <a:r>
              <a:rPr lang="de-DE" dirty="0" err="1"/>
              <a:t>from</a:t>
            </a:r>
            <a:r>
              <a:rPr lang="de-DE" dirty="0"/>
              <a:t> </a:t>
            </a:r>
            <a:r>
              <a:rPr lang="de-DE" dirty="0" err="1"/>
              <a:t>this</a:t>
            </a:r>
            <a:r>
              <a:rPr lang="de-DE" dirty="0"/>
              <a:t> </a:t>
            </a:r>
            <a:r>
              <a:rPr lang="de-DE" dirty="0" err="1"/>
              <a:t>website</a:t>
            </a:r>
            <a:r>
              <a:rPr lang="de-DE" dirty="0"/>
              <a:t> (</a:t>
            </a:r>
            <a:r>
              <a:rPr lang="de-DE" dirty="0" err="1"/>
              <a:t>from</a:t>
            </a:r>
            <a:r>
              <a:rPr lang="de-DE" dirty="0"/>
              <a:t> min. 18:15): https://</a:t>
            </a:r>
            <a:r>
              <a:rPr lang="de-DE" dirty="0" err="1"/>
              <a:t>www.kompass-nachhaltigkeit.de</a:t>
            </a:r>
            <a:r>
              <a:rPr lang="de-DE" dirty="0"/>
              <a:t>/grundlagenwissen/</a:t>
            </a:r>
            <a:r>
              <a:rPr lang="de-DE" dirty="0" err="1"/>
              <a:t>einblick</a:t>
            </a:r>
            <a:r>
              <a:rPr lang="de-DE" dirty="0"/>
              <a:t>-in-die-</a:t>
            </a:r>
            <a:r>
              <a:rPr lang="de-DE" dirty="0" err="1"/>
              <a:t>beschaffungspraxis</a:t>
            </a:r>
            <a:endParaRPr dirty="0"/>
          </a:p>
          <a:p>
            <a:pPr marL="457200" marR="0" lvl="0" indent="-228600" algn="l" rtl="0">
              <a:lnSpc>
                <a:spcPct val="100000"/>
              </a:lnSpc>
              <a:spcBef>
                <a:spcPts val="0"/>
              </a:spcBef>
              <a:spcAft>
                <a:spcPts val="0"/>
              </a:spcAft>
              <a:buSzPts val="1400"/>
              <a:buNone/>
            </a:pPr>
            <a:r>
              <a:rPr lang="de-DE" dirty="0"/>
              <a:t>Source Picture: https://</a:t>
            </a:r>
            <a:r>
              <a:rPr lang="de-DE" dirty="0" err="1"/>
              <a:t>polizeibericht.info</a:t>
            </a:r>
            <a:r>
              <a:rPr lang="de-DE" dirty="0"/>
              <a:t>/</a:t>
            </a:r>
            <a:r>
              <a:rPr lang="de-DE" dirty="0" err="1"/>
              <a:t>ausruestung</a:t>
            </a:r>
            <a:r>
              <a:rPr lang="de-DE" dirty="0"/>
              <a:t>/</a:t>
            </a:r>
            <a:r>
              <a:rPr lang="de-DE" dirty="0" err="1"/>
              <a:t>fuhrpark</a:t>
            </a:r>
            <a:r>
              <a:rPr lang="de-DE" dirty="0"/>
              <a:t>/</a:t>
            </a:r>
            <a:endParaRPr dirty="0"/>
          </a:p>
          <a:p>
            <a:pPr marL="457200" marR="0" lvl="0" indent="-22860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de-DE" dirty="0"/>
              <a:t>Explanation: </a:t>
            </a:r>
            <a:r>
              <a:rPr lang="de-DE" sz="1200" b="0" dirty="0">
                <a:solidFill>
                  <a:srgbClr val="3F3F3F"/>
                </a:solidFill>
              </a:rPr>
              <a:t>Police </a:t>
            </a:r>
            <a:r>
              <a:rPr lang="de-DE" sz="1200" b="0" dirty="0" err="1">
                <a:solidFill>
                  <a:srgbClr val="3F3F3F"/>
                </a:solidFill>
              </a:rPr>
              <a:t>patrol</a:t>
            </a:r>
            <a:r>
              <a:rPr lang="de-DE" sz="1200" b="0" dirty="0">
                <a:solidFill>
                  <a:srgbClr val="3F3F3F"/>
                </a:solidFill>
              </a:rPr>
              <a:t> </a:t>
            </a:r>
            <a:r>
              <a:rPr lang="de-DE" sz="1200" b="0" dirty="0" err="1">
                <a:solidFill>
                  <a:srgbClr val="3F3F3F"/>
                </a:solidFill>
              </a:rPr>
              <a:t>cars</a:t>
            </a:r>
            <a:r>
              <a:rPr lang="de-DE" sz="1200" b="0" dirty="0">
                <a:solidFill>
                  <a:srgbClr val="3F3F3F"/>
                </a:solidFill>
              </a:rPr>
              <a:t> </a:t>
            </a:r>
            <a:r>
              <a:rPr lang="de-DE" sz="1200" b="0" dirty="0" err="1">
                <a:solidFill>
                  <a:srgbClr val="3F3F3F"/>
                </a:solidFill>
              </a:rPr>
              <a:t>must</a:t>
            </a:r>
            <a:r>
              <a:rPr lang="de-DE" sz="1200" b="0" dirty="0">
                <a:solidFill>
                  <a:srgbClr val="3F3F3F"/>
                </a:solidFill>
              </a:rPr>
              <a:t> </a:t>
            </a:r>
            <a:r>
              <a:rPr lang="de-DE" sz="1200" b="0" dirty="0" err="1">
                <a:solidFill>
                  <a:srgbClr val="3F3F3F"/>
                </a:solidFill>
              </a:rPr>
              <a:t>be</a:t>
            </a:r>
            <a:r>
              <a:rPr lang="de-DE" sz="1200" b="0" dirty="0">
                <a:solidFill>
                  <a:srgbClr val="3F3F3F"/>
                </a:solidFill>
              </a:rPr>
              <a:t> </a:t>
            </a:r>
            <a:r>
              <a:rPr lang="de-DE" sz="1200" b="0" dirty="0" err="1">
                <a:solidFill>
                  <a:srgbClr val="3F3F3F"/>
                </a:solidFill>
              </a:rPr>
              <a:t>ready</a:t>
            </a:r>
            <a:r>
              <a:rPr lang="de-DE" sz="1200" b="0" dirty="0">
                <a:solidFill>
                  <a:srgbClr val="3F3F3F"/>
                </a:solidFill>
              </a:rPr>
              <a:t> </a:t>
            </a:r>
            <a:r>
              <a:rPr lang="de-DE" sz="1200" b="0" dirty="0" err="1">
                <a:solidFill>
                  <a:srgbClr val="3F3F3F"/>
                </a:solidFill>
              </a:rPr>
              <a:t>for</a:t>
            </a:r>
            <a:r>
              <a:rPr lang="de-DE" sz="1200" b="0" dirty="0">
                <a:solidFill>
                  <a:srgbClr val="3F3F3F"/>
                </a:solidFill>
              </a:rPr>
              <a:t> </a:t>
            </a:r>
            <a:r>
              <a:rPr lang="de-DE" sz="1200" b="0" dirty="0" err="1">
                <a:solidFill>
                  <a:srgbClr val="3F3F3F"/>
                </a:solidFill>
              </a:rPr>
              <a:t>action</a:t>
            </a:r>
            <a:r>
              <a:rPr lang="de-DE" sz="1200" b="0" dirty="0">
                <a:solidFill>
                  <a:srgbClr val="3F3F3F"/>
                </a:solidFill>
              </a:rPr>
              <a:t> </a:t>
            </a:r>
            <a:r>
              <a:rPr lang="de-DE" sz="1200" b="0" dirty="0" err="1">
                <a:solidFill>
                  <a:srgbClr val="3F3F3F"/>
                </a:solidFill>
              </a:rPr>
              <a:t>day</a:t>
            </a:r>
            <a:r>
              <a:rPr lang="de-DE" sz="1200" b="0" dirty="0">
                <a:solidFill>
                  <a:srgbClr val="3F3F3F"/>
                </a:solidFill>
              </a:rPr>
              <a:t> and </a:t>
            </a:r>
            <a:r>
              <a:rPr lang="de-DE" sz="1200" b="0" dirty="0" err="1">
                <a:solidFill>
                  <a:srgbClr val="3F3F3F"/>
                </a:solidFill>
              </a:rPr>
              <a:t>night</a:t>
            </a:r>
            <a:r>
              <a:rPr lang="de-DE" sz="1200" b="0" dirty="0">
                <a:solidFill>
                  <a:srgbClr val="3F3F3F"/>
                </a:solidFill>
              </a:rPr>
              <a:t>. Long </a:t>
            </a:r>
            <a:r>
              <a:rPr lang="de-DE" sz="1200" b="0" dirty="0" err="1">
                <a:solidFill>
                  <a:srgbClr val="3F3F3F"/>
                </a:solidFill>
              </a:rPr>
              <a:t>charging</a:t>
            </a:r>
            <a:r>
              <a:rPr lang="de-DE" sz="1200" b="0" dirty="0">
                <a:solidFill>
                  <a:srgbClr val="3F3F3F"/>
                </a:solidFill>
              </a:rPr>
              <a:t> </a:t>
            </a:r>
            <a:r>
              <a:rPr lang="de-DE" sz="1200" b="0" dirty="0" err="1">
                <a:solidFill>
                  <a:srgbClr val="3F3F3F"/>
                </a:solidFill>
              </a:rPr>
              <a:t>times</a:t>
            </a:r>
            <a:r>
              <a:rPr lang="de-DE" sz="1200" b="0" dirty="0">
                <a:solidFill>
                  <a:srgbClr val="3F3F3F"/>
                </a:solidFill>
              </a:rPr>
              <a:t> </a:t>
            </a:r>
            <a:r>
              <a:rPr lang="de-DE" sz="1200" b="0" dirty="0" err="1">
                <a:solidFill>
                  <a:srgbClr val="3F3F3F"/>
                </a:solidFill>
              </a:rPr>
              <a:t>for</a:t>
            </a:r>
            <a:r>
              <a:rPr lang="de-DE" sz="1200" b="0" dirty="0">
                <a:solidFill>
                  <a:srgbClr val="3F3F3F"/>
                </a:solidFill>
              </a:rPr>
              <a:t> </a:t>
            </a:r>
            <a:r>
              <a:rPr lang="de-DE" sz="1200" b="0" dirty="0" err="1">
                <a:solidFill>
                  <a:srgbClr val="3F3F3F"/>
                </a:solidFill>
              </a:rPr>
              <a:t>electric</a:t>
            </a:r>
            <a:r>
              <a:rPr lang="de-DE" sz="1200" b="0" dirty="0">
                <a:solidFill>
                  <a:srgbClr val="3F3F3F"/>
                </a:solidFill>
              </a:rPr>
              <a:t> </a:t>
            </a:r>
            <a:r>
              <a:rPr lang="de-DE" sz="1200" b="0" dirty="0" err="1">
                <a:solidFill>
                  <a:srgbClr val="3F3F3F"/>
                </a:solidFill>
              </a:rPr>
              <a:t>cars</a:t>
            </a:r>
            <a:r>
              <a:rPr lang="de-DE" sz="1200" b="0" dirty="0">
                <a:solidFill>
                  <a:srgbClr val="3F3F3F"/>
                </a:solidFill>
              </a:rPr>
              <a:t> </a:t>
            </a:r>
            <a:r>
              <a:rPr lang="de-DE" sz="1200" b="0" dirty="0" err="1">
                <a:solidFill>
                  <a:srgbClr val="3F3F3F"/>
                </a:solidFill>
              </a:rPr>
              <a:t>require</a:t>
            </a:r>
            <a:r>
              <a:rPr lang="de-DE" sz="1200" b="0" dirty="0">
                <a:solidFill>
                  <a:srgbClr val="3F3F3F"/>
                </a:solidFill>
              </a:rPr>
              <a:t> a </a:t>
            </a:r>
            <a:r>
              <a:rPr lang="de-DE" sz="1200" b="0" dirty="0" err="1">
                <a:solidFill>
                  <a:srgbClr val="3F3F3F"/>
                </a:solidFill>
              </a:rPr>
              <a:t>great</a:t>
            </a:r>
            <a:r>
              <a:rPr lang="de-DE" sz="1200" b="0" dirty="0">
                <a:solidFill>
                  <a:srgbClr val="3F3F3F"/>
                </a:solidFill>
              </a:rPr>
              <a:t> deal </a:t>
            </a:r>
            <a:r>
              <a:rPr lang="de-DE" sz="1200" b="0" dirty="0" err="1">
                <a:solidFill>
                  <a:srgbClr val="3F3F3F"/>
                </a:solidFill>
              </a:rPr>
              <a:t>of</a:t>
            </a:r>
            <a:r>
              <a:rPr lang="de-DE" sz="1200" b="0" dirty="0">
                <a:solidFill>
                  <a:srgbClr val="3F3F3F"/>
                </a:solidFill>
              </a:rPr>
              <a:t> </a:t>
            </a:r>
            <a:r>
              <a:rPr lang="de-DE" sz="1200" b="0" dirty="0" err="1">
                <a:solidFill>
                  <a:srgbClr val="3F3F3F"/>
                </a:solidFill>
              </a:rPr>
              <a:t>logistical</a:t>
            </a:r>
            <a:r>
              <a:rPr lang="de-DE" sz="1200" b="0" dirty="0">
                <a:solidFill>
                  <a:srgbClr val="3F3F3F"/>
                </a:solidFill>
              </a:rPr>
              <a:t> </a:t>
            </a:r>
            <a:r>
              <a:rPr lang="de-DE" sz="1200" b="0" dirty="0" err="1">
                <a:solidFill>
                  <a:srgbClr val="3F3F3F"/>
                </a:solidFill>
              </a:rPr>
              <a:t>effort</a:t>
            </a:r>
            <a:r>
              <a:rPr lang="de-DE" sz="1200" b="0" dirty="0">
                <a:solidFill>
                  <a:srgbClr val="3F3F3F"/>
                </a:solidFill>
              </a:rPr>
              <a:t> </a:t>
            </a:r>
            <a:r>
              <a:rPr lang="de-DE" sz="1200" b="0" dirty="0" err="1">
                <a:solidFill>
                  <a:srgbClr val="3F3F3F"/>
                </a:solidFill>
              </a:rPr>
              <a:t>to</a:t>
            </a:r>
            <a:r>
              <a:rPr lang="de-DE" sz="1200" b="0" dirty="0">
                <a:solidFill>
                  <a:srgbClr val="3F3F3F"/>
                </a:solidFill>
              </a:rPr>
              <a:t> </a:t>
            </a:r>
            <a:r>
              <a:rPr lang="de-DE" sz="1200" b="0" dirty="0" err="1">
                <a:solidFill>
                  <a:srgbClr val="3F3F3F"/>
                </a:solidFill>
              </a:rPr>
              <a:t>ensure</a:t>
            </a:r>
            <a:r>
              <a:rPr lang="de-DE" sz="1200" b="0" dirty="0">
                <a:solidFill>
                  <a:srgbClr val="3F3F3F"/>
                </a:solidFill>
              </a:rPr>
              <a:t> operational </a:t>
            </a:r>
            <a:r>
              <a:rPr lang="de-DE" sz="1200" b="0" dirty="0" err="1">
                <a:solidFill>
                  <a:srgbClr val="3F3F3F"/>
                </a:solidFill>
              </a:rPr>
              <a:t>readiness</a:t>
            </a:r>
            <a:r>
              <a:rPr lang="de-DE" sz="1200" b="0" dirty="0">
                <a:solidFill>
                  <a:srgbClr val="3F3F3F"/>
                </a:solidFill>
              </a:rPr>
              <a:t>.</a:t>
            </a:r>
            <a:endParaRPr dirty="0"/>
          </a:p>
          <a:p>
            <a:pPr marL="0" lvl="0" indent="0" algn="l" rtl="0">
              <a:lnSpc>
                <a:spcPct val="100000"/>
              </a:lnSpc>
              <a:spcBef>
                <a:spcPts val="0"/>
              </a:spcBef>
              <a:spcAft>
                <a:spcPts val="0"/>
              </a:spcAft>
              <a:buSzPts val="1400"/>
              <a:buNone/>
            </a:pPr>
            <a:endParaRPr sz="1200" b="0" dirty="0">
              <a:solidFill>
                <a:srgbClr val="3F3F3F"/>
              </a:solidFill>
            </a:endParaRPr>
          </a:p>
          <a:p>
            <a:pPr marL="0" lvl="0" indent="0" algn="l" rtl="0">
              <a:lnSpc>
                <a:spcPct val="100000"/>
              </a:lnSpc>
              <a:spcBef>
                <a:spcPts val="0"/>
              </a:spcBef>
              <a:spcAft>
                <a:spcPts val="0"/>
              </a:spcAft>
              <a:buSzPts val="1400"/>
              <a:buNone/>
            </a:pPr>
            <a:r>
              <a:rPr lang="de-DE" sz="1200" b="0" dirty="0" err="1">
                <a:solidFill>
                  <a:srgbClr val="3F3F3F"/>
                </a:solidFill>
              </a:rPr>
              <a:t>Procurement</a:t>
            </a:r>
            <a:r>
              <a:rPr lang="de-DE" sz="1200" b="0" dirty="0">
                <a:solidFill>
                  <a:srgbClr val="3F3F3F"/>
                </a:solidFill>
              </a:rPr>
              <a:t> </a:t>
            </a:r>
            <a:r>
              <a:rPr lang="de-DE" sz="1200" b="0" dirty="0" err="1">
                <a:solidFill>
                  <a:srgbClr val="3F3F3F"/>
                </a:solidFill>
              </a:rPr>
              <a:t>officers</a:t>
            </a:r>
            <a:r>
              <a:rPr lang="de-DE" sz="1200" b="0" dirty="0">
                <a:solidFill>
                  <a:srgbClr val="3F3F3F"/>
                </a:solidFill>
              </a:rPr>
              <a:t> at </a:t>
            </a:r>
            <a:r>
              <a:rPr lang="de-DE" sz="1200" b="0" dirty="0" err="1">
                <a:solidFill>
                  <a:srgbClr val="3F3F3F"/>
                </a:solidFill>
              </a:rPr>
              <a:t>the</a:t>
            </a:r>
            <a:r>
              <a:rPr lang="de-DE" sz="1200" b="0" dirty="0">
                <a:solidFill>
                  <a:srgbClr val="3F3F3F"/>
                </a:solidFill>
              </a:rPr>
              <a:t> Berlin Police Department </a:t>
            </a:r>
            <a:r>
              <a:rPr lang="de-DE" sz="1200" b="0" dirty="0" err="1">
                <a:solidFill>
                  <a:srgbClr val="3F3F3F"/>
                </a:solidFill>
              </a:rPr>
              <a:t>would</a:t>
            </a:r>
            <a:r>
              <a:rPr lang="de-DE" sz="1200" b="0" dirty="0">
                <a:solidFill>
                  <a:srgbClr val="3F3F3F"/>
                </a:solidFill>
              </a:rPr>
              <a:t> like </a:t>
            </a:r>
            <a:r>
              <a:rPr lang="de-DE" sz="1200" b="0" dirty="0" err="1">
                <a:solidFill>
                  <a:srgbClr val="3F3F3F"/>
                </a:solidFill>
              </a:rPr>
              <a:t>to</a:t>
            </a:r>
            <a:r>
              <a:rPr lang="de-DE" sz="1200" b="0" dirty="0">
                <a:solidFill>
                  <a:srgbClr val="3F3F3F"/>
                </a:solidFill>
              </a:rPr>
              <a:t> </a:t>
            </a:r>
            <a:r>
              <a:rPr lang="de-DE" sz="1200" b="0" dirty="0" err="1">
                <a:solidFill>
                  <a:srgbClr val="3F3F3F"/>
                </a:solidFill>
              </a:rPr>
              <a:t>see</a:t>
            </a:r>
            <a:r>
              <a:rPr lang="de-DE" sz="1200" b="0" dirty="0">
                <a:solidFill>
                  <a:srgbClr val="3F3F3F"/>
                </a:solidFill>
              </a:rPr>
              <a:t> </a:t>
            </a:r>
            <a:r>
              <a:rPr lang="de-DE" sz="1200" b="0" dirty="0" err="1">
                <a:solidFill>
                  <a:srgbClr val="3F3F3F"/>
                </a:solidFill>
              </a:rPr>
              <a:t>certificates</a:t>
            </a:r>
            <a:r>
              <a:rPr lang="de-DE" sz="1200" b="0" dirty="0">
                <a:solidFill>
                  <a:srgbClr val="3F3F3F"/>
                </a:solidFill>
              </a:rPr>
              <a:t> </a:t>
            </a:r>
            <a:r>
              <a:rPr lang="de-DE" sz="1200" b="0" dirty="0" err="1">
                <a:solidFill>
                  <a:srgbClr val="3F3F3F"/>
                </a:solidFill>
              </a:rPr>
              <a:t>for</a:t>
            </a:r>
            <a:r>
              <a:rPr lang="de-DE" sz="1200" b="0" dirty="0">
                <a:solidFill>
                  <a:srgbClr val="3F3F3F"/>
                </a:solidFill>
              </a:rPr>
              <a:t> </a:t>
            </a:r>
            <a:r>
              <a:rPr lang="de-DE" sz="1200" b="0" dirty="0" err="1">
                <a:solidFill>
                  <a:srgbClr val="3F3F3F"/>
                </a:solidFill>
              </a:rPr>
              <a:t>the</a:t>
            </a:r>
            <a:r>
              <a:rPr lang="de-DE" sz="1200" b="0" dirty="0">
                <a:solidFill>
                  <a:srgbClr val="3F3F3F"/>
                </a:solidFill>
              </a:rPr>
              <a:t> </a:t>
            </a:r>
            <a:r>
              <a:rPr lang="de-DE" sz="1200" b="0" dirty="0" err="1">
                <a:solidFill>
                  <a:srgbClr val="3F3F3F"/>
                </a:solidFill>
              </a:rPr>
              <a:t>manufacture</a:t>
            </a:r>
            <a:r>
              <a:rPr lang="de-DE" sz="1200" b="0" dirty="0">
                <a:solidFill>
                  <a:srgbClr val="3F3F3F"/>
                </a:solidFill>
              </a:rPr>
              <a:t> </a:t>
            </a:r>
            <a:r>
              <a:rPr lang="de-DE" sz="1200" b="0" dirty="0" err="1">
                <a:solidFill>
                  <a:srgbClr val="3F3F3F"/>
                </a:solidFill>
              </a:rPr>
              <a:t>of</a:t>
            </a:r>
            <a:r>
              <a:rPr lang="de-DE" sz="1200" b="0" dirty="0">
                <a:solidFill>
                  <a:srgbClr val="3F3F3F"/>
                </a:solidFill>
              </a:rPr>
              <a:t> </a:t>
            </a:r>
            <a:r>
              <a:rPr lang="de-DE" sz="1200" b="0" dirty="0" err="1">
                <a:solidFill>
                  <a:srgbClr val="3F3F3F"/>
                </a:solidFill>
              </a:rPr>
              <a:t>vehicles</a:t>
            </a:r>
            <a:r>
              <a:rPr lang="de-DE" sz="1200" b="0" dirty="0">
                <a:solidFill>
                  <a:srgbClr val="3F3F3F"/>
                </a:solidFill>
              </a:rPr>
              <a:t> (</a:t>
            </a:r>
            <a:r>
              <a:rPr lang="de-DE" sz="1200" b="0" dirty="0" err="1">
                <a:solidFill>
                  <a:srgbClr val="3F3F3F"/>
                </a:solidFill>
              </a:rPr>
              <a:t>for</a:t>
            </a:r>
            <a:r>
              <a:rPr lang="de-DE" sz="1200" b="0" dirty="0">
                <a:solidFill>
                  <a:srgbClr val="3F3F3F"/>
                </a:solidFill>
              </a:rPr>
              <a:t> </a:t>
            </a:r>
            <a:r>
              <a:rPr lang="de-DE" sz="1200" b="0" dirty="0" err="1">
                <a:solidFill>
                  <a:srgbClr val="3F3F3F"/>
                </a:solidFill>
              </a:rPr>
              <a:t>cars</a:t>
            </a:r>
            <a:r>
              <a:rPr lang="de-DE" sz="1200" b="0" dirty="0">
                <a:solidFill>
                  <a:srgbClr val="3F3F3F"/>
                </a:solidFill>
              </a:rPr>
              <a:t> </a:t>
            </a:r>
            <a:r>
              <a:rPr lang="de-DE" sz="1200" b="0" dirty="0" err="1">
                <a:solidFill>
                  <a:srgbClr val="3F3F3F"/>
                </a:solidFill>
              </a:rPr>
              <a:t>with</a:t>
            </a:r>
            <a:r>
              <a:rPr lang="de-DE" sz="1200" b="0" dirty="0">
                <a:solidFill>
                  <a:srgbClr val="3F3F3F"/>
                </a:solidFill>
              </a:rPr>
              <a:t> </a:t>
            </a:r>
            <a:r>
              <a:rPr lang="de-DE" sz="1200" b="0" dirty="0" err="1">
                <a:solidFill>
                  <a:srgbClr val="3F3F3F"/>
                </a:solidFill>
              </a:rPr>
              <a:t>combustion</a:t>
            </a:r>
            <a:r>
              <a:rPr lang="de-DE" sz="1200" b="0" dirty="0">
                <a:solidFill>
                  <a:srgbClr val="3F3F3F"/>
                </a:solidFill>
              </a:rPr>
              <a:t> </a:t>
            </a:r>
            <a:r>
              <a:rPr lang="de-DE" sz="1200" b="0" dirty="0" err="1">
                <a:solidFill>
                  <a:srgbClr val="3F3F3F"/>
                </a:solidFill>
              </a:rPr>
              <a:t>engines</a:t>
            </a:r>
            <a:r>
              <a:rPr lang="de-DE" sz="1200" b="0" dirty="0">
                <a:solidFill>
                  <a:srgbClr val="3F3F3F"/>
                </a:solidFill>
              </a:rPr>
              <a:t> </a:t>
            </a:r>
            <a:r>
              <a:rPr lang="de-DE" sz="1200" b="0" dirty="0" err="1">
                <a:solidFill>
                  <a:srgbClr val="3F3F3F"/>
                </a:solidFill>
              </a:rPr>
              <a:t>as</a:t>
            </a:r>
            <a:r>
              <a:rPr lang="de-DE" sz="1200" b="0" dirty="0">
                <a:solidFill>
                  <a:srgbClr val="3F3F3F"/>
                </a:solidFill>
              </a:rPr>
              <a:t> </a:t>
            </a:r>
            <a:r>
              <a:rPr lang="de-DE" sz="1200" b="0" dirty="0" err="1">
                <a:solidFill>
                  <a:srgbClr val="3F3F3F"/>
                </a:solidFill>
              </a:rPr>
              <a:t>well</a:t>
            </a:r>
            <a:r>
              <a:rPr lang="de-DE" sz="1200" b="0" dirty="0">
                <a:solidFill>
                  <a:srgbClr val="3F3F3F"/>
                </a:solidFill>
              </a:rPr>
              <a:t> </a:t>
            </a:r>
            <a:r>
              <a:rPr lang="de-DE" sz="1200" b="0" dirty="0" err="1">
                <a:solidFill>
                  <a:srgbClr val="3F3F3F"/>
                </a:solidFill>
              </a:rPr>
              <a:t>as</a:t>
            </a:r>
            <a:r>
              <a:rPr lang="de-DE" sz="1200" b="0" dirty="0">
                <a:solidFill>
                  <a:srgbClr val="3F3F3F"/>
                </a:solidFill>
              </a:rPr>
              <a:t> </a:t>
            </a:r>
            <a:r>
              <a:rPr lang="de-DE" sz="1200" b="0" dirty="0" err="1">
                <a:solidFill>
                  <a:srgbClr val="3F3F3F"/>
                </a:solidFill>
              </a:rPr>
              <a:t>electric</a:t>
            </a:r>
            <a:r>
              <a:rPr lang="de-DE" sz="1200" b="0" dirty="0">
                <a:solidFill>
                  <a:srgbClr val="3F3F3F"/>
                </a:solidFill>
              </a:rPr>
              <a:t> </a:t>
            </a:r>
            <a:r>
              <a:rPr lang="de-DE" sz="1200" b="0" dirty="0" err="1">
                <a:solidFill>
                  <a:srgbClr val="3F3F3F"/>
                </a:solidFill>
              </a:rPr>
              <a:t>cars</a:t>
            </a:r>
            <a:r>
              <a:rPr lang="de-DE" sz="1200" b="0" dirty="0">
                <a:solidFill>
                  <a:srgbClr val="3F3F3F"/>
                </a:solidFill>
              </a:rPr>
              <a:t>) so </a:t>
            </a:r>
            <a:r>
              <a:rPr lang="de-DE" sz="1200" b="0" dirty="0" err="1">
                <a:solidFill>
                  <a:srgbClr val="3F3F3F"/>
                </a:solidFill>
              </a:rPr>
              <a:t>that</a:t>
            </a:r>
            <a:r>
              <a:rPr lang="de-DE" sz="1200" b="0" dirty="0">
                <a:solidFill>
                  <a:srgbClr val="3F3F3F"/>
                </a:solidFill>
              </a:rPr>
              <a:t> </a:t>
            </a:r>
            <a:r>
              <a:rPr lang="de-DE" sz="1200" b="0" dirty="0" err="1">
                <a:solidFill>
                  <a:srgbClr val="3F3F3F"/>
                </a:solidFill>
              </a:rPr>
              <a:t>they</a:t>
            </a:r>
            <a:r>
              <a:rPr lang="de-DE" sz="1200" b="0" dirty="0">
                <a:solidFill>
                  <a:srgbClr val="3F3F3F"/>
                </a:solidFill>
              </a:rPr>
              <a:t> </a:t>
            </a:r>
            <a:r>
              <a:rPr lang="de-DE" sz="1200" b="0" dirty="0" err="1">
                <a:solidFill>
                  <a:srgbClr val="3F3F3F"/>
                </a:solidFill>
              </a:rPr>
              <a:t>can</a:t>
            </a:r>
            <a:r>
              <a:rPr lang="de-DE" sz="1200" b="0" dirty="0">
                <a:solidFill>
                  <a:srgbClr val="3F3F3F"/>
                </a:solidFill>
              </a:rPr>
              <a:t> also </a:t>
            </a:r>
            <a:r>
              <a:rPr lang="de-DE" sz="1200" b="0" dirty="0" err="1">
                <a:solidFill>
                  <a:srgbClr val="3F3F3F"/>
                </a:solidFill>
              </a:rPr>
              <a:t>ensure</a:t>
            </a:r>
            <a:r>
              <a:rPr lang="de-DE" sz="1200" b="0" dirty="0">
                <a:solidFill>
                  <a:srgbClr val="3F3F3F"/>
                </a:solidFill>
              </a:rPr>
              <a:t> </a:t>
            </a:r>
            <a:r>
              <a:rPr lang="de-DE" sz="1200" b="0" dirty="0" err="1">
                <a:solidFill>
                  <a:srgbClr val="3F3F3F"/>
                </a:solidFill>
              </a:rPr>
              <a:t>sustainability</a:t>
            </a:r>
            <a:r>
              <a:rPr lang="de-DE" sz="1200" b="0" dirty="0">
                <a:solidFill>
                  <a:srgbClr val="3F3F3F"/>
                </a:solidFill>
              </a:rPr>
              <a:t> </a:t>
            </a:r>
            <a:r>
              <a:rPr lang="de-DE" sz="1200" b="0" dirty="0" err="1">
                <a:solidFill>
                  <a:srgbClr val="3F3F3F"/>
                </a:solidFill>
              </a:rPr>
              <a:t>for</a:t>
            </a:r>
            <a:r>
              <a:rPr lang="de-DE" sz="1200" b="0" dirty="0">
                <a:solidFill>
                  <a:srgbClr val="3F3F3F"/>
                </a:solidFill>
              </a:rPr>
              <a:t> </a:t>
            </a:r>
            <a:r>
              <a:rPr lang="de-DE" sz="1200" b="0" dirty="0" err="1">
                <a:solidFill>
                  <a:srgbClr val="3F3F3F"/>
                </a:solidFill>
              </a:rPr>
              <a:t>combustion</a:t>
            </a:r>
            <a:r>
              <a:rPr lang="de-DE" sz="1200" b="0" dirty="0">
                <a:solidFill>
                  <a:srgbClr val="3F3F3F"/>
                </a:solidFill>
              </a:rPr>
              <a:t> </a:t>
            </a:r>
            <a:r>
              <a:rPr lang="de-DE" sz="1200" b="0" dirty="0" err="1">
                <a:solidFill>
                  <a:srgbClr val="3F3F3F"/>
                </a:solidFill>
              </a:rPr>
              <a:t>engines</a:t>
            </a:r>
            <a:r>
              <a:rPr lang="de-DE" sz="1200" b="0" dirty="0">
                <a:solidFill>
                  <a:srgbClr val="3F3F3F"/>
                </a:solidFill>
              </a:rPr>
              <a:t>.</a:t>
            </a:r>
            <a:endParaRPr dirty="0"/>
          </a:p>
          <a:p>
            <a:pPr marL="0" lvl="0" indent="0" algn="l" rtl="0">
              <a:lnSpc>
                <a:spcPct val="100000"/>
              </a:lnSpc>
              <a:spcBef>
                <a:spcPts val="0"/>
              </a:spcBef>
              <a:spcAft>
                <a:spcPts val="0"/>
              </a:spcAft>
              <a:buSzPts val="1400"/>
              <a:buNone/>
            </a:pPr>
            <a:endParaRPr sz="1200" b="0" dirty="0">
              <a:solidFill>
                <a:srgbClr val="3F3F3F"/>
              </a:solidFill>
            </a:endParaRPr>
          </a:p>
          <a:p>
            <a:pPr marL="0" lvl="0" indent="0" algn="l" rtl="0">
              <a:lnSpc>
                <a:spcPct val="100000"/>
              </a:lnSpc>
              <a:spcBef>
                <a:spcPts val="0"/>
              </a:spcBef>
              <a:spcAft>
                <a:spcPts val="0"/>
              </a:spcAft>
              <a:buSzPts val="1400"/>
              <a:buNone/>
            </a:pPr>
            <a:r>
              <a:rPr lang="de-DE" sz="1200" b="0" dirty="0">
                <a:solidFill>
                  <a:srgbClr val="3F3F3F"/>
                </a:solidFill>
              </a:rPr>
              <a:t>In </a:t>
            </a:r>
            <a:r>
              <a:rPr lang="de-DE" sz="1200" b="0" dirty="0" err="1">
                <a:solidFill>
                  <a:srgbClr val="3F3F3F"/>
                </a:solidFill>
              </a:rPr>
              <a:t>addition</a:t>
            </a:r>
            <a:r>
              <a:rPr lang="de-DE" sz="1200" b="0" dirty="0">
                <a:solidFill>
                  <a:srgbClr val="3F3F3F"/>
                </a:solidFill>
              </a:rPr>
              <a:t> </a:t>
            </a:r>
            <a:r>
              <a:rPr lang="de-DE" sz="1200" b="0" dirty="0" err="1">
                <a:solidFill>
                  <a:srgbClr val="3F3F3F"/>
                </a:solidFill>
              </a:rPr>
              <a:t>to</a:t>
            </a:r>
            <a:r>
              <a:rPr lang="de-DE" sz="1200" b="0" dirty="0">
                <a:solidFill>
                  <a:srgbClr val="3F3F3F"/>
                </a:solidFill>
              </a:rPr>
              <a:t> </a:t>
            </a:r>
            <a:r>
              <a:rPr lang="de-DE" sz="1200" b="0" dirty="0" err="1">
                <a:solidFill>
                  <a:srgbClr val="3F3F3F"/>
                </a:solidFill>
              </a:rPr>
              <a:t>electric</a:t>
            </a:r>
            <a:r>
              <a:rPr lang="de-DE" sz="1200" b="0" dirty="0">
                <a:solidFill>
                  <a:srgbClr val="3F3F3F"/>
                </a:solidFill>
              </a:rPr>
              <a:t> </a:t>
            </a:r>
            <a:r>
              <a:rPr lang="de-DE" sz="1200" b="0" dirty="0" err="1">
                <a:solidFill>
                  <a:srgbClr val="3F3F3F"/>
                </a:solidFill>
              </a:rPr>
              <a:t>cars</a:t>
            </a:r>
            <a:r>
              <a:rPr lang="de-DE" sz="1200" b="0" dirty="0">
                <a:solidFill>
                  <a:srgbClr val="3F3F3F"/>
                </a:solidFill>
              </a:rPr>
              <a:t>, </a:t>
            </a:r>
            <a:r>
              <a:rPr lang="de-DE" sz="1200" b="0" dirty="0" err="1">
                <a:solidFill>
                  <a:srgbClr val="3F3F3F"/>
                </a:solidFill>
              </a:rPr>
              <a:t>the</a:t>
            </a:r>
            <a:r>
              <a:rPr lang="de-DE" sz="1200" b="0" dirty="0">
                <a:solidFill>
                  <a:srgbClr val="3F3F3F"/>
                </a:solidFill>
              </a:rPr>
              <a:t> Berlin </a:t>
            </a:r>
            <a:r>
              <a:rPr lang="de-DE" sz="1200" b="0" dirty="0" err="1">
                <a:solidFill>
                  <a:srgbClr val="3F3F3F"/>
                </a:solidFill>
              </a:rPr>
              <a:t>police</a:t>
            </a:r>
            <a:r>
              <a:rPr lang="de-DE" sz="1200" b="0" dirty="0">
                <a:solidFill>
                  <a:srgbClr val="3F3F3F"/>
                </a:solidFill>
              </a:rPr>
              <a:t> </a:t>
            </a:r>
            <a:r>
              <a:rPr lang="de-DE" sz="1200" b="0" dirty="0" err="1">
                <a:solidFill>
                  <a:srgbClr val="3F3F3F"/>
                </a:solidFill>
              </a:rPr>
              <a:t>are</a:t>
            </a:r>
            <a:r>
              <a:rPr lang="de-DE" sz="1200" b="0" dirty="0">
                <a:solidFill>
                  <a:srgbClr val="3F3F3F"/>
                </a:solidFill>
              </a:rPr>
              <a:t> also </a:t>
            </a:r>
            <a:r>
              <a:rPr lang="de-DE" sz="1200" b="0" dirty="0" err="1">
                <a:solidFill>
                  <a:srgbClr val="3F3F3F"/>
                </a:solidFill>
              </a:rPr>
              <a:t>procuring</a:t>
            </a:r>
            <a:r>
              <a:rPr lang="de-DE" sz="1200" b="0" dirty="0">
                <a:solidFill>
                  <a:srgbClr val="3F3F3F"/>
                </a:solidFill>
              </a:rPr>
              <a:t> hydrogen-</a:t>
            </a:r>
            <a:r>
              <a:rPr lang="de-DE" sz="1200" b="0" dirty="0" err="1">
                <a:solidFill>
                  <a:srgbClr val="3F3F3F"/>
                </a:solidFill>
              </a:rPr>
              <a:t>powered</a:t>
            </a:r>
            <a:r>
              <a:rPr lang="de-DE" sz="1200" b="0" dirty="0">
                <a:solidFill>
                  <a:srgbClr val="3F3F3F"/>
                </a:solidFill>
              </a:rPr>
              <a:t> </a:t>
            </a:r>
            <a:r>
              <a:rPr lang="de-DE" sz="1200" b="0" dirty="0" err="1">
                <a:solidFill>
                  <a:srgbClr val="3F3F3F"/>
                </a:solidFill>
              </a:rPr>
              <a:t>cars</a:t>
            </a:r>
            <a:r>
              <a:rPr lang="de-DE" sz="1200" b="0" dirty="0">
                <a:solidFill>
                  <a:srgbClr val="3F3F3F"/>
                </a:solidFill>
              </a:rPr>
              <a:t>.</a:t>
            </a:r>
            <a:endParaRPr sz="1200" b="0" dirty="0">
              <a:solidFill>
                <a:srgbClr val="3F3F3F"/>
              </a:solidFill>
            </a:endParaRPr>
          </a:p>
          <a:p>
            <a:pPr marL="457200" marR="0" lvl="0" indent="-228600" algn="l" rtl="0">
              <a:lnSpc>
                <a:spcPct val="100000"/>
              </a:lnSpc>
              <a:spcBef>
                <a:spcPts val="0"/>
              </a:spcBef>
              <a:spcAft>
                <a:spcPts val="0"/>
              </a:spcAft>
              <a:buSzPts val="1400"/>
              <a:buNone/>
            </a:pPr>
            <a:endParaRPr dirty="0"/>
          </a:p>
        </p:txBody>
      </p:sp>
      <p:sp>
        <p:nvSpPr>
          <p:cNvPr id="220" name="Google Shape;22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28" name="Google Shape;22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dirty="0"/>
              <a:t>Explanation: </a:t>
            </a:r>
            <a:r>
              <a:rPr lang="de-DE" sz="1200" b="0" dirty="0">
                <a:solidFill>
                  <a:srgbClr val="3F3F3F"/>
                </a:solidFill>
              </a:rPr>
              <a:t>Police </a:t>
            </a:r>
            <a:r>
              <a:rPr lang="de-DE" sz="1200" b="0" dirty="0" err="1">
                <a:solidFill>
                  <a:srgbClr val="3F3F3F"/>
                </a:solidFill>
              </a:rPr>
              <a:t>patrol</a:t>
            </a:r>
            <a:r>
              <a:rPr lang="de-DE" sz="1200" b="0" dirty="0">
                <a:solidFill>
                  <a:srgbClr val="3F3F3F"/>
                </a:solidFill>
              </a:rPr>
              <a:t> </a:t>
            </a:r>
            <a:r>
              <a:rPr lang="de-DE" sz="1200" b="0" dirty="0" err="1">
                <a:solidFill>
                  <a:srgbClr val="3F3F3F"/>
                </a:solidFill>
              </a:rPr>
              <a:t>cars</a:t>
            </a:r>
            <a:r>
              <a:rPr lang="de-DE" sz="1200" b="0" dirty="0">
                <a:solidFill>
                  <a:srgbClr val="3F3F3F"/>
                </a:solidFill>
              </a:rPr>
              <a:t> </a:t>
            </a:r>
            <a:r>
              <a:rPr lang="de-DE" sz="1200" b="0" dirty="0" err="1">
                <a:solidFill>
                  <a:srgbClr val="3F3F3F"/>
                </a:solidFill>
              </a:rPr>
              <a:t>must</a:t>
            </a:r>
            <a:r>
              <a:rPr lang="de-DE" sz="1200" b="0" dirty="0">
                <a:solidFill>
                  <a:srgbClr val="3F3F3F"/>
                </a:solidFill>
              </a:rPr>
              <a:t> </a:t>
            </a:r>
            <a:r>
              <a:rPr lang="de-DE" sz="1200" b="0" dirty="0" err="1">
                <a:solidFill>
                  <a:srgbClr val="3F3F3F"/>
                </a:solidFill>
              </a:rPr>
              <a:t>be</a:t>
            </a:r>
            <a:r>
              <a:rPr lang="de-DE" sz="1200" b="0" dirty="0">
                <a:solidFill>
                  <a:srgbClr val="3F3F3F"/>
                </a:solidFill>
              </a:rPr>
              <a:t> </a:t>
            </a:r>
            <a:r>
              <a:rPr lang="de-DE" sz="1200" b="0" dirty="0" err="1">
                <a:solidFill>
                  <a:srgbClr val="3F3F3F"/>
                </a:solidFill>
              </a:rPr>
              <a:t>ready</a:t>
            </a:r>
            <a:r>
              <a:rPr lang="de-DE" sz="1200" b="0" dirty="0">
                <a:solidFill>
                  <a:srgbClr val="3F3F3F"/>
                </a:solidFill>
              </a:rPr>
              <a:t> </a:t>
            </a:r>
            <a:r>
              <a:rPr lang="de-DE" sz="1200" b="0" dirty="0" err="1">
                <a:solidFill>
                  <a:srgbClr val="3F3F3F"/>
                </a:solidFill>
              </a:rPr>
              <a:t>for</a:t>
            </a:r>
            <a:r>
              <a:rPr lang="de-DE" sz="1200" b="0" dirty="0">
                <a:solidFill>
                  <a:srgbClr val="3F3F3F"/>
                </a:solidFill>
              </a:rPr>
              <a:t> </a:t>
            </a:r>
            <a:r>
              <a:rPr lang="de-DE" sz="1200" b="0" dirty="0" err="1">
                <a:solidFill>
                  <a:srgbClr val="3F3F3F"/>
                </a:solidFill>
              </a:rPr>
              <a:t>action</a:t>
            </a:r>
            <a:r>
              <a:rPr lang="de-DE" sz="1200" b="0" dirty="0">
                <a:solidFill>
                  <a:srgbClr val="3F3F3F"/>
                </a:solidFill>
              </a:rPr>
              <a:t> </a:t>
            </a:r>
            <a:r>
              <a:rPr lang="de-DE" sz="1200" b="0" dirty="0" err="1">
                <a:solidFill>
                  <a:srgbClr val="3F3F3F"/>
                </a:solidFill>
              </a:rPr>
              <a:t>day</a:t>
            </a:r>
            <a:r>
              <a:rPr lang="de-DE" sz="1200" b="0" dirty="0">
                <a:solidFill>
                  <a:srgbClr val="3F3F3F"/>
                </a:solidFill>
              </a:rPr>
              <a:t> and </a:t>
            </a:r>
            <a:r>
              <a:rPr lang="de-DE" sz="1200" b="0" dirty="0" err="1">
                <a:solidFill>
                  <a:srgbClr val="3F3F3F"/>
                </a:solidFill>
              </a:rPr>
              <a:t>night</a:t>
            </a:r>
            <a:r>
              <a:rPr lang="de-DE" sz="1200" b="0" dirty="0">
                <a:solidFill>
                  <a:srgbClr val="3F3F3F"/>
                </a:solidFill>
              </a:rPr>
              <a:t>. Long </a:t>
            </a:r>
            <a:r>
              <a:rPr lang="de-DE" sz="1200" b="0" dirty="0" err="1">
                <a:solidFill>
                  <a:srgbClr val="3F3F3F"/>
                </a:solidFill>
              </a:rPr>
              <a:t>charging</a:t>
            </a:r>
            <a:r>
              <a:rPr lang="de-DE" sz="1200" b="0" dirty="0">
                <a:solidFill>
                  <a:srgbClr val="3F3F3F"/>
                </a:solidFill>
              </a:rPr>
              <a:t> </a:t>
            </a:r>
            <a:r>
              <a:rPr lang="de-DE" sz="1200" b="0" dirty="0" err="1">
                <a:solidFill>
                  <a:srgbClr val="3F3F3F"/>
                </a:solidFill>
              </a:rPr>
              <a:t>times</a:t>
            </a:r>
            <a:r>
              <a:rPr lang="de-DE" sz="1200" b="0" dirty="0">
                <a:solidFill>
                  <a:srgbClr val="3F3F3F"/>
                </a:solidFill>
              </a:rPr>
              <a:t> </a:t>
            </a:r>
            <a:r>
              <a:rPr lang="de-DE" sz="1200" b="0" dirty="0" err="1">
                <a:solidFill>
                  <a:srgbClr val="3F3F3F"/>
                </a:solidFill>
              </a:rPr>
              <a:t>for</a:t>
            </a:r>
            <a:r>
              <a:rPr lang="de-DE" sz="1200" b="0" dirty="0">
                <a:solidFill>
                  <a:srgbClr val="3F3F3F"/>
                </a:solidFill>
              </a:rPr>
              <a:t> </a:t>
            </a:r>
            <a:r>
              <a:rPr lang="de-DE" sz="1200" b="0" dirty="0" err="1">
                <a:solidFill>
                  <a:srgbClr val="3F3F3F"/>
                </a:solidFill>
              </a:rPr>
              <a:t>electric</a:t>
            </a:r>
            <a:r>
              <a:rPr lang="de-DE" sz="1200" b="0" dirty="0">
                <a:solidFill>
                  <a:srgbClr val="3F3F3F"/>
                </a:solidFill>
              </a:rPr>
              <a:t> </a:t>
            </a:r>
            <a:r>
              <a:rPr lang="de-DE" sz="1200" b="0" dirty="0" err="1">
                <a:solidFill>
                  <a:srgbClr val="3F3F3F"/>
                </a:solidFill>
              </a:rPr>
              <a:t>cars</a:t>
            </a:r>
            <a:r>
              <a:rPr lang="de-DE" sz="1200" b="0" dirty="0">
                <a:solidFill>
                  <a:srgbClr val="3F3F3F"/>
                </a:solidFill>
              </a:rPr>
              <a:t> </a:t>
            </a:r>
            <a:r>
              <a:rPr lang="de-DE" sz="1200" b="0" dirty="0" err="1">
                <a:solidFill>
                  <a:srgbClr val="3F3F3F"/>
                </a:solidFill>
              </a:rPr>
              <a:t>require</a:t>
            </a:r>
            <a:r>
              <a:rPr lang="de-DE" sz="1200" b="0" dirty="0">
                <a:solidFill>
                  <a:srgbClr val="3F3F3F"/>
                </a:solidFill>
              </a:rPr>
              <a:t> a </a:t>
            </a:r>
            <a:r>
              <a:rPr lang="de-DE" sz="1200" b="0" dirty="0" err="1">
                <a:solidFill>
                  <a:srgbClr val="3F3F3F"/>
                </a:solidFill>
              </a:rPr>
              <a:t>great</a:t>
            </a:r>
            <a:r>
              <a:rPr lang="de-DE" sz="1200" b="0" dirty="0">
                <a:solidFill>
                  <a:srgbClr val="3F3F3F"/>
                </a:solidFill>
              </a:rPr>
              <a:t> deal </a:t>
            </a:r>
            <a:r>
              <a:rPr lang="de-DE" sz="1200" b="0" dirty="0" err="1">
                <a:solidFill>
                  <a:srgbClr val="3F3F3F"/>
                </a:solidFill>
              </a:rPr>
              <a:t>of</a:t>
            </a:r>
            <a:r>
              <a:rPr lang="de-DE" sz="1200" b="0" dirty="0">
                <a:solidFill>
                  <a:srgbClr val="3F3F3F"/>
                </a:solidFill>
              </a:rPr>
              <a:t> </a:t>
            </a:r>
            <a:r>
              <a:rPr lang="de-DE" sz="1200" b="0" dirty="0" err="1">
                <a:solidFill>
                  <a:srgbClr val="3F3F3F"/>
                </a:solidFill>
              </a:rPr>
              <a:t>logistical</a:t>
            </a:r>
            <a:r>
              <a:rPr lang="de-DE" sz="1200" b="0" dirty="0">
                <a:solidFill>
                  <a:srgbClr val="3F3F3F"/>
                </a:solidFill>
              </a:rPr>
              <a:t> </a:t>
            </a:r>
            <a:r>
              <a:rPr lang="de-DE" sz="1200" b="0" dirty="0" err="1">
                <a:solidFill>
                  <a:srgbClr val="3F3F3F"/>
                </a:solidFill>
              </a:rPr>
              <a:t>effort</a:t>
            </a:r>
            <a:r>
              <a:rPr lang="de-DE" sz="1200" b="0" dirty="0">
                <a:solidFill>
                  <a:srgbClr val="3F3F3F"/>
                </a:solidFill>
              </a:rPr>
              <a:t> </a:t>
            </a:r>
            <a:r>
              <a:rPr lang="de-DE" sz="1200" b="0" dirty="0" err="1">
                <a:solidFill>
                  <a:srgbClr val="3F3F3F"/>
                </a:solidFill>
              </a:rPr>
              <a:t>to</a:t>
            </a:r>
            <a:r>
              <a:rPr lang="de-DE" sz="1200" b="0" dirty="0">
                <a:solidFill>
                  <a:srgbClr val="3F3F3F"/>
                </a:solidFill>
              </a:rPr>
              <a:t> </a:t>
            </a:r>
            <a:r>
              <a:rPr lang="de-DE" sz="1200" b="0" dirty="0" err="1">
                <a:solidFill>
                  <a:srgbClr val="3F3F3F"/>
                </a:solidFill>
              </a:rPr>
              <a:t>ensure</a:t>
            </a:r>
            <a:r>
              <a:rPr lang="de-DE" sz="1200" b="0" dirty="0">
                <a:solidFill>
                  <a:srgbClr val="3F3F3F"/>
                </a:solidFill>
              </a:rPr>
              <a:t> operational </a:t>
            </a:r>
            <a:r>
              <a:rPr lang="de-DE" sz="1200" b="0" dirty="0" err="1">
                <a:solidFill>
                  <a:srgbClr val="3F3F3F"/>
                </a:solidFill>
              </a:rPr>
              <a:t>readiness</a:t>
            </a:r>
            <a:r>
              <a:rPr lang="de-DE" sz="1200" b="0" dirty="0">
                <a:solidFill>
                  <a:srgbClr val="3F3F3F"/>
                </a:solidFill>
              </a:rPr>
              <a:t>.</a:t>
            </a:r>
            <a:endParaRPr dirty="0"/>
          </a:p>
          <a:p>
            <a:pPr marL="0" lvl="0" indent="0" algn="l" rtl="0">
              <a:lnSpc>
                <a:spcPct val="100000"/>
              </a:lnSpc>
              <a:spcBef>
                <a:spcPts val="0"/>
              </a:spcBef>
              <a:spcAft>
                <a:spcPts val="0"/>
              </a:spcAft>
              <a:buSzPts val="1400"/>
              <a:buNone/>
            </a:pPr>
            <a:endParaRPr sz="1200" b="0" dirty="0">
              <a:solidFill>
                <a:srgbClr val="3F3F3F"/>
              </a:solidFill>
            </a:endParaRPr>
          </a:p>
          <a:p>
            <a:pPr marL="0" lvl="0" indent="0" algn="l" rtl="0">
              <a:lnSpc>
                <a:spcPct val="100000"/>
              </a:lnSpc>
              <a:spcBef>
                <a:spcPts val="0"/>
              </a:spcBef>
              <a:spcAft>
                <a:spcPts val="0"/>
              </a:spcAft>
              <a:buSzPts val="1400"/>
              <a:buNone/>
            </a:pPr>
            <a:r>
              <a:rPr lang="de-DE" sz="1200" b="0" dirty="0" err="1">
                <a:solidFill>
                  <a:srgbClr val="3F3F3F"/>
                </a:solidFill>
              </a:rPr>
              <a:t>Procurement</a:t>
            </a:r>
            <a:r>
              <a:rPr lang="de-DE" sz="1200" b="0" dirty="0">
                <a:solidFill>
                  <a:srgbClr val="3F3F3F"/>
                </a:solidFill>
              </a:rPr>
              <a:t> </a:t>
            </a:r>
            <a:r>
              <a:rPr lang="de-DE" sz="1200" b="0" dirty="0" err="1">
                <a:solidFill>
                  <a:srgbClr val="3F3F3F"/>
                </a:solidFill>
              </a:rPr>
              <a:t>officers</a:t>
            </a:r>
            <a:r>
              <a:rPr lang="de-DE" sz="1200" b="0" dirty="0">
                <a:solidFill>
                  <a:srgbClr val="3F3F3F"/>
                </a:solidFill>
              </a:rPr>
              <a:t> at </a:t>
            </a:r>
            <a:r>
              <a:rPr lang="de-DE" sz="1200" b="0" dirty="0" err="1">
                <a:solidFill>
                  <a:srgbClr val="3F3F3F"/>
                </a:solidFill>
              </a:rPr>
              <a:t>the</a:t>
            </a:r>
            <a:r>
              <a:rPr lang="de-DE" sz="1200" b="0" dirty="0">
                <a:solidFill>
                  <a:srgbClr val="3F3F3F"/>
                </a:solidFill>
              </a:rPr>
              <a:t> Berlin Police Department </a:t>
            </a:r>
            <a:r>
              <a:rPr lang="de-DE" sz="1200" b="0" dirty="0" err="1">
                <a:solidFill>
                  <a:srgbClr val="3F3F3F"/>
                </a:solidFill>
              </a:rPr>
              <a:t>would</a:t>
            </a:r>
            <a:r>
              <a:rPr lang="de-DE" sz="1200" b="0" dirty="0">
                <a:solidFill>
                  <a:srgbClr val="3F3F3F"/>
                </a:solidFill>
              </a:rPr>
              <a:t> like </a:t>
            </a:r>
            <a:r>
              <a:rPr lang="de-DE" sz="1200" b="0" dirty="0" err="1">
                <a:solidFill>
                  <a:srgbClr val="3F3F3F"/>
                </a:solidFill>
              </a:rPr>
              <a:t>to</a:t>
            </a:r>
            <a:r>
              <a:rPr lang="de-DE" sz="1200" b="0" dirty="0">
                <a:solidFill>
                  <a:srgbClr val="3F3F3F"/>
                </a:solidFill>
              </a:rPr>
              <a:t> </a:t>
            </a:r>
            <a:r>
              <a:rPr lang="de-DE" sz="1200" b="0" dirty="0" err="1">
                <a:solidFill>
                  <a:srgbClr val="3F3F3F"/>
                </a:solidFill>
              </a:rPr>
              <a:t>see</a:t>
            </a:r>
            <a:r>
              <a:rPr lang="de-DE" sz="1200" b="0" dirty="0">
                <a:solidFill>
                  <a:srgbClr val="3F3F3F"/>
                </a:solidFill>
              </a:rPr>
              <a:t> </a:t>
            </a:r>
            <a:r>
              <a:rPr lang="de-DE" sz="1200" b="0" dirty="0" err="1">
                <a:solidFill>
                  <a:srgbClr val="3F3F3F"/>
                </a:solidFill>
              </a:rPr>
              <a:t>certificates</a:t>
            </a:r>
            <a:r>
              <a:rPr lang="de-DE" sz="1200" b="0" dirty="0">
                <a:solidFill>
                  <a:srgbClr val="3F3F3F"/>
                </a:solidFill>
              </a:rPr>
              <a:t> </a:t>
            </a:r>
            <a:r>
              <a:rPr lang="de-DE" sz="1200" b="0" dirty="0" err="1">
                <a:solidFill>
                  <a:srgbClr val="3F3F3F"/>
                </a:solidFill>
              </a:rPr>
              <a:t>for</a:t>
            </a:r>
            <a:r>
              <a:rPr lang="de-DE" sz="1200" b="0" dirty="0">
                <a:solidFill>
                  <a:srgbClr val="3F3F3F"/>
                </a:solidFill>
              </a:rPr>
              <a:t> </a:t>
            </a:r>
            <a:r>
              <a:rPr lang="de-DE" sz="1200" b="0" dirty="0" err="1">
                <a:solidFill>
                  <a:srgbClr val="3F3F3F"/>
                </a:solidFill>
              </a:rPr>
              <a:t>the</a:t>
            </a:r>
            <a:r>
              <a:rPr lang="de-DE" sz="1200" b="0" dirty="0">
                <a:solidFill>
                  <a:srgbClr val="3F3F3F"/>
                </a:solidFill>
              </a:rPr>
              <a:t> </a:t>
            </a:r>
            <a:r>
              <a:rPr lang="de-DE" sz="1200" b="0" dirty="0" err="1">
                <a:solidFill>
                  <a:srgbClr val="3F3F3F"/>
                </a:solidFill>
              </a:rPr>
              <a:t>manufacture</a:t>
            </a:r>
            <a:r>
              <a:rPr lang="de-DE" sz="1200" b="0" dirty="0">
                <a:solidFill>
                  <a:srgbClr val="3F3F3F"/>
                </a:solidFill>
              </a:rPr>
              <a:t> </a:t>
            </a:r>
            <a:r>
              <a:rPr lang="de-DE" sz="1200" b="0" dirty="0" err="1">
                <a:solidFill>
                  <a:srgbClr val="3F3F3F"/>
                </a:solidFill>
              </a:rPr>
              <a:t>of</a:t>
            </a:r>
            <a:r>
              <a:rPr lang="de-DE" sz="1200" b="0" dirty="0">
                <a:solidFill>
                  <a:srgbClr val="3F3F3F"/>
                </a:solidFill>
              </a:rPr>
              <a:t> </a:t>
            </a:r>
            <a:r>
              <a:rPr lang="de-DE" sz="1200" b="0" dirty="0" err="1">
                <a:solidFill>
                  <a:srgbClr val="3F3F3F"/>
                </a:solidFill>
              </a:rPr>
              <a:t>vehicles</a:t>
            </a:r>
            <a:r>
              <a:rPr lang="de-DE" sz="1200" b="0" dirty="0">
                <a:solidFill>
                  <a:srgbClr val="3F3F3F"/>
                </a:solidFill>
              </a:rPr>
              <a:t> (</a:t>
            </a:r>
            <a:r>
              <a:rPr lang="de-DE" sz="1200" b="0" dirty="0" err="1">
                <a:solidFill>
                  <a:srgbClr val="3F3F3F"/>
                </a:solidFill>
              </a:rPr>
              <a:t>for</a:t>
            </a:r>
            <a:r>
              <a:rPr lang="de-DE" sz="1200" b="0" dirty="0">
                <a:solidFill>
                  <a:srgbClr val="3F3F3F"/>
                </a:solidFill>
              </a:rPr>
              <a:t> </a:t>
            </a:r>
            <a:r>
              <a:rPr lang="de-DE" sz="1200" b="0" dirty="0" err="1">
                <a:solidFill>
                  <a:srgbClr val="3F3F3F"/>
                </a:solidFill>
              </a:rPr>
              <a:t>cars</a:t>
            </a:r>
            <a:r>
              <a:rPr lang="de-DE" sz="1200" b="0" dirty="0">
                <a:solidFill>
                  <a:srgbClr val="3F3F3F"/>
                </a:solidFill>
              </a:rPr>
              <a:t> </a:t>
            </a:r>
            <a:r>
              <a:rPr lang="de-DE" sz="1200" b="0" dirty="0" err="1">
                <a:solidFill>
                  <a:srgbClr val="3F3F3F"/>
                </a:solidFill>
              </a:rPr>
              <a:t>with</a:t>
            </a:r>
            <a:r>
              <a:rPr lang="de-DE" sz="1200" b="0" dirty="0">
                <a:solidFill>
                  <a:srgbClr val="3F3F3F"/>
                </a:solidFill>
              </a:rPr>
              <a:t> </a:t>
            </a:r>
            <a:r>
              <a:rPr lang="de-DE" sz="1200" b="0" dirty="0" err="1">
                <a:solidFill>
                  <a:srgbClr val="3F3F3F"/>
                </a:solidFill>
              </a:rPr>
              <a:t>combustion</a:t>
            </a:r>
            <a:r>
              <a:rPr lang="de-DE" sz="1200" b="0" dirty="0">
                <a:solidFill>
                  <a:srgbClr val="3F3F3F"/>
                </a:solidFill>
              </a:rPr>
              <a:t> </a:t>
            </a:r>
            <a:r>
              <a:rPr lang="de-DE" sz="1200" b="0" dirty="0" err="1">
                <a:solidFill>
                  <a:srgbClr val="3F3F3F"/>
                </a:solidFill>
              </a:rPr>
              <a:t>engines</a:t>
            </a:r>
            <a:r>
              <a:rPr lang="de-DE" sz="1200" b="0" dirty="0">
                <a:solidFill>
                  <a:srgbClr val="3F3F3F"/>
                </a:solidFill>
              </a:rPr>
              <a:t> </a:t>
            </a:r>
            <a:r>
              <a:rPr lang="de-DE" sz="1200" b="0" dirty="0" err="1">
                <a:solidFill>
                  <a:srgbClr val="3F3F3F"/>
                </a:solidFill>
              </a:rPr>
              <a:t>as</a:t>
            </a:r>
            <a:r>
              <a:rPr lang="de-DE" sz="1200" b="0" dirty="0">
                <a:solidFill>
                  <a:srgbClr val="3F3F3F"/>
                </a:solidFill>
              </a:rPr>
              <a:t> </a:t>
            </a:r>
            <a:r>
              <a:rPr lang="de-DE" sz="1200" b="0" dirty="0" err="1">
                <a:solidFill>
                  <a:srgbClr val="3F3F3F"/>
                </a:solidFill>
              </a:rPr>
              <a:t>well</a:t>
            </a:r>
            <a:r>
              <a:rPr lang="de-DE" sz="1200" b="0" dirty="0">
                <a:solidFill>
                  <a:srgbClr val="3F3F3F"/>
                </a:solidFill>
              </a:rPr>
              <a:t> </a:t>
            </a:r>
            <a:r>
              <a:rPr lang="de-DE" sz="1200" b="0" dirty="0" err="1">
                <a:solidFill>
                  <a:srgbClr val="3F3F3F"/>
                </a:solidFill>
              </a:rPr>
              <a:t>as</a:t>
            </a:r>
            <a:r>
              <a:rPr lang="de-DE" sz="1200" b="0" dirty="0">
                <a:solidFill>
                  <a:srgbClr val="3F3F3F"/>
                </a:solidFill>
              </a:rPr>
              <a:t> </a:t>
            </a:r>
            <a:r>
              <a:rPr lang="de-DE" sz="1200" b="0" dirty="0" err="1">
                <a:solidFill>
                  <a:srgbClr val="3F3F3F"/>
                </a:solidFill>
              </a:rPr>
              <a:t>electric</a:t>
            </a:r>
            <a:r>
              <a:rPr lang="de-DE" sz="1200" b="0" dirty="0">
                <a:solidFill>
                  <a:srgbClr val="3F3F3F"/>
                </a:solidFill>
              </a:rPr>
              <a:t> </a:t>
            </a:r>
            <a:r>
              <a:rPr lang="de-DE" sz="1200" b="0" dirty="0" err="1">
                <a:solidFill>
                  <a:srgbClr val="3F3F3F"/>
                </a:solidFill>
              </a:rPr>
              <a:t>cars</a:t>
            </a:r>
            <a:r>
              <a:rPr lang="de-DE" sz="1200" b="0" dirty="0">
                <a:solidFill>
                  <a:srgbClr val="3F3F3F"/>
                </a:solidFill>
              </a:rPr>
              <a:t>) so </a:t>
            </a:r>
            <a:r>
              <a:rPr lang="de-DE" sz="1200" b="0" dirty="0" err="1">
                <a:solidFill>
                  <a:srgbClr val="3F3F3F"/>
                </a:solidFill>
              </a:rPr>
              <a:t>that</a:t>
            </a:r>
            <a:r>
              <a:rPr lang="de-DE" sz="1200" b="0" dirty="0">
                <a:solidFill>
                  <a:srgbClr val="3F3F3F"/>
                </a:solidFill>
              </a:rPr>
              <a:t> </a:t>
            </a:r>
            <a:r>
              <a:rPr lang="de-DE" sz="1200" b="0" dirty="0" err="1">
                <a:solidFill>
                  <a:srgbClr val="3F3F3F"/>
                </a:solidFill>
              </a:rPr>
              <a:t>they</a:t>
            </a:r>
            <a:r>
              <a:rPr lang="de-DE" sz="1200" b="0" dirty="0">
                <a:solidFill>
                  <a:srgbClr val="3F3F3F"/>
                </a:solidFill>
              </a:rPr>
              <a:t> </a:t>
            </a:r>
            <a:r>
              <a:rPr lang="de-DE" sz="1200" b="0" dirty="0" err="1">
                <a:solidFill>
                  <a:srgbClr val="3F3F3F"/>
                </a:solidFill>
              </a:rPr>
              <a:t>can</a:t>
            </a:r>
            <a:r>
              <a:rPr lang="de-DE" sz="1200" b="0" dirty="0">
                <a:solidFill>
                  <a:srgbClr val="3F3F3F"/>
                </a:solidFill>
              </a:rPr>
              <a:t> also </a:t>
            </a:r>
            <a:r>
              <a:rPr lang="de-DE" sz="1200" b="0" dirty="0" err="1">
                <a:solidFill>
                  <a:srgbClr val="3F3F3F"/>
                </a:solidFill>
              </a:rPr>
              <a:t>ensure</a:t>
            </a:r>
            <a:r>
              <a:rPr lang="de-DE" sz="1200" b="0" dirty="0">
                <a:solidFill>
                  <a:srgbClr val="3F3F3F"/>
                </a:solidFill>
              </a:rPr>
              <a:t> </a:t>
            </a:r>
            <a:r>
              <a:rPr lang="de-DE" sz="1200" b="0" dirty="0" err="1">
                <a:solidFill>
                  <a:srgbClr val="3F3F3F"/>
                </a:solidFill>
              </a:rPr>
              <a:t>sustainability</a:t>
            </a:r>
            <a:r>
              <a:rPr lang="de-DE" sz="1200" b="0" dirty="0">
                <a:solidFill>
                  <a:srgbClr val="3F3F3F"/>
                </a:solidFill>
              </a:rPr>
              <a:t> </a:t>
            </a:r>
            <a:r>
              <a:rPr lang="de-DE" sz="1200" b="0" dirty="0" err="1">
                <a:solidFill>
                  <a:srgbClr val="3F3F3F"/>
                </a:solidFill>
              </a:rPr>
              <a:t>for</a:t>
            </a:r>
            <a:r>
              <a:rPr lang="de-DE" sz="1200" b="0" dirty="0">
                <a:solidFill>
                  <a:srgbClr val="3F3F3F"/>
                </a:solidFill>
              </a:rPr>
              <a:t> </a:t>
            </a:r>
            <a:r>
              <a:rPr lang="de-DE" sz="1200" b="0" dirty="0" err="1">
                <a:solidFill>
                  <a:srgbClr val="3F3F3F"/>
                </a:solidFill>
              </a:rPr>
              <a:t>combustion</a:t>
            </a:r>
            <a:r>
              <a:rPr lang="de-DE" sz="1200" b="0" dirty="0">
                <a:solidFill>
                  <a:srgbClr val="3F3F3F"/>
                </a:solidFill>
              </a:rPr>
              <a:t> </a:t>
            </a:r>
            <a:r>
              <a:rPr lang="de-DE" sz="1200" b="0" dirty="0" err="1">
                <a:solidFill>
                  <a:srgbClr val="3F3F3F"/>
                </a:solidFill>
              </a:rPr>
              <a:t>engines</a:t>
            </a:r>
            <a:r>
              <a:rPr lang="de-DE" sz="1200" b="0" dirty="0">
                <a:solidFill>
                  <a:srgbClr val="3F3F3F"/>
                </a:solidFill>
              </a:rPr>
              <a:t>.</a:t>
            </a:r>
            <a:endParaRPr dirty="0"/>
          </a:p>
          <a:p>
            <a:pPr marL="0" lvl="0" indent="0" algn="l" rtl="0">
              <a:lnSpc>
                <a:spcPct val="100000"/>
              </a:lnSpc>
              <a:spcBef>
                <a:spcPts val="0"/>
              </a:spcBef>
              <a:spcAft>
                <a:spcPts val="0"/>
              </a:spcAft>
              <a:buSzPts val="1400"/>
              <a:buNone/>
            </a:pPr>
            <a:endParaRPr sz="1200" b="0" dirty="0">
              <a:solidFill>
                <a:srgbClr val="3F3F3F"/>
              </a:solidFill>
            </a:endParaRPr>
          </a:p>
          <a:p>
            <a:pPr marL="0" lvl="0" indent="0" algn="l" rtl="0">
              <a:lnSpc>
                <a:spcPct val="100000"/>
              </a:lnSpc>
              <a:spcBef>
                <a:spcPts val="0"/>
              </a:spcBef>
              <a:spcAft>
                <a:spcPts val="0"/>
              </a:spcAft>
              <a:buSzPts val="1400"/>
              <a:buNone/>
            </a:pPr>
            <a:r>
              <a:rPr lang="de-DE" sz="1200" b="0" dirty="0">
                <a:solidFill>
                  <a:srgbClr val="3F3F3F"/>
                </a:solidFill>
              </a:rPr>
              <a:t>In </a:t>
            </a:r>
            <a:r>
              <a:rPr lang="de-DE" sz="1200" b="0" dirty="0" err="1">
                <a:solidFill>
                  <a:srgbClr val="3F3F3F"/>
                </a:solidFill>
              </a:rPr>
              <a:t>addition</a:t>
            </a:r>
            <a:r>
              <a:rPr lang="de-DE" sz="1200" b="0" dirty="0">
                <a:solidFill>
                  <a:srgbClr val="3F3F3F"/>
                </a:solidFill>
              </a:rPr>
              <a:t> </a:t>
            </a:r>
            <a:r>
              <a:rPr lang="de-DE" sz="1200" b="0" dirty="0" err="1">
                <a:solidFill>
                  <a:srgbClr val="3F3F3F"/>
                </a:solidFill>
              </a:rPr>
              <a:t>to</a:t>
            </a:r>
            <a:r>
              <a:rPr lang="de-DE" sz="1200" b="0" dirty="0">
                <a:solidFill>
                  <a:srgbClr val="3F3F3F"/>
                </a:solidFill>
              </a:rPr>
              <a:t> </a:t>
            </a:r>
            <a:r>
              <a:rPr lang="de-DE" sz="1200" b="0" dirty="0" err="1">
                <a:solidFill>
                  <a:srgbClr val="3F3F3F"/>
                </a:solidFill>
              </a:rPr>
              <a:t>electric</a:t>
            </a:r>
            <a:r>
              <a:rPr lang="de-DE" sz="1200" b="0" dirty="0">
                <a:solidFill>
                  <a:srgbClr val="3F3F3F"/>
                </a:solidFill>
              </a:rPr>
              <a:t> </a:t>
            </a:r>
            <a:r>
              <a:rPr lang="de-DE" sz="1200" b="0" dirty="0" err="1">
                <a:solidFill>
                  <a:srgbClr val="3F3F3F"/>
                </a:solidFill>
              </a:rPr>
              <a:t>cars</a:t>
            </a:r>
            <a:r>
              <a:rPr lang="de-DE" sz="1200" b="0" dirty="0">
                <a:solidFill>
                  <a:srgbClr val="3F3F3F"/>
                </a:solidFill>
              </a:rPr>
              <a:t>, </a:t>
            </a:r>
            <a:r>
              <a:rPr lang="de-DE" sz="1200" b="0" dirty="0" err="1">
                <a:solidFill>
                  <a:srgbClr val="3F3F3F"/>
                </a:solidFill>
              </a:rPr>
              <a:t>the</a:t>
            </a:r>
            <a:r>
              <a:rPr lang="de-DE" sz="1200" b="0" dirty="0">
                <a:solidFill>
                  <a:srgbClr val="3F3F3F"/>
                </a:solidFill>
              </a:rPr>
              <a:t> Berlin </a:t>
            </a:r>
            <a:r>
              <a:rPr lang="de-DE" sz="1200" b="0" dirty="0" err="1">
                <a:solidFill>
                  <a:srgbClr val="3F3F3F"/>
                </a:solidFill>
              </a:rPr>
              <a:t>police</a:t>
            </a:r>
            <a:r>
              <a:rPr lang="de-DE" sz="1200" b="0" dirty="0">
                <a:solidFill>
                  <a:srgbClr val="3F3F3F"/>
                </a:solidFill>
              </a:rPr>
              <a:t> </a:t>
            </a:r>
            <a:r>
              <a:rPr lang="de-DE" sz="1200" b="0" dirty="0" err="1">
                <a:solidFill>
                  <a:srgbClr val="3F3F3F"/>
                </a:solidFill>
              </a:rPr>
              <a:t>are</a:t>
            </a:r>
            <a:r>
              <a:rPr lang="de-DE" sz="1200" b="0" dirty="0">
                <a:solidFill>
                  <a:srgbClr val="3F3F3F"/>
                </a:solidFill>
              </a:rPr>
              <a:t> also </a:t>
            </a:r>
            <a:r>
              <a:rPr lang="de-DE" sz="1200" b="0" dirty="0" err="1">
                <a:solidFill>
                  <a:srgbClr val="3F3F3F"/>
                </a:solidFill>
              </a:rPr>
              <a:t>procuring</a:t>
            </a:r>
            <a:r>
              <a:rPr lang="de-DE" sz="1200" b="0" dirty="0">
                <a:solidFill>
                  <a:srgbClr val="3F3F3F"/>
                </a:solidFill>
              </a:rPr>
              <a:t> hydrogen-</a:t>
            </a:r>
            <a:r>
              <a:rPr lang="de-DE" sz="1200" b="0" dirty="0" err="1">
                <a:solidFill>
                  <a:srgbClr val="3F3F3F"/>
                </a:solidFill>
              </a:rPr>
              <a:t>powered</a:t>
            </a:r>
            <a:r>
              <a:rPr lang="de-DE" sz="1200" b="0" dirty="0">
                <a:solidFill>
                  <a:srgbClr val="3F3F3F"/>
                </a:solidFill>
              </a:rPr>
              <a:t> </a:t>
            </a:r>
            <a:r>
              <a:rPr lang="de-DE" sz="1200" b="0" dirty="0" err="1">
                <a:solidFill>
                  <a:srgbClr val="3F3F3F"/>
                </a:solidFill>
              </a:rPr>
              <a:t>cars</a:t>
            </a:r>
            <a:r>
              <a:rPr lang="de-DE" sz="1200" b="0" dirty="0">
                <a:solidFill>
                  <a:srgbClr val="3F3F3F"/>
                </a:solidFill>
              </a:rPr>
              <a:t>.</a:t>
            </a:r>
            <a:endParaRPr sz="1200" b="0" dirty="0">
              <a:solidFill>
                <a:srgbClr val="3F3F3F"/>
              </a:solidFill>
            </a:endParaRPr>
          </a:p>
          <a:p>
            <a:pPr marL="457200" marR="0" lvl="0" indent="-228600" algn="l" rtl="0">
              <a:lnSpc>
                <a:spcPct val="100000"/>
              </a:lnSpc>
              <a:spcBef>
                <a:spcPts val="0"/>
              </a:spcBef>
              <a:spcAft>
                <a:spcPts val="0"/>
              </a:spcAft>
              <a:buSzPts val="1400"/>
              <a:buNone/>
            </a:pPr>
            <a:endParaRPr dirty="0"/>
          </a:p>
        </p:txBody>
      </p:sp>
      <p:sp>
        <p:nvSpPr>
          <p:cNvPr id="229" name="Google Shape;22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36" name="Google Shape;2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237" name="Google Shape;23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16" name="Google Shape;1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Source Text: https://www.eineweltnetzwerkbayern.de/fileadmin/assets/Kommunen_Eine_Welt/2024_6_A/2024_-_Kommunen_Eine_Welt_-_6_A_-_EWNB.pdf S. 36</a:t>
            </a:r>
            <a:endParaRPr/>
          </a:p>
          <a:p>
            <a:pPr marL="457200" marR="0" lvl="0" indent="-228600" algn="l" rtl="0">
              <a:lnSpc>
                <a:spcPct val="100000"/>
              </a:lnSpc>
              <a:spcBef>
                <a:spcPts val="0"/>
              </a:spcBef>
              <a:spcAft>
                <a:spcPts val="0"/>
              </a:spcAft>
              <a:buSzPts val="1400"/>
              <a:buNone/>
            </a:pPr>
            <a:r>
              <a:rPr lang="de-DE"/>
              <a:t>Source Picture: https://www.fairtrade.net/de-de/produkte/fairtrade_produkte/sportbaelle.html</a:t>
            </a:r>
            <a:endParaRPr/>
          </a:p>
        </p:txBody>
      </p:sp>
      <p:sp>
        <p:nvSpPr>
          <p:cNvPr id="117" name="Google Shape;1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54" name="Google Shape;15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Source Text: „NACHHALTIG EINKAUFEN – EINE ORIENTIERUNG FÜR STÄDTE UND GEMEINDEN“ edited by </a:t>
            </a:r>
            <a:r>
              <a:rPr lang="de-DE" sz="1200" b="0" i="0" u="none" strike="noStrike" cap="none">
                <a:solidFill>
                  <a:schemeClr val="dk1"/>
                </a:solidFill>
                <a:latin typeface="Calibri"/>
                <a:ea typeface="Calibri"/>
                <a:cs typeface="Calibri"/>
                <a:sym typeface="Calibri"/>
              </a:rPr>
              <a:t>BUNDESMINISTERIUM FÜR LAND- UND FORSTWIRTSCHAFT, UMWELT UND WASSERWIRTSCHAFT</a:t>
            </a:r>
            <a:r>
              <a:rPr lang="de-DE"/>
              <a:t> page. 43</a:t>
            </a:r>
            <a:br>
              <a:rPr lang="de-DE"/>
            </a:br>
            <a:endParaRPr/>
          </a:p>
          <a:p>
            <a:pPr marL="457200" marR="0" lvl="0" indent="-228600" algn="l" rtl="0">
              <a:lnSpc>
                <a:spcPct val="100000"/>
              </a:lnSpc>
              <a:spcBef>
                <a:spcPts val="0"/>
              </a:spcBef>
              <a:spcAft>
                <a:spcPts val="0"/>
              </a:spcAft>
              <a:buSzPts val="1400"/>
              <a:buNone/>
            </a:pPr>
            <a:r>
              <a:rPr lang="de-DE"/>
              <a:t>Source Picture: „NACHHALTIG EINKAUFEN – EINE ORIENTIERUNG FÜR STÄDTE UND GEMEINDEN“ edited by </a:t>
            </a:r>
            <a:r>
              <a:rPr lang="de-DE" sz="1200" b="0" i="0" u="none" strike="noStrike" cap="none">
                <a:solidFill>
                  <a:schemeClr val="dk1"/>
                </a:solidFill>
                <a:latin typeface="Calibri"/>
                <a:ea typeface="Calibri"/>
                <a:cs typeface="Calibri"/>
                <a:sym typeface="Calibri"/>
              </a:rPr>
              <a:t>BUNDESMINISTERIUM FÜR LAND- UND FORSTWIRTSCHAFT, UMWELT UND WASSERWIRTSCHAFT</a:t>
            </a:r>
            <a:r>
              <a:rPr lang="de-DE"/>
              <a:t> page. 43</a:t>
            </a:r>
            <a:endParaRPr/>
          </a:p>
        </p:txBody>
      </p:sp>
      <p:sp>
        <p:nvSpPr>
          <p:cNvPr id="155" name="Google Shape;15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70" name="Google Shape;17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Source Text: https://www.kompass-nachhaltigkeit.de/kommunaler-kompass/bayern/rahmenbedingungen-nutzen#c42191036</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Source Picture: https://www.nuernberg.de/internet/beschaffung/ekv_shop.html#_0_3</a:t>
            </a:r>
            <a:endParaRPr/>
          </a:p>
        </p:txBody>
      </p:sp>
      <p:sp>
        <p:nvSpPr>
          <p:cNvPr id="171" name="Google Shape;17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87"/>
        <p:cNvGrpSpPr/>
        <p:nvPr/>
      </p:nvGrpSpPr>
      <p:grpSpPr>
        <a:xfrm>
          <a:off x="0" y="0"/>
          <a:ext cx="0" cy="0"/>
          <a:chOff x="0" y="0"/>
          <a:chExt cx="0" cy="0"/>
        </a:xfrm>
      </p:grpSpPr>
      <p:sp>
        <p:nvSpPr>
          <p:cNvPr id="88" name="Google Shape;8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0" name="Google Shape;9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1" name="Google Shape;9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92"/>
        <p:cNvGrpSpPr/>
        <p:nvPr/>
      </p:nvGrpSpPr>
      <p:grpSpPr>
        <a:xfrm>
          <a:off x="0" y="0"/>
          <a:ext cx="0" cy="0"/>
          <a:chOff x="0" y="0"/>
          <a:chExt cx="0" cy="0"/>
        </a:xfrm>
      </p:grpSpPr>
      <p:sp>
        <p:nvSpPr>
          <p:cNvPr id="93" name="Google Shape;93;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94" name="Google Shape;94;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2" name="Google Shape;42;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3" name="Google Shape;43;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4" name="Google Shape;44;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47"/>
        <p:cNvGrpSpPr/>
        <p:nvPr/>
      </p:nvGrpSpPr>
      <p:grpSpPr>
        <a:xfrm>
          <a:off x="0" y="0"/>
          <a:ext cx="0" cy="0"/>
          <a:chOff x="0" y="0"/>
          <a:chExt cx="0" cy="0"/>
        </a:xfrm>
      </p:grpSpPr>
      <p:sp>
        <p:nvSpPr>
          <p:cNvPr id="48" name="Google Shape;48;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0" name="Google Shape;50;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1" name="Google Shape;51;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4"/>
        <p:cNvGrpSpPr/>
        <p:nvPr/>
      </p:nvGrpSpPr>
      <p:grpSpPr>
        <a:xfrm>
          <a:off x="0" y="0"/>
          <a:ext cx="0" cy="0"/>
          <a:chOff x="0" y="0"/>
          <a:chExt cx="0" cy="0"/>
        </a:xfrm>
      </p:grpSpPr>
      <p:sp>
        <p:nvSpPr>
          <p:cNvPr id="55" name="Google Shape;55;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7" name="Google Shape;57;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8" name="Google Shape;58;p21"/>
          <p:cNvSpPr>
            <a:spLocks noGrp="1"/>
          </p:cNvSpPr>
          <p:nvPr>
            <p:ph type="pic" idx="2"/>
          </p:nvPr>
        </p:nvSpPr>
        <p:spPr>
          <a:xfrm>
            <a:off x="0" y="-11113"/>
            <a:ext cx="5628068" cy="6858000"/>
          </a:xfrm>
          <a:prstGeom prst="flowChartDelay">
            <a:avLst/>
          </a:prstGeom>
          <a:solidFill>
            <a:srgbClr val="87C3CD"/>
          </a:solidFill>
          <a:ln>
            <a:noFill/>
          </a:ln>
        </p:spPr>
        <p:txBody>
          <a:bodyPr/>
          <a:lstStyle/>
          <a:p>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59"/>
        <p:cNvGrpSpPr/>
        <p:nvPr/>
      </p:nvGrpSpPr>
      <p:grpSpPr>
        <a:xfrm>
          <a:off x="0" y="0"/>
          <a:ext cx="0" cy="0"/>
          <a:chOff x="0" y="0"/>
          <a:chExt cx="0" cy="0"/>
        </a:xfrm>
      </p:grpSpPr>
      <p:sp>
        <p:nvSpPr>
          <p:cNvPr id="60" name="Google Shape;60;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1" name="Google Shape;61;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2" name="Google Shape;62;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 name="Google Shape;68;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9" name="Google Shape;69;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0" name="Google Shape;70;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72" name="Google Shape;72;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8" name="Google Shape;78;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9" name="Google Shape;79;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2" name="Google Shape;82;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3" name="Google Shape;83;p26"/>
          <p:cNvGrpSpPr/>
          <p:nvPr/>
        </p:nvGrpSpPr>
        <p:grpSpPr>
          <a:xfrm rot="-5400000">
            <a:off x="-1340601" y="4196010"/>
            <a:ext cx="3053166" cy="2270813"/>
            <a:chOff x="4881398" y="2159825"/>
            <a:chExt cx="3881604" cy="2778984"/>
          </a:xfrm>
        </p:grpSpPr>
        <p:sp>
          <p:nvSpPr>
            <p:cNvPr id="84" name="Google Shape;84;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3">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hyperlink" Target="https://www.eineweltnetzwerkbayern.de/fileadmin/assets/Kommunen_Eine_Welt/2024_6_A/2024_-_Kommunen_Eine_Welt_-_6_A_-_EWNB.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gemeindebund.at/images/uploads/downloads/2017/Projekte/Ressourceneffiziente_Gemeinde/Projekt_Ressourceneffiziente_Gemeinde_Massnahmenkatalog.pdf" TargetMode="External"/><Relationship Id="rId5" Type="http://schemas.openxmlformats.org/officeDocument/2006/relationships/hyperlink" Target="https://www.kompass-nachhaltigkeit.de/grundlagenwissen/einblick-in-die-beschaffungspraxis" TargetMode="External"/><Relationship Id="rId4" Type="http://schemas.openxmlformats.org/officeDocument/2006/relationships/hyperlink" Target="https://www.kompass-nachhaltigkeit.de/kommunaler-kompass/bayern/rahmenbedingungen-nutzen#c4219103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mweltberatung.at/img/1400/4409.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vol.at/maeder-feiert-sonnenfest/8131894" TargetMode="External"/><Relationship Id="rId5" Type="http://schemas.openxmlformats.org/officeDocument/2006/relationships/hyperlink" Target="https://www.nuernberg.de/internet/beschaffung/ekv_shop.html#_0_3" TargetMode="External"/><Relationship Id="rId4" Type="http://schemas.openxmlformats.org/officeDocument/2006/relationships/hyperlink" Target="https://www.fairtrade.net/de-de/produkte/fairtrade_produkte/sportbaelle.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 descr="Ein Bild, das Text, Schrift, Screenshot, Grafiken enthält.&#10;&#10;Automatisch generierte Beschreibung"/>
          <p:cNvPicPr preferRelativeResize="0"/>
          <p:nvPr/>
        </p:nvPicPr>
        <p:blipFill rotWithShape="1">
          <a:blip r:embed="rId3">
            <a:alphaModFix/>
          </a:blip>
          <a:srcRect/>
          <a:stretch/>
        </p:blipFill>
        <p:spPr>
          <a:xfrm>
            <a:off x="6726621" y="4953703"/>
            <a:ext cx="5273749" cy="1904297"/>
          </a:xfrm>
          <a:prstGeom prst="rect">
            <a:avLst/>
          </a:prstGeom>
          <a:noFill/>
          <a:ln>
            <a:noFill/>
          </a:ln>
        </p:spPr>
      </p:pic>
      <p:sp>
        <p:nvSpPr>
          <p:cNvPr id="101" name="Google Shape;101;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Datum</a:t>
            </a:r>
            <a:endParaRPr sz="1400" b="0" i="0" u="none" strike="noStrike" cap="none" dirty="0">
              <a:solidFill>
                <a:srgbClr val="000000"/>
              </a:solidFill>
              <a:latin typeface="Aptos" panose="020B0004020202020204" pitchFamily="34" charset="0"/>
              <a:sym typeface="Arial"/>
            </a:endParaRPr>
          </a:p>
        </p:txBody>
      </p:sp>
      <p:sp>
        <p:nvSpPr>
          <p:cNvPr id="102" name="Google Shape;102;p1"/>
          <p:cNvSpPr txBox="1"/>
          <p:nvPr/>
        </p:nvSpPr>
        <p:spPr>
          <a:xfrm>
            <a:off x="6309900" y="2401874"/>
            <a:ext cx="5882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4000" b="1" i="0" u="none" strike="noStrike" cap="none" dirty="0">
                <a:solidFill>
                  <a:srgbClr val="3F3F3F"/>
                </a:solidFill>
                <a:latin typeface="Aptos Serif" panose="02020604070405020304" pitchFamily="18" charset="0"/>
                <a:ea typeface="Play"/>
                <a:cs typeface="Aptos Serif" panose="02020604070405020304" pitchFamily="18" charset="0"/>
                <a:sym typeface="Play"/>
              </a:rPr>
              <a:t>Lokale Fallstudien – Peer Sharing</a:t>
            </a:r>
            <a:endParaRPr sz="4000" b="1" i="0" u="none" strike="noStrike" cap="none" dirty="0">
              <a:solidFill>
                <a:srgbClr val="3F3F3F"/>
              </a:solidFill>
              <a:latin typeface="Aptos Serif" panose="02020604070405020304" pitchFamily="18" charset="0"/>
              <a:ea typeface="Play"/>
              <a:cs typeface="Aptos Serif" panose="02020604070405020304" pitchFamily="18" charset="0"/>
              <a:sym typeface="Play"/>
            </a:endParaRPr>
          </a:p>
        </p:txBody>
      </p:sp>
      <p:pic>
        <p:nvPicPr>
          <p:cNvPr id="103" name="Google Shape;103;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pic>
        <p:nvPicPr>
          <p:cNvPr id="104" name="Google Shape;104;p1" descr="Ein Bild, das Text, Schrift, Electric Blue (Farbe), Symbol enthält.&#10;&#10;Automatisch generierte Beschreibung"/>
          <p:cNvPicPr preferRelativeResize="0"/>
          <p:nvPr/>
        </p:nvPicPr>
        <p:blipFill rotWithShape="1">
          <a:blip r:embed="rId5">
            <a:alphaModFix/>
          </a:blip>
          <a:srcRect/>
          <a:stretch/>
        </p:blipFill>
        <p:spPr>
          <a:xfrm>
            <a:off x="2536187" y="6127736"/>
            <a:ext cx="2768600" cy="580324"/>
          </a:xfrm>
          <a:prstGeom prst="rect">
            <a:avLst/>
          </a:prstGeom>
          <a:noFill/>
          <a:ln>
            <a:noFill/>
          </a:ln>
        </p:spPr>
      </p:pic>
      <p:sp>
        <p:nvSpPr>
          <p:cNvPr id="105" name="Google Shape;105;p1"/>
          <p:cNvSpPr txBox="1"/>
          <p:nvPr/>
        </p:nvSpPr>
        <p:spPr>
          <a:xfrm>
            <a:off x="165982" y="7200034"/>
            <a:ext cx="457743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800" b="0" i="0" u="none" strike="noStrike" cap="none" dirty="0" err="1">
                <a:solidFill>
                  <a:schemeClr val="lt1"/>
                </a:solidFill>
                <a:latin typeface="Arial"/>
                <a:ea typeface="Arial"/>
                <a:cs typeface="Arial"/>
                <a:sym typeface="Arial"/>
              </a:rPr>
              <a:t>Funded</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by</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a:t>
            </a:r>
            <a:r>
              <a:rPr lang="de-DE" sz="800" b="0" i="0" u="none" strike="noStrike" cap="none" dirty="0">
                <a:solidFill>
                  <a:schemeClr val="lt1"/>
                </a:solidFill>
                <a:latin typeface="Arial"/>
                <a:ea typeface="Arial"/>
                <a:cs typeface="Arial"/>
                <a:sym typeface="Arial"/>
              </a:rPr>
              <a:t> European Union. Views and </a:t>
            </a:r>
            <a:r>
              <a:rPr lang="de-DE" sz="800" b="0" i="0" u="none" strike="noStrike" cap="none" dirty="0" err="1">
                <a:solidFill>
                  <a:schemeClr val="lt1"/>
                </a:solidFill>
                <a:latin typeface="Arial"/>
                <a:ea typeface="Arial"/>
                <a:cs typeface="Arial"/>
                <a:sym typeface="Arial"/>
              </a:rPr>
              <a:t>opinions</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expressed</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are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however</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those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of</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author</a:t>
            </a:r>
            <a:r>
              <a:rPr lang="de-DE" sz="800" b="0" i="0" u="none" strike="noStrike" cap="none" dirty="0">
                <a:solidFill>
                  <a:schemeClr val="lt1"/>
                </a:solidFill>
                <a:latin typeface="Arial"/>
                <a:ea typeface="Arial"/>
                <a:cs typeface="Arial"/>
                <a:sym typeface="Arial"/>
              </a:rPr>
              <a:t>(s) </a:t>
            </a:r>
            <a:r>
              <a:rPr lang="de-DE" sz="800" b="0" i="0" u="none" strike="noStrike" cap="none" dirty="0" err="1">
                <a:solidFill>
                  <a:schemeClr val="lt1"/>
                </a:solidFill>
                <a:latin typeface="Arial"/>
                <a:ea typeface="Arial"/>
                <a:cs typeface="Arial"/>
                <a:sym typeface="Arial"/>
              </a:rPr>
              <a:t>only</a:t>
            </a:r>
            <a:r>
              <a:rPr lang="de-DE" sz="800" b="0" i="0" u="none" strike="noStrike" cap="none" dirty="0">
                <a:solidFill>
                  <a:schemeClr val="lt1"/>
                </a:solidFill>
                <a:latin typeface="Arial"/>
                <a:ea typeface="Arial"/>
                <a:cs typeface="Arial"/>
                <a:sym typeface="Arial"/>
              </a:rPr>
              <a:t> and do not </a:t>
            </a:r>
            <a:r>
              <a:rPr lang="de-DE" sz="800" b="0" i="0" u="none" strike="noStrike" cap="none" dirty="0" err="1">
                <a:solidFill>
                  <a:schemeClr val="lt1"/>
                </a:solidFill>
                <a:latin typeface="Arial"/>
                <a:ea typeface="Arial"/>
                <a:cs typeface="Arial"/>
                <a:sym typeface="Arial"/>
              </a:rPr>
              <a:t>necessarily</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reflect</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those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of</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a:t>
            </a:r>
            <a:r>
              <a:rPr lang="de-DE" sz="800" b="0" i="0" u="none" strike="noStrike" cap="none" dirty="0">
                <a:solidFill>
                  <a:schemeClr val="lt1"/>
                </a:solidFill>
                <a:latin typeface="Arial"/>
                <a:ea typeface="Arial"/>
                <a:cs typeface="Arial"/>
                <a:sym typeface="Arial"/>
              </a:rPr>
              <a:t> European Union </a:t>
            </a:r>
            <a:r>
              <a:rPr lang="de-DE" sz="800" b="0" i="0" u="none" strike="noStrike" cap="none" dirty="0" err="1">
                <a:solidFill>
                  <a:schemeClr val="lt1"/>
                </a:solidFill>
                <a:latin typeface="Arial"/>
                <a:ea typeface="Arial"/>
                <a:cs typeface="Arial"/>
                <a:sym typeface="Arial"/>
              </a:rPr>
              <a:t>or</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a:t>
            </a:r>
            <a:r>
              <a:rPr lang="de-DE" sz="800" b="0" i="0" u="none" strike="noStrike" cap="none" dirty="0">
                <a:solidFill>
                  <a:schemeClr val="lt1"/>
                </a:solidFill>
                <a:latin typeface="Arial"/>
                <a:ea typeface="Arial"/>
                <a:cs typeface="Arial"/>
                <a:sym typeface="Arial"/>
              </a:rPr>
              <a:t> European Education and Culture Executive </a:t>
            </a:r>
            <a:r>
              <a:rPr lang="de-DE" sz="800" b="0" i="0" u="none" strike="noStrike" cap="none" dirty="0" err="1">
                <a:solidFill>
                  <a:schemeClr val="lt1"/>
                </a:solidFill>
                <a:latin typeface="Arial"/>
                <a:ea typeface="Arial"/>
                <a:cs typeface="Arial"/>
                <a:sym typeface="Arial"/>
              </a:rPr>
              <a:t>Aency</a:t>
            </a:r>
            <a:r>
              <a:rPr lang="de-DE" sz="800" b="0" i="0" u="none" strike="noStrike" cap="none" dirty="0">
                <a:solidFill>
                  <a:schemeClr val="lt1"/>
                </a:solidFill>
                <a:latin typeface="Arial"/>
                <a:ea typeface="Arial"/>
                <a:cs typeface="Arial"/>
                <a:sym typeface="Arial"/>
              </a:rPr>
              <a:t> (EACEA). </a:t>
            </a:r>
            <a:r>
              <a:rPr lang="de-DE" sz="800" b="0" i="0" u="none" strike="noStrike" cap="none" dirty="0" err="1">
                <a:solidFill>
                  <a:schemeClr val="lt1"/>
                </a:solidFill>
                <a:latin typeface="Arial"/>
                <a:ea typeface="Arial"/>
                <a:cs typeface="Arial"/>
                <a:sym typeface="Arial"/>
              </a:rPr>
              <a:t>Neither</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a:t>
            </a:r>
            <a:r>
              <a:rPr lang="de-DE" sz="800" b="0" i="0" u="none" strike="noStrike" cap="none" dirty="0">
                <a:solidFill>
                  <a:schemeClr val="lt1"/>
                </a:solidFill>
                <a:latin typeface="Arial"/>
                <a:ea typeface="Arial"/>
                <a:cs typeface="Arial"/>
                <a:sym typeface="Arial"/>
              </a:rPr>
              <a:t> European Union </a:t>
            </a:r>
            <a:r>
              <a:rPr lang="de-DE" sz="800" b="0" i="0" u="none" strike="noStrike" cap="none" dirty="0" err="1">
                <a:solidFill>
                  <a:schemeClr val="lt1"/>
                </a:solidFill>
                <a:latin typeface="Arial"/>
                <a:ea typeface="Arial"/>
                <a:cs typeface="Arial"/>
                <a:sym typeface="Arial"/>
              </a:rPr>
              <a:t>nor</a:t>
            </a:r>
            <a:r>
              <a:rPr lang="de-DE" sz="800" b="0" i="0" u="none" strike="noStrike" cap="none" dirty="0">
                <a:solidFill>
                  <a:schemeClr val="lt1"/>
                </a:solidFill>
                <a:latin typeface="Arial"/>
                <a:ea typeface="Arial"/>
                <a:cs typeface="Arial"/>
                <a:sym typeface="Arial"/>
              </a:rPr>
              <a:t> EACEA </a:t>
            </a:r>
            <a:r>
              <a:rPr lang="de-DE" sz="800" b="0" i="0" u="none" strike="noStrike" cap="none" dirty="0" err="1">
                <a:solidFill>
                  <a:schemeClr val="lt1"/>
                </a:solidFill>
                <a:latin typeface="Arial"/>
                <a:ea typeface="Arial"/>
                <a:cs typeface="Arial"/>
                <a:sym typeface="Arial"/>
              </a:rPr>
              <a:t>can</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be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held</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responsible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for</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them</a:t>
            </a:r>
            <a:r>
              <a:rPr lang="de-DE" sz="800" b="0" i="0" u="none" strike="noStrike" cap="none" dirty="0">
                <a:solidFill>
                  <a:schemeClr val="lt1"/>
                </a:solidFill>
                <a:latin typeface="Arial"/>
                <a:ea typeface="Arial"/>
                <a:cs typeface="Arial"/>
                <a:sym typeface="Arial"/>
              </a:rPr>
              <a:t>.</a:t>
            </a:r>
            <a:endParaRPr dirty="0"/>
          </a:p>
        </p:txBody>
      </p:sp>
      <p:sp>
        <p:nvSpPr>
          <p:cNvPr id="106" name="Google Shape;106;p1"/>
          <p:cNvSpPr txBox="1"/>
          <p:nvPr/>
        </p:nvSpPr>
        <p:spPr>
          <a:xfrm>
            <a:off x="6277448" y="1564702"/>
            <a:ext cx="4891496" cy="646290"/>
          </a:xfrm>
          <a:prstGeom prst="rect">
            <a:avLst/>
          </a:prstGeom>
          <a:noFill/>
          <a:ln>
            <a:noFill/>
          </a:ln>
        </p:spPr>
        <p:txBody>
          <a:bodyPr spcFirstLastPara="1" wrap="square" lIns="91425" tIns="45700" rIns="91425" bIns="45700" anchor="t" anchorCtr="0">
            <a:spAutoFit/>
          </a:bodyPr>
          <a:lstStyle/>
          <a:p>
            <a:pPr lvl="0"/>
            <a:r>
              <a:rPr lang="de-DE" sz="1800" b="1" dirty="0">
                <a:latin typeface="Aptos" panose="020B0004020202020204" pitchFamily="34" charset="0"/>
                <a:ea typeface="Play"/>
                <a:cs typeface="Play"/>
                <a:sym typeface="Play"/>
              </a:rPr>
              <a:t>Train </a:t>
            </a:r>
            <a:r>
              <a:rPr lang="de-DE" sz="1800" b="1" dirty="0" err="1">
                <a:latin typeface="Aptos" panose="020B0004020202020204" pitchFamily="34" charset="0"/>
                <a:ea typeface="Play"/>
                <a:cs typeface="Play"/>
                <a:sym typeface="Play"/>
              </a:rPr>
              <a:t>the</a:t>
            </a:r>
            <a:r>
              <a:rPr lang="de-DE" sz="1800" b="1" dirty="0">
                <a:latin typeface="Aptos" panose="020B0004020202020204" pitchFamily="34" charset="0"/>
                <a:ea typeface="Play"/>
                <a:cs typeface="Play"/>
                <a:sym typeface="Play"/>
              </a:rPr>
              <a:t> Trainer: </a:t>
            </a:r>
          </a:p>
          <a:p>
            <a:pPr lvl="0"/>
            <a:r>
              <a:rPr lang="de-DE" sz="1800" b="1" dirty="0">
                <a:latin typeface="Aptos" panose="020B0004020202020204" pitchFamily="34" charset="0"/>
                <a:ea typeface="Play"/>
                <a:cs typeface="Play"/>
                <a:sym typeface="Play"/>
              </a:rPr>
              <a:t>Lehrplan für nachhaltige Beschaffung </a:t>
            </a:r>
            <a:endParaRPr sz="1800" b="1" i="0" u="none" strike="noStrike" cap="none" dirty="0">
              <a:solidFill>
                <a:srgbClr val="3F3F3F"/>
              </a:solidFill>
              <a:latin typeface="Aptos" panose="020B0004020202020204" pitchFamily="34" charset="0"/>
              <a:ea typeface="Play"/>
              <a:cs typeface="Play"/>
              <a:sym typeface="Play"/>
            </a:endParaRPr>
          </a:p>
        </p:txBody>
      </p:sp>
      <p:sp>
        <p:nvSpPr>
          <p:cNvPr id="2" name="Google Shape;121;p22">
            <a:extLst>
              <a:ext uri="{FF2B5EF4-FFF2-40B4-BE49-F238E27FC236}">
                <a16:creationId xmlns:a16="http://schemas.microsoft.com/office/drawing/2014/main" id="{6017ED3F-418C-2381-8610-27705780EB70}"/>
              </a:ext>
            </a:extLst>
          </p:cNvPr>
          <p:cNvSpPr txBox="1"/>
          <p:nvPr/>
        </p:nvSpPr>
        <p:spPr>
          <a:xfrm>
            <a:off x="0" y="6094753"/>
            <a:ext cx="2536187"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600" b="0" i="0" u="none" strike="noStrike" cap="none" dirty="0">
                <a:solidFill>
                  <a:schemeClr val="bg1"/>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600" b="0" i="0" u="none" strike="noStrike" cap="none" dirty="0">
              <a:solidFill>
                <a:schemeClr val="bg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a:off x="594360" y="867327"/>
            <a:ext cx="7073766"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4. Praxisbeispiel Einbindung von kommunalen Mitarbeitern</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190" name="Google Shape;190;p36"/>
          <p:cNvSpPr txBox="1">
            <a:spLocks noGrp="1"/>
          </p:cNvSpPr>
          <p:nvPr>
            <p:ph type="body" idx="1"/>
          </p:nvPr>
        </p:nvSpPr>
        <p:spPr>
          <a:xfrm>
            <a:off x="594360" y="2867545"/>
            <a:ext cx="6320790" cy="3464675"/>
          </a:xfrm>
          <a:prstGeom prst="rect">
            <a:avLst/>
          </a:prstGeom>
          <a:noFill/>
          <a:ln>
            <a:noFill/>
          </a:ln>
        </p:spPr>
        <p:txBody>
          <a:bodyPr spcFirstLastPara="1" wrap="square" lIns="0" tIns="228600" rIns="0" bIns="0" anchor="t" anchorCtr="0">
            <a:normAutofit fontScale="77500" lnSpcReduction="20000"/>
          </a:bodyPr>
          <a:lstStyle/>
          <a:p>
            <a:pPr marL="0" lvl="0" indent="0">
              <a:lnSpc>
                <a:spcPct val="120000"/>
              </a:lnSpc>
              <a:buSzPct val="129032"/>
            </a:pPr>
            <a:r>
              <a:rPr lang="de-DE" dirty="0">
                <a:latin typeface="Aptos" panose="020B0004020202020204" pitchFamily="34" charset="0"/>
              </a:rPr>
              <a:t>Das Reinigungspersonal der Gemeinde </a:t>
            </a:r>
            <a:r>
              <a:rPr lang="de-DE" dirty="0" err="1">
                <a:latin typeface="Aptos" panose="020B0004020202020204" pitchFamily="34" charset="0"/>
              </a:rPr>
              <a:t>Payerbach</a:t>
            </a:r>
            <a:r>
              <a:rPr lang="de-DE" dirty="0">
                <a:latin typeface="Aptos" panose="020B0004020202020204" pitchFamily="34" charset="0"/>
              </a:rPr>
              <a:t> (Österreich) absolvierte eine Schulung zum Thema ökologische Reinigung, die von „die </a:t>
            </a:r>
            <a:r>
              <a:rPr lang="de-DE" dirty="0" err="1">
                <a:latin typeface="Aptos" panose="020B0004020202020204" pitchFamily="34" charset="0"/>
              </a:rPr>
              <a:t>umweltberatung</a:t>
            </a:r>
            <a:r>
              <a:rPr lang="de-DE" dirty="0">
                <a:latin typeface="Aptos" panose="020B0004020202020204" pitchFamily="34" charset="0"/>
              </a:rPr>
              <a:t>“ angeboten wurde. Der Kurs behandelte Inhaltsstoffe, Dosierungen sowie Arbeits- und Hautschutz. Infolgedessen stellte die Gemeinde ihre Reinigungsmethoden und -produkte auf umweltfreundliche Alternativen um.</a:t>
            </a:r>
          </a:p>
          <a:p>
            <a:pPr marL="0" lvl="0" indent="0">
              <a:lnSpc>
                <a:spcPct val="120000"/>
              </a:lnSpc>
              <a:buSzPct val="129032"/>
            </a:pPr>
            <a:r>
              <a:rPr lang="de-DE" dirty="0">
                <a:latin typeface="Aptos" panose="020B0004020202020204" pitchFamily="34" charset="0"/>
              </a:rPr>
              <a:t>Die Schulung führte zu einem größeren Bewusstsein und einer höheren Motivation innerhalb des Teams, einem verantwortungsvolleren Umgang mit Umweltfragen und einer deutlichen Reduzierung des Einsatzes von Chemikalien. Gleichzeitig konnten die Kosten für Reinigungsmittel gesenkt und die ökologischen Standards verbessert werden.</a:t>
            </a:r>
          </a:p>
        </p:txBody>
      </p:sp>
      <p:sp>
        <p:nvSpPr>
          <p:cNvPr id="191" name="Google Shape;191;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10</a:t>
            </a:fld>
            <a:endParaRPr/>
          </a:p>
        </p:txBody>
      </p:sp>
      <p:pic>
        <p:nvPicPr>
          <p:cNvPr id="192" name="Google Shape;192;p36" descr="Ein Bild, das Text, Spielzeug, Screenshot, Grafikdesign enthält.&#10;&#10;KI-generierte Inhalte können fehlerhaft sein."/>
          <p:cNvPicPr preferRelativeResize="0"/>
          <p:nvPr/>
        </p:nvPicPr>
        <p:blipFill rotWithShape="1">
          <a:blip r:embed="rId3">
            <a:alphaModFix/>
          </a:blip>
          <a:srcRect l="9152" r="14381"/>
          <a:stretch/>
        </p:blipFill>
        <p:spPr>
          <a:xfrm>
            <a:off x="7551865" y="1238573"/>
            <a:ext cx="4479313" cy="43808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7"/>
          <p:cNvSpPr txBox="1">
            <a:spLocks noGrp="1"/>
          </p:cNvSpPr>
          <p:nvPr>
            <p:ph type="title"/>
          </p:nvPr>
        </p:nvSpPr>
        <p:spPr>
          <a:xfrm>
            <a:off x="594360" y="437155"/>
            <a:ext cx="9778365" cy="149459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Gruppenübung: Mitarbeiter einbinden</a:t>
            </a:r>
            <a:endParaRPr dirty="0">
              <a:latin typeface="Aptos Serif" panose="02020604070405020304" pitchFamily="18" charset="0"/>
              <a:cs typeface="Aptos Serif" panose="02020604070405020304" pitchFamily="18" charset="0"/>
            </a:endParaRPr>
          </a:p>
        </p:txBody>
      </p:sp>
      <p:sp>
        <p:nvSpPr>
          <p:cNvPr id="198" name="Google Shape;198;p37"/>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a:bodyPr>
          <a:lstStyle/>
          <a:p>
            <a:pPr lvl="0"/>
            <a:r>
              <a:rPr lang="de-DE" dirty="0">
                <a:latin typeface="Aptos" panose="020B0004020202020204" pitchFamily="34" charset="0"/>
              </a:rPr>
              <a:t>Arbeiten Sie in Gruppen und diskutieren Sie die folgenden Fragen:</a:t>
            </a:r>
          </a:p>
          <a:p>
            <a:pPr marL="571500" lvl="0" indent="-342900">
              <a:buFont typeface="Arial" panose="020B0604020202020204" pitchFamily="34" charset="0"/>
              <a:buChar char="•"/>
            </a:pPr>
            <a:r>
              <a:rPr lang="de-DE" dirty="0">
                <a:latin typeface="Aptos" panose="020B0004020202020204" pitchFamily="34" charset="0"/>
              </a:rPr>
              <a:t>Was war Ihrer Meinung nach der entscheidende Faktor für den Erfolg? </a:t>
            </a:r>
          </a:p>
          <a:p>
            <a:pPr marL="571500" lvl="0" indent="-342900">
              <a:buFont typeface="Arial" panose="020B0604020202020204" pitchFamily="34" charset="0"/>
              <a:buChar char="•"/>
            </a:pPr>
            <a:r>
              <a:rPr lang="de-DE" dirty="0">
                <a:latin typeface="Aptos" panose="020B0004020202020204" pitchFamily="34" charset="0"/>
              </a:rPr>
              <a:t>Welche Fallstricke gilt es zu vermeiden? </a:t>
            </a:r>
          </a:p>
          <a:p>
            <a:pPr marL="571500" lvl="0" indent="-342900">
              <a:buFont typeface="Arial" panose="020B0604020202020204" pitchFamily="34" charset="0"/>
              <a:buChar char="•"/>
            </a:pPr>
            <a:r>
              <a:rPr lang="de-DE" dirty="0">
                <a:latin typeface="Aptos" panose="020B0004020202020204" pitchFamily="34" charset="0"/>
              </a:rPr>
              <a:t>Gäbe es in Ihrer Gemeinde im Vergleich zum Beispiel für bewährte Verfahren Schwierigkeiten?</a:t>
            </a:r>
          </a:p>
          <a:p>
            <a:pPr marL="571500" lvl="0" indent="-342900">
              <a:buFont typeface="Arial" panose="020B0604020202020204" pitchFamily="34" charset="0"/>
              <a:buChar char="•"/>
            </a:pPr>
            <a:r>
              <a:rPr lang="de-DE" dirty="0">
                <a:latin typeface="Aptos" panose="020B0004020202020204" pitchFamily="34" charset="0"/>
              </a:rPr>
              <a:t>Hat Ihre Gemeinde bereits Initiativen zur Einbindung von Mitarbeitern durchgeführt?</a:t>
            </a:r>
          </a:p>
          <a:p>
            <a:pPr marL="571500" lvl="0" indent="-342900">
              <a:buFont typeface="Arial" panose="020B0604020202020204" pitchFamily="34" charset="0"/>
              <a:buChar char="•"/>
            </a:pPr>
            <a:r>
              <a:rPr lang="de-DE" dirty="0">
                <a:latin typeface="Aptos" panose="020B0004020202020204" pitchFamily="34" charset="0"/>
              </a:rPr>
              <a:t>Wenn ja, wie sah die Initiative aus?</a:t>
            </a:r>
          </a:p>
          <a:p>
            <a:pPr marL="571500" lvl="0" indent="-342900">
              <a:buFont typeface="Arial" panose="020B0604020202020204" pitchFamily="34" charset="0"/>
              <a:buChar char="•"/>
            </a:pPr>
            <a:r>
              <a:rPr lang="de-DE" dirty="0">
                <a:latin typeface="Aptos" panose="020B0004020202020204" pitchFamily="34" charset="0"/>
              </a:rPr>
              <a:t>Wenn nein, was könnte eine geeignete Initiative sein?</a:t>
            </a:r>
          </a:p>
        </p:txBody>
      </p:sp>
      <p:sp>
        <p:nvSpPr>
          <p:cNvPr id="199" name="Google Shape;199;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8"/>
          <p:cNvSpPr txBox="1">
            <a:spLocks noGrp="1"/>
          </p:cNvSpPr>
          <p:nvPr>
            <p:ph type="title"/>
          </p:nvPr>
        </p:nvSpPr>
        <p:spPr>
          <a:xfrm>
            <a:off x="594360" y="528084"/>
            <a:ext cx="6095198" cy="2354026"/>
          </a:xfrm>
          <a:prstGeom prst="rect">
            <a:avLst/>
          </a:prstGeom>
          <a:noFill/>
          <a:ln>
            <a:noFill/>
          </a:ln>
        </p:spPr>
        <p:txBody>
          <a:bodyPr spcFirstLastPara="1" wrap="square" lIns="0" tIns="0" rIns="0" bIns="0" anchor="b" anchorCtr="0">
            <a:normAutofit/>
          </a:bodyPr>
          <a:lstStyle/>
          <a:p>
            <a:pPr lvl="0"/>
            <a:r>
              <a:rPr lang="de-DE" sz="3700" dirty="0">
                <a:latin typeface="Aptos Serif" panose="02020604070405020304" pitchFamily="18" charset="0"/>
                <a:cs typeface="Aptos Serif" panose="02020604070405020304" pitchFamily="18" charset="0"/>
              </a:rPr>
              <a:t>5. Praxisbeispiel Einbindung von Stakeholdern</a:t>
            </a:r>
            <a:endParaRPr sz="3700" dirty="0">
              <a:latin typeface="Aptos Serif" panose="02020604070405020304" pitchFamily="18" charset="0"/>
              <a:cs typeface="Aptos Serif" panose="02020604070405020304" pitchFamily="18" charset="0"/>
            </a:endParaRPr>
          </a:p>
        </p:txBody>
      </p:sp>
      <p:sp>
        <p:nvSpPr>
          <p:cNvPr id="206" name="Google Shape;206;p38"/>
          <p:cNvSpPr txBox="1">
            <a:spLocks noGrp="1"/>
          </p:cNvSpPr>
          <p:nvPr>
            <p:ph type="body" idx="1"/>
          </p:nvPr>
        </p:nvSpPr>
        <p:spPr>
          <a:xfrm>
            <a:off x="594360" y="2984980"/>
            <a:ext cx="5932170" cy="3244370"/>
          </a:xfrm>
          <a:prstGeom prst="rect">
            <a:avLst/>
          </a:prstGeom>
          <a:noFill/>
          <a:ln>
            <a:noFill/>
          </a:ln>
        </p:spPr>
        <p:txBody>
          <a:bodyPr spcFirstLastPara="1" wrap="square" lIns="0" tIns="228600" rIns="0" bIns="0" anchor="t" anchorCtr="0">
            <a:normAutofit/>
          </a:bodyPr>
          <a:lstStyle/>
          <a:p>
            <a:pPr marL="0" lvl="0" indent="0"/>
            <a:r>
              <a:rPr lang="de-DE" sz="1800" dirty="0">
                <a:latin typeface="Aptos" panose="020B0004020202020204" pitchFamily="34" charset="0"/>
              </a:rPr>
              <a:t>Seit 15 Jahren veranstaltet die Gemeinde Mäder (Österreich) das Sonnenfest und lädt dazu über 1.000 Miteigentümer der Photovoltaikanlage auf dem Dach der ÖKO-Sekundarschule ein. Das Fest fördert die Umweltbildung und wird jedes Jahr von einem anderen </a:t>
            </a:r>
            <a:r>
              <a:rPr lang="de-DE" sz="1800" dirty="0" err="1">
                <a:latin typeface="Aptos" panose="020B0004020202020204" pitchFamily="34" charset="0"/>
              </a:rPr>
              <a:t>Mäderschen</a:t>
            </a:r>
            <a:r>
              <a:rPr lang="de-DE" sz="1800" dirty="0">
                <a:latin typeface="Aptos" panose="020B0004020202020204" pitchFamily="34" charset="0"/>
              </a:rPr>
              <a:t> Verein mit biologischen und regionalen Produkten ausgerichtet.</a:t>
            </a:r>
          </a:p>
          <a:p>
            <a:pPr marL="0" lvl="0" indent="0"/>
            <a:r>
              <a:rPr lang="de-DE" sz="1800" dirty="0">
                <a:latin typeface="Aptos" panose="020B0004020202020204" pitchFamily="34" charset="0"/>
              </a:rPr>
              <a:t>Die Anreise ist klimafreundlich, entweder zu Fuß, mit dem Fahrrad oder mit öffentlichen Verkehrsmitteln. Dank kostenloser Fahrradreinigung und kostenlosem Nahverkehr sind Parkplätze nicht mehr notwendig.</a:t>
            </a:r>
            <a:endParaRPr sz="1800" dirty="0">
              <a:latin typeface="Aptos" panose="020B0004020202020204" pitchFamily="34" charset="0"/>
            </a:endParaRPr>
          </a:p>
        </p:txBody>
      </p:sp>
      <p:sp>
        <p:nvSpPr>
          <p:cNvPr id="207" name="Google Shape;207;p38"/>
          <p:cNvSpPr txBox="1"/>
          <p:nvPr/>
        </p:nvSpPr>
        <p:spPr>
          <a:xfrm>
            <a:off x="10409275" y="6457880"/>
            <a:ext cx="15523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0" i="0" u="none" strike="noStrike" cap="none">
                <a:solidFill>
                  <a:schemeClr val="lt1"/>
                </a:solidFill>
                <a:latin typeface="Arial"/>
                <a:ea typeface="Arial"/>
                <a:cs typeface="Arial"/>
                <a:sym typeface="Arial"/>
              </a:rPr>
              <a:t>Sonnenfest Mäder 2023</a:t>
            </a:r>
            <a:endParaRPr/>
          </a:p>
          <a:p>
            <a:pPr marL="0" marR="0" lvl="0" indent="0" algn="l" rtl="0">
              <a:lnSpc>
                <a:spcPct val="100000"/>
              </a:lnSpc>
              <a:spcBef>
                <a:spcPts val="0"/>
              </a:spcBef>
              <a:spcAft>
                <a:spcPts val="0"/>
              </a:spcAft>
              <a:buNone/>
            </a:pPr>
            <a:r>
              <a:rPr lang="de-DE" sz="1000" b="0" i="0" u="none" strike="noStrike" cap="none">
                <a:solidFill>
                  <a:schemeClr val="lt1"/>
                </a:solidFill>
                <a:latin typeface="Arial"/>
                <a:ea typeface="Arial"/>
                <a:cs typeface="Arial"/>
                <a:sym typeface="Arial"/>
              </a:rPr>
              <a:t>Quelle: vol.at</a:t>
            </a:r>
            <a:endParaRPr/>
          </a:p>
        </p:txBody>
      </p:sp>
      <p:sp>
        <p:nvSpPr>
          <p:cNvPr id="208" name="Google Shape;208;p3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12</a:t>
            </a:fld>
            <a:endParaRPr/>
          </a:p>
        </p:txBody>
      </p:sp>
      <p:pic>
        <p:nvPicPr>
          <p:cNvPr id="209" name="Google Shape;209;p38" descr="Ein Bild, das draußen, Himmel, Gebäude, Schuhwerk enthält.&#10;&#10;KI-generierte Inhalte können fehlerhaft sein."/>
          <p:cNvPicPr preferRelativeResize="0"/>
          <p:nvPr/>
        </p:nvPicPr>
        <p:blipFill rotWithShape="1">
          <a:blip r:embed="rId3">
            <a:alphaModFix/>
          </a:blip>
          <a:srcRect l="14216" r="23775"/>
          <a:stretch/>
        </p:blipFill>
        <p:spPr>
          <a:xfrm>
            <a:off x="7063952" y="213005"/>
            <a:ext cx="4897678" cy="56048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9"/>
          <p:cNvSpPr txBox="1">
            <a:spLocks noGrp="1"/>
          </p:cNvSpPr>
          <p:nvPr>
            <p:ph type="title"/>
          </p:nvPr>
        </p:nvSpPr>
        <p:spPr>
          <a:xfrm>
            <a:off x="594360" y="437155"/>
            <a:ext cx="9778365" cy="149459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Gruppenübung: Einbindung von Interessengruppen</a:t>
            </a:r>
            <a:endParaRPr dirty="0">
              <a:latin typeface="Aptos Serif" panose="02020604070405020304" pitchFamily="18" charset="0"/>
              <a:cs typeface="Aptos Serif" panose="02020604070405020304" pitchFamily="18" charset="0"/>
            </a:endParaRPr>
          </a:p>
        </p:txBody>
      </p:sp>
      <p:sp>
        <p:nvSpPr>
          <p:cNvPr id="215" name="Google Shape;215;p39"/>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lnSpcReduction="10000"/>
          </a:bodyPr>
          <a:lstStyle/>
          <a:p>
            <a:pPr lvl="0"/>
            <a:r>
              <a:rPr lang="de-DE" dirty="0">
                <a:latin typeface="Aptos" panose="020B0004020202020204" pitchFamily="34" charset="0"/>
              </a:rPr>
              <a:t>Arbeiten Sie in Gruppen und diskutieren Sie die folgenden Fragen:</a:t>
            </a:r>
          </a:p>
          <a:p>
            <a:pPr marL="571500" lvl="0" indent="-342900">
              <a:buFont typeface="Arial" panose="020B0604020202020204" pitchFamily="34" charset="0"/>
              <a:buChar char="•"/>
            </a:pPr>
            <a:r>
              <a:rPr lang="de-DE" dirty="0">
                <a:latin typeface="Aptos" panose="020B0004020202020204" pitchFamily="34" charset="0"/>
              </a:rPr>
              <a:t>Was war Ihrer Meinung nach der entscheidende Faktor für den Erfolg? </a:t>
            </a:r>
          </a:p>
          <a:p>
            <a:pPr marL="571500" lvl="0" indent="-342900">
              <a:buFont typeface="Arial" panose="020B0604020202020204" pitchFamily="34" charset="0"/>
              <a:buChar char="•"/>
            </a:pPr>
            <a:r>
              <a:rPr lang="de-DE" dirty="0">
                <a:latin typeface="Aptos" panose="020B0004020202020204" pitchFamily="34" charset="0"/>
              </a:rPr>
              <a:t>Welche Fallstricke gilt es zu vermeiden? </a:t>
            </a:r>
          </a:p>
          <a:p>
            <a:pPr marL="571500" lvl="0" indent="-342900">
              <a:buFont typeface="Arial" panose="020B0604020202020204" pitchFamily="34" charset="0"/>
              <a:buChar char="•"/>
            </a:pPr>
            <a:r>
              <a:rPr lang="de-DE" dirty="0">
                <a:latin typeface="Aptos" panose="020B0004020202020204" pitchFamily="34" charset="0"/>
              </a:rPr>
              <a:t>Gäbe es in Ihrer Gemeinde im Vergleich zum Beispiel für bewährte Verfahren Schwierigkeiten?</a:t>
            </a:r>
          </a:p>
          <a:p>
            <a:pPr marL="571500" lvl="0" indent="-342900">
              <a:buFont typeface="Arial" panose="020B0604020202020204" pitchFamily="34" charset="0"/>
              <a:buChar char="•"/>
            </a:pPr>
            <a:r>
              <a:rPr lang="de-DE" dirty="0">
                <a:latin typeface="Aptos" panose="020B0004020202020204" pitchFamily="34" charset="0"/>
              </a:rPr>
              <a:t>Hat Ihre Gemeinde bereits Initiativen zur Einbindung von Interessengruppen durchgeführt?</a:t>
            </a:r>
          </a:p>
          <a:p>
            <a:pPr marL="571500" lvl="0" indent="-342900">
              <a:buFont typeface="Arial" panose="020B0604020202020204" pitchFamily="34" charset="0"/>
              <a:buChar char="•"/>
            </a:pPr>
            <a:r>
              <a:rPr lang="de-DE" dirty="0">
                <a:latin typeface="Aptos" panose="020B0004020202020204" pitchFamily="34" charset="0"/>
              </a:rPr>
              <a:t>Wenn ja, wie sah die Initiative aus?</a:t>
            </a:r>
          </a:p>
          <a:p>
            <a:pPr marL="571500" lvl="0" indent="-342900">
              <a:buFont typeface="Arial" panose="020B0604020202020204" pitchFamily="34" charset="0"/>
              <a:buChar char="•"/>
            </a:pPr>
            <a:r>
              <a:rPr lang="de-DE" dirty="0">
                <a:latin typeface="Aptos" panose="020B0004020202020204" pitchFamily="34" charset="0"/>
              </a:rPr>
              <a:t>Wenn nein, was könnte eine geeignete Initiative sein?</a:t>
            </a:r>
            <a:endParaRPr dirty="0">
              <a:latin typeface="Aptos" panose="020B0004020202020204" pitchFamily="34" charset="0"/>
            </a:endParaRPr>
          </a:p>
        </p:txBody>
      </p:sp>
      <p:sp>
        <p:nvSpPr>
          <p:cNvPr id="216" name="Google Shape;216;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0"/>
          <p:cNvSpPr txBox="1">
            <a:spLocks noGrp="1"/>
          </p:cNvSpPr>
          <p:nvPr>
            <p:ph type="title"/>
          </p:nvPr>
        </p:nvSpPr>
        <p:spPr>
          <a:xfrm>
            <a:off x="594359" y="525780"/>
            <a:ext cx="10009473" cy="1593507"/>
          </a:xfrm>
          <a:prstGeom prst="rect">
            <a:avLst/>
          </a:prstGeom>
          <a:noFill/>
          <a:ln>
            <a:noFill/>
          </a:ln>
        </p:spPr>
        <p:txBody>
          <a:bodyPr spcFirstLastPara="1" wrap="square" lIns="0" tIns="0" rIns="0" bIns="0" anchor="b" anchorCtr="0">
            <a:noAutofit/>
          </a:bodyPr>
          <a:lstStyle/>
          <a:p>
            <a:pPr lvl="0"/>
            <a:r>
              <a:rPr lang="de-DE" sz="4000" dirty="0">
                <a:latin typeface="Aptos Serif" panose="02020604070405020304" pitchFamily="18" charset="0"/>
                <a:cs typeface="Aptos Serif" panose="02020604070405020304" pitchFamily="18" charset="0"/>
              </a:rPr>
              <a:t>6. Praxisbeispiel: Risiko Elektroautos</a:t>
            </a:r>
            <a:endParaRPr sz="4000" dirty="0">
              <a:latin typeface="Aptos Serif" panose="02020604070405020304" pitchFamily="18" charset="0"/>
              <a:cs typeface="Aptos Serif" panose="02020604070405020304" pitchFamily="18" charset="0"/>
            </a:endParaRPr>
          </a:p>
        </p:txBody>
      </p:sp>
      <p:sp>
        <p:nvSpPr>
          <p:cNvPr id="223" name="Google Shape;223;p40"/>
          <p:cNvSpPr txBox="1">
            <a:spLocks noGrp="1"/>
          </p:cNvSpPr>
          <p:nvPr>
            <p:ph type="body" idx="1"/>
          </p:nvPr>
        </p:nvSpPr>
        <p:spPr>
          <a:xfrm>
            <a:off x="594359" y="2281918"/>
            <a:ext cx="6622870" cy="4050302"/>
          </a:xfrm>
          <a:prstGeom prst="rect">
            <a:avLst/>
          </a:prstGeom>
          <a:noFill/>
          <a:ln>
            <a:noFill/>
          </a:ln>
        </p:spPr>
        <p:txBody>
          <a:bodyPr spcFirstLastPara="1" wrap="square" lIns="0" tIns="228600" rIns="0" bIns="0" anchor="t" anchorCtr="0">
            <a:normAutofit/>
          </a:bodyPr>
          <a:lstStyle/>
          <a:p>
            <a:pPr marL="0" lvl="0" indent="0">
              <a:lnSpc>
                <a:spcPct val="100000"/>
              </a:lnSpc>
            </a:pPr>
            <a:r>
              <a:rPr lang="de-DE" sz="2000" b="0" dirty="0">
                <a:solidFill>
                  <a:srgbClr val="3F3F3F"/>
                </a:solidFill>
                <a:latin typeface="Aptos" panose="020B0004020202020204" pitchFamily="34" charset="0"/>
              </a:rPr>
              <a:t>Die Berliner Polizei hat Elektroautos angeschafft, aber die Nutzer sind nicht ganz zufrieden damit.</a:t>
            </a:r>
          </a:p>
          <a:p>
            <a:pPr marL="0" lvl="0" indent="0">
              <a:lnSpc>
                <a:spcPct val="100000"/>
              </a:lnSpc>
            </a:pPr>
            <a:r>
              <a:rPr lang="de-DE" sz="2000" b="0" dirty="0">
                <a:solidFill>
                  <a:srgbClr val="3F3F3F"/>
                </a:solidFill>
                <a:latin typeface="Aptos" panose="020B0004020202020204" pitchFamily="34" charset="0"/>
              </a:rPr>
              <a:t>Welche Risiken könnten bestehen?</a:t>
            </a:r>
          </a:p>
        </p:txBody>
      </p:sp>
      <p:sp>
        <p:nvSpPr>
          <p:cNvPr id="224" name="Google Shape;224;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14</a:t>
            </a:fld>
            <a:endParaRPr/>
          </a:p>
        </p:txBody>
      </p:sp>
      <p:pic>
        <p:nvPicPr>
          <p:cNvPr id="225" name="Google Shape;225;p40" descr="Ein Bild, das Landfahrzeug, Fahrzeug, Transport, Rad enthält.&#10;&#10;KI-generierte Inhalte können fehlerhaft sein."/>
          <p:cNvPicPr preferRelativeResize="0"/>
          <p:nvPr/>
        </p:nvPicPr>
        <p:blipFill rotWithShape="1">
          <a:blip r:embed="rId3">
            <a:alphaModFix/>
          </a:blip>
          <a:srcRect/>
          <a:stretch/>
        </p:blipFill>
        <p:spPr>
          <a:xfrm>
            <a:off x="7534511" y="2645414"/>
            <a:ext cx="4451912" cy="28266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1"/>
          <p:cNvSpPr txBox="1">
            <a:spLocks noGrp="1"/>
          </p:cNvSpPr>
          <p:nvPr>
            <p:ph type="title"/>
          </p:nvPr>
        </p:nvSpPr>
        <p:spPr>
          <a:xfrm>
            <a:off x="594360" y="482405"/>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Gruppenübung: Risiko Elektroautos</a:t>
            </a:r>
            <a:endParaRPr dirty="0">
              <a:latin typeface="Aptos Serif" panose="02020604070405020304" pitchFamily="18" charset="0"/>
              <a:cs typeface="Aptos Serif" panose="02020604070405020304" pitchFamily="18" charset="0"/>
            </a:endParaRPr>
          </a:p>
        </p:txBody>
      </p:sp>
      <p:sp>
        <p:nvSpPr>
          <p:cNvPr id="232" name="Google Shape;232;p41"/>
          <p:cNvSpPr txBox="1">
            <a:spLocks noGrp="1"/>
          </p:cNvSpPr>
          <p:nvPr>
            <p:ph type="body" idx="1"/>
          </p:nvPr>
        </p:nvSpPr>
        <p:spPr>
          <a:xfrm>
            <a:off x="514847" y="2621693"/>
            <a:ext cx="10169718" cy="3958178"/>
          </a:xfrm>
          <a:prstGeom prst="rect">
            <a:avLst/>
          </a:prstGeom>
          <a:noFill/>
          <a:ln>
            <a:noFill/>
          </a:ln>
        </p:spPr>
        <p:txBody>
          <a:bodyPr spcFirstLastPara="1" wrap="square" lIns="0" tIns="45700" rIns="0" bIns="0" anchor="t" anchorCtr="0">
            <a:normAutofit/>
          </a:bodyPr>
          <a:lstStyle/>
          <a:p>
            <a:pPr lvl="0"/>
            <a:r>
              <a:rPr lang="de-DE" dirty="0">
                <a:latin typeface="Aptos" panose="020B0004020202020204" pitchFamily="34" charset="0"/>
              </a:rPr>
              <a:t>Arbeiten Sie in Gruppen und diskutieren die folgenden Fragen:</a:t>
            </a:r>
          </a:p>
          <a:p>
            <a:pPr marL="571500" lvl="0" indent="-342900">
              <a:buFont typeface="Arial" panose="020B0604020202020204" pitchFamily="34" charset="0"/>
              <a:buChar char="•"/>
            </a:pPr>
            <a:r>
              <a:rPr lang="de-DE" dirty="0">
                <a:latin typeface="Aptos" panose="020B0004020202020204" pitchFamily="34" charset="0"/>
              </a:rPr>
              <a:t>Was sind Ihrer Meinung nach die Risiken, wenn die Berliner Polizei Elektroautos anschafft?</a:t>
            </a:r>
          </a:p>
          <a:p>
            <a:pPr marL="571500" lvl="0" indent="-342900">
              <a:buFont typeface="Arial" panose="020B0604020202020204" pitchFamily="34" charset="0"/>
              <a:buChar char="•"/>
            </a:pPr>
            <a:r>
              <a:rPr lang="de-DE" dirty="0">
                <a:latin typeface="Aptos" panose="020B0004020202020204" pitchFamily="34" charset="0"/>
              </a:rPr>
              <a:t>Wie kann man mit diesen Risiken umgehen?</a:t>
            </a:r>
          </a:p>
          <a:p>
            <a:pPr marL="571500" lvl="0" indent="-342900">
              <a:buFont typeface="Arial" panose="020B0604020202020204" pitchFamily="34" charset="0"/>
              <a:buChar char="•"/>
            </a:pPr>
            <a:r>
              <a:rPr lang="de-DE" dirty="0">
                <a:latin typeface="Aptos" panose="020B0004020202020204" pitchFamily="34" charset="0"/>
              </a:rPr>
              <a:t>Gäbe es in Ihrer Gemeinde Schwierigkeiten bei der Anschaffung von Elektroautos?</a:t>
            </a:r>
          </a:p>
          <a:p>
            <a:pPr marL="571500" lvl="0" indent="-342900">
              <a:buFont typeface="Arial" panose="020B0604020202020204" pitchFamily="34" charset="0"/>
              <a:buChar char="•"/>
            </a:pPr>
            <a:r>
              <a:rPr lang="de-DE" dirty="0">
                <a:latin typeface="Aptos" panose="020B0004020202020204" pitchFamily="34" charset="0"/>
              </a:rPr>
              <a:t>Welche Risiken gab es in Ihrer Gemeinde im Zusammenhang mit nachhaltiger Beschaffung?</a:t>
            </a:r>
          </a:p>
          <a:p>
            <a:pPr marL="571500" lvl="0" indent="-342900">
              <a:buFont typeface="Arial" panose="020B0604020202020204" pitchFamily="34" charset="0"/>
              <a:buChar char="•"/>
            </a:pPr>
            <a:r>
              <a:rPr lang="de-DE" dirty="0">
                <a:latin typeface="Aptos" panose="020B0004020202020204" pitchFamily="34" charset="0"/>
              </a:rPr>
              <a:t>Welche möglichen Risiken fallen Ihnen ein?</a:t>
            </a:r>
            <a:endParaRPr dirty="0">
              <a:latin typeface="Aptos" panose="020B0004020202020204" pitchFamily="34" charset="0"/>
            </a:endParaRPr>
          </a:p>
        </p:txBody>
      </p:sp>
      <p:sp>
        <p:nvSpPr>
          <p:cNvPr id="233" name="Google Shape;233;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de-DE" sz="4800" dirty="0">
                <a:latin typeface="Aptos Serif" panose="02020604070405020304" pitchFamily="18" charset="0"/>
                <a:cs typeface="Aptos Serif" panose="02020604070405020304" pitchFamily="18" charset="0"/>
              </a:rPr>
              <a:t>Vielen Dank!</a:t>
            </a:r>
            <a:endParaRPr sz="5400" dirty="0">
              <a:latin typeface="Aptos Serif" panose="02020604070405020304" pitchFamily="18" charset="0"/>
              <a:cs typeface="Aptos Serif" panose="02020604070405020304" pitchFamily="18" charset="0"/>
            </a:endParaRPr>
          </a:p>
        </p:txBody>
      </p:sp>
      <p:pic>
        <p:nvPicPr>
          <p:cNvPr id="240" name="Google Shape;240;p15" descr="Ein Bild, das Text, Schrift, Screenshot, Grafiken enthält.&#10;&#10;Automatisch generierte Beschreibung"/>
          <p:cNvPicPr preferRelativeResize="0"/>
          <p:nvPr/>
        </p:nvPicPr>
        <p:blipFill rotWithShape="1">
          <a:blip r:embed="rId3">
            <a:alphaModFix/>
          </a:blip>
          <a:srcRect/>
          <a:stretch/>
        </p:blipFill>
        <p:spPr>
          <a:xfrm>
            <a:off x="6601263" y="4950064"/>
            <a:ext cx="5273749" cy="1904297"/>
          </a:xfrm>
          <a:prstGeom prst="rect">
            <a:avLst/>
          </a:prstGeom>
          <a:noFill/>
          <a:ln>
            <a:noFill/>
          </a:ln>
        </p:spPr>
      </p:pic>
      <p:pic>
        <p:nvPicPr>
          <p:cNvPr id="241" name="Google Shape;241;p15" descr="Ein Bild, das Text, Schrift, Electric Blue (Farbe), Symbol enthält.&#10;&#10;Automatisch generierte Beschreibung"/>
          <p:cNvPicPr preferRelativeResize="0"/>
          <p:nvPr/>
        </p:nvPicPr>
        <p:blipFill rotWithShape="1">
          <a:blip r:embed="rId4">
            <a:alphaModFix/>
          </a:blip>
          <a:srcRect/>
          <a:stretch/>
        </p:blipFill>
        <p:spPr>
          <a:xfrm>
            <a:off x="2655827" y="6069843"/>
            <a:ext cx="3594100" cy="753356"/>
          </a:xfrm>
          <a:prstGeom prst="rect">
            <a:avLst/>
          </a:prstGeom>
          <a:noFill/>
          <a:ln>
            <a:noFill/>
          </a:ln>
        </p:spPr>
      </p:pic>
      <p:sp>
        <p:nvSpPr>
          <p:cNvPr id="242" name="Google Shape;242;p15"/>
          <p:cNvSpPr txBox="1"/>
          <p:nvPr/>
        </p:nvSpPr>
        <p:spPr>
          <a:xfrm>
            <a:off x="-306552" y="7151751"/>
            <a:ext cx="501139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dirty="0" err="1">
                <a:solidFill>
                  <a:srgbClr val="000000"/>
                </a:solidFill>
                <a:latin typeface="Arial"/>
                <a:ea typeface="Arial"/>
                <a:cs typeface="Arial"/>
                <a:sym typeface="Arial"/>
              </a:rPr>
              <a:t>Funded</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by</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a:t>
            </a:r>
            <a:r>
              <a:rPr lang="de-DE" sz="800" b="0" i="0" u="none" strike="noStrike" cap="none" dirty="0">
                <a:solidFill>
                  <a:srgbClr val="000000"/>
                </a:solidFill>
                <a:latin typeface="Arial"/>
                <a:ea typeface="Arial"/>
                <a:cs typeface="Arial"/>
                <a:sym typeface="Arial"/>
              </a:rPr>
              <a:t> European Union. Views and </a:t>
            </a:r>
            <a:r>
              <a:rPr lang="de-DE" sz="800" b="0" i="0" u="none" strike="noStrike" cap="none" dirty="0" err="1">
                <a:solidFill>
                  <a:srgbClr val="000000"/>
                </a:solidFill>
                <a:latin typeface="Arial"/>
                <a:ea typeface="Arial"/>
                <a:cs typeface="Arial"/>
                <a:sym typeface="Arial"/>
              </a:rPr>
              <a:t>opinions</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expressed</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are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however</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those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of</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author</a:t>
            </a:r>
            <a:r>
              <a:rPr lang="de-DE" sz="800" b="0" i="0" u="none" strike="noStrike" cap="none" dirty="0">
                <a:solidFill>
                  <a:srgbClr val="000000"/>
                </a:solidFill>
                <a:latin typeface="Arial"/>
                <a:ea typeface="Arial"/>
                <a:cs typeface="Arial"/>
                <a:sym typeface="Arial"/>
              </a:rPr>
              <a:t>(s) </a:t>
            </a:r>
            <a:r>
              <a:rPr lang="de-DE" sz="800" b="0" i="0" u="none" strike="noStrike" cap="none" dirty="0" err="1">
                <a:solidFill>
                  <a:srgbClr val="000000"/>
                </a:solidFill>
                <a:latin typeface="Arial"/>
                <a:ea typeface="Arial"/>
                <a:cs typeface="Arial"/>
                <a:sym typeface="Arial"/>
              </a:rPr>
              <a:t>only</a:t>
            </a:r>
            <a:r>
              <a:rPr lang="de-DE" sz="800" b="0" i="0" u="none" strike="noStrike" cap="none" dirty="0">
                <a:solidFill>
                  <a:srgbClr val="000000"/>
                </a:solidFill>
                <a:latin typeface="Arial"/>
                <a:ea typeface="Arial"/>
                <a:cs typeface="Arial"/>
                <a:sym typeface="Arial"/>
              </a:rPr>
              <a:t> and do not </a:t>
            </a:r>
            <a:r>
              <a:rPr lang="de-DE" sz="800" b="0" i="0" u="none" strike="noStrike" cap="none" dirty="0" err="1">
                <a:solidFill>
                  <a:srgbClr val="000000"/>
                </a:solidFill>
                <a:latin typeface="Arial"/>
                <a:ea typeface="Arial"/>
                <a:cs typeface="Arial"/>
                <a:sym typeface="Arial"/>
              </a:rPr>
              <a:t>necessarily</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reflect</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those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of</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a:t>
            </a:r>
            <a:r>
              <a:rPr lang="de-DE" sz="800" b="0" i="0" u="none" strike="noStrike" cap="none" dirty="0">
                <a:solidFill>
                  <a:srgbClr val="000000"/>
                </a:solidFill>
                <a:latin typeface="Arial"/>
                <a:ea typeface="Arial"/>
                <a:cs typeface="Arial"/>
                <a:sym typeface="Arial"/>
              </a:rPr>
              <a:t> European Union </a:t>
            </a:r>
            <a:r>
              <a:rPr lang="de-DE" sz="800" b="0" i="0" u="none" strike="noStrike" cap="none" dirty="0" err="1">
                <a:solidFill>
                  <a:srgbClr val="000000"/>
                </a:solidFill>
                <a:latin typeface="Arial"/>
                <a:ea typeface="Arial"/>
                <a:cs typeface="Arial"/>
                <a:sym typeface="Arial"/>
              </a:rPr>
              <a:t>or</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a:t>
            </a:r>
            <a:r>
              <a:rPr lang="de-DE" sz="800" b="0" i="0" u="none" strike="noStrike" cap="none" dirty="0">
                <a:solidFill>
                  <a:srgbClr val="000000"/>
                </a:solidFill>
                <a:latin typeface="Arial"/>
                <a:ea typeface="Arial"/>
                <a:cs typeface="Arial"/>
                <a:sym typeface="Arial"/>
              </a:rPr>
              <a:t> European Education and Culture Executive Agency (EACEA). </a:t>
            </a:r>
            <a:r>
              <a:rPr lang="de-DE" sz="800" b="0" i="0" u="none" strike="noStrike" cap="none" dirty="0" err="1">
                <a:solidFill>
                  <a:srgbClr val="000000"/>
                </a:solidFill>
                <a:latin typeface="Arial"/>
                <a:ea typeface="Arial"/>
                <a:cs typeface="Arial"/>
                <a:sym typeface="Arial"/>
              </a:rPr>
              <a:t>Neither</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a:t>
            </a:r>
            <a:r>
              <a:rPr lang="de-DE" sz="800" b="0" i="0" u="none" strike="noStrike" cap="none" dirty="0">
                <a:solidFill>
                  <a:srgbClr val="000000"/>
                </a:solidFill>
                <a:latin typeface="Arial"/>
                <a:ea typeface="Arial"/>
                <a:cs typeface="Arial"/>
                <a:sym typeface="Arial"/>
              </a:rPr>
              <a:t> European Union </a:t>
            </a:r>
            <a:r>
              <a:rPr lang="de-DE" sz="800" b="0" i="0" u="none" strike="noStrike" cap="none" dirty="0" err="1">
                <a:solidFill>
                  <a:srgbClr val="000000"/>
                </a:solidFill>
                <a:latin typeface="Arial"/>
                <a:ea typeface="Arial"/>
                <a:cs typeface="Arial"/>
                <a:sym typeface="Arial"/>
              </a:rPr>
              <a:t>nor</a:t>
            </a:r>
            <a:r>
              <a:rPr lang="de-DE" sz="800" b="0" i="0" u="none" strike="noStrike" cap="none" dirty="0">
                <a:solidFill>
                  <a:srgbClr val="000000"/>
                </a:solidFill>
                <a:latin typeface="Arial"/>
                <a:ea typeface="Arial"/>
                <a:cs typeface="Arial"/>
                <a:sym typeface="Arial"/>
              </a:rPr>
              <a:t> EACEA </a:t>
            </a:r>
            <a:r>
              <a:rPr lang="de-DE" sz="800" b="0" i="0" u="none" strike="noStrike" cap="none" dirty="0" err="1">
                <a:solidFill>
                  <a:srgbClr val="000000"/>
                </a:solidFill>
                <a:latin typeface="Arial"/>
                <a:ea typeface="Arial"/>
                <a:cs typeface="Arial"/>
                <a:sym typeface="Arial"/>
              </a:rPr>
              <a:t>can</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be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held</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responsible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for</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them</a:t>
            </a:r>
            <a:r>
              <a:rPr lang="de-DE" sz="800" b="0" i="0" u="none" strike="noStrike" cap="none" dirty="0">
                <a:solidFill>
                  <a:srgbClr val="000000"/>
                </a:solidFill>
                <a:latin typeface="Arial"/>
                <a:ea typeface="Arial"/>
                <a:cs typeface="Arial"/>
                <a:sym typeface="Arial"/>
              </a:rPr>
              <a:t>.</a:t>
            </a:r>
            <a:endParaRPr sz="800" b="0" i="0" u="none" strike="noStrike" cap="none" dirty="0">
              <a:solidFill>
                <a:schemeClr val="lt1"/>
              </a:solidFill>
              <a:latin typeface="Arial"/>
              <a:ea typeface="Arial"/>
              <a:cs typeface="Arial"/>
              <a:sym typeface="Arial"/>
            </a:endParaRPr>
          </a:p>
        </p:txBody>
      </p:sp>
      <p:sp>
        <p:nvSpPr>
          <p:cNvPr id="2" name="Google Shape;121;p22">
            <a:extLst>
              <a:ext uri="{FF2B5EF4-FFF2-40B4-BE49-F238E27FC236}">
                <a16:creationId xmlns:a16="http://schemas.microsoft.com/office/drawing/2014/main" id="{49A798D8-A606-F228-FBE4-0EF400C1BA63}"/>
              </a:ext>
            </a:extLst>
          </p:cNvPr>
          <p:cNvSpPr txBox="1"/>
          <p:nvPr/>
        </p:nvSpPr>
        <p:spPr>
          <a:xfrm>
            <a:off x="119640" y="6123376"/>
            <a:ext cx="2536187"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600" b="0" i="0" u="none" strike="noStrike" cap="none" dirty="0">
                <a:solidFill>
                  <a:srgbClr val="000000"/>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600" b="0" i="0" u="none" strike="noStrike" cap="none" dirty="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4"/>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Quellenangaben Text:</a:t>
            </a:r>
            <a:endParaRPr dirty="0">
              <a:latin typeface="Aptos Serif" panose="02020604070405020304" pitchFamily="18" charset="0"/>
              <a:cs typeface="Aptos Serif" panose="02020604070405020304" pitchFamily="18" charset="0"/>
            </a:endParaRPr>
          </a:p>
        </p:txBody>
      </p:sp>
      <p:sp>
        <p:nvSpPr>
          <p:cNvPr id="248" name="Google Shape;248;p44"/>
          <p:cNvSpPr txBox="1">
            <a:spLocks noGrp="1"/>
          </p:cNvSpPr>
          <p:nvPr>
            <p:ph type="body" idx="1"/>
          </p:nvPr>
        </p:nvSpPr>
        <p:spPr>
          <a:xfrm>
            <a:off x="594360" y="1988665"/>
            <a:ext cx="11131475" cy="4057134"/>
          </a:xfrm>
          <a:prstGeom prst="rect">
            <a:avLst/>
          </a:prstGeom>
          <a:noFill/>
          <a:ln>
            <a:noFill/>
          </a:ln>
        </p:spPr>
        <p:txBody>
          <a:bodyPr spcFirstLastPara="1" wrap="square" lIns="0" tIns="228600" rIns="0" bIns="0" anchor="t" anchorCtr="0">
            <a:normAutofit fontScale="55000" lnSpcReduction="20000"/>
          </a:bodyPr>
          <a:lstStyle/>
          <a:p>
            <a:pPr marL="571500" lvl="0" indent="-342900" algn="l" rtl="0">
              <a:lnSpc>
                <a:spcPct val="100000"/>
              </a:lnSpc>
              <a:spcBef>
                <a:spcPts val="2200"/>
              </a:spcBef>
              <a:spcAft>
                <a:spcPts val="0"/>
              </a:spcAft>
              <a:buSzPct val="218181"/>
              <a:buFont typeface="Arial"/>
              <a:buChar char="•"/>
            </a:pPr>
            <a:r>
              <a:rPr lang="de-DE" sz="2000" dirty="0">
                <a:latin typeface="Aptos" panose="020B0004020202020204" pitchFamily="34" charset="0"/>
              </a:rPr>
              <a:t>„Kommunen und Eine Welt – Handreichung für kommunale Eine Welt-Arbeit in Bayern“ Dr. Alexander </a:t>
            </a:r>
            <a:r>
              <a:rPr lang="de-DE" sz="2000" dirty="0" err="1">
                <a:latin typeface="Aptos" panose="020B0004020202020204" pitchFamily="34" charset="0"/>
              </a:rPr>
              <a:t>Fonari</a:t>
            </a:r>
            <a:r>
              <a:rPr lang="de-DE" sz="2000" dirty="0">
                <a:latin typeface="Aptos" panose="020B0004020202020204" pitchFamily="34" charset="0"/>
              </a:rPr>
              <a:t>, Vivien Führ und Norbert Stamm für Eine Welt Netzwerk Bayern e.V. 6. Auflage, Augsburg 2024. S. 36. </a:t>
            </a:r>
            <a:r>
              <a:rPr lang="de-DE" sz="2000" dirty="0" err="1">
                <a:latin typeface="Aptos" panose="020B0004020202020204" pitchFamily="34" charset="0"/>
              </a:rPr>
              <a:t>Available</a:t>
            </a:r>
            <a:r>
              <a:rPr lang="de-DE" sz="2000" dirty="0">
                <a:latin typeface="Aptos" panose="020B0004020202020204" pitchFamily="34" charset="0"/>
              </a:rPr>
              <a:t> online: </a:t>
            </a:r>
            <a:r>
              <a:rPr lang="de-DE" sz="2000" u="sng" dirty="0">
                <a:solidFill>
                  <a:schemeClr val="hlink"/>
                </a:solidFill>
                <a:latin typeface="Aptos" panose="020B0004020202020204" pitchFamily="34" charset="0"/>
                <a:hlinkClick r:id="rId3"/>
              </a:rPr>
              <a:t>https://www.eineweltnetzwerkbayern.de/fileadmin/assets/Kommunen_Eine_Welt/2024_6_A/2024_-_Kommunen_Eine_Welt_-_6_A_-_EWNB.pdf</a:t>
            </a:r>
            <a:r>
              <a:rPr lang="de-DE" sz="2000" dirty="0">
                <a:latin typeface="Aptos" panose="020B0004020202020204" pitchFamily="34" charset="0"/>
              </a:rPr>
              <a:t> </a:t>
            </a:r>
            <a:endParaRPr dirty="0">
              <a:latin typeface="Aptos" panose="020B0004020202020204" pitchFamily="34" charset="0"/>
            </a:endParaRPr>
          </a:p>
          <a:p>
            <a:pPr marL="571500" lvl="0" indent="-342900" algn="l" rtl="0">
              <a:lnSpc>
                <a:spcPct val="100000"/>
              </a:lnSpc>
              <a:spcBef>
                <a:spcPts val="2200"/>
              </a:spcBef>
              <a:spcAft>
                <a:spcPts val="0"/>
              </a:spcAft>
              <a:buSzPct val="218181"/>
              <a:buFont typeface="Arial"/>
              <a:buChar char="•"/>
            </a:pPr>
            <a:r>
              <a:rPr lang="de-DE" sz="2000" dirty="0">
                <a:latin typeface="Aptos" panose="020B0004020202020204" pitchFamily="34" charset="0"/>
              </a:rPr>
              <a:t>Kompass Nachhaltigkeit „Nürnberg - Elektronisches Einkaufssystem zur Steuerung nachhaltiger Beschaffung (2023)“. </a:t>
            </a:r>
            <a:r>
              <a:rPr lang="de-DE" sz="2000" dirty="0" err="1">
                <a:latin typeface="Aptos" panose="020B0004020202020204" pitchFamily="34" charset="0"/>
              </a:rPr>
              <a:t>Available</a:t>
            </a:r>
            <a:r>
              <a:rPr lang="de-DE" sz="2000" dirty="0">
                <a:latin typeface="Aptos" panose="020B0004020202020204" pitchFamily="34" charset="0"/>
              </a:rPr>
              <a:t> online: </a:t>
            </a:r>
            <a:r>
              <a:rPr lang="de-DE" sz="2000" u="sng" dirty="0">
                <a:solidFill>
                  <a:schemeClr val="hlink"/>
                </a:solidFill>
                <a:latin typeface="Aptos" panose="020B0004020202020204" pitchFamily="34" charset="0"/>
                <a:hlinkClick r:id="rId4"/>
              </a:rPr>
              <a:t>https://www.kompass-nachhaltigkeit.de/kommunaler-kompass/bayern/rahmenbedingungen-nutzen#c42191036</a:t>
            </a:r>
            <a:endParaRPr sz="2000" dirty="0">
              <a:latin typeface="Aptos" panose="020B0004020202020204" pitchFamily="34" charset="0"/>
            </a:endParaRPr>
          </a:p>
          <a:p>
            <a:pPr marL="571500" lvl="0" indent="-342900" algn="l" rtl="0">
              <a:lnSpc>
                <a:spcPct val="100000"/>
              </a:lnSpc>
              <a:spcBef>
                <a:spcPts val="2200"/>
              </a:spcBef>
              <a:spcAft>
                <a:spcPts val="0"/>
              </a:spcAft>
              <a:buSzPct val="218181"/>
              <a:buFont typeface="Arial"/>
              <a:buChar char="•"/>
            </a:pPr>
            <a:r>
              <a:rPr lang="de-DE" sz="2000" dirty="0">
                <a:latin typeface="Aptos" panose="020B0004020202020204" pitchFamily="34" charset="0"/>
              </a:rPr>
              <a:t>Kompass Nachhaltigkeit, Film „Einblicke in die Beschaffungspraxis“. </a:t>
            </a:r>
            <a:r>
              <a:rPr lang="de-DE" sz="2000" dirty="0" err="1">
                <a:latin typeface="Aptos" panose="020B0004020202020204" pitchFamily="34" charset="0"/>
              </a:rPr>
              <a:t>Available</a:t>
            </a:r>
            <a:r>
              <a:rPr lang="de-DE" sz="2000" dirty="0">
                <a:latin typeface="Aptos" panose="020B0004020202020204" pitchFamily="34" charset="0"/>
              </a:rPr>
              <a:t> online: </a:t>
            </a:r>
            <a:r>
              <a:rPr lang="de-DE" sz="2000" u="sng" dirty="0">
                <a:solidFill>
                  <a:schemeClr val="hlink"/>
                </a:solidFill>
                <a:latin typeface="Aptos" panose="020B0004020202020204" pitchFamily="34" charset="0"/>
                <a:hlinkClick r:id="rId5"/>
              </a:rPr>
              <a:t>https://www.kompass-nachhaltigkeit.de/grundlagenwissen/einblick-in-die-beschaffungspraxis</a:t>
            </a:r>
            <a:r>
              <a:rPr lang="de-DE" sz="2000" dirty="0">
                <a:latin typeface="Aptos" panose="020B0004020202020204" pitchFamily="34" charset="0"/>
              </a:rPr>
              <a:t> </a:t>
            </a:r>
            <a:endParaRPr dirty="0">
              <a:latin typeface="Aptos" panose="020B0004020202020204" pitchFamily="34" charset="0"/>
            </a:endParaRPr>
          </a:p>
          <a:p>
            <a:pPr marL="571500" lvl="0" indent="-342900" algn="l" rtl="0">
              <a:lnSpc>
                <a:spcPct val="100000"/>
              </a:lnSpc>
              <a:spcBef>
                <a:spcPts val="2200"/>
              </a:spcBef>
              <a:spcAft>
                <a:spcPts val="0"/>
              </a:spcAft>
              <a:buSzPct val="218181"/>
              <a:buFont typeface="Arial"/>
              <a:buChar char="•"/>
            </a:pPr>
            <a:r>
              <a:rPr lang="de-DE" sz="2000" dirty="0">
                <a:latin typeface="Aptos" panose="020B0004020202020204" pitchFamily="34" charset="0"/>
              </a:rPr>
              <a:t>Leitfaden „Klimaschutz in Gemeinden“, Kapitel „Nachhaltige Beschaffung für Gemeinden“, 2016. Herausgeber und Vertrieb: Klimabündnis Österreich GmbH. „</a:t>
            </a:r>
            <a:r>
              <a:rPr lang="de-DE" sz="2000" dirty="0" err="1">
                <a:latin typeface="Aptos" panose="020B0004020202020204" pitchFamily="34" charset="0"/>
              </a:rPr>
              <a:t>Good</a:t>
            </a:r>
            <a:r>
              <a:rPr lang="de-DE" sz="2000" dirty="0">
                <a:latin typeface="Aptos" panose="020B0004020202020204" pitchFamily="34" charset="0"/>
              </a:rPr>
              <a:t>-Practice Beispiel: Sonnenfest – Gemeinde Mäder, Vorarlberg“ S. 8. </a:t>
            </a:r>
            <a:r>
              <a:rPr lang="de-DE" sz="2000" dirty="0" err="1">
                <a:latin typeface="Aptos" panose="020B0004020202020204" pitchFamily="34" charset="0"/>
              </a:rPr>
              <a:t>Available</a:t>
            </a:r>
            <a:r>
              <a:rPr lang="de-DE" sz="2000" dirty="0">
                <a:latin typeface="Aptos" panose="020B0004020202020204" pitchFamily="34" charset="0"/>
              </a:rPr>
              <a:t> online: https://</a:t>
            </a:r>
            <a:r>
              <a:rPr lang="de-DE" sz="2000" dirty="0" err="1">
                <a:latin typeface="Aptos" panose="020B0004020202020204" pitchFamily="34" charset="0"/>
              </a:rPr>
              <a:t>www.klimabuendnis.at</a:t>
            </a:r>
            <a:r>
              <a:rPr lang="de-DE" sz="2000" dirty="0">
                <a:latin typeface="Aptos" panose="020B0004020202020204" pitchFamily="34" charset="0"/>
              </a:rPr>
              <a:t>/</a:t>
            </a:r>
            <a:r>
              <a:rPr lang="de-DE" sz="2000" dirty="0" err="1">
                <a:latin typeface="Aptos" panose="020B0004020202020204" pitchFamily="34" charset="0"/>
              </a:rPr>
              <a:t>wp</a:t>
            </a:r>
            <a:r>
              <a:rPr lang="de-DE" sz="2000" dirty="0">
                <a:latin typeface="Aptos" panose="020B0004020202020204" pitchFamily="34" charset="0"/>
              </a:rPr>
              <a:t>-content/</a:t>
            </a:r>
            <a:r>
              <a:rPr lang="de-DE" sz="2000" dirty="0" err="1">
                <a:latin typeface="Aptos" panose="020B0004020202020204" pitchFamily="34" charset="0"/>
              </a:rPr>
              <a:t>uploads</a:t>
            </a:r>
            <a:r>
              <a:rPr lang="de-DE" sz="2000" dirty="0">
                <a:latin typeface="Aptos" panose="020B0004020202020204" pitchFamily="34" charset="0"/>
              </a:rPr>
              <a:t>/2024/03/6_kbu_lf_beschaffung.pdf</a:t>
            </a:r>
            <a:endParaRPr dirty="0">
              <a:latin typeface="Aptos" panose="020B0004020202020204" pitchFamily="34" charset="0"/>
            </a:endParaRPr>
          </a:p>
          <a:p>
            <a:pPr marL="571500" lvl="0" indent="-342900" algn="l" rtl="0">
              <a:lnSpc>
                <a:spcPct val="100000"/>
              </a:lnSpc>
              <a:spcBef>
                <a:spcPts val="2200"/>
              </a:spcBef>
              <a:spcAft>
                <a:spcPts val="0"/>
              </a:spcAft>
              <a:buSzPct val="218181"/>
              <a:buFont typeface="Arial"/>
              <a:buChar char="•"/>
            </a:pPr>
            <a:r>
              <a:rPr lang="de-DE" sz="2000" dirty="0">
                <a:latin typeface="Aptos" panose="020B0004020202020204" pitchFamily="34" charset="0"/>
              </a:rPr>
              <a:t>Maßnahmenkatalog „ Ressourceneffiziente Gemeinde“ 2016, Hrsg. Ressourcen Management Agentur (RMA).S. 41 – 42. </a:t>
            </a:r>
            <a:r>
              <a:rPr lang="de-DE" sz="2000" dirty="0" err="1">
                <a:latin typeface="Aptos" panose="020B0004020202020204" pitchFamily="34" charset="0"/>
              </a:rPr>
              <a:t>Available</a:t>
            </a:r>
            <a:r>
              <a:rPr lang="de-DE" sz="2000" dirty="0">
                <a:latin typeface="Aptos" panose="020B0004020202020204" pitchFamily="34" charset="0"/>
              </a:rPr>
              <a:t> online: </a:t>
            </a:r>
            <a:r>
              <a:rPr lang="de-DE" sz="2000" u="sng" dirty="0">
                <a:solidFill>
                  <a:schemeClr val="hlink"/>
                </a:solidFill>
                <a:latin typeface="Aptos" panose="020B0004020202020204" pitchFamily="34" charset="0"/>
                <a:hlinkClick r:id="rId6"/>
              </a:rPr>
              <a:t>https://gemeindebund.at/images/uploads/downloads/2017/Projekte/Ressourceneffiziente_Gemeinde/Projekt_Ressourceneffiziente_Gemeinde_Massnahmenkatalog.pdf</a:t>
            </a:r>
            <a:endParaRPr sz="2000" dirty="0">
              <a:latin typeface="Aptos" panose="020B0004020202020204" pitchFamily="34" charset="0"/>
            </a:endParaRPr>
          </a:p>
          <a:p>
            <a:pPr marL="571500" lvl="0" indent="-342900" algn="l" rtl="0">
              <a:lnSpc>
                <a:spcPct val="100000"/>
              </a:lnSpc>
              <a:spcBef>
                <a:spcPts val="2200"/>
              </a:spcBef>
              <a:spcAft>
                <a:spcPts val="0"/>
              </a:spcAft>
              <a:buSzPct val="218181"/>
              <a:buFont typeface="Arial"/>
              <a:buChar char="•"/>
            </a:pPr>
            <a:r>
              <a:rPr lang="de-DE" sz="2000" dirty="0">
                <a:latin typeface="Aptos" panose="020B0004020202020204" pitchFamily="34" charset="0"/>
              </a:rPr>
              <a:t>„NACHHALTIG EINKAUFEN – EINE ORIENTIERUNG FÜR STÄDTE UND GEMEINDEN“ </a:t>
            </a:r>
            <a:r>
              <a:rPr lang="de-DE" sz="2000" dirty="0" err="1">
                <a:latin typeface="Aptos" panose="020B0004020202020204" pitchFamily="34" charset="0"/>
              </a:rPr>
              <a:t>edited</a:t>
            </a:r>
            <a:r>
              <a:rPr lang="de-DE" sz="2000" dirty="0">
                <a:latin typeface="Aptos" panose="020B0004020202020204" pitchFamily="34" charset="0"/>
              </a:rPr>
              <a:t> </a:t>
            </a:r>
            <a:r>
              <a:rPr lang="de-DE" sz="2000" dirty="0" err="1">
                <a:latin typeface="Aptos" panose="020B0004020202020204" pitchFamily="34" charset="0"/>
              </a:rPr>
              <a:t>by</a:t>
            </a:r>
            <a:r>
              <a:rPr lang="de-DE" sz="2000" dirty="0">
                <a:latin typeface="Aptos" panose="020B0004020202020204" pitchFamily="34" charset="0"/>
              </a:rPr>
              <a:t> BUNDESMINISTERIUM FÜR LAND- UND FORSTWIRTSCHAFT, UMWELT UND WASSERWIRTSCHAFT </a:t>
            </a:r>
            <a:r>
              <a:rPr lang="de-DE" sz="2000" dirty="0" err="1">
                <a:latin typeface="Aptos" panose="020B0004020202020204" pitchFamily="34" charset="0"/>
              </a:rPr>
              <a:t>page</a:t>
            </a:r>
            <a:r>
              <a:rPr lang="de-DE" sz="2000" dirty="0">
                <a:latin typeface="Aptos" panose="020B0004020202020204" pitchFamily="34" charset="0"/>
              </a:rPr>
              <a:t>. 43</a:t>
            </a:r>
            <a:endParaRPr sz="2000" dirty="0">
              <a:latin typeface="Aptos" panose="020B0004020202020204" pitchFamily="34" charset="0"/>
            </a:endParaRPr>
          </a:p>
        </p:txBody>
      </p:sp>
      <p:sp>
        <p:nvSpPr>
          <p:cNvPr id="249" name="Google Shape;249;p4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5"/>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Quellenangaben Bilder:</a:t>
            </a:r>
            <a:endParaRPr dirty="0">
              <a:latin typeface="Aptos Serif" panose="02020604070405020304" pitchFamily="18" charset="0"/>
              <a:cs typeface="Aptos Serif" panose="02020604070405020304" pitchFamily="18" charset="0"/>
            </a:endParaRPr>
          </a:p>
        </p:txBody>
      </p:sp>
      <p:sp>
        <p:nvSpPr>
          <p:cNvPr id="255" name="Google Shape;255;p45"/>
          <p:cNvSpPr txBox="1">
            <a:spLocks noGrp="1"/>
          </p:cNvSpPr>
          <p:nvPr>
            <p:ph type="body" idx="1"/>
          </p:nvPr>
        </p:nvSpPr>
        <p:spPr>
          <a:xfrm>
            <a:off x="594360" y="2040627"/>
            <a:ext cx="11303472" cy="4034044"/>
          </a:xfrm>
          <a:prstGeom prst="rect">
            <a:avLst/>
          </a:prstGeom>
          <a:noFill/>
          <a:ln>
            <a:noFill/>
          </a:ln>
        </p:spPr>
        <p:txBody>
          <a:bodyPr spcFirstLastPara="1" wrap="square" lIns="0" tIns="228600" rIns="0" bIns="0" anchor="t" anchorCtr="0">
            <a:noAutofit/>
          </a:bodyPr>
          <a:lstStyle/>
          <a:p>
            <a:pPr marL="571500" lvl="0" indent="-342900" algn="l" rtl="0">
              <a:lnSpc>
                <a:spcPct val="100000"/>
              </a:lnSpc>
              <a:spcBef>
                <a:spcPts val="2200"/>
              </a:spcBef>
              <a:spcAft>
                <a:spcPts val="0"/>
              </a:spcAft>
              <a:buSzPts val="2400"/>
              <a:buFont typeface="Arial"/>
              <a:buChar char="•"/>
            </a:pPr>
            <a:r>
              <a:rPr lang="de-DE" sz="1400" dirty="0">
                <a:latin typeface="Aptos" panose="020B0004020202020204" pitchFamily="34" charset="0"/>
              </a:rPr>
              <a:t>Die Umweltberatung „Ökologisch und effizient reinigen“. </a:t>
            </a:r>
            <a:r>
              <a:rPr lang="de-DE" sz="1400" dirty="0" err="1">
                <a:latin typeface="Aptos" panose="020B0004020202020204" pitchFamily="34" charset="0"/>
              </a:rPr>
              <a:t>Available</a:t>
            </a:r>
            <a:r>
              <a:rPr lang="de-DE" sz="1400" dirty="0">
                <a:latin typeface="Aptos" panose="020B0004020202020204" pitchFamily="34" charset="0"/>
              </a:rPr>
              <a:t> online: </a:t>
            </a:r>
            <a:r>
              <a:rPr lang="de-DE" sz="1400" u="sng" dirty="0">
                <a:solidFill>
                  <a:schemeClr val="hlink"/>
                </a:solidFill>
                <a:latin typeface="Aptos" panose="020B0004020202020204" pitchFamily="34" charset="0"/>
                <a:hlinkClick r:id="rId3"/>
              </a:rPr>
              <a:t>https://www.umweltberatung.at/img/1400/4409.jpg</a:t>
            </a:r>
            <a:endParaRPr sz="1400" dirty="0">
              <a:latin typeface="Aptos" panose="020B0004020202020204" pitchFamily="34" charset="0"/>
            </a:endParaRPr>
          </a:p>
          <a:p>
            <a:pPr marL="571500" lvl="0" indent="-342900" algn="l" rtl="0">
              <a:lnSpc>
                <a:spcPct val="100000"/>
              </a:lnSpc>
              <a:spcBef>
                <a:spcPts val="2200"/>
              </a:spcBef>
              <a:spcAft>
                <a:spcPts val="0"/>
              </a:spcAft>
              <a:buSzPts val="2400"/>
              <a:buFont typeface="Arial"/>
              <a:buChar char="•"/>
            </a:pPr>
            <a:r>
              <a:rPr lang="de-DE" sz="1400" dirty="0" err="1">
                <a:latin typeface="Aptos" panose="020B0004020202020204" pitchFamily="34" charset="0"/>
              </a:rPr>
              <a:t>Fairtrade.net</a:t>
            </a:r>
            <a:r>
              <a:rPr lang="de-DE" sz="1400" dirty="0">
                <a:latin typeface="Aptos" panose="020B0004020202020204" pitchFamily="34" charset="0"/>
              </a:rPr>
              <a:t> „Fairtrade-Sportbälle“. </a:t>
            </a:r>
            <a:r>
              <a:rPr lang="de-DE" sz="1400" dirty="0" err="1">
                <a:latin typeface="Aptos" panose="020B0004020202020204" pitchFamily="34" charset="0"/>
              </a:rPr>
              <a:t>Available</a:t>
            </a:r>
            <a:r>
              <a:rPr lang="de-DE" sz="1400" dirty="0">
                <a:latin typeface="Aptos" panose="020B0004020202020204" pitchFamily="34" charset="0"/>
              </a:rPr>
              <a:t> online: </a:t>
            </a:r>
            <a:r>
              <a:rPr lang="de-DE" sz="1400" u="sng" dirty="0">
                <a:solidFill>
                  <a:schemeClr val="hlink"/>
                </a:solidFill>
                <a:latin typeface="Aptos" panose="020B0004020202020204" pitchFamily="34" charset="0"/>
                <a:hlinkClick r:id="rId4"/>
              </a:rPr>
              <a:t>https://www.fairtrade.net/de-de/produkte/fairtrade_produkte/sportbaelle.html</a:t>
            </a:r>
            <a:r>
              <a:rPr lang="de-DE" sz="1400" dirty="0">
                <a:latin typeface="Aptos" panose="020B0004020202020204" pitchFamily="34" charset="0"/>
              </a:rPr>
              <a:t> </a:t>
            </a:r>
            <a:endParaRPr sz="3200" dirty="0">
              <a:latin typeface="Aptos" panose="020B0004020202020204" pitchFamily="34" charset="0"/>
            </a:endParaRPr>
          </a:p>
          <a:p>
            <a:pPr marL="571500" lvl="0" indent="-342900" algn="l" rtl="0">
              <a:lnSpc>
                <a:spcPct val="100000"/>
              </a:lnSpc>
              <a:spcBef>
                <a:spcPts val="2200"/>
              </a:spcBef>
              <a:spcAft>
                <a:spcPts val="0"/>
              </a:spcAft>
              <a:buSzPts val="2400"/>
              <a:buFont typeface="Arial"/>
              <a:buChar char="•"/>
            </a:pPr>
            <a:r>
              <a:rPr lang="de-DE" sz="1400" dirty="0">
                <a:latin typeface="Aptos" panose="020B0004020202020204" pitchFamily="34" charset="0"/>
              </a:rPr>
              <a:t>„NACHHALTIG EINKAUFEN – EINE ORIENTIERUNG FÜR STÄDTE UND GEMEINDEN“ </a:t>
            </a:r>
            <a:r>
              <a:rPr lang="de-DE" sz="1400" dirty="0" err="1">
                <a:latin typeface="Aptos" panose="020B0004020202020204" pitchFamily="34" charset="0"/>
              </a:rPr>
              <a:t>edited</a:t>
            </a:r>
            <a:r>
              <a:rPr lang="de-DE" sz="1400" dirty="0">
                <a:latin typeface="Aptos" panose="020B0004020202020204" pitchFamily="34" charset="0"/>
              </a:rPr>
              <a:t> </a:t>
            </a:r>
            <a:r>
              <a:rPr lang="de-DE" sz="1400" dirty="0" err="1">
                <a:latin typeface="Aptos" panose="020B0004020202020204" pitchFamily="34" charset="0"/>
              </a:rPr>
              <a:t>by</a:t>
            </a:r>
            <a:r>
              <a:rPr lang="de-DE" sz="1400" dirty="0">
                <a:latin typeface="Aptos" panose="020B0004020202020204" pitchFamily="34" charset="0"/>
              </a:rPr>
              <a:t> BUNDESMINISTERIUM FÜR LAND- UND FORSTWIRTSCHAFT, UMWELT UND WASSERWIRTSCHAFT </a:t>
            </a:r>
            <a:r>
              <a:rPr lang="de-DE" sz="1400" dirty="0" err="1">
                <a:latin typeface="Aptos" panose="020B0004020202020204" pitchFamily="34" charset="0"/>
              </a:rPr>
              <a:t>page</a:t>
            </a:r>
            <a:r>
              <a:rPr lang="de-DE" sz="1400" dirty="0">
                <a:latin typeface="Aptos" panose="020B0004020202020204" pitchFamily="34" charset="0"/>
              </a:rPr>
              <a:t>. 43</a:t>
            </a:r>
            <a:endParaRPr sz="1400" dirty="0">
              <a:latin typeface="Aptos" panose="020B0004020202020204" pitchFamily="34" charset="0"/>
            </a:endParaRPr>
          </a:p>
          <a:p>
            <a:pPr marL="571500" lvl="0" indent="-342900" algn="l" rtl="0">
              <a:lnSpc>
                <a:spcPct val="100000"/>
              </a:lnSpc>
              <a:spcBef>
                <a:spcPts val="2200"/>
              </a:spcBef>
              <a:spcAft>
                <a:spcPts val="0"/>
              </a:spcAft>
              <a:buSzPts val="2400"/>
              <a:buFont typeface="Arial"/>
              <a:buChar char="•"/>
            </a:pPr>
            <a:r>
              <a:rPr lang="de-DE" sz="1400" dirty="0" err="1">
                <a:latin typeface="Aptos" panose="020B0004020202020204" pitchFamily="34" charset="0"/>
              </a:rPr>
              <a:t>Nuernberg.de</a:t>
            </a:r>
            <a:r>
              <a:rPr lang="de-DE" sz="1400" dirty="0">
                <a:latin typeface="Aptos" panose="020B0004020202020204" pitchFamily="34" charset="0"/>
              </a:rPr>
              <a:t> „</a:t>
            </a:r>
            <a:r>
              <a:rPr lang="de-DE" sz="1400" dirty="0" err="1">
                <a:latin typeface="Aptos" panose="020B0004020202020204" pitchFamily="34" charset="0"/>
              </a:rPr>
              <a:t>e</a:t>
            </a:r>
            <a:r>
              <a:rPr lang="de-DE" sz="1400" dirty="0">
                <a:latin typeface="Aptos" panose="020B0004020202020204" pitchFamily="34" charset="0"/>
              </a:rPr>
              <a:t>-Shop Stadt Nürnberg“. </a:t>
            </a:r>
            <a:r>
              <a:rPr lang="de-DE" sz="1400" dirty="0" err="1">
                <a:latin typeface="Aptos" panose="020B0004020202020204" pitchFamily="34" charset="0"/>
              </a:rPr>
              <a:t>Available</a:t>
            </a:r>
            <a:r>
              <a:rPr lang="de-DE" sz="1400" dirty="0">
                <a:latin typeface="Aptos" panose="020B0004020202020204" pitchFamily="34" charset="0"/>
              </a:rPr>
              <a:t> online: </a:t>
            </a:r>
            <a:r>
              <a:rPr lang="de-DE" sz="1400" u="sng" dirty="0">
                <a:solidFill>
                  <a:schemeClr val="hlink"/>
                </a:solidFill>
                <a:latin typeface="Aptos" panose="020B0004020202020204" pitchFamily="34" charset="0"/>
                <a:hlinkClick r:id="rId5"/>
              </a:rPr>
              <a:t>https://www.nuernberg.de/internet/beschaffung/ekv_shop.html#_0_3</a:t>
            </a:r>
            <a:r>
              <a:rPr lang="de-DE" sz="1400" dirty="0">
                <a:latin typeface="Aptos" panose="020B0004020202020204" pitchFamily="34" charset="0"/>
              </a:rPr>
              <a:t> </a:t>
            </a:r>
            <a:endParaRPr sz="3200" dirty="0">
              <a:latin typeface="Aptos" panose="020B0004020202020204" pitchFamily="34" charset="0"/>
            </a:endParaRPr>
          </a:p>
          <a:p>
            <a:pPr marL="571500" lvl="0" indent="-342900" algn="l" rtl="0">
              <a:lnSpc>
                <a:spcPct val="100000"/>
              </a:lnSpc>
              <a:spcBef>
                <a:spcPts val="2200"/>
              </a:spcBef>
              <a:spcAft>
                <a:spcPts val="0"/>
              </a:spcAft>
              <a:buSzPts val="2400"/>
              <a:buFont typeface="Arial"/>
              <a:buChar char="•"/>
            </a:pPr>
            <a:r>
              <a:rPr lang="de-DE" sz="1400" dirty="0" err="1">
                <a:latin typeface="Aptos" panose="020B0004020202020204" pitchFamily="34" charset="0"/>
              </a:rPr>
              <a:t>Polizeibericht.net</a:t>
            </a:r>
            <a:r>
              <a:rPr lang="de-DE" sz="1400" dirty="0">
                <a:latin typeface="Aptos" panose="020B0004020202020204" pitchFamily="34" charset="0"/>
              </a:rPr>
              <a:t> „Polizeibericht 2021 – Fahrzeuge“. </a:t>
            </a:r>
            <a:r>
              <a:rPr lang="de-DE" sz="1400" dirty="0" err="1">
                <a:latin typeface="Aptos" panose="020B0004020202020204" pitchFamily="34" charset="0"/>
              </a:rPr>
              <a:t>Available</a:t>
            </a:r>
            <a:r>
              <a:rPr lang="de-DE" sz="1400" dirty="0">
                <a:latin typeface="Aptos" panose="020B0004020202020204" pitchFamily="34" charset="0"/>
              </a:rPr>
              <a:t> online: https://</a:t>
            </a:r>
            <a:r>
              <a:rPr lang="de-DE" sz="1400" dirty="0" err="1">
                <a:latin typeface="Aptos" panose="020B0004020202020204" pitchFamily="34" charset="0"/>
              </a:rPr>
              <a:t>polizeibericht.info</a:t>
            </a:r>
            <a:r>
              <a:rPr lang="de-DE" sz="1400" dirty="0">
                <a:latin typeface="Aptos" panose="020B0004020202020204" pitchFamily="34" charset="0"/>
              </a:rPr>
              <a:t>/</a:t>
            </a:r>
            <a:r>
              <a:rPr lang="de-DE" sz="1400" dirty="0" err="1">
                <a:latin typeface="Aptos" panose="020B0004020202020204" pitchFamily="34" charset="0"/>
              </a:rPr>
              <a:t>ausruestung</a:t>
            </a:r>
            <a:r>
              <a:rPr lang="de-DE" sz="1400" dirty="0">
                <a:latin typeface="Aptos" panose="020B0004020202020204" pitchFamily="34" charset="0"/>
              </a:rPr>
              <a:t>/</a:t>
            </a:r>
            <a:r>
              <a:rPr lang="de-DE" sz="1400" dirty="0" err="1">
                <a:latin typeface="Aptos" panose="020B0004020202020204" pitchFamily="34" charset="0"/>
              </a:rPr>
              <a:t>fuhrpark</a:t>
            </a:r>
            <a:r>
              <a:rPr lang="de-DE" sz="1400" dirty="0">
                <a:latin typeface="Aptos" panose="020B0004020202020204" pitchFamily="34" charset="0"/>
              </a:rPr>
              <a:t>/</a:t>
            </a:r>
            <a:endParaRPr sz="3200" dirty="0">
              <a:latin typeface="Aptos" panose="020B0004020202020204" pitchFamily="34" charset="0"/>
            </a:endParaRPr>
          </a:p>
          <a:p>
            <a:pPr marL="571500" lvl="0" indent="-342900" algn="l" rtl="0">
              <a:lnSpc>
                <a:spcPct val="100000"/>
              </a:lnSpc>
              <a:spcBef>
                <a:spcPts val="2200"/>
              </a:spcBef>
              <a:spcAft>
                <a:spcPts val="0"/>
              </a:spcAft>
              <a:buSzPts val="2400"/>
              <a:buFont typeface="Arial"/>
              <a:buChar char="•"/>
            </a:pPr>
            <a:r>
              <a:rPr lang="de-DE" sz="1400" dirty="0" err="1">
                <a:latin typeface="Aptos" panose="020B0004020202020204" pitchFamily="34" charset="0"/>
              </a:rPr>
              <a:t>Vol.at</a:t>
            </a:r>
            <a:r>
              <a:rPr lang="de-DE" sz="1400" dirty="0">
                <a:latin typeface="Aptos" panose="020B0004020202020204" pitchFamily="34" charset="0"/>
              </a:rPr>
              <a:t> „Mäder feiert Sonnenfest“. </a:t>
            </a:r>
            <a:r>
              <a:rPr lang="de-DE" sz="1400" dirty="0" err="1">
                <a:latin typeface="Aptos" panose="020B0004020202020204" pitchFamily="34" charset="0"/>
              </a:rPr>
              <a:t>Available</a:t>
            </a:r>
            <a:r>
              <a:rPr lang="de-DE" sz="1400" dirty="0">
                <a:latin typeface="Aptos" panose="020B0004020202020204" pitchFamily="34" charset="0"/>
              </a:rPr>
              <a:t> online: </a:t>
            </a:r>
            <a:r>
              <a:rPr lang="de-DE" sz="1400" u="sng" dirty="0">
                <a:solidFill>
                  <a:schemeClr val="hlink"/>
                </a:solidFill>
                <a:latin typeface="Aptos" panose="020B0004020202020204" pitchFamily="34" charset="0"/>
                <a:hlinkClick r:id="rId6"/>
              </a:rPr>
              <a:t>https://www.vol.at/maeder-feiert-sonnenfest/8131894</a:t>
            </a:r>
            <a:endParaRPr sz="1400" dirty="0">
              <a:latin typeface="Aptos" panose="020B0004020202020204" pitchFamily="34" charset="0"/>
            </a:endParaRPr>
          </a:p>
        </p:txBody>
      </p:sp>
      <p:sp>
        <p:nvSpPr>
          <p:cNvPr id="256" name="Google Shape;256;p4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Agenda</a:t>
            </a:r>
            <a:endParaRPr dirty="0">
              <a:latin typeface="Aptos Serif" panose="02020604070405020304" pitchFamily="18" charset="0"/>
              <a:cs typeface="Aptos Serif" panose="02020604070405020304" pitchFamily="18" charset="0"/>
            </a:endParaRPr>
          </a:p>
        </p:txBody>
      </p:sp>
      <p:sp>
        <p:nvSpPr>
          <p:cNvPr id="112" name="Google Shape;112;p6"/>
          <p:cNvSpPr txBox="1">
            <a:spLocks noGrp="1"/>
          </p:cNvSpPr>
          <p:nvPr>
            <p:ph type="body" idx="1"/>
          </p:nvPr>
        </p:nvSpPr>
        <p:spPr>
          <a:xfrm>
            <a:off x="553210" y="2256893"/>
            <a:ext cx="10020600" cy="4125900"/>
          </a:xfrm>
          <a:prstGeom prst="rect">
            <a:avLst/>
          </a:prstGeom>
          <a:noFill/>
          <a:ln>
            <a:noFill/>
          </a:ln>
        </p:spPr>
        <p:txBody>
          <a:bodyPr spcFirstLastPara="1" wrap="square" lIns="0" tIns="228600" rIns="0" bIns="0" anchor="t" anchorCtr="0">
            <a:normAutofit/>
          </a:bodyPr>
          <a:lstStyle/>
          <a:p>
            <a:pPr marL="685800" lvl="0" indent="-457200">
              <a:buFont typeface="Arial"/>
              <a:buAutoNum type="arabicPeriod"/>
            </a:pPr>
            <a:r>
              <a:rPr lang="de-DE" dirty="0">
                <a:latin typeface="Aptos" panose="020B0004020202020204" pitchFamily="34" charset="0"/>
              </a:rPr>
              <a:t>Praxisbeispiel: Produktlabels</a:t>
            </a:r>
          </a:p>
          <a:p>
            <a:pPr marL="685800" lvl="0" indent="-457200">
              <a:buFont typeface="Arial"/>
              <a:buAutoNum type="arabicPeriod"/>
            </a:pPr>
            <a:r>
              <a:rPr lang="de-DE" dirty="0">
                <a:latin typeface="Aptos" panose="020B0004020202020204" pitchFamily="34" charset="0"/>
              </a:rPr>
              <a:t>Praxisbeispiel: LED-Beleuchtung</a:t>
            </a:r>
          </a:p>
          <a:p>
            <a:pPr marL="685800" lvl="0" indent="-457200">
              <a:buFont typeface="Arial"/>
              <a:buAutoNum type="arabicPeriod"/>
            </a:pPr>
            <a:r>
              <a:rPr lang="de-DE" dirty="0">
                <a:latin typeface="Aptos" panose="020B0004020202020204" pitchFamily="34" charset="0"/>
              </a:rPr>
              <a:t>Praxisbeispiel: (E-)Katalog</a:t>
            </a:r>
          </a:p>
          <a:p>
            <a:pPr marL="685800" lvl="0" indent="-457200">
              <a:buFont typeface="Arial"/>
              <a:buAutoNum type="arabicPeriod"/>
            </a:pPr>
            <a:r>
              <a:rPr lang="de-DE" dirty="0">
                <a:latin typeface="Aptos" panose="020B0004020202020204" pitchFamily="34" charset="0"/>
              </a:rPr>
              <a:t>Praxisbeispiel: Einbindung von Kommunalangestellten</a:t>
            </a:r>
          </a:p>
          <a:p>
            <a:pPr marL="685800" lvl="0" indent="-457200">
              <a:buFont typeface="Arial"/>
              <a:buAutoNum type="arabicPeriod"/>
            </a:pPr>
            <a:r>
              <a:rPr lang="de-DE" dirty="0">
                <a:latin typeface="Aptos" panose="020B0004020202020204" pitchFamily="34" charset="0"/>
              </a:rPr>
              <a:t>Praxisbeispiel: Einbindung von Stakeholdern</a:t>
            </a:r>
          </a:p>
          <a:p>
            <a:pPr marL="685800" lvl="0" indent="-457200">
              <a:buFont typeface="Arial"/>
              <a:buAutoNum type="arabicPeriod"/>
            </a:pPr>
            <a:r>
              <a:rPr lang="de-DE" dirty="0">
                <a:latin typeface="Aptos" panose="020B0004020202020204" pitchFamily="34" charset="0"/>
              </a:rPr>
              <a:t>Praxisbeispiel: Risiko Elektroautos</a:t>
            </a:r>
            <a:endParaRPr dirty="0">
              <a:latin typeface="Aptos" panose="020B0004020202020204" pitchFamily="34" charset="0"/>
            </a:endParaRPr>
          </a:p>
        </p:txBody>
      </p:sp>
      <p:sp>
        <p:nvSpPr>
          <p:cNvPr id="113" name="Google Shape;113;p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8"/>
          <p:cNvSpPr txBox="1">
            <a:spLocks noGrp="1"/>
          </p:cNvSpPr>
          <p:nvPr>
            <p:ph type="title"/>
          </p:nvPr>
        </p:nvSpPr>
        <p:spPr>
          <a:xfrm>
            <a:off x="594360" y="867327"/>
            <a:ext cx="7006590"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1. Praxisbeispiel Produktlabels</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120" name="Google Shape;120;p8"/>
          <p:cNvSpPr txBox="1">
            <a:spLocks noGrp="1"/>
          </p:cNvSpPr>
          <p:nvPr>
            <p:ph type="body" idx="1"/>
          </p:nvPr>
        </p:nvSpPr>
        <p:spPr>
          <a:xfrm>
            <a:off x="594360" y="2867545"/>
            <a:ext cx="6320790" cy="3464675"/>
          </a:xfrm>
          <a:prstGeom prst="rect">
            <a:avLst/>
          </a:prstGeom>
          <a:noFill/>
          <a:ln>
            <a:noFill/>
          </a:ln>
        </p:spPr>
        <p:txBody>
          <a:bodyPr spcFirstLastPara="1" wrap="square" lIns="0" tIns="228600" rIns="0" bIns="0" anchor="t" anchorCtr="0">
            <a:normAutofit/>
          </a:bodyPr>
          <a:lstStyle/>
          <a:p>
            <a:pPr marL="0" lvl="0" indent="0">
              <a:lnSpc>
                <a:spcPct val="100000"/>
              </a:lnSpc>
            </a:pPr>
            <a:r>
              <a:rPr lang="de-DE" dirty="0">
                <a:latin typeface="Aptos" panose="020B0004020202020204" pitchFamily="34" charset="0"/>
              </a:rPr>
              <a:t>Die Stadt München beschafft für Schulen ausschließlich Fairtrade-Sportbälle, sofern diese verfügbar sind. Alle zwei Jahre testen Sportfachleute und Schüler diese Bälle auf ihre Eignung für den Unterricht. Auf Grundlage der Ergebnisse werden Rahmenverträge abgeschlossen. Das Angebot an Fairtrade-Sportbällen hat sich in den letzten Jahren erweitert.</a:t>
            </a:r>
            <a:endParaRPr dirty="0">
              <a:latin typeface="Aptos" panose="020B0004020202020204" pitchFamily="34" charset="0"/>
            </a:endParaRPr>
          </a:p>
        </p:txBody>
      </p:sp>
      <p:sp>
        <p:nvSpPr>
          <p:cNvPr id="121" name="Google Shape;121;p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3</a:t>
            </a:fld>
            <a:endParaRPr/>
          </a:p>
        </p:txBody>
      </p:sp>
      <p:pic>
        <p:nvPicPr>
          <p:cNvPr id="122" name="Google Shape;122;p8" descr="Ein Bild, das Ball, Fußball, Sportausrüstung, Gras enthält.&#10;&#10;KI-generierte Inhalte können fehlerhaft sein."/>
          <p:cNvPicPr preferRelativeResize="0"/>
          <p:nvPr/>
        </p:nvPicPr>
        <p:blipFill rotWithShape="1">
          <a:blip r:embed="rId3">
            <a:alphaModFix/>
          </a:blip>
          <a:srcRect/>
          <a:stretch/>
        </p:blipFill>
        <p:spPr>
          <a:xfrm>
            <a:off x="7484852" y="1970519"/>
            <a:ext cx="4377215" cy="29169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0"/>
          <p:cNvSpPr txBox="1">
            <a:spLocks noGrp="1"/>
          </p:cNvSpPr>
          <p:nvPr>
            <p:ph type="title"/>
          </p:nvPr>
        </p:nvSpPr>
        <p:spPr>
          <a:xfrm>
            <a:off x="594360" y="272164"/>
            <a:ext cx="7402463"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Beispiele für Produktlabels</a:t>
            </a:r>
            <a:endParaRPr dirty="0">
              <a:latin typeface="Aptos Serif" panose="02020604070405020304" pitchFamily="18" charset="0"/>
              <a:cs typeface="Aptos Serif" panose="02020604070405020304" pitchFamily="18" charset="0"/>
            </a:endParaRPr>
          </a:p>
        </p:txBody>
      </p:sp>
      <p:pic>
        <p:nvPicPr>
          <p:cNvPr id="128" name="Google Shape;128;p30" descr="Europäisches Umweltzeichen – Wikipedia"/>
          <p:cNvPicPr preferRelativeResize="0"/>
          <p:nvPr/>
        </p:nvPicPr>
        <p:blipFill rotWithShape="1">
          <a:blip r:embed="rId3">
            <a:alphaModFix/>
          </a:blip>
          <a:srcRect/>
          <a:stretch/>
        </p:blipFill>
        <p:spPr>
          <a:xfrm>
            <a:off x="378925" y="2941563"/>
            <a:ext cx="974873" cy="974873"/>
          </a:xfrm>
          <a:prstGeom prst="rect">
            <a:avLst/>
          </a:prstGeom>
          <a:noFill/>
          <a:ln>
            <a:noFill/>
          </a:ln>
        </p:spPr>
      </p:pic>
      <p:pic>
        <p:nvPicPr>
          <p:cNvPr id="129" name="Google Shape;129;p30" descr="Österreichisches Umweltzeichen"/>
          <p:cNvPicPr preferRelativeResize="0"/>
          <p:nvPr/>
        </p:nvPicPr>
        <p:blipFill rotWithShape="1">
          <a:blip r:embed="rId4">
            <a:alphaModFix/>
          </a:blip>
          <a:srcRect/>
          <a:stretch/>
        </p:blipFill>
        <p:spPr>
          <a:xfrm>
            <a:off x="1621551" y="2897041"/>
            <a:ext cx="974872" cy="974872"/>
          </a:xfrm>
          <a:prstGeom prst="rect">
            <a:avLst/>
          </a:prstGeom>
          <a:noFill/>
          <a:ln>
            <a:noFill/>
          </a:ln>
        </p:spPr>
      </p:pic>
      <p:pic>
        <p:nvPicPr>
          <p:cNvPr id="130" name="Google Shape;130;p30" descr="Blauer Engel | Das deutsche Umweltzeichen"/>
          <p:cNvPicPr preferRelativeResize="0"/>
          <p:nvPr/>
        </p:nvPicPr>
        <p:blipFill rotWithShape="1">
          <a:blip r:embed="rId5">
            <a:alphaModFix/>
          </a:blip>
          <a:srcRect/>
          <a:stretch/>
        </p:blipFill>
        <p:spPr>
          <a:xfrm>
            <a:off x="2596423" y="2897041"/>
            <a:ext cx="2007084" cy="1129509"/>
          </a:xfrm>
          <a:prstGeom prst="rect">
            <a:avLst/>
          </a:prstGeom>
          <a:noFill/>
          <a:ln>
            <a:noFill/>
          </a:ln>
        </p:spPr>
      </p:pic>
      <p:pic>
        <p:nvPicPr>
          <p:cNvPr id="131" name="Google Shape;131;p30" descr="NF environnement - papier | écoconso"/>
          <p:cNvPicPr preferRelativeResize="0"/>
          <p:nvPr/>
        </p:nvPicPr>
        <p:blipFill rotWithShape="1">
          <a:blip r:embed="rId6">
            <a:alphaModFix/>
          </a:blip>
          <a:srcRect/>
          <a:stretch/>
        </p:blipFill>
        <p:spPr>
          <a:xfrm>
            <a:off x="4300014" y="2897041"/>
            <a:ext cx="1332324" cy="974871"/>
          </a:xfrm>
          <a:prstGeom prst="rect">
            <a:avLst/>
          </a:prstGeom>
          <a:noFill/>
          <a:ln>
            <a:noFill/>
          </a:ln>
        </p:spPr>
      </p:pic>
      <p:pic>
        <p:nvPicPr>
          <p:cNvPr id="132" name="Google Shape;132;p30" descr="Cradle to Cradle Certified Tyman International products"/>
          <p:cNvPicPr preferRelativeResize="0"/>
          <p:nvPr/>
        </p:nvPicPr>
        <p:blipFill rotWithShape="1">
          <a:blip r:embed="rId7">
            <a:alphaModFix/>
          </a:blip>
          <a:srcRect/>
          <a:stretch/>
        </p:blipFill>
        <p:spPr>
          <a:xfrm>
            <a:off x="6690018" y="2941563"/>
            <a:ext cx="885825" cy="885825"/>
          </a:xfrm>
          <a:prstGeom prst="rect">
            <a:avLst/>
          </a:prstGeom>
          <a:noFill/>
          <a:ln>
            <a:noFill/>
          </a:ln>
        </p:spPr>
      </p:pic>
      <p:sp>
        <p:nvSpPr>
          <p:cNvPr id="133" name="Google Shape;133;p30"/>
          <p:cNvSpPr txBox="1"/>
          <p:nvPr/>
        </p:nvSpPr>
        <p:spPr>
          <a:xfrm>
            <a:off x="620819" y="2463331"/>
            <a:ext cx="7156646" cy="338514"/>
          </a:xfrm>
          <a:prstGeom prst="rect">
            <a:avLst/>
          </a:prstGeom>
          <a:noFill/>
          <a:ln>
            <a:noFill/>
          </a:ln>
        </p:spPr>
        <p:txBody>
          <a:bodyPr spcFirstLastPara="1" wrap="square" lIns="91425" tIns="45700" rIns="91425" bIns="45700" anchor="t" anchorCtr="0">
            <a:spAutoFit/>
          </a:bodyPr>
          <a:lstStyle/>
          <a:p>
            <a:pPr lvl="0"/>
            <a:r>
              <a:rPr lang="de-DE" sz="1600" b="1" dirty="0">
                <a:solidFill>
                  <a:schemeClr val="accent4"/>
                </a:solidFill>
                <a:latin typeface="Aptos" panose="020B0004020202020204" pitchFamily="34" charset="0"/>
              </a:rPr>
              <a:t>Labels von Zertifizierungsinitiativen für Produkte und Dienstleistungen:</a:t>
            </a:r>
            <a:endParaRPr sz="1600" b="1" i="0" u="none" strike="noStrike" cap="none" dirty="0">
              <a:solidFill>
                <a:schemeClr val="accent4"/>
              </a:solidFill>
              <a:latin typeface="Aptos" panose="020B0004020202020204" pitchFamily="34" charset="0"/>
              <a:sym typeface="Arial"/>
            </a:endParaRPr>
          </a:p>
        </p:txBody>
      </p:sp>
      <p:sp>
        <p:nvSpPr>
          <p:cNvPr id="134" name="Google Shape;134;p30"/>
          <p:cNvSpPr txBox="1"/>
          <p:nvPr/>
        </p:nvSpPr>
        <p:spPr>
          <a:xfrm>
            <a:off x="594360" y="4196298"/>
            <a:ext cx="7509510" cy="338554"/>
          </a:xfrm>
          <a:prstGeom prst="rect">
            <a:avLst/>
          </a:prstGeom>
          <a:noFill/>
          <a:ln>
            <a:noFill/>
          </a:ln>
        </p:spPr>
        <p:txBody>
          <a:bodyPr spcFirstLastPara="1" wrap="square" lIns="91425" tIns="45700" rIns="91425" bIns="45700" anchor="t" anchorCtr="0">
            <a:spAutoFit/>
          </a:bodyPr>
          <a:lstStyle/>
          <a:p>
            <a:pPr lvl="0"/>
            <a:r>
              <a:rPr lang="de-DE" sz="1600" b="1" dirty="0">
                <a:solidFill>
                  <a:schemeClr val="accent4"/>
                </a:solidFill>
                <a:latin typeface="Aptos" panose="020B0004020202020204" pitchFamily="34" charset="0"/>
              </a:rPr>
              <a:t>Labels, die für einzelne oder bestimmte Endprodukte vergeben werden:</a:t>
            </a:r>
            <a:endParaRPr sz="1600" b="1" i="0" u="none" strike="noStrike" cap="none" dirty="0">
              <a:solidFill>
                <a:schemeClr val="accent4"/>
              </a:solidFill>
              <a:latin typeface="Aptos" panose="020B0004020202020204" pitchFamily="34" charset="0"/>
              <a:sym typeface="Arial"/>
            </a:endParaRPr>
          </a:p>
        </p:txBody>
      </p:sp>
      <p:pic>
        <p:nvPicPr>
          <p:cNvPr id="135" name="Google Shape;135;p30" descr="Die globale Nachhaltigkeitszertifizierung für IT-Produkte"/>
          <p:cNvPicPr preferRelativeResize="0"/>
          <p:nvPr/>
        </p:nvPicPr>
        <p:blipFill rotWithShape="1">
          <a:blip r:embed="rId8">
            <a:alphaModFix/>
          </a:blip>
          <a:srcRect/>
          <a:stretch/>
        </p:blipFill>
        <p:spPr>
          <a:xfrm>
            <a:off x="594360" y="4873538"/>
            <a:ext cx="1438275" cy="895350"/>
          </a:xfrm>
          <a:prstGeom prst="rect">
            <a:avLst/>
          </a:prstGeom>
          <a:noFill/>
          <a:ln>
            <a:noFill/>
          </a:ln>
        </p:spPr>
      </p:pic>
      <p:pic>
        <p:nvPicPr>
          <p:cNvPr id="136" name="Google Shape;136;p30" descr="OEKO-TEX® STANDARD 100"/>
          <p:cNvPicPr preferRelativeResize="0"/>
          <p:nvPr/>
        </p:nvPicPr>
        <p:blipFill rotWithShape="1">
          <a:blip r:embed="rId9">
            <a:alphaModFix/>
          </a:blip>
          <a:srcRect/>
          <a:stretch/>
        </p:blipFill>
        <p:spPr>
          <a:xfrm>
            <a:off x="2245852" y="4768739"/>
            <a:ext cx="1066800" cy="1009650"/>
          </a:xfrm>
          <a:prstGeom prst="rect">
            <a:avLst/>
          </a:prstGeom>
          <a:noFill/>
          <a:ln>
            <a:noFill/>
          </a:ln>
        </p:spPr>
      </p:pic>
      <p:pic>
        <p:nvPicPr>
          <p:cNvPr id="137" name="Google Shape;137;p30" descr="Global Organic Textile Standard Logo"/>
          <p:cNvPicPr preferRelativeResize="0"/>
          <p:nvPr/>
        </p:nvPicPr>
        <p:blipFill rotWithShape="1">
          <a:blip r:embed="rId10">
            <a:alphaModFix/>
          </a:blip>
          <a:srcRect/>
          <a:stretch/>
        </p:blipFill>
        <p:spPr>
          <a:xfrm>
            <a:off x="3374681" y="4868751"/>
            <a:ext cx="809625" cy="809625"/>
          </a:xfrm>
          <a:prstGeom prst="rect">
            <a:avLst/>
          </a:prstGeom>
          <a:noFill/>
          <a:ln>
            <a:noFill/>
          </a:ln>
        </p:spPr>
      </p:pic>
      <p:pic>
        <p:nvPicPr>
          <p:cNvPr id="138" name="Google Shape;138;p30"/>
          <p:cNvPicPr preferRelativeResize="0"/>
          <p:nvPr/>
        </p:nvPicPr>
        <p:blipFill rotWithShape="1">
          <a:blip r:embed="rId11">
            <a:alphaModFix/>
          </a:blip>
          <a:srcRect/>
          <a:stretch/>
        </p:blipFill>
        <p:spPr>
          <a:xfrm>
            <a:off x="4363669" y="4968800"/>
            <a:ext cx="1019175" cy="447675"/>
          </a:xfrm>
          <a:prstGeom prst="rect">
            <a:avLst/>
          </a:prstGeom>
          <a:noFill/>
          <a:ln>
            <a:noFill/>
          </a:ln>
        </p:spPr>
      </p:pic>
      <p:pic>
        <p:nvPicPr>
          <p:cNvPr id="139" name="Google Shape;139;p30" descr="ASC | Labelinfo"/>
          <p:cNvPicPr preferRelativeResize="0"/>
          <p:nvPr/>
        </p:nvPicPr>
        <p:blipFill rotWithShape="1">
          <a:blip r:embed="rId12">
            <a:alphaModFix/>
          </a:blip>
          <a:srcRect/>
          <a:stretch/>
        </p:blipFill>
        <p:spPr>
          <a:xfrm>
            <a:off x="5562207" y="4474897"/>
            <a:ext cx="1597331" cy="1597331"/>
          </a:xfrm>
          <a:prstGeom prst="rect">
            <a:avLst/>
          </a:prstGeom>
          <a:noFill/>
          <a:ln>
            <a:noFill/>
          </a:ln>
        </p:spPr>
      </p:pic>
      <p:sp>
        <p:nvSpPr>
          <p:cNvPr id="140" name="Google Shape;140;p30"/>
          <p:cNvSpPr txBox="1"/>
          <p:nvPr/>
        </p:nvSpPr>
        <p:spPr>
          <a:xfrm>
            <a:off x="7943035" y="2196933"/>
            <a:ext cx="4186842" cy="584735"/>
          </a:xfrm>
          <a:prstGeom prst="rect">
            <a:avLst/>
          </a:prstGeom>
          <a:noFill/>
          <a:ln>
            <a:noFill/>
          </a:ln>
        </p:spPr>
        <p:txBody>
          <a:bodyPr spcFirstLastPara="1" wrap="square" lIns="91425" tIns="45700" rIns="91425" bIns="45700" anchor="t" anchorCtr="0">
            <a:spAutoFit/>
          </a:bodyPr>
          <a:lstStyle/>
          <a:p>
            <a:pPr lvl="0"/>
            <a:r>
              <a:rPr lang="de-DE" sz="1600" b="1" dirty="0">
                <a:solidFill>
                  <a:schemeClr val="accent4"/>
                </a:solidFill>
                <a:latin typeface="Aptos" panose="020B0004020202020204" pitchFamily="34" charset="0"/>
              </a:rPr>
              <a:t>Gesetzlich vorgeschriebene Kennzeichnungen:</a:t>
            </a:r>
            <a:endParaRPr sz="1600" b="1" i="0" u="none" strike="noStrike" cap="none" dirty="0">
              <a:solidFill>
                <a:schemeClr val="accent4"/>
              </a:solidFill>
              <a:latin typeface="Aptos" panose="020B0004020202020204" pitchFamily="34" charset="0"/>
              <a:sym typeface="Arial"/>
            </a:endParaRPr>
          </a:p>
        </p:txBody>
      </p:sp>
      <p:pic>
        <p:nvPicPr>
          <p:cNvPr id="141" name="Google Shape;141;p30" descr="Bio-Logo - Europäische Kommission"/>
          <p:cNvPicPr preferRelativeResize="0"/>
          <p:nvPr/>
        </p:nvPicPr>
        <p:blipFill rotWithShape="1">
          <a:blip r:embed="rId13">
            <a:alphaModFix/>
          </a:blip>
          <a:srcRect/>
          <a:stretch/>
        </p:blipFill>
        <p:spPr>
          <a:xfrm>
            <a:off x="7996823" y="2897041"/>
            <a:ext cx="1419225" cy="942975"/>
          </a:xfrm>
          <a:prstGeom prst="rect">
            <a:avLst/>
          </a:prstGeom>
          <a:noFill/>
          <a:ln>
            <a:noFill/>
          </a:ln>
        </p:spPr>
      </p:pic>
      <p:pic>
        <p:nvPicPr>
          <p:cNvPr id="142" name="Google Shape;142;p30" descr="Kühl- und Gefriergeräte | Umweltbundesamt"/>
          <p:cNvPicPr preferRelativeResize="0"/>
          <p:nvPr/>
        </p:nvPicPr>
        <p:blipFill rotWithShape="1">
          <a:blip r:embed="rId14">
            <a:alphaModFix/>
          </a:blip>
          <a:srcRect l="37292" r="37838"/>
          <a:stretch/>
        </p:blipFill>
        <p:spPr>
          <a:xfrm>
            <a:off x="9635406" y="2781668"/>
            <a:ext cx="1031358" cy="2087083"/>
          </a:xfrm>
          <a:prstGeom prst="rect">
            <a:avLst/>
          </a:prstGeom>
          <a:noFill/>
          <a:ln>
            <a:noFill/>
          </a:ln>
        </p:spPr>
      </p:pic>
      <p:sp>
        <p:nvSpPr>
          <p:cNvPr id="143" name="Google Shape;143;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a:t>
            </a:fld>
            <a:endParaRPr/>
          </a:p>
        </p:txBody>
      </p:sp>
      <p:pic>
        <p:nvPicPr>
          <p:cNvPr id="144" name="Google Shape;144;p30"/>
          <p:cNvPicPr preferRelativeResize="0"/>
          <p:nvPr/>
        </p:nvPicPr>
        <p:blipFill>
          <a:blip r:embed="rId15">
            <a:alphaModFix/>
          </a:blip>
          <a:stretch>
            <a:fillRect/>
          </a:stretch>
        </p:blipFill>
        <p:spPr>
          <a:xfrm>
            <a:off x="5711097" y="2902301"/>
            <a:ext cx="809625" cy="9571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1"/>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Gruppenübung: Produktlabels</a:t>
            </a:r>
            <a:endParaRPr dirty="0">
              <a:latin typeface="Aptos Serif" panose="02020604070405020304" pitchFamily="18" charset="0"/>
              <a:cs typeface="Aptos Serif" panose="02020604070405020304" pitchFamily="18" charset="0"/>
            </a:endParaRPr>
          </a:p>
        </p:txBody>
      </p:sp>
      <p:sp>
        <p:nvSpPr>
          <p:cNvPr id="150" name="Google Shape;150;p31"/>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a:bodyPr>
          <a:lstStyle/>
          <a:p>
            <a:pPr lvl="0"/>
            <a:r>
              <a:rPr lang="de-DE" dirty="0">
                <a:latin typeface="Aptos" panose="020B0004020202020204" pitchFamily="34" charset="0"/>
              </a:rPr>
              <a:t>Arbeiten Sie in Gruppen und diskutieren Sie die folgenden Fragen:</a:t>
            </a:r>
          </a:p>
          <a:p>
            <a:pPr marL="571500" lvl="0" indent="-342900">
              <a:buFont typeface="Arial" panose="020B0604020202020204" pitchFamily="34" charset="0"/>
              <a:buChar char="•"/>
            </a:pPr>
            <a:r>
              <a:rPr lang="de-DE" dirty="0">
                <a:latin typeface="Aptos" panose="020B0004020202020204" pitchFamily="34" charset="0"/>
              </a:rPr>
              <a:t>Was war Ihrer Meinung nach der entscheidende Faktor für den Erfolg? </a:t>
            </a:r>
          </a:p>
          <a:p>
            <a:pPr marL="571500" lvl="0" indent="-342900">
              <a:buFont typeface="Arial" panose="020B0604020202020204" pitchFamily="34" charset="0"/>
              <a:buChar char="•"/>
            </a:pPr>
            <a:r>
              <a:rPr lang="de-DE" dirty="0">
                <a:latin typeface="Aptos" panose="020B0004020202020204" pitchFamily="34" charset="0"/>
              </a:rPr>
              <a:t>Welche Fallstricke gilt es zu vermeiden? </a:t>
            </a:r>
          </a:p>
          <a:p>
            <a:pPr marL="571500" lvl="0" indent="-342900">
              <a:buFont typeface="Arial" panose="020B0604020202020204" pitchFamily="34" charset="0"/>
              <a:buChar char="•"/>
            </a:pPr>
            <a:r>
              <a:rPr lang="de-DE" dirty="0">
                <a:latin typeface="Aptos" panose="020B0004020202020204" pitchFamily="34" charset="0"/>
              </a:rPr>
              <a:t>Gäbe es in Ihrer Gemeinde im Vergleich zum Beispiel für bewährte Verfahren Schwierigkeiten?</a:t>
            </a:r>
          </a:p>
          <a:p>
            <a:pPr marL="571500" lvl="0" indent="-342900">
              <a:buFont typeface="Arial" panose="020B0604020202020204" pitchFamily="34" charset="0"/>
              <a:buChar char="•"/>
            </a:pPr>
            <a:r>
              <a:rPr lang="de-DE" dirty="0">
                <a:latin typeface="Aptos" panose="020B0004020202020204" pitchFamily="34" charset="0"/>
              </a:rPr>
              <a:t>Bezieht Ihre Gemeinde bereits Produkte mit Labels? </a:t>
            </a:r>
          </a:p>
          <a:p>
            <a:pPr marL="571500" lvl="0" indent="-342900">
              <a:buFont typeface="Arial" panose="020B0604020202020204" pitchFamily="34" charset="0"/>
              <a:buChar char="•"/>
            </a:pPr>
            <a:r>
              <a:rPr lang="de-DE" dirty="0">
                <a:latin typeface="Aptos" panose="020B0004020202020204" pitchFamily="34" charset="0"/>
              </a:rPr>
              <a:t>Wenn ja, welche?</a:t>
            </a:r>
          </a:p>
          <a:p>
            <a:pPr marL="571500" lvl="0" indent="-342900">
              <a:buFont typeface="Arial" panose="020B0604020202020204" pitchFamily="34" charset="0"/>
              <a:buChar char="•"/>
            </a:pPr>
            <a:r>
              <a:rPr lang="de-DE" dirty="0">
                <a:latin typeface="Aptos" panose="020B0004020202020204" pitchFamily="34" charset="0"/>
              </a:rPr>
              <a:t>Wenn nein, welche Produkte könnten für Ihre Gemeinde geeignet sein?</a:t>
            </a:r>
            <a:endParaRPr dirty="0">
              <a:latin typeface="Aptos" panose="020B0004020202020204" pitchFamily="34" charset="0"/>
            </a:endParaRPr>
          </a:p>
        </p:txBody>
      </p:sp>
      <p:sp>
        <p:nvSpPr>
          <p:cNvPr id="151" name="Google Shape;151;p3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2"/>
          <p:cNvSpPr txBox="1">
            <a:spLocks noGrp="1"/>
          </p:cNvSpPr>
          <p:nvPr>
            <p:ph type="title"/>
          </p:nvPr>
        </p:nvSpPr>
        <p:spPr>
          <a:xfrm>
            <a:off x="594360" y="867327"/>
            <a:ext cx="7006590" cy="235402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2. Praxisbeispiel: LED-Beleuchtung</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158" name="Google Shape;158;p32"/>
          <p:cNvSpPr txBox="1">
            <a:spLocks noGrp="1"/>
          </p:cNvSpPr>
          <p:nvPr>
            <p:ph type="body" idx="1"/>
          </p:nvPr>
        </p:nvSpPr>
        <p:spPr>
          <a:xfrm>
            <a:off x="594360" y="2867545"/>
            <a:ext cx="6320790" cy="3464675"/>
          </a:xfrm>
          <a:prstGeom prst="rect">
            <a:avLst/>
          </a:prstGeom>
          <a:noFill/>
          <a:ln>
            <a:noFill/>
          </a:ln>
        </p:spPr>
        <p:txBody>
          <a:bodyPr spcFirstLastPara="1" wrap="square" lIns="0" tIns="228600" rIns="0" bIns="0" anchor="t" anchorCtr="0">
            <a:normAutofit/>
          </a:bodyPr>
          <a:lstStyle/>
          <a:p>
            <a:pPr marL="0" lvl="0" indent="0">
              <a:lnSpc>
                <a:spcPct val="100000"/>
              </a:lnSpc>
            </a:pPr>
            <a:r>
              <a:rPr lang="de-DE" dirty="0">
                <a:latin typeface="Aptos" panose="020B0004020202020204" pitchFamily="34" charset="0"/>
              </a:rPr>
              <a:t>Nachdem eine Rentabilitätsprüfung ergeben hatte, dass sich die Umstellung auf LED-Beleuchtung lohnen würde, beschloss die Gemeinde Mutters (Österreich), die Innenbeleuchtung ihrer öffentlichen Gebäude durch LED-Lampen zu ersetzen. Das Projekt umfasste das Gemeindeamt, die Schule, zwei Feuerwachen und das Gemeindezentrum.</a:t>
            </a:r>
          </a:p>
          <a:p>
            <a:pPr marL="0" lvl="0" indent="0">
              <a:lnSpc>
                <a:spcPct val="100000"/>
              </a:lnSpc>
            </a:pPr>
            <a:r>
              <a:rPr lang="de-DE" dirty="0">
                <a:latin typeface="Aptos" panose="020B0004020202020204" pitchFamily="34" charset="0"/>
              </a:rPr>
              <a:t>Durch die neue Beleuchtung konnte der Stromverbrauch für die Beleuchtung um fast 67 % gesenkt werden.</a:t>
            </a:r>
            <a:endParaRPr dirty="0">
              <a:latin typeface="Aptos" panose="020B0004020202020204" pitchFamily="34" charset="0"/>
            </a:endParaRPr>
          </a:p>
        </p:txBody>
      </p:sp>
      <p:sp>
        <p:nvSpPr>
          <p:cNvPr id="159" name="Google Shape;159;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6</a:t>
            </a:fld>
            <a:endParaRPr/>
          </a:p>
        </p:txBody>
      </p:sp>
      <p:pic>
        <p:nvPicPr>
          <p:cNvPr id="160" name="Google Shape;160;p32"/>
          <p:cNvPicPr preferRelativeResize="0"/>
          <p:nvPr/>
        </p:nvPicPr>
        <p:blipFill rotWithShape="1">
          <a:blip r:embed="rId3">
            <a:alphaModFix/>
          </a:blip>
          <a:srcRect l="34187" t="41813" r="32112" b="28058"/>
          <a:stretch/>
        </p:blipFill>
        <p:spPr>
          <a:xfrm>
            <a:off x="7899846" y="3221353"/>
            <a:ext cx="3697794" cy="20661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Gruppenübung: LED-Beleuchtung</a:t>
            </a:r>
            <a:endParaRPr dirty="0">
              <a:latin typeface="Aptos Serif" panose="02020604070405020304" pitchFamily="18" charset="0"/>
              <a:cs typeface="Aptos Serif" panose="02020604070405020304" pitchFamily="18" charset="0"/>
            </a:endParaRPr>
          </a:p>
        </p:txBody>
      </p:sp>
      <p:sp>
        <p:nvSpPr>
          <p:cNvPr id="166" name="Google Shape;166;p33"/>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a:bodyPr>
          <a:lstStyle/>
          <a:p>
            <a:pPr lvl="0"/>
            <a:r>
              <a:rPr lang="de-DE" dirty="0">
                <a:latin typeface="Aptos" panose="020B0004020202020204" pitchFamily="34" charset="0"/>
              </a:rPr>
              <a:t>Arbeiten Sie in Gruppen und diskutieren Sie die folgenden Fragen:</a:t>
            </a:r>
          </a:p>
          <a:p>
            <a:pPr marL="571500" lvl="0" indent="-342900">
              <a:buFont typeface="Arial" panose="020B0604020202020204" pitchFamily="34" charset="0"/>
              <a:buChar char="•"/>
            </a:pPr>
            <a:r>
              <a:rPr lang="de-DE" dirty="0">
                <a:latin typeface="Aptos" panose="020B0004020202020204" pitchFamily="34" charset="0"/>
              </a:rPr>
              <a:t>Was war Ihrer Meinung nach der entscheidende Faktor für den Erfolg? </a:t>
            </a:r>
          </a:p>
          <a:p>
            <a:pPr marL="571500" lvl="0" indent="-342900">
              <a:buFont typeface="Arial" panose="020B0604020202020204" pitchFamily="34" charset="0"/>
              <a:buChar char="•"/>
            </a:pPr>
            <a:r>
              <a:rPr lang="de-DE" dirty="0">
                <a:latin typeface="Aptos" panose="020B0004020202020204" pitchFamily="34" charset="0"/>
              </a:rPr>
              <a:t>Welche Fallstricke gilt es zu vermeiden? </a:t>
            </a:r>
          </a:p>
          <a:p>
            <a:pPr marL="571500" lvl="0" indent="-342900">
              <a:buFont typeface="Arial" panose="020B0604020202020204" pitchFamily="34" charset="0"/>
              <a:buChar char="•"/>
            </a:pPr>
            <a:r>
              <a:rPr lang="de-DE" dirty="0">
                <a:latin typeface="Aptos" panose="020B0004020202020204" pitchFamily="34" charset="0"/>
              </a:rPr>
              <a:t>Gäbe es in Ihrer Gemeinde im Vergleich zum Beispiel für bewährte Verfahren Schwierigkeiten?</a:t>
            </a:r>
          </a:p>
          <a:p>
            <a:pPr marL="571500" lvl="0" indent="-342900">
              <a:buFont typeface="Arial" panose="020B0604020202020204" pitchFamily="34" charset="0"/>
              <a:buChar char="•"/>
            </a:pPr>
            <a:r>
              <a:rPr lang="de-DE" dirty="0">
                <a:latin typeface="Aptos" panose="020B0004020202020204" pitchFamily="34" charset="0"/>
              </a:rPr>
              <a:t>Verwendet Ihre Gemeinde bereits LED-Beleuchtung?</a:t>
            </a:r>
            <a:endParaRPr dirty="0">
              <a:latin typeface="Aptos" panose="020B0004020202020204" pitchFamily="34" charset="0"/>
            </a:endParaRPr>
          </a:p>
        </p:txBody>
      </p:sp>
      <p:sp>
        <p:nvSpPr>
          <p:cNvPr id="167" name="Google Shape;167;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4"/>
          <p:cNvSpPr txBox="1">
            <a:spLocks noGrp="1"/>
          </p:cNvSpPr>
          <p:nvPr>
            <p:ph type="title"/>
          </p:nvPr>
        </p:nvSpPr>
        <p:spPr>
          <a:xfrm>
            <a:off x="594361" y="525780"/>
            <a:ext cx="641223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1200"/>
              </a:spcBef>
              <a:spcAft>
                <a:spcPts val="1200"/>
              </a:spcAft>
              <a:buSzPts val="4400"/>
              <a:buNone/>
            </a:pPr>
            <a:r>
              <a:rPr lang="de-DE" dirty="0">
                <a:latin typeface="Aptos Serif" panose="02020604070405020304" pitchFamily="18" charset="0"/>
                <a:cs typeface="Aptos Serif" panose="02020604070405020304" pitchFamily="18" charset="0"/>
              </a:rPr>
              <a:t>3. Praxisbeispiel: </a:t>
            </a:r>
            <a:br>
              <a:rPr lang="de-DE" dirty="0">
                <a:latin typeface="Aptos Serif" panose="02020604070405020304" pitchFamily="18" charset="0"/>
                <a:cs typeface="Aptos Serif" panose="02020604070405020304" pitchFamily="18" charset="0"/>
              </a:rPr>
            </a:br>
            <a:r>
              <a:rPr lang="de-DE" dirty="0">
                <a:latin typeface="Aptos Serif" panose="02020604070405020304" pitchFamily="18" charset="0"/>
                <a:cs typeface="Aptos Serif" panose="02020604070405020304" pitchFamily="18" charset="0"/>
              </a:rPr>
              <a:t>(E-)Katalog</a:t>
            </a:r>
            <a:endParaRPr dirty="0">
              <a:latin typeface="Aptos Serif" panose="02020604070405020304" pitchFamily="18" charset="0"/>
              <a:cs typeface="Aptos Serif" panose="02020604070405020304" pitchFamily="18" charset="0"/>
            </a:endParaRPr>
          </a:p>
        </p:txBody>
      </p:sp>
      <p:sp>
        <p:nvSpPr>
          <p:cNvPr id="174" name="Google Shape;174;p34"/>
          <p:cNvSpPr txBox="1">
            <a:spLocks noGrp="1"/>
          </p:cNvSpPr>
          <p:nvPr>
            <p:ph type="body" idx="1"/>
          </p:nvPr>
        </p:nvSpPr>
        <p:spPr>
          <a:xfrm>
            <a:off x="594361" y="2867544"/>
            <a:ext cx="6412230" cy="3464676"/>
          </a:xfrm>
          <a:prstGeom prst="rect">
            <a:avLst/>
          </a:prstGeom>
          <a:noFill/>
          <a:ln>
            <a:noFill/>
          </a:ln>
        </p:spPr>
        <p:txBody>
          <a:bodyPr spcFirstLastPara="1" wrap="square" lIns="0" tIns="228600" rIns="0" bIns="0" anchor="t" anchorCtr="0">
            <a:normAutofit fontScale="70000" lnSpcReduction="20000"/>
          </a:bodyPr>
          <a:lstStyle/>
          <a:p>
            <a:pPr marL="0" lvl="0" indent="0">
              <a:lnSpc>
                <a:spcPct val="120000"/>
              </a:lnSpc>
              <a:spcBef>
                <a:spcPts val="600"/>
              </a:spcBef>
              <a:buSzPct val="142857"/>
            </a:pPr>
            <a:r>
              <a:rPr lang="de-DE" dirty="0">
                <a:latin typeface="Aptos" panose="020B0004020202020204" pitchFamily="34" charset="0"/>
              </a:rPr>
              <a:t>Seit März 2023 nutzt die Stadt Nürnberg ein neues elektronisches Beschaffungssystem. Das Katalog-Shopsystem unterstützt die dezentrale Beschaffung durch Fachbereiche und kommunale Unternehmen. Die Produktkataloge im System basieren auf ausgeschriebenen Rahmenverträgen oder ausgehandelten Rabattvereinbarungen. Die zentrale Beschaffungsstelle wählt die Lieferanten aus und führt die Vergabeverfahren durch.</a:t>
            </a:r>
          </a:p>
          <a:p>
            <a:pPr marL="0" lvl="0" indent="0">
              <a:lnSpc>
                <a:spcPct val="120000"/>
              </a:lnSpc>
              <a:spcBef>
                <a:spcPts val="600"/>
              </a:spcBef>
              <a:buSzPct val="142857"/>
            </a:pPr>
            <a:endParaRPr lang="de-DE" dirty="0">
              <a:latin typeface="Aptos" panose="020B0004020202020204" pitchFamily="34" charset="0"/>
            </a:endParaRPr>
          </a:p>
          <a:p>
            <a:pPr marL="0" lvl="0" indent="0">
              <a:lnSpc>
                <a:spcPct val="120000"/>
              </a:lnSpc>
              <a:spcBef>
                <a:spcPts val="600"/>
              </a:spcBef>
              <a:buSzPct val="142857"/>
            </a:pPr>
            <a:r>
              <a:rPr lang="de-DE" dirty="0">
                <a:latin typeface="Aptos" panose="020B0004020202020204" pitchFamily="34" charset="0"/>
              </a:rPr>
              <a:t>Die Plattform kann genutzt werden, um:</a:t>
            </a:r>
          </a:p>
          <a:p>
            <a:pPr marL="342900" lvl="0" indent="-342900">
              <a:lnSpc>
                <a:spcPct val="120000"/>
              </a:lnSpc>
              <a:spcBef>
                <a:spcPts val="600"/>
              </a:spcBef>
              <a:buSzPct val="142857"/>
              <a:buFont typeface="Arial" panose="020B0604020202020204" pitchFamily="34" charset="0"/>
              <a:buChar char="•"/>
            </a:pPr>
            <a:r>
              <a:rPr lang="de-DE" dirty="0">
                <a:latin typeface="Aptos" panose="020B0004020202020204" pitchFamily="34" charset="0"/>
              </a:rPr>
              <a:t>Produkte direkt aus Rahmenvertrags-Katalogen zu bestellen</a:t>
            </a:r>
          </a:p>
          <a:p>
            <a:pPr marL="342900" lvl="0" indent="-342900">
              <a:lnSpc>
                <a:spcPct val="120000"/>
              </a:lnSpc>
              <a:spcBef>
                <a:spcPts val="600"/>
              </a:spcBef>
              <a:buSzPct val="142857"/>
              <a:buFont typeface="Arial" panose="020B0604020202020204" pitchFamily="34" charset="0"/>
              <a:buChar char="•"/>
            </a:pPr>
            <a:r>
              <a:rPr lang="de-DE" dirty="0">
                <a:latin typeface="Aptos" panose="020B0004020202020204" pitchFamily="34" charset="0"/>
              </a:rPr>
              <a:t>Direktbestellungen bis zu 5.000 € netto außerhalb von Rahmenverträgen zu tätigen</a:t>
            </a:r>
          </a:p>
          <a:p>
            <a:pPr marL="342900" lvl="0" indent="-342900">
              <a:lnSpc>
                <a:spcPct val="120000"/>
              </a:lnSpc>
              <a:spcBef>
                <a:spcPts val="600"/>
              </a:spcBef>
              <a:buSzPct val="142857"/>
              <a:buFont typeface="Arial" panose="020B0604020202020204" pitchFamily="34" charset="0"/>
              <a:buChar char="•"/>
            </a:pPr>
            <a:r>
              <a:rPr lang="de-DE" dirty="0">
                <a:latin typeface="Aptos" panose="020B0004020202020204" pitchFamily="34" charset="0"/>
              </a:rPr>
              <a:t>Individuelle Anforderungen („Freitextbestellungen“) an die zentrale Beschaffungsstelle zu melden</a:t>
            </a:r>
            <a:endParaRPr dirty="0">
              <a:latin typeface="Aptos" panose="020B0004020202020204" pitchFamily="34" charset="0"/>
            </a:endParaRPr>
          </a:p>
        </p:txBody>
      </p:sp>
      <p:sp>
        <p:nvSpPr>
          <p:cNvPr id="175" name="Google Shape;175;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8</a:t>
            </a:fld>
            <a:endParaRPr/>
          </a:p>
        </p:txBody>
      </p:sp>
      <p:pic>
        <p:nvPicPr>
          <p:cNvPr id="176" name="Google Shape;176;p34"/>
          <p:cNvPicPr preferRelativeResize="0"/>
          <p:nvPr/>
        </p:nvPicPr>
        <p:blipFill rotWithShape="1">
          <a:blip r:embed="rId3">
            <a:alphaModFix/>
          </a:blip>
          <a:srcRect l="14476" t="7667" r="15057" b="5736"/>
          <a:stretch/>
        </p:blipFill>
        <p:spPr>
          <a:xfrm>
            <a:off x="7493954" y="1871330"/>
            <a:ext cx="4506660" cy="31153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Gruppenübung: (E-)Katalog</a:t>
            </a:r>
            <a:endParaRPr dirty="0">
              <a:latin typeface="Aptos Serif" panose="02020604070405020304" pitchFamily="18" charset="0"/>
              <a:cs typeface="Aptos Serif" panose="02020604070405020304" pitchFamily="18" charset="0"/>
            </a:endParaRPr>
          </a:p>
        </p:txBody>
      </p:sp>
      <p:sp>
        <p:nvSpPr>
          <p:cNvPr id="182" name="Google Shape;182;p35"/>
          <p:cNvSpPr txBox="1">
            <a:spLocks noGrp="1"/>
          </p:cNvSpPr>
          <p:nvPr>
            <p:ph type="body" idx="1"/>
          </p:nvPr>
        </p:nvSpPr>
        <p:spPr>
          <a:xfrm>
            <a:off x="594360" y="2315817"/>
            <a:ext cx="10169718" cy="3958178"/>
          </a:xfrm>
          <a:prstGeom prst="rect">
            <a:avLst/>
          </a:prstGeom>
          <a:noFill/>
          <a:ln>
            <a:noFill/>
          </a:ln>
        </p:spPr>
        <p:txBody>
          <a:bodyPr spcFirstLastPara="1" wrap="square" lIns="0" tIns="45700" rIns="0" bIns="0" anchor="t" anchorCtr="0">
            <a:normAutofit lnSpcReduction="10000"/>
          </a:bodyPr>
          <a:lstStyle/>
          <a:p>
            <a:pPr lvl="0"/>
            <a:r>
              <a:rPr lang="de-DE" dirty="0">
                <a:latin typeface="Aptos" panose="020B0004020202020204" pitchFamily="34" charset="0"/>
              </a:rPr>
              <a:t>Arbeiten Sie in Gruppen und diskutieren Sie die folgenden Fragen:</a:t>
            </a:r>
          </a:p>
          <a:p>
            <a:pPr marL="571500" lvl="0" indent="-342900">
              <a:buFont typeface="Arial" panose="020B0604020202020204" pitchFamily="34" charset="0"/>
              <a:buChar char="•"/>
            </a:pPr>
            <a:r>
              <a:rPr lang="de-DE" dirty="0">
                <a:latin typeface="Aptos" panose="020B0004020202020204" pitchFamily="34" charset="0"/>
              </a:rPr>
              <a:t>Was war Ihrer Meinung nach der entscheidende Faktor für den Erfolg? </a:t>
            </a:r>
          </a:p>
          <a:p>
            <a:pPr marL="571500" lvl="0" indent="-342900">
              <a:buFont typeface="Arial" panose="020B0604020202020204" pitchFamily="34" charset="0"/>
              <a:buChar char="•"/>
            </a:pPr>
            <a:r>
              <a:rPr lang="de-DE" dirty="0">
                <a:latin typeface="Aptos" panose="020B0004020202020204" pitchFamily="34" charset="0"/>
              </a:rPr>
              <a:t>Welche Fallstricke gilt es zu vermeiden? </a:t>
            </a:r>
          </a:p>
          <a:p>
            <a:pPr marL="571500" lvl="0" indent="-342900">
              <a:buFont typeface="Arial" panose="020B0604020202020204" pitchFamily="34" charset="0"/>
              <a:buChar char="•"/>
            </a:pPr>
            <a:r>
              <a:rPr lang="de-DE" dirty="0">
                <a:latin typeface="Aptos" panose="020B0004020202020204" pitchFamily="34" charset="0"/>
              </a:rPr>
              <a:t>Gäbe es in Ihrer Gemeinde im Vergleich zum Beispiel für bewährte Verfahren Schwierigkeiten?</a:t>
            </a:r>
          </a:p>
          <a:p>
            <a:pPr marL="571500" lvl="0" indent="-342900">
              <a:buFont typeface="Arial" panose="020B0604020202020204" pitchFamily="34" charset="0"/>
              <a:buChar char="•"/>
            </a:pPr>
            <a:r>
              <a:rPr lang="de-DE" dirty="0">
                <a:latin typeface="Aptos" panose="020B0004020202020204" pitchFamily="34" charset="0"/>
              </a:rPr>
              <a:t>Verfügt Ihre Gemeinde bereits über einen (E-)Katalog?</a:t>
            </a:r>
          </a:p>
          <a:p>
            <a:pPr marL="571500" lvl="0" indent="-342900">
              <a:buFont typeface="Arial" panose="020B0604020202020204" pitchFamily="34" charset="0"/>
              <a:buChar char="•"/>
            </a:pPr>
            <a:r>
              <a:rPr lang="de-DE" dirty="0">
                <a:latin typeface="Aptos" panose="020B0004020202020204" pitchFamily="34" charset="0"/>
              </a:rPr>
              <a:t>Wenn ja, wie sind Sie dorthin gekommen?</a:t>
            </a:r>
          </a:p>
          <a:p>
            <a:pPr marL="571500" lvl="0" indent="-342900">
              <a:buFont typeface="Arial" panose="020B0604020202020204" pitchFamily="34" charset="0"/>
              <a:buChar char="•"/>
            </a:pPr>
            <a:r>
              <a:rPr lang="de-DE" dirty="0">
                <a:latin typeface="Aptos" panose="020B0004020202020204" pitchFamily="34" charset="0"/>
              </a:rPr>
              <a:t>Wenn nicht, wäre dies eine Möglichkeit (nur für Ihre Gemeinde oder als gemeinsame Beschaffung zusammen mit anderen Gemeinden)?</a:t>
            </a:r>
            <a:endParaRPr dirty="0">
              <a:latin typeface="Aptos" panose="020B0004020202020204" pitchFamily="34" charset="0"/>
            </a:endParaRPr>
          </a:p>
        </p:txBody>
      </p:sp>
      <p:sp>
        <p:nvSpPr>
          <p:cNvPr id="183" name="Google Shape;183;p3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9</a:t>
            </a:fld>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2095</Words>
  <Application>Microsoft Macintosh PowerPoint</Application>
  <PresentationFormat>Breitbild</PresentationFormat>
  <Paragraphs>152</Paragraphs>
  <Slides>18</Slides>
  <Notes>18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Play</vt:lpstr>
      <vt:lpstr>Aptos Serif</vt:lpstr>
      <vt:lpstr>Aptos</vt:lpstr>
      <vt:lpstr>Calibri</vt:lpstr>
      <vt:lpstr>Benutzerdefiniert</vt:lpstr>
      <vt:lpstr>PowerPoint-Präsentation</vt:lpstr>
      <vt:lpstr>Agenda</vt:lpstr>
      <vt:lpstr>1. Praxisbeispiel Produktlabels </vt:lpstr>
      <vt:lpstr>Beispiele für Produktlabels</vt:lpstr>
      <vt:lpstr>Gruppenübung: Produktlabels</vt:lpstr>
      <vt:lpstr>2. Praxisbeispiel: LED-Beleuchtung </vt:lpstr>
      <vt:lpstr>Gruppenübung: LED-Beleuchtung</vt:lpstr>
      <vt:lpstr>3. Praxisbeispiel:  (E-)Katalog</vt:lpstr>
      <vt:lpstr>Gruppenübung: (E-)Katalog</vt:lpstr>
      <vt:lpstr>4. Praxisbeispiel Einbindung von kommunalen Mitarbeitern </vt:lpstr>
      <vt:lpstr>Gruppenübung: Mitarbeiter einbinden</vt:lpstr>
      <vt:lpstr>5. Praxisbeispiel Einbindung von Stakeholdern</vt:lpstr>
      <vt:lpstr>Gruppenübung: Einbindung von Interessengruppen</vt:lpstr>
      <vt:lpstr>6. Praxisbeispiel: Risiko Elektroautos</vt:lpstr>
      <vt:lpstr>Gruppenübung: Risiko Elektroautos</vt:lpstr>
      <vt:lpstr>Vielen Dank!</vt:lpstr>
      <vt:lpstr>Quellenangaben Text:</vt:lpstr>
      <vt:lpstr>Quellenangaben Bilder: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3</cp:revision>
  <dcterms:created xsi:type="dcterms:W3CDTF">2024-09-16T10:50:40Z</dcterms:created>
  <dcterms:modified xsi:type="dcterms:W3CDTF">2026-01-16T14:18:59Z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