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Aptos Serif" panose="02020604070405020304" pitchFamily="18" charset="0"/>
      <p:regular r:id="rId13"/>
      <p:bold r:id="rId14"/>
      <p:italic r:id="rId15"/>
      <p:boldItalic r:id="rId16"/>
    </p:embeddedFont>
    <p:embeddedFont>
      <p:font typeface="Noto Sans Symbols" pitchFamily="2" charset="0"/>
      <p:regular r:id="rId17"/>
      <p:bold r:id="rId18"/>
      <p:italic r:id="rId19"/>
      <p:boldItalic r:id="rId20"/>
    </p:embeddedFont>
    <p:embeddedFont>
      <p:font typeface="Play"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HKvAmhtVkPlzUzC/6QfXuVS3c6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eja Prap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94694"/>
  </p:normalViewPr>
  <p:slideViewPr>
    <p:cSldViewPr snapToGrid="0">
      <p:cViewPr varScale="1">
        <p:scale>
          <a:sx n="117" d="100"/>
          <a:sy n="117" d="100"/>
        </p:scale>
        <p:origin x="19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6" name="Google Shape;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50" name="Google Shape;1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151" name="Google Shape;1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1" name="Google Shape;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2" name="Google Shape;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28" name="Google Shape;12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9" name="Google Shape;12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24" name="Google Shape;24;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25" name="Google Shape;2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8"/>
        <p:cNvGrpSpPr/>
        <p:nvPr/>
      </p:nvGrpSpPr>
      <p:grpSpPr>
        <a:xfrm>
          <a:off x="0" y="0"/>
          <a:ext cx="0" cy="0"/>
          <a:chOff x="0" y="0"/>
          <a:chExt cx="0" cy="0"/>
        </a:xfrm>
      </p:grpSpPr>
      <p:sp>
        <p:nvSpPr>
          <p:cNvPr id="29" name="Google Shape;29;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35" name="Google Shape;35;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37"/>
        <p:cNvGrpSpPr/>
        <p:nvPr/>
      </p:nvGrpSpPr>
      <p:grpSpPr>
        <a:xfrm>
          <a:off x="0" y="0"/>
          <a:ext cx="0" cy="0"/>
          <a:chOff x="0" y="0"/>
          <a:chExt cx="0" cy="0"/>
        </a:xfrm>
      </p:grpSpPr>
      <p:sp>
        <p:nvSpPr>
          <p:cNvPr id="38" name="Google Shape;38;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39" name="Google Shape;39;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STO">
  <p:cSld name="TESTO">
    <p:spTree>
      <p:nvGrpSpPr>
        <p:cNvPr id="1" name="Shape 40"/>
        <p:cNvGrpSpPr/>
        <p:nvPr/>
      </p:nvGrpSpPr>
      <p:grpSpPr>
        <a:xfrm>
          <a:off x="0" y="0"/>
          <a:ext cx="0" cy="0"/>
          <a:chOff x="0" y="0"/>
          <a:chExt cx="0" cy="0"/>
        </a:xfrm>
      </p:grpSpPr>
      <p:pic>
        <p:nvPicPr>
          <p:cNvPr id="41" name="Google Shape;41;p35"/>
          <p:cNvPicPr preferRelativeResize="0"/>
          <p:nvPr/>
        </p:nvPicPr>
        <p:blipFill rotWithShape="1">
          <a:blip r:embed="rId2">
            <a:alphaModFix/>
          </a:blip>
          <a:srcRect/>
          <a:stretch/>
        </p:blipFill>
        <p:spPr>
          <a:xfrm>
            <a:off x="0" y="1"/>
            <a:ext cx="12192000" cy="6864625"/>
          </a:xfrm>
          <a:prstGeom prst="rect">
            <a:avLst/>
          </a:prstGeom>
          <a:noFill/>
          <a:ln>
            <a:noFill/>
          </a:ln>
        </p:spPr>
      </p:pic>
      <p:sp>
        <p:nvSpPr>
          <p:cNvPr id="42" name="Google Shape;42;p35"/>
          <p:cNvSpPr txBox="1">
            <a:spLocks noGrp="1"/>
          </p:cNvSpPr>
          <p:nvPr>
            <p:ph type="sldNum" idx="12"/>
          </p:nvPr>
        </p:nvSpPr>
        <p:spPr>
          <a:xfrm>
            <a:off x="11351299" y="6288618"/>
            <a:ext cx="6205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7">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p1" descr="Ein Bild, das Text, Schrift, Screenshot, Grafiken enthält.&#10;&#10;Automatisch generierte Beschreibung"/>
          <p:cNvPicPr preferRelativeResize="0"/>
          <p:nvPr/>
        </p:nvPicPr>
        <p:blipFill rotWithShape="1">
          <a:blip r:embed="rId3">
            <a:alphaModFix/>
          </a:blip>
          <a:srcRect/>
          <a:stretch/>
        </p:blipFill>
        <p:spPr>
          <a:xfrm>
            <a:off x="6831725" y="4953703"/>
            <a:ext cx="5273749" cy="1904297"/>
          </a:xfrm>
          <a:prstGeom prst="rect">
            <a:avLst/>
          </a:prstGeom>
          <a:noFill/>
          <a:ln>
            <a:noFill/>
          </a:ln>
        </p:spPr>
      </p:pic>
      <p:sp>
        <p:nvSpPr>
          <p:cNvPr id="49" name="Google Shape;49;p1"/>
          <p:cNvSpPr txBox="1"/>
          <p:nvPr/>
        </p:nvSpPr>
        <p:spPr>
          <a:xfrm>
            <a:off x="6080528" y="2021254"/>
            <a:ext cx="5882100" cy="1569620"/>
          </a:xfrm>
          <a:prstGeom prst="rect">
            <a:avLst/>
          </a:prstGeom>
          <a:noFill/>
          <a:ln>
            <a:noFill/>
          </a:ln>
        </p:spPr>
        <p:txBody>
          <a:bodyPr spcFirstLastPara="1" wrap="square" lIns="91425" tIns="45700" rIns="91425" bIns="45700" anchor="t" anchorCtr="0">
            <a:spAutoFit/>
          </a:bodyPr>
          <a:lstStyle/>
          <a:p>
            <a:pPr lvl="0"/>
            <a:r>
              <a:rPr lang="de-DE" sz="4800" b="1" dirty="0">
                <a:solidFill>
                  <a:srgbClr val="3F3F3F"/>
                </a:solidFill>
                <a:latin typeface="Aptos Serif" panose="02020604070405020304" pitchFamily="18" charset="0"/>
                <a:ea typeface="Play"/>
                <a:cs typeface="Aptos Serif" panose="02020604070405020304" pitchFamily="18" charset="0"/>
                <a:sym typeface="Play"/>
              </a:rPr>
              <a:t>Lokale Schulungen durchführen</a:t>
            </a:r>
          </a:p>
        </p:txBody>
      </p:sp>
      <p:pic>
        <p:nvPicPr>
          <p:cNvPr id="50" name="Google Shape;50;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51" name="Google Shape;51;p1" descr="Ein Bild, das Text, Schrift, Electric Blue (Farbe), Symbol enthält.&#10;&#10;Automatisch generierte Beschreibung"/>
          <p:cNvPicPr preferRelativeResize="0"/>
          <p:nvPr/>
        </p:nvPicPr>
        <p:blipFill rotWithShape="1">
          <a:blip r:embed="rId5">
            <a:alphaModFix/>
          </a:blip>
          <a:srcRect/>
          <a:stretch/>
        </p:blipFill>
        <p:spPr>
          <a:xfrm>
            <a:off x="2664308" y="6125174"/>
            <a:ext cx="2768600" cy="580324"/>
          </a:xfrm>
          <a:prstGeom prst="rect">
            <a:avLst/>
          </a:prstGeom>
          <a:noFill/>
          <a:ln>
            <a:noFill/>
          </a:ln>
        </p:spPr>
      </p:pic>
      <p:sp>
        <p:nvSpPr>
          <p:cNvPr id="2" name="Google Shape;121;p22">
            <a:extLst>
              <a:ext uri="{FF2B5EF4-FFF2-40B4-BE49-F238E27FC236}">
                <a16:creationId xmlns:a16="http://schemas.microsoft.com/office/drawing/2014/main" id="{45384B15-3793-C8A1-A9C1-9B1BADFCD9B7}"/>
              </a:ext>
            </a:extLst>
          </p:cNvPr>
          <p:cNvSpPr txBox="1"/>
          <p:nvPr/>
        </p:nvSpPr>
        <p:spPr>
          <a:xfrm>
            <a:off x="128121" y="6125174"/>
            <a:ext cx="2536187"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de-DE" sz="600" b="0" i="0" u="none" strike="noStrike" cap="none" dirty="0">
                <a:solidFill>
                  <a:schemeClr val="bg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a:latin typeface="Aptos Serif" panose="02020604070405020304" pitchFamily="18" charset="0"/>
                <a:cs typeface="Aptos Serif" panose="02020604070405020304" pitchFamily="18" charset="0"/>
              </a:rPr>
              <a:t>Vielen Dank für Ihre Aufmerksamkeit!</a:t>
            </a:r>
            <a:endParaRPr dirty="0">
              <a:latin typeface="Aptos Serif" panose="02020604070405020304" pitchFamily="18" charset="0"/>
              <a:cs typeface="Aptos Serif" panose="02020604070405020304" pitchFamily="18" charset="0"/>
            </a:endParaRPr>
          </a:p>
        </p:txBody>
      </p:sp>
      <p:pic>
        <p:nvPicPr>
          <p:cNvPr id="154" name="Google Shape;154;p15" descr="Ein Bild, das Text, Schrift, Screenshot, Grafiken enthält.&#10;&#10;Automatisch generierte Beschreibung"/>
          <p:cNvPicPr preferRelativeResize="0"/>
          <p:nvPr/>
        </p:nvPicPr>
        <p:blipFill rotWithShape="1">
          <a:blip r:embed="rId3">
            <a:alphaModFix/>
          </a:blip>
          <a:srcRect/>
          <a:stretch/>
        </p:blipFill>
        <p:spPr>
          <a:xfrm>
            <a:off x="6977025" y="4953703"/>
            <a:ext cx="5273749" cy="1904297"/>
          </a:xfrm>
          <a:prstGeom prst="rect">
            <a:avLst/>
          </a:prstGeom>
          <a:noFill/>
          <a:ln>
            <a:noFill/>
          </a:ln>
        </p:spPr>
      </p:pic>
      <p:pic>
        <p:nvPicPr>
          <p:cNvPr id="155" name="Google Shape;155;p15" descr="Ein Bild, das Text, Schrift, Electric Blue (Farbe), Symbol enthält.&#10;&#10;Automatisch generierte Beschreibung"/>
          <p:cNvPicPr preferRelativeResize="0"/>
          <p:nvPr/>
        </p:nvPicPr>
        <p:blipFill rotWithShape="1">
          <a:blip r:embed="rId4">
            <a:alphaModFix/>
          </a:blip>
          <a:srcRect/>
          <a:stretch/>
        </p:blipFill>
        <p:spPr>
          <a:xfrm>
            <a:off x="2536187" y="6104644"/>
            <a:ext cx="3594100" cy="753356"/>
          </a:xfrm>
          <a:prstGeom prst="rect">
            <a:avLst/>
          </a:prstGeom>
          <a:noFill/>
          <a:ln>
            <a:noFill/>
          </a:ln>
        </p:spPr>
      </p:pic>
      <p:sp>
        <p:nvSpPr>
          <p:cNvPr id="2" name="Google Shape;121;p22">
            <a:extLst>
              <a:ext uri="{FF2B5EF4-FFF2-40B4-BE49-F238E27FC236}">
                <a16:creationId xmlns:a16="http://schemas.microsoft.com/office/drawing/2014/main" id="{2FA20C8A-8521-3B5D-1C2D-202A9BC177BE}"/>
              </a:ext>
            </a:extLst>
          </p:cNvPr>
          <p:cNvSpPr txBox="1"/>
          <p:nvPr/>
        </p:nvSpPr>
        <p:spPr>
          <a:xfrm>
            <a:off x="0" y="6123376"/>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rgbClr val="000000"/>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6"/>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p>
            <a:pPr lvl="0"/>
            <a:r>
              <a:rPr lang="de-DE" sz="4400" dirty="0">
                <a:latin typeface="Aptos Serif" panose="02020604070405020304" pitchFamily="18" charset="0"/>
                <a:cs typeface="Aptos Serif" panose="02020604070405020304" pitchFamily="18" charset="0"/>
              </a:rPr>
              <a:t>Effektive lokale Schulungen anbieten</a:t>
            </a:r>
            <a:endParaRPr sz="4400" dirty="0">
              <a:latin typeface="Aptos Serif" panose="02020604070405020304" pitchFamily="18" charset="0"/>
              <a:cs typeface="Aptos Serif" panose="02020604070405020304" pitchFamily="18" charset="0"/>
            </a:endParaRPr>
          </a:p>
        </p:txBody>
      </p:sp>
      <p:sp>
        <p:nvSpPr>
          <p:cNvPr id="58" name="Google Shape;58;p6"/>
          <p:cNvSpPr txBox="1">
            <a:spLocks noGrp="1"/>
          </p:cNvSpPr>
          <p:nvPr>
            <p:ph type="body" idx="1"/>
          </p:nvPr>
        </p:nvSpPr>
        <p:spPr>
          <a:xfrm>
            <a:off x="594360" y="4549552"/>
            <a:ext cx="9632852" cy="1645920"/>
          </a:xfrm>
          <a:prstGeom prst="rect">
            <a:avLst/>
          </a:prstGeom>
          <a:noFill/>
          <a:ln>
            <a:noFill/>
          </a:ln>
        </p:spPr>
        <p:txBody>
          <a:bodyPr spcFirstLastPara="1" wrap="square" lIns="0" tIns="0" rIns="0" bIns="0" anchor="t" anchorCtr="0">
            <a:noAutofit/>
          </a:bodyPr>
          <a:lstStyle/>
          <a:p>
            <a:pPr lvl="0"/>
            <a:r>
              <a:rPr lang="de-DE" dirty="0">
                <a:latin typeface="Aptos" panose="020B0004020202020204" pitchFamily="34" charset="0"/>
              </a:rPr>
              <a:t>… </a:t>
            </a:r>
            <a:r>
              <a:rPr lang="de-DE" b="0" dirty="0">
                <a:latin typeface="Aptos" panose="020B00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Zukünftige Trainer müssen kleinen Gemeinden dabei helfen, praktische Schritte in Richtung Nachhaltigkeit zu unternehmen, indem sie Inhalte anpassen, sie vereinfachen und ein unterstützendes Umfeld für Zusammenarbeit und Verhaltensänderungen schaffen.</a:t>
            </a:r>
            <a:r>
              <a:rPr lang="de-DE" b="0" dirty="0">
                <a:latin typeface="Aptos" panose="020B0004020202020204" pitchFamily="34" charset="0"/>
              </a:rPr>
              <a:t> </a:t>
            </a:r>
            <a:endParaRPr dirty="0">
              <a:latin typeface="Aptos"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594350" y="189575"/>
            <a:ext cx="5311200" cy="159360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Lokale Schulungen durchführen </a:t>
            </a:r>
            <a:endParaRPr dirty="0">
              <a:latin typeface="Aptos Serif" panose="02020604070405020304" pitchFamily="18" charset="0"/>
              <a:cs typeface="Aptos Serif" panose="02020604070405020304" pitchFamily="18" charset="0"/>
            </a:endParaRPr>
          </a:p>
        </p:txBody>
      </p:sp>
      <p:sp>
        <p:nvSpPr>
          <p:cNvPr id="65" name="Google Shape;65;p8"/>
          <p:cNvSpPr txBox="1">
            <a:spLocks noGrp="1"/>
          </p:cNvSpPr>
          <p:nvPr>
            <p:ph type="body" idx="1"/>
          </p:nvPr>
        </p:nvSpPr>
        <p:spPr>
          <a:xfrm>
            <a:off x="385693" y="2642831"/>
            <a:ext cx="3602540" cy="4025597"/>
          </a:xfrm>
          <a:prstGeom prst="rect">
            <a:avLst/>
          </a:prstGeom>
          <a:noFill/>
          <a:ln>
            <a:noFill/>
          </a:ln>
        </p:spPr>
        <p:txBody>
          <a:bodyPr spcFirstLastPara="1" wrap="square" lIns="0" tIns="228600" rIns="0" bIns="0" anchor="t" anchorCtr="0">
            <a:normAutofit/>
          </a:bodyPr>
          <a:lstStyle/>
          <a:p>
            <a:pPr lvl="0"/>
            <a:r>
              <a:rPr lang="de-DE" b="0" dirty="0">
                <a:latin typeface="Aptos" panose="020B0004020202020204" pitchFamily="34" charset="0"/>
              </a:rPr>
              <a:t>Interne Schulungen zielen darauf ab, echte Veränderungen in den Beschaffungsprozessen zu unterstützen. Als Schulungsleiter müssen Sie sich daher auf folgende Punkte konzentrieren: </a:t>
            </a:r>
            <a:endParaRPr dirty="0">
              <a:latin typeface="Aptos" panose="020B0004020202020204" pitchFamily="34" charset="0"/>
            </a:endParaRPr>
          </a:p>
        </p:txBody>
      </p:sp>
      <p:grpSp>
        <p:nvGrpSpPr>
          <p:cNvPr id="66" name="Google Shape;66;p8"/>
          <p:cNvGrpSpPr/>
          <p:nvPr/>
        </p:nvGrpSpPr>
        <p:grpSpPr>
          <a:xfrm>
            <a:off x="4579725" y="986325"/>
            <a:ext cx="3541500" cy="5758410"/>
            <a:chOff x="2392762" y="0"/>
            <a:chExt cx="3541500" cy="5758410"/>
          </a:xfrm>
        </p:grpSpPr>
        <p:sp>
          <p:nvSpPr>
            <p:cNvPr id="67" name="Google Shape;67;p8"/>
            <p:cNvSpPr/>
            <p:nvPr/>
          </p:nvSpPr>
          <p:spPr>
            <a:xfrm>
              <a:off x="3162585" y="0"/>
              <a:ext cx="2771677" cy="2772099"/>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3775217" y="1000811"/>
              <a:ext cx="1540167" cy="7698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p:nvPr/>
          </p:nvSpPr>
          <p:spPr>
            <a:xfrm>
              <a:off x="3775217" y="1000811"/>
              <a:ext cx="1540167" cy="769899"/>
            </a:xfrm>
            <a:prstGeom prst="rect">
              <a:avLst/>
            </a:prstGeom>
            <a:noFill/>
            <a:ln>
              <a:noFill/>
            </a:ln>
          </p:spPr>
          <p:txBody>
            <a:bodyPr spcFirstLastPara="1" wrap="square" lIns="8875" tIns="8875" rIns="8875" bIns="8875" anchor="ctr" anchorCtr="0">
              <a:noAutofit/>
            </a:bodyPr>
            <a:lstStyle/>
            <a:p>
              <a:pPr lvl="0" algn="ctr">
                <a:lnSpc>
                  <a:spcPct val="90000"/>
                </a:lnSpc>
                <a:buSzPts val="1400"/>
              </a:pPr>
              <a:r>
                <a:rPr lang="de-DE" sz="1200" b="1" dirty="0"/>
                <a:t>Täglicher Betriebsbedarf Ihrer kleinen Gemeinde</a:t>
              </a:r>
              <a:endParaRPr sz="1200" b="0" i="0" u="none" strike="noStrike" cap="none" dirty="0">
                <a:solidFill>
                  <a:srgbClr val="000000"/>
                </a:solidFill>
                <a:latin typeface="Arial"/>
                <a:ea typeface="Arial"/>
                <a:cs typeface="Arial"/>
                <a:sym typeface="Arial"/>
              </a:endParaRPr>
            </a:p>
          </p:txBody>
        </p:sp>
        <p:sp>
          <p:nvSpPr>
            <p:cNvPr id="70" name="Google Shape;70;p8"/>
            <p:cNvSpPr/>
            <p:nvPr/>
          </p:nvSpPr>
          <p:spPr>
            <a:xfrm>
              <a:off x="2392762" y="1592776"/>
              <a:ext cx="2771677" cy="2772099"/>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32CC2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3008516" y="2602801"/>
              <a:ext cx="1540167" cy="7698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txBox="1"/>
            <p:nvPr/>
          </p:nvSpPr>
          <p:spPr>
            <a:xfrm>
              <a:off x="3008516" y="2602801"/>
              <a:ext cx="1540167" cy="769899"/>
            </a:xfrm>
            <a:prstGeom prst="rect">
              <a:avLst/>
            </a:prstGeom>
            <a:noFill/>
            <a:ln>
              <a:noFill/>
            </a:ln>
          </p:spPr>
          <p:txBody>
            <a:bodyPr spcFirstLastPara="1" wrap="square" lIns="8875" tIns="8875" rIns="8875" bIns="8875" anchor="ctr" anchorCtr="0">
              <a:noAutofit/>
            </a:bodyPr>
            <a:lstStyle/>
            <a:p>
              <a:pPr lvl="0" algn="ctr">
                <a:lnSpc>
                  <a:spcPct val="90000"/>
                </a:lnSpc>
                <a:buSzPts val="1400"/>
              </a:pPr>
              <a:r>
                <a:rPr lang="de-DE" sz="1200" dirty="0"/>
                <a:t>Anhand von </a:t>
              </a:r>
              <a:r>
                <a:rPr lang="de-DE" sz="1200" b="1" dirty="0"/>
                <a:t>Beispielen aus realen kommunalen Ausschreibungen</a:t>
              </a:r>
              <a:endParaRPr sz="1200" b="1" i="0" u="none" strike="noStrike" cap="none" dirty="0">
                <a:solidFill>
                  <a:srgbClr val="000000"/>
                </a:solidFill>
                <a:latin typeface="Arial"/>
                <a:ea typeface="Arial"/>
                <a:cs typeface="Arial"/>
                <a:sym typeface="Arial"/>
              </a:endParaRPr>
            </a:p>
          </p:txBody>
        </p:sp>
        <p:sp>
          <p:nvSpPr>
            <p:cNvPr id="73" name="Google Shape;73;p8"/>
            <p:cNvSpPr/>
            <p:nvPr/>
          </p:nvSpPr>
          <p:spPr>
            <a:xfrm>
              <a:off x="3359856" y="3376156"/>
              <a:ext cx="2381300" cy="2382254"/>
            </a:xfrm>
            <a:prstGeom prst="blockArc">
              <a:avLst>
                <a:gd name="adj1" fmla="val 13500000"/>
                <a:gd name="adj2" fmla="val 10800000"/>
                <a:gd name="adj3" fmla="val 12740"/>
              </a:avLst>
            </a:prstGeom>
            <a:solidFill>
              <a:srgbClr val="4393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3778860" y="4207095"/>
              <a:ext cx="1540167" cy="7698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txBox="1"/>
            <p:nvPr/>
          </p:nvSpPr>
          <p:spPr>
            <a:xfrm>
              <a:off x="3778860" y="4207095"/>
              <a:ext cx="1540167" cy="769899"/>
            </a:xfrm>
            <a:prstGeom prst="rect">
              <a:avLst/>
            </a:prstGeom>
            <a:noFill/>
            <a:ln>
              <a:noFill/>
            </a:ln>
          </p:spPr>
          <p:txBody>
            <a:bodyPr spcFirstLastPara="1" wrap="square" lIns="8875" tIns="8875" rIns="8875" bIns="8875" anchor="ctr" anchorCtr="0">
              <a:noAutofit/>
            </a:bodyPr>
            <a:lstStyle/>
            <a:p>
              <a:pPr lvl="0" algn="ctr">
                <a:lnSpc>
                  <a:spcPct val="90000"/>
                </a:lnSpc>
                <a:buSzPts val="1400"/>
              </a:pPr>
              <a:r>
                <a:rPr lang="de-DE" sz="1200" dirty="0"/>
                <a:t>Beziehen Sie die Teilnehmer mit </a:t>
              </a:r>
              <a:r>
                <a:rPr lang="de-DE" sz="1200" b="1" dirty="0"/>
                <a:t>praktischen</a:t>
              </a:r>
              <a:r>
                <a:rPr lang="de-DE" sz="1200" dirty="0"/>
                <a:t> Übungen ein.</a:t>
              </a:r>
              <a:endParaRPr sz="1200" b="0" i="0" u="none" strike="noStrike" cap="none" dirty="0">
                <a:solidFill>
                  <a:srgbClr val="000000"/>
                </a:solidFill>
                <a:latin typeface="Arial"/>
                <a:ea typeface="Arial"/>
                <a:cs typeface="Arial"/>
                <a:sym typeface="Arial"/>
              </a:endParaRPr>
            </a:p>
          </p:txBody>
        </p:sp>
      </p:grpSp>
      <p:cxnSp>
        <p:nvCxnSpPr>
          <p:cNvPr id="76" name="Google Shape;76;p8"/>
          <p:cNvCxnSpPr/>
          <p:nvPr/>
        </p:nvCxnSpPr>
        <p:spPr>
          <a:xfrm>
            <a:off x="8040930" y="2003844"/>
            <a:ext cx="1528200" cy="639000"/>
          </a:xfrm>
          <a:prstGeom prst="curvedConnector3">
            <a:avLst>
              <a:gd name="adj1" fmla="val 49999"/>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
        <p:nvSpPr>
          <p:cNvPr id="77" name="Google Shape;77;p8"/>
          <p:cNvSpPr/>
          <p:nvPr/>
        </p:nvSpPr>
        <p:spPr>
          <a:xfrm>
            <a:off x="8322238" y="2818356"/>
            <a:ext cx="3602540" cy="2768253"/>
          </a:xfrm>
          <a:prstGeom prst="ellipse">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600" dirty="0">
                <a:solidFill>
                  <a:schemeClr val="dk1"/>
                </a:solidFill>
                <a:latin typeface="Aptos" panose="020B0004020202020204" pitchFamily="34" charset="0"/>
              </a:rPr>
              <a:t>Dieser Ansatz ermöglicht es Ihren Auszubildenden, die neu erworbenen Fähigkeiten dank eines konkreten, zielgerichteten (an ihren Kontext angepassten) und praktischen Ansatzes sofort anzuwenden!</a:t>
            </a:r>
            <a:endParaRPr sz="1600" b="0" i="0" u="none" strike="noStrike" cap="none" dirty="0">
              <a:solidFill>
                <a:schemeClr val="dk1"/>
              </a:solidFill>
              <a:latin typeface="Aptos" panose="020B00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Wen trainieren Sie?</a:t>
            </a:r>
            <a:endParaRPr dirty="0">
              <a:latin typeface="Aptos Serif" panose="02020604070405020304" pitchFamily="18" charset="0"/>
              <a:cs typeface="Aptos Serif" panose="02020604070405020304" pitchFamily="18" charset="0"/>
            </a:endParaRPr>
          </a:p>
        </p:txBody>
      </p:sp>
      <p:sp>
        <p:nvSpPr>
          <p:cNvPr id="83" name="Google Shape;83;p30"/>
          <p:cNvSpPr txBox="1">
            <a:spLocks noGrp="1"/>
          </p:cNvSpPr>
          <p:nvPr>
            <p:ph type="body" idx="1"/>
          </p:nvPr>
        </p:nvSpPr>
        <p:spPr>
          <a:xfrm>
            <a:off x="850839" y="2787042"/>
            <a:ext cx="5728382" cy="3271389"/>
          </a:xfrm>
          <a:prstGeom prst="rect">
            <a:avLst/>
          </a:prstGeom>
          <a:noFill/>
          <a:ln>
            <a:noFill/>
          </a:ln>
        </p:spPr>
        <p:txBody>
          <a:bodyPr spcFirstLastPara="1" wrap="square" lIns="0" tIns="228600" rIns="0" bIns="0" anchor="t" anchorCtr="0">
            <a:normAutofit/>
          </a:bodyPr>
          <a:lstStyle/>
          <a:p>
            <a:pPr lvl="0"/>
            <a:r>
              <a:rPr lang="de-DE" dirty="0">
                <a:latin typeface="Aptos" panose="020B0004020202020204" pitchFamily="34" charset="0"/>
              </a:rPr>
              <a:t>In kleinen Gemeinden kümmert sich oft eine Person um alles. </a:t>
            </a:r>
            <a:endParaRPr dirty="0">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endParaRPr dirty="0">
              <a:latin typeface="Aptos" panose="020B0004020202020204" pitchFamily="34" charset="0"/>
            </a:endParaRPr>
          </a:p>
          <a:p>
            <a:pPr lvl="0"/>
            <a:r>
              <a:rPr lang="de-DE" dirty="0">
                <a:solidFill>
                  <a:schemeClr val="lt2"/>
                </a:solidFill>
                <a:latin typeface="Aptos" panose="020B0004020202020204" pitchFamily="34" charset="0"/>
              </a:rPr>
              <a:t>UNSER ZIEL: </a:t>
            </a:r>
            <a:r>
              <a:rPr lang="de-DE" dirty="0">
                <a:solidFill>
                  <a:schemeClr val="accent1">
                    <a:lumMod val="50000"/>
                  </a:schemeClr>
                </a:solidFill>
                <a:latin typeface="Aptos" panose="020B0004020202020204" pitchFamily="34" charset="0"/>
              </a:rPr>
              <a:t>Nachhaltigkeit Schritt für Schritt integrieren! </a:t>
            </a:r>
            <a:endParaRPr dirty="0">
              <a:solidFill>
                <a:schemeClr val="accent1">
                  <a:lumMod val="50000"/>
                </a:schemeClr>
              </a:solidFill>
              <a:latin typeface="Aptos" panose="020B0004020202020204" pitchFamily="34" charset="0"/>
            </a:endParaRPr>
          </a:p>
        </p:txBody>
      </p:sp>
      <p:pic>
        <p:nvPicPr>
          <p:cNvPr id="84" name="Google Shape;84;p30" descr="Punto interrogativo con riempimento a tinta unita"/>
          <p:cNvPicPr preferRelativeResize="0"/>
          <p:nvPr/>
        </p:nvPicPr>
        <p:blipFill rotWithShape="1">
          <a:blip r:embed="rId3">
            <a:alphaModFix/>
          </a:blip>
          <a:srcRect/>
          <a:stretch/>
        </p:blipFill>
        <p:spPr>
          <a:xfrm>
            <a:off x="137159" y="2281918"/>
            <a:ext cx="914400" cy="914400"/>
          </a:xfrm>
          <a:prstGeom prst="rect">
            <a:avLst/>
          </a:prstGeom>
          <a:noFill/>
          <a:ln>
            <a:noFill/>
          </a:ln>
          <a:effectLst>
            <a:outerShdw blurRad="50800" dist="38100" dir="16200000" rotWithShape="0">
              <a:srgbClr val="000000">
                <a:alpha val="40000"/>
              </a:srgbClr>
            </a:outerShdw>
          </a:effectLst>
        </p:spPr>
      </p:pic>
      <p:pic>
        <p:nvPicPr>
          <p:cNvPr id="85" name="Google Shape;85;p30" descr="Punto interrogativo con riempimento a tinta unita"/>
          <p:cNvPicPr preferRelativeResize="0"/>
          <p:nvPr/>
        </p:nvPicPr>
        <p:blipFill rotWithShape="1">
          <a:blip r:embed="rId4">
            <a:alphaModFix/>
          </a:blip>
          <a:srcRect/>
          <a:stretch/>
        </p:blipFill>
        <p:spPr>
          <a:xfrm>
            <a:off x="6467707" y="5380662"/>
            <a:ext cx="914400" cy="914400"/>
          </a:xfrm>
          <a:prstGeom prst="rect">
            <a:avLst/>
          </a:prstGeom>
          <a:noFill/>
          <a:ln>
            <a:noFill/>
          </a:ln>
          <a:effectLst>
            <a:outerShdw blurRad="50800" dist="38100" dir="16200000" rotWithShape="0">
              <a:srgbClr val="000000">
                <a:alpha val="40000"/>
              </a:srgbClr>
            </a:outerShdw>
          </a:effectLst>
        </p:spPr>
      </p:pic>
      <p:sp>
        <p:nvSpPr>
          <p:cNvPr id="86" name="Google Shape;86;p30" descr="Invasatura di una pianta giovane"/>
          <p:cNvSpPr/>
          <p:nvPr/>
        </p:nvSpPr>
        <p:spPr>
          <a:xfrm>
            <a:off x="7728559" y="1783079"/>
            <a:ext cx="4463441" cy="4041524"/>
          </a:xfrm>
          <a:prstGeom prst="teardrop">
            <a:avLst>
              <a:gd name="adj" fmla="val 100000"/>
            </a:avLst>
          </a:prstGeom>
          <a:blipFill rotWithShape="1">
            <a:blip r:embed="rId5">
              <a:alphaModFix/>
            </a:blip>
            <a:stretch>
              <a:fillRect/>
            </a:stretch>
          </a:blip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t>Was der Trainer tun sollte </a:t>
            </a:r>
            <a:r>
              <a:rPr lang="de-DE" dirty="0">
                <a:solidFill>
                  <a:schemeClr val="lt2"/>
                </a:solidFill>
              </a:rPr>
              <a:t>🡪</a:t>
            </a:r>
            <a:endParaRPr dirty="0">
              <a:solidFill>
                <a:schemeClr val="lt2"/>
              </a:solidFill>
            </a:endParaRPr>
          </a:p>
        </p:txBody>
      </p:sp>
      <p:grpSp>
        <p:nvGrpSpPr>
          <p:cNvPr id="92" name="Google Shape;92;p31"/>
          <p:cNvGrpSpPr/>
          <p:nvPr/>
        </p:nvGrpSpPr>
        <p:grpSpPr>
          <a:xfrm>
            <a:off x="1230393" y="2213248"/>
            <a:ext cx="9923160" cy="4253320"/>
            <a:chOff x="60" y="735177"/>
            <a:chExt cx="9923160" cy="4253320"/>
          </a:xfrm>
        </p:grpSpPr>
        <p:sp>
          <p:nvSpPr>
            <p:cNvPr id="93" name="Google Shape;93;p31"/>
            <p:cNvSpPr/>
            <p:nvPr/>
          </p:nvSpPr>
          <p:spPr>
            <a:xfrm rot="5400000">
              <a:off x="590350" y="1763166"/>
              <a:ext cx="1778041" cy="2958621"/>
            </a:xfrm>
            <a:prstGeom prst="corner">
              <a:avLst>
                <a:gd name="adj1" fmla="val 16120"/>
                <a:gd name="adj2" fmla="val 1611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1"/>
            <p:cNvSpPr/>
            <p:nvPr/>
          </p:nvSpPr>
          <p:spPr>
            <a:xfrm>
              <a:off x="293551" y="2647157"/>
              <a:ext cx="2671060" cy="23413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1"/>
            <p:cNvSpPr txBox="1"/>
            <p:nvPr/>
          </p:nvSpPr>
          <p:spPr>
            <a:xfrm>
              <a:off x="293551" y="2647157"/>
              <a:ext cx="2671060" cy="2341340"/>
            </a:xfrm>
            <a:prstGeom prst="rect">
              <a:avLst/>
            </a:prstGeom>
            <a:noFill/>
            <a:ln>
              <a:noFill/>
            </a:ln>
          </p:spPr>
          <p:txBody>
            <a:bodyPr spcFirstLastPara="1" wrap="square" lIns="121900" tIns="121900" rIns="121900" bIns="121900" anchor="t" anchorCtr="0">
              <a:noAutofit/>
            </a:bodyPr>
            <a:lstStyle/>
            <a:p>
              <a:pPr lvl="0">
                <a:lnSpc>
                  <a:spcPct val="90000"/>
                </a:lnSpc>
                <a:buSzPts val="3200"/>
              </a:pPr>
              <a:r>
                <a:rPr lang="de-DE" sz="2800" dirty="0">
                  <a:latin typeface="Aptos" panose="020B0004020202020204" pitchFamily="34" charset="0"/>
                  <a:cs typeface="Aptos Serif" panose="02020604070405020304" pitchFamily="18" charset="0"/>
                </a:rPr>
                <a:t>Sprechen Sie eine </a:t>
              </a:r>
              <a:r>
                <a:rPr lang="de-DE" sz="2800" b="1" dirty="0">
                  <a:latin typeface="Aptos" panose="020B0004020202020204" pitchFamily="34" charset="0"/>
                  <a:cs typeface="Aptos Serif" panose="02020604070405020304" pitchFamily="18" charset="0"/>
                </a:rPr>
                <a:t>einfache und praktische Sprache. </a:t>
              </a:r>
              <a:endParaRPr sz="1200" b="1" dirty="0">
                <a:latin typeface="Aptos" panose="020B0004020202020204" pitchFamily="34" charset="0"/>
                <a:cs typeface="Aptos Serif" panose="02020604070405020304" pitchFamily="18" charset="0"/>
              </a:endParaRPr>
            </a:p>
          </p:txBody>
        </p:sp>
        <p:sp>
          <p:nvSpPr>
            <p:cNvPr id="96" name="Google Shape;96;p31"/>
            <p:cNvSpPr/>
            <p:nvPr/>
          </p:nvSpPr>
          <p:spPr>
            <a:xfrm>
              <a:off x="2460637" y="1545349"/>
              <a:ext cx="503973" cy="503973"/>
            </a:xfrm>
            <a:prstGeom prst="triangle">
              <a:avLst>
                <a:gd name="adj" fmla="val 100000"/>
              </a:avLst>
            </a:prstGeom>
            <a:solidFill>
              <a:srgbClr val="A0E316"/>
            </a:solidFill>
            <a:ln w="25400" cap="flat" cmpd="sng">
              <a:solidFill>
                <a:srgbClr val="A0E3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1"/>
            <p:cNvSpPr/>
            <p:nvPr/>
          </p:nvSpPr>
          <p:spPr>
            <a:xfrm rot="5400000">
              <a:off x="3860250" y="954026"/>
              <a:ext cx="1778041" cy="2958621"/>
            </a:xfrm>
            <a:prstGeom prst="corner">
              <a:avLst>
                <a:gd name="adj1" fmla="val 16120"/>
                <a:gd name="adj2" fmla="val 16110"/>
              </a:avLst>
            </a:prstGeom>
            <a:solidFill>
              <a:srgbClr val="32CC26"/>
            </a:solidFill>
            <a:ln w="25400"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1"/>
            <p:cNvSpPr/>
            <p:nvPr/>
          </p:nvSpPr>
          <p:spPr>
            <a:xfrm>
              <a:off x="3563450" y="1838017"/>
              <a:ext cx="2671060" cy="23413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1"/>
            <p:cNvSpPr txBox="1"/>
            <p:nvPr/>
          </p:nvSpPr>
          <p:spPr>
            <a:xfrm>
              <a:off x="3563450" y="1838017"/>
              <a:ext cx="2671060" cy="2341340"/>
            </a:xfrm>
            <a:prstGeom prst="rect">
              <a:avLst/>
            </a:prstGeom>
            <a:noFill/>
            <a:ln>
              <a:noFill/>
            </a:ln>
          </p:spPr>
          <p:txBody>
            <a:bodyPr spcFirstLastPara="1" wrap="square" lIns="121900" tIns="121900" rIns="121900" bIns="121900" anchor="t" anchorCtr="0">
              <a:noAutofit/>
            </a:bodyPr>
            <a:lstStyle/>
            <a:p>
              <a:pPr lvl="0">
                <a:lnSpc>
                  <a:spcPct val="90000"/>
                </a:lnSpc>
                <a:buSzPts val="3200"/>
              </a:pPr>
              <a:r>
                <a:rPr lang="de-DE" sz="2800" dirty="0">
                  <a:latin typeface="Aptos" panose="020B0004020202020204" pitchFamily="34" charset="0"/>
                  <a:cs typeface="Aptos Serif" panose="02020604070405020304" pitchFamily="18" charset="0"/>
                </a:rPr>
                <a:t>Konzentrieren Sie sich auf </a:t>
              </a:r>
              <a:r>
                <a:rPr lang="de-DE" sz="2800" b="1" dirty="0">
                  <a:latin typeface="Aptos" panose="020B0004020202020204" pitchFamily="34" charset="0"/>
                  <a:cs typeface="Aptos Serif" panose="02020604070405020304" pitchFamily="18" charset="0"/>
                </a:rPr>
                <a:t>erreichbare Kriterien. </a:t>
              </a:r>
              <a:endParaRPr sz="1200" b="1" dirty="0">
                <a:latin typeface="Aptos" panose="020B0004020202020204" pitchFamily="34" charset="0"/>
                <a:cs typeface="Aptos Serif" panose="02020604070405020304" pitchFamily="18" charset="0"/>
              </a:endParaRPr>
            </a:p>
          </p:txBody>
        </p:sp>
        <p:sp>
          <p:nvSpPr>
            <p:cNvPr id="100" name="Google Shape;100;p31"/>
            <p:cNvSpPr/>
            <p:nvPr/>
          </p:nvSpPr>
          <p:spPr>
            <a:xfrm>
              <a:off x="5730537" y="736209"/>
              <a:ext cx="503973" cy="503973"/>
            </a:xfrm>
            <a:prstGeom prst="triangle">
              <a:avLst>
                <a:gd name="adj" fmla="val 100000"/>
              </a:avLst>
            </a:prstGeom>
            <a:solidFill>
              <a:srgbClr val="35B579"/>
            </a:solidFill>
            <a:ln w="25400"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1"/>
            <p:cNvSpPr/>
            <p:nvPr/>
          </p:nvSpPr>
          <p:spPr>
            <a:xfrm rot="5400000">
              <a:off x="7130149" y="144887"/>
              <a:ext cx="1778041" cy="2958621"/>
            </a:xfrm>
            <a:prstGeom prst="corner">
              <a:avLst>
                <a:gd name="adj1" fmla="val 16120"/>
                <a:gd name="adj2" fmla="val 16110"/>
              </a:avLst>
            </a:prstGeom>
            <a:solidFill>
              <a:srgbClr val="4393A0"/>
            </a:solidFill>
            <a:ln w="25400"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1"/>
            <p:cNvSpPr/>
            <p:nvPr/>
          </p:nvSpPr>
          <p:spPr>
            <a:xfrm>
              <a:off x="6833350" y="1028877"/>
              <a:ext cx="2671060" cy="23413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1"/>
            <p:cNvSpPr txBox="1"/>
            <p:nvPr/>
          </p:nvSpPr>
          <p:spPr>
            <a:xfrm>
              <a:off x="6833350" y="1028877"/>
              <a:ext cx="3089870" cy="2341340"/>
            </a:xfrm>
            <a:prstGeom prst="rect">
              <a:avLst/>
            </a:prstGeom>
            <a:noFill/>
            <a:ln>
              <a:noFill/>
            </a:ln>
          </p:spPr>
          <p:txBody>
            <a:bodyPr spcFirstLastPara="1" wrap="square" lIns="121900" tIns="121900" rIns="121900" bIns="121900" anchor="t" anchorCtr="0">
              <a:noAutofit/>
            </a:bodyPr>
            <a:lstStyle/>
            <a:p>
              <a:pPr lvl="0">
                <a:lnSpc>
                  <a:spcPct val="90000"/>
                </a:lnSpc>
                <a:buSzPts val="3200"/>
              </a:pPr>
              <a:r>
                <a:rPr lang="de-DE" sz="2800" dirty="0">
                  <a:latin typeface="Aptos" panose="020B0004020202020204" pitchFamily="34" charset="0"/>
                </a:rPr>
                <a:t>Stellen Sie </a:t>
              </a:r>
              <a:r>
                <a:rPr lang="de-DE" sz="2800" b="1" dirty="0">
                  <a:latin typeface="Aptos" panose="020B0004020202020204" pitchFamily="34" charset="0"/>
                </a:rPr>
                <a:t>Materialien </a:t>
              </a:r>
              <a:r>
                <a:rPr lang="de-DE" sz="2800" dirty="0">
                  <a:latin typeface="Aptos" panose="020B0004020202020204" pitchFamily="34" charset="0"/>
                </a:rPr>
                <a:t>bereit, die in </a:t>
              </a:r>
              <a:r>
                <a:rPr lang="de-DE" sz="2800" b="1" dirty="0">
                  <a:latin typeface="Aptos" panose="020B0004020202020204" pitchFamily="34" charset="0"/>
                </a:rPr>
                <a:t>Ausschreib-</a:t>
              </a:r>
              <a:r>
                <a:rPr lang="de-DE" sz="2800" b="1" dirty="0" err="1">
                  <a:latin typeface="Aptos" panose="020B0004020202020204" pitchFamily="34" charset="0"/>
                </a:rPr>
                <a:t>ungen</a:t>
              </a:r>
              <a:r>
                <a:rPr lang="de-DE" sz="2800" dirty="0">
                  <a:latin typeface="Aptos" panose="020B0004020202020204" pitchFamily="34" charset="0"/>
                </a:rPr>
                <a:t> verwendet werden können.</a:t>
              </a:r>
              <a:endParaRPr sz="2800" b="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Warum ist lokale Anpassung wichtig? </a:t>
            </a:r>
            <a:endParaRPr dirty="0">
              <a:latin typeface="Aptos Serif" panose="02020604070405020304" pitchFamily="18" charset="0"/>
              <a:cs typeface="Aptos Serif" panose="02020604070405020304" pitchFamily="18" charset="0"/>
            </a:endParaRPr>
          </a:p>
        </p:txBody>
      </p:sp>
      <p:sp>
        <p:nvSpPr>
          <p:cNvPr id="110" name="Google Shape;110;p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sp>
        <p:nvSpPr>
          <p:cNvPr id="111" name="Google Shape;111;p3"/>
          <p:cNvSpPr txBox="1"/>
          <p:nvPr/>
        </p:nvSpPr>
        <p:spPr>
          <a:xfrm>
            <a:off x="594546" y="2528704"/>
            <a:ext cx="11002908" cy="830956"/>
          </a:xfrm>
          <a:prstGeom prst="rect">
            <a:avLst/>
          </a:prstGeom>
          <a:noFill/>
          <a:ln>
            <a:noFill/>
          </a:ln>
        </p:spPr>
        <p:txBody>
          <a:bodyPr spcFirstLastPara="1" wrap="square" lIns="91425" tIns="45700" rIns="91425" bIns="45700" anchor="t" anchorCtr="0">
            <a:spAutoFit/>
          </a:bodyPr>
          <a:lstStyle/>
          <a:p>
            <a:pPr lvl="0"/>
            <a:r>
              <a:rPr lang="de-DE" sz="2400" b="1" dirty="0">
                <a:solidFill>
                  <a:srgbClr val="035854"/>
                </a:solidFill>
                <a:latin typeface="Aptos" panose="020B0004020202020204" pitchFamily="34" charset="0"/>
              </a:rPr>
              <a:t>Nachhaltige Beschaffung muss mit den lokalen Gegebenheiten in Einklang stehen: </a:t>
            </a:r>
            <a:endParaRPr sz="1600" dirty="0">
              <a:latin typeface="Aptos" panose="020B0004020202020204" pitchFamily="34" charset="0"/>
            </a:endParaRPr>
          </a:p>
        </p:txBody>
      </p:sp>
      <p:sp>
        <p:nvSpPr>
          <p:cNvPr id="112" name="Google Shape;112;p3"/>
          <p:cNvSpPr/>
          <p:nvPr/>
        </p:nvSpPr>
        <p:spPr>
          <a:xfrm>
            <a:off x="783099" y="3428777"/>
            <a:ext cx="2059630" cy="2056856"/>
          </a:xfrm>
          <a:prstGeom prst="flowChartConnector">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lvl="0" algn="ctr"/>
            <a:r>
              <a:rPr lang="de-DE" dirty="0">
                <a:solidFill>
                  <a:schemeClr val="dk1"/>
                </a:solidFill>
                <a:latin typeface="Aptos" panose="020B0004020202020204" pitchFamily="34" charset="0"/>
              </a:rPr>
              <a:t>Jede Gemeinde hat ihre eigenen Herausforderungen und ihren eigenen Kontext. </a:t>
            </a:r>
            <a:endParaRPr dirty="0">
              <a:latin typeface="Aptos" panose="020B0004020202020204" pitchFamily="34" charset="0"/>
            </a:endParaRPr>
          </a:p>
        </p:txBody>
      </p:sp>
      <p:sp>
        <p:nvSpPr>
          <p:cNvPr id="113" name="Google Shape;113;p3"/>
          <p:cNvSpPr/>
          <p:nvPr/>
        </p:nvSpPr>
        <p:spPr>
          <a:xfrm>
            <a:off x="6516984" y="3375291"/>
            <a:ext cx="2059630" cy="2056857"/>
          </a:xfrm>
          <a:prstGeom prst="flowChartConnector">
            <a:avLst/>
          </a:prstGeom>
          <a:solidFill>
            <a:srgbClr val="FDE19B"/>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lvl="0" algn="ctr"/>
            <a:r>
              <a:rPr lang="de-DE" dirty="0">
                <a:solidFill>
                  <a:schemeClr val="dk1"/>
                </a:solidFill>
                <a:latin typeface="Aptos" panose="020B0004020202020204" pitchFamily="34" charset="0"/>
              </a:rPr>
              <a:t>Mitarbeiter handeln eher, wenn sie ihren eigenen Kontext erkennen. </a:t>
            </a:r>
            <a:endParaRPr dirty="0">
              <a:latin typeface="Aptos" panose="020B0004020202020204" pitchFamily="34" charset="0"/>
            </a:endParaRPr>
          </a:p>
        </p:txBody>
      </p:sp>
      <p:sp>
        <p:nvSpPr>
          <p:cNvPr id="114" name="Google Shape;114;p3"/>
          <p:cNvSpPr/>
          <p:nvPr/>
        </p:nvSpPr>
        <p:spPr>
          <a:xfrm>
            <a:off x="3811597" y="4284425"/>
            <a:ext cx="2249411" cy="2295446"/>
          </a:xfrm>
          <a:prstGeom prst="flowChartConnector">
            <a:avLst/>
          </a:prstGeom>
          <a:solidFill>
            <a:srgbClr val="CBE277"/>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lvl="0" algn="ctr"/>
            <a:r>
              <a:rPr lang="de-DE" dirty="0">
                <a:solidFill>
                  <a:schemeClr val="dk1"/>
                </a:solidFill>
                <a:latin typeface="Aptos" panose="020B0004020202020204" pitchFamily="34" charset="0"/>
              </a:rPr>
              <a:t>Lokale Anpassung verwandelt Schulungen vom </a:t>
            </a:r>
            <a:r>
              <a:rPr lang="de-DE" i="1" dirty="0">
                <a:solidFill>
                  <a:schemeClr val="dk1"/>
                </a:solidFill>
                <a:latin typeface="Aptos" panose="020B0004020202020204" pitchFamily="34" charset="0"/>
              </a:rPr>
              <a:t>Informations-</a:t>
            </a:r>
            <a:r>
              <a:rPr lang="de-DE" i="1" dirty="0" err="1">
                <a:solidFill>
                  <a:schemeClr val="dk1"/>
                </a:solidFill>
                <a:latin typeface="Aptos" panose="020B0004020202020204" pitchFamily="34" charset="0"/>
              </a:rPr>
              <a:t>austausch</a:t>
            </a:r>
            <a:r>
              <a:rPr lang="de-DE" i="1" dirty="0">
                <a:solidFill>
                  <a:schemeClr val="dk1"/>
                </a:solidFill>
                <a:latin typeface="Aptos" panose="020B0004020202020204" pitchFamily="34" charset="0"/>
              </a:rPr>
              <a:t> </a:t>
            </a:r>
            <a:r>
              <a:rPr lang="de-DE" dirty="0">
                <a:solidFill>
                  <a:schemeClr val="dk1"/>
                </a:solidFill>
                <a:latin typeface="Aptos" panose="020B0004020202020204" pitchFamily="34" charset="0"/>
              </a:rPr>
              <a:t>in </a:t>
            </a:r>
            <a:r>
              <a:rPr lang="de-DE" i="1" dirty="0">
                <a:solidFill>
                  <a:schemeClr val="dk1"/>
                </a:solidFill>
                <a:latin typeface="Aptos" panose="020B0004020202020204" pitchFamily="34" charset="0"/>
              </a:rPr>
              <a:t>Aktionsplanung.</a:t>
            </a:r>
            <a:endParaRPr sz="1400" b="0" i="1" u="none" strike="noStrike" cap="none" dirty="0">
              <a:solidFill>
                <a:schemeClr val="dk1"/>
              </a:solidFill>
              <a:latin typeface="Aptos" panose="020B0004020202020204" pitchFamily="34" charset="0"/>
              <a:sym typeface="Arial"/>
            </a:endParaRPr>
          </a:p>
        </p:txBody>
      </p:sp>
      <p:sp>
        <p:nvSpPr>
          <p:cNvPr id="115" name="Google Shape;115;p3"/>
          <p:cNvSpPr/>
          <p:nvPr/>
        </p:nvSpPr>
        <p:spPr>
          <a:xfrm>
            <a:off x="9032590" y="3428777"/>
            <a:ext cx="2471837" cy="2519287"/>
          </a:xfrm>
          <a:prstGeom prst="flowChartConnector">
            <a:avLst/>
          </a:prstGeom>
          <a:solidFill>
            <a:srgbClr val="31FAEC"/>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lvl="0" algn="ctr"/>
            <a:r>
              <a:rPr lang="de-DE" dirty="0">
                <a:solidFill>
                  <a:schemeClr val="dk1"/>
                </a:solidFill>
                <a:latin typeface="Aptos" panose="020B0004020202020204" pitchFamily="34" charset="0"/>
              </a:rPr>
              <a:t>Die Anpassung der Schulungsinhalte an die lokalen Gegebenheiten trägt zur Stärkung der Zusammenarbeit mit lokalen Akteuren bei.</a:t>
            </a:r>
            <a:endParaRPr sz="1400" b="0" i="0" u="none" strike="noStrike" cap="none" dirty="0">
              <a:solidFill>
                <a:schemeClr val="dk1"/>
              </a:solidFill>
              <a:latin typeface="Aptos" panose="020B000402020202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Anpassung der Materialien an den lokalen Kontext</a:t>
            </a:r>
            <a:endParaRPr dirty="0">
              <a:latin typeface="Aptos Serif" panose="02020604070405020304" pitchFamily="18" charset="0"/>
              <a:cs typeface="Aptos Serif" panose="02020604070405020304" pitchFamily="18" charset="0"/>
            </a:endParaRPr>
          </a:p>
        </p:txBody>
      </p:sp>
      <p:sp>
        <p:nvSpPr>
          <p:cNvPr id="121" name="Google Shape;121;p32"/>
          <p:cNvSpPr txBox="1">
            <a:spLocks noGrp="1"/>
          </p:cNvSpPr>
          <p:nvPr>
            <p:ph type="body" idx="1"/>
          </p:nvPr>
        </p:nvSpPr>
        <p:spPr>
          <a:xfrm>
            <a:off x="468368" y="2007136"/>
            <a:ext cx="11255263" cy="1037478"/>
          </a:xfrm>
          <a:prstGeom prst="rect">
            <a:avLst/>
          </a:prstGeom>
          <a:noFill/>
          <a:ln>
            <a:noFill/>
          </a:ln>
        </p:spPr>
        <p:txBody>
          <a:bodyPr spcFirstLastPara="1" wrap="square" lIns="0" tIns="228600" rIns="0" bIns="0" anchor="t" anchorCtr="0">
            <a:noAutofit/>
          </a:bodyPr>
          <a:lstStyle/>
          <a:p>
            <a:pPr lvl="0"/>
            <a:r>
              <a:rPr lang="de-DE" dirty="0">
                <a:latin typeface="Aptos" panose="020B0004020202020204" pitchFamily="34" charset="0"/>
              </a:rPr>
              <a:t>Anpassung </a:t>
            </a:r>
            <a:r>
              <a:rPr lang="de-DE" b="0" dirty="0">
                <a:latin typeface="Aptos" panose="020B0004020202020204" pitchFamily="34" charset="0"/>
              </a:rPr>
              <a:t>hilft Kommunen zu erkennen, </a:t>
            </a:r>
            <a:r>
              <a:rPr lang="de-DE" dirty="0">
                <a:latin typeface="Aptos" panose="020B0004020202020204" pitchFamily="34" charset="0"/>
              </a:rPr>
              <a:t>was Nachhaltigkeit für sie bedeutet. </a:t>
            </a:r>
            <a:r>
              <a:rPr lang="de-DE" b="0" dirty="0">
                <a:latin typeface="Aptos" panose="020B0004020202020204" pitchFamily="34" charset="0"/>
              </a:rPr>
              <a:t>Selbst mit begrenzten personellen Ressourcen und wenig Erfahrung lässt sich Nachhaltigkeit durch</a:t>
            </a:r>
            <a:r>
              <a:rPr lang="de-DE" dirty="0">
                <a:latin typeface="Aptos" panose="020B0004020202020204" pitchFamily="34" charset="0"/>
              </a:rPr>
              <a:t> Anpassung an den lokalen Kontext integrieren … </a:t>
            </a:r>
            <a:r>
              <a:rPr lang="de-DE" dirty="0">
                <a:solidFill>
                  <a:schemeClr val="tx2"/>
                </a:solidFill>
                <a:latin typeface="Aptos" panose="020B0004020202020204" pitchFamily="34" charset="0"/>
              </a:rPr>
              <a:t>WIE</a:t>
            </a:r>
            <a:endParaRPr dirty="0">
              <a:solidFill>
                <a:schemeClr val="tx2"/>
              </a:solidFill>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endParaRPr dirty="0">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endParaRPr dirty="0">
              <a:latin typeface="Aptos" panose="020B0004020202020204" pitchFamily="34" charset="0"/>
            </a:endParaRPr>
          </a:p>
        </p:txBody>
      </p:sp>
      <p:sp>
        <p:nvSpPr>
          <p:cNvPr id="122" name="Google Shape;122;p32"/>
          <p:cNvSpPr txBox="1"/>
          <p:nvPr/>
        </p:nvSpPr>
        <p:spPr>
          <a:xfrm>
            <a:off x="611251" y="3565843"/>
            <a:ext cx="4968658" cy="2881288"/>
          </a:xfrm>
          <a:prstGeom prst="rect">
            <a:avLst/>
          </a:prstGeom>
          <a:noFill/>
          <a:ln>
            <a:noFill/>
          </a:ln>
        </p:spPr>
        <p:txBody>
          <a:bodyPr spcFirstLastPara="1" wrap="square" lIns="0" tIns="228600" rIns="0" bIns="0" anchor="t" anchorCtr="0">
            <a:normAutofit/>
          </a:bodyPr>
          <a:lstStyle/>
          <a:p>
            <a:pPr marL="571500" lvl="0" indent="-342900">
              <a:lnSpc>
                <a:spcPct val="80000"/>
              </a:lnSpc>
              <a:spcBef>
                <a:spcPts val="2200"/>
              </a:spcBef>
              <a:buClr>
                <a:schemeClr val="accent4"/>
              </a:buClr>
              <a:buSzPts val="2400"/>
              <a:buFont typeface="Noto Sans Symbols"/>
              <a:buChar char="❖"/>
            </a:pPr>
            <a:r>
              <a:rPr lang="de-DE" sz="2400" dirty="0">
                <a:solidFill>
                  <a:schemeClr val="accent4"/>
                </a:solidFill>
                <a:latin typeface="Aptos" panose="020B0004020202020204" pitchFamily="34" charset="0"/>
              </a:rPr>
              <a:t>Die </a:t>
            </a:r>
            <a:r>
              <a:rPr lang="de-DE" sz="2400" b="1" dirty="0">
                <a:solidFill>
                  <a:schemeClr val="accent4"/>
                </a:solidFill>
                <a:latin typeface="Aptos" panose="020B0004020202020204" pitchFamily="34" charset="0"/>
              </a:rPr>
              <a:t>EU-Kriterien in lokale Vorschriften und nationale Rechtsrahmen </a:t>
            </a:r>
            <a:r>
              <a:rPr lang="de-DE" sz="2400" dirty="0">
                <a:solidFill>
                  <a:schemeClr val="accent4"/>
                </a:solidFill>
                <a:latin typeface="Aptos" panose="020B0004020202020204" pitchFamily="34" charset="0"/>
              </a:rPr>
              <a:t>übersetzen.</a:t>
            </a:r>
          </a:p>
          <a:p>
            <a:pPr marL="571500" lvl="0" indent="-342900">
              <a:lnSpc>
                <a:spcPct val="80000"/>
              </a:lnSpc>
              <a:spcBef>
                <a:spcPts val="2200"/>
              </a:spcBef>
              <a:buClr>
                <a:schemeClr val="accent4"/>
              </a:buClr>
              <a:buSzPts val="2400"/>
              <a:buFont typeface="Noto Sans Symbols"/>
              <a:buChar char="❖"/>
            </a:pPr>
            <a:r>
              <a:rPr lang="de-DE" sz="2400" dirty="0">
                <a:solidFill>
                  <a:schemeClr val="accent4"/>
                </a:solidFill>
                <a:latin typeface="Aptos" panose="020B0004020202020204" pitchFamily="34" charset="0"/>
              </a:rPr>
              <a:t>Analysieren Sie, was </a:t>
            </a:r>
            <a:r>
              <a:rPr lang="de-DE" sz="2400" b="1" dirty="0">
                <a:solidFill>
                  <a:schemeClr val="accent4"/>
                </a:solidFill>
                <a:latin typeface="Aptos" panose="020B0004020202020204" pitchFamily="34" charset="0"/>
              </a:rPr>
              <a:t>lokale Lieferanten</a:t>
            </a:r>
            <a:r>
              <a:rPr lang="de-DE" sz="2400" dirty="0">
                <a:solidFill>
                  <a:schemeClr val="accent4"/>
                </a:solidFill>
                <a:latin typeface="Aptos" panose="020B0004020202020204" pitchFamily="34" charset="0"/>
              </a:rPr>
              <a:t> realistisch gesehen liefern können.</a:t>
            </a:r>
            <a:endParaRPr sz="2400" b="1" i="0" u="none" strike="noStrike" cap="none" dirty="0">
              <a:solidFill>
                <a:schemeClr val="accent4"/>
              </a:solidFill>
              <a:latin typeface="Aptos" panose="020B0004020202020204" pitchFamily="34" charset="0"/>
              <a:sym typeface="Arial"/>
            </a:endParaRPr>
          </a:p>
          <a:p>
            <a:pPr marL="571500" marR="0" lvl="0" indent="-190500" algn="l" rtl="0">
              <a:lnSpc>
                <a:spcPct val="80000"/>
              </a:lnSpc>
              <a:spcBef>
                <a:spcPts val="2200"/>
              </a:spcBef>
              <a:spcAft>
                <a:spcPts val="0"/>
              </a:spcAft>
              <a:buClr>
                <a:schemeClr val="accent4"/>
              </a:buClr>
              <a:buSzPts val="2400"/>
              <a:buFont typeface="Arial"/>
              <a:buNone/>
            </a:pPr>
            <a:endParaRPr sz="2400" b="1" i="0" u="none" strike="noStrike" cap="none" dirty="0">
              <a:solidFill>
                <a:schemeClr val="accent4"/>
              </a:solidFill>
              <a:latin typeface="Aptos" panose="020B0004020202020204" pitchFamily="34" charset="0"/>
              <a:sym typeface="Arial"/>
            </a:endParaRPr>
          </a:p>
        </p:txBody>
      </p:sp>
      <p:sp>
        <p:nvSpPr>
          <p:cNvPr id="123" name="Google Shape;123;p32"/>
          <p:cNvSpPr txBox="1"/>
          <p:nvPr/>
        </p:nvSpPr>
        <p:spPr>
          <a:xfrm>
            <a:off x="5896048" y="3565843"/>
            <a:ext cx="4968658" cy="2847778"/>
          </a:xfrm>
          <a:prstGeom prst="rect">
            <a:avLst/>
          </a:prstGeom>
          <a:noFill/>
          <a:ln>
            <a:noFill/>
          </a:ln>
        </p:spPr>
        <p:txBody>
          <a:bodyPr spcFirstLastPara="1" wrap="square" lIns="0" tIns="228600" rIns="0" bIns="0" anchor="t" anchorCtr="0">
            <a:normAutofit lnSpcReduction="10000"/>
          </a:bodyPr>
          <a:lstStyle/>
          <a:p>
            <a:pPr marL="571500" lvl="0" indent="-342900">
              <a:lnSpc>
                <a:spcPct val="80000"/>
              </a:lnSpc>
              <a:spcBef>
                <a:spcPts val="2200"/>
              </a:spcBef>
              <a:buClr>
                <a:schemeClr val="accent4"/>
              </a:buClr>
              <a:buSzPts val="2400"/>
              <a:buFont typeface="Noto Sans Symbols"/>
              <a:buChar char="❖"/>
            </a:pPr>
            <a:r>
              <a:rPr lang="de-DE" sz="2400" dirty="0">
                <a:solidFill>
                  <a:schemeClr val="accent4"/>
                </a:solidFill>
                <a:latin typeface="Aptos" panose="020B0004020202020204" pitchFamily="34" charset="0"/>
              </a:rPr>
              <a:t>Beginnen Sie damit, Nachhaltigkeit auf die </a:t>
            </a:r>
            <a:r>
              <a:rPr lang="de-DE" sz="2400" b="1" dirty="0">
                <a:solidFill>
                  <a:schemeClr val="accent4"/>
                </a:solidFill>
                <a:latin typeface="Aptos" panose="020B0004020202020204" pitchFamily="34" charset="0"/>
              </a:rPr>
              <a:t>gängigsten Ausschreibungen </a:t>
            </a:r>
            <a:r>
              <a:rPr lang="de-DE" sz="2400" dirty="0">
                <a:solidFill>
                  <a:schemeClr val="accent4"/>
                </a:solidFill>
                <a:latin typeface="Aptos" panose="020B0004020202020204" pitchFamily="34" charset="0"/>
              </a:rPr>
              <a:t>anzuwenden.</a:t>
            </a:r>
          </a:p>
          <a:p>
            <a:pPr marL="571500" lvl="0" indent="-342900">
              <a:lnSpc>
                <a:spcPct val="80000"/>
              </a:lnSpc>
              <a:spcBef>
                <a:spcPts val="2200"/>
              </a:spcBef>
              <a:buClr>
                <a:schemeClr val="accent4"/>
              </a:buClr>
              <a:buSzPts val="2400"/>
              <a:buFont typeface="Noto Sans Symbols"/>
              <a:buChar char="❖"/>
            </a:pPr>
            <a:r>
              <a:rPr lang="de-DE" sz="2400" dirty="0">
                <a:solidFill>
                  <a:schemeClr val="accent4"/>
                </a:solidFill>
                <a:latin typeface="Aptos" panose="020B0004020202020204" pitchFamily="34" charset="0"/>
              </a:rPr>
              <a:t>Fügen Sie gebrauchsfertige Materialien und Beispiele aus </a:t>
            </a:r>
            <a:r>
              <a:rPr lang="de-DE" sz="2400" b="1" dirty="0">
                <a:solidFill>
                  <a:schemeClr val="accent4"/>
                </a:solidFill>
                <a:latin typeface="Aptos" panose="020B0004020202020204" pitchFamily="34" charset="0"/>
              </a:rPr>
              <a:t>ähnlichen Gemeinden </a:t>
            </a:r>
            <a:r>
              <a:rPr lang="de-DE" sz="2400" dirty="0">
                <a:solidFill>
                  <a:schemeClr val="accent4"/>
                </a:solidFill>
                <a:latin typeface="Aptos" panose="020B0004020202020204" pitchFamily="34" charset="0"/>
              </a:rPr>
              <a:t>hinzu, um Vertrauen aufzubauen.</a:t>
            </a:r>
            <a:endParaRPr sz="2400" b="1" i="0" u="none" strike="noStrike" cap="none" dirty="0">
              <a:solidFill>
                <a:schemeClr val="accent4"/>
              </a:solidFill>
              <a:latin typeface="Aptos" panose="020B0004020202020204" pitchFamily="34" charset="0"/>
              <a:sym typeface="Arial"/>
            </a:endParaRPr>
          </a:p>
          <a:p>
            <a:pPr marL="571500" marR="0" lvl="0" indent="-190500" algn="l" rtl="0">
              <a:lnSpc>
                <a:spcPct val="80000"/>
              </a:lnSpc>
              <a:spcBef>
                <a:spcPts val="2200"/>
              </a:spcBef>
              <a:spcAft>
                <a:spcPts val="0"/>
              </a:spcAft>
              <a:buClr>
                <a:schemeClr val="accent4"/>
              </a:buClr>
              <a:buSzPts val="2400"/>
              <a:buFont typeface="Arial"/>
              <a:buNone/>
            </a:pPr>
            <a:endParaRPr sz="2400" b="1" i="0" u="none" strike="noStrike" cap="none" dirty="0">
              <a:solidFill>
                <a:schemeClr val="accent4"/>
              </a:solidFill>
              <a:latin typeface="Aptos" panose="020B0004020202020204" pitchFamily="34" charset="0"/>
              <a:sym typeface="Arial"/>
            </a:endParaRPr>
          </a:p>
        </p:txBody>
      </p:sp>
      <p:pic>
        <p:nvPicPr>
          <p:cNvPr id="124" name="Google Shape;124;p32" descr="Albero con radici con riempimento a tinta unita"/>
          <p:cNvPicPr preferRelativeResize="0"/>
          <p:nvPr/>
        </p:nvPicPr>
        <p:blipFill rotWithShape="1">
          <a:blip r:embed="rId3">
            <a:alphaModFix/>
          </a:blip>
          <a:srcRect/>
          <a:stretch/>
        </p:blipFill>
        <p:spPr>
          <a:xfrm>
            <a:off x="88936" y="2444618"/>
            <a:ext cx="599996" cy="599996"/>
          </a:xfrm>
          <a:prstGeom prst="rect">
            <a:avLst/>
          </a:prstGeom>
          <a:noFill/>
          <a:ln>
            <a:noFill/>
          </a:ln>
        </p:spPr>
      </p:pic>
      <p:pic>
        <p:nvPicPr>
          <p:cNvPr id="125" name="Google Shape;125;p32" descr="Ghianda con riempimento a tinta unita"/>
          <p:cNvPicPr preferRelativeResize="0"/>
          <p:nvPr/>
        </p:nvPicPr>
        <p:blipFill rotWithShape="1">
          <a:blip r:embed="rId4">
            <a:alphaModFix/>
          </a:blip>
          <a:srcRect/>
          <a:stretch/>
        </p:blipFill>
        <p:spPr>
          <a:xfrm>
            <a:off x="11123311" y="5160723"/>
            <a:ext cx="704276" cy="704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Komplexe Konzepte vereinfachen</a:t>
            </a:r>
            <a:endParaRPr dirty="0">
              <a:latin typeface="Aptos Serif" panose="02020604070405020304" pitchFamily="18" charset="0"/>
              <a:cs typeface="Aptos Serif" panose="02020604070405020304" pitchFamily="18" charset="0"/>
            </a:endParaRPr>
          </a:p>
        </p:txBody>
      </p:sp>
      <p:sp>
        <p:nvSpPr>
          <p:cNvPr id="132" name="Google Shape;132;p33"/>
          <p:cNvSpPr txBox="1">
            <a:spLocks noGrp="1"/>
          </p:cNvSpPr>
          <p:nvPr>
            <p:ph type="body" idx="1"/>
          </p:nvPr>
        </p:nvSpPr>
        <p:spPr>
          <a:xfrm>
            <a:off x="594359" y="2281918"/>
            <a:ext cx="10240655" cy="1037479"/>
          </a:xfrm>
          <a:prstGeom prst="rect">
            <a:avLst/>
          </a:prstGeom>
          <a:noFill/>
          <a:ln>
            <a:noFill/>
          </a:ln>
        </p:spPr>
        <p:txBody>
          <a:bodyPr spcFirstLastPara="1" wrap="square" lIns="0" tIns="228600" rIns="0" bIns="0" anchor="t" anchorCtr="0">
            <a:normAutofit/>
          </a:bodyPr>
          <a:lstStyle/>
          <a:p>
            <a:pPr lvl="0"/>
            <a:r>
              <a:rPr lang="de-DE" dirty="0">
                <a:latin typeface="Aptos" panose="020B0004020202020204" pitchFamily="34" charset="0"/>
              </a:rPr>
              <a:t>Nachhaltigkeit verständlich und umsetzbar machen:</a:t>
            </a:r>
            <a:endParaRPr dirty="0">
              <a:latin typeface="Aptos" panose="020B0004020202020204" pitchFamily="34" charset="0"/>
            </a:endParaRPr>
          </a:p>
        </p:txBody>
      </p:sp>
      <p:grpSp>
        <p:nvGrpSpPr>
          <p:cNvPr id="133" name="Google Shape;133;p33"/>
          <p:cNvGrpSpPr/>
          <p:nvPr/>
        </p:nvGrpSpPr>
        <p:grpSpPr>
          <a:xfrm>
            <a:off x="767745" y="3559625"/>
            <a:ext cx="11026652" cy="1192070"/>
            <a:chOff x="5119" y="1776546"/>
            <a:chExt cx="11026652" cy="1192070"/>
          </a:xfrm>
        </p:grpSpPr>
        <p:sp>
          <p:nvSpPr>
            <p:cNvPr id="134" name="Google Shape;134;p33"/>
            <p:cNvSpPr/>
            <p:nvPr/>
          </p:nvSpPr>
          <p:spPr>
            <a:xfrm>
              <a:off x="5119" y="1776546"/>
              <a:ext cx="2980176" cy="1192070"/>
            </a:xfrm>
            <a:prstGeom prst="chevron">
              <a:avLst>
                <a:gd name="adj" fmla="val 5000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p:nvPr/>
          </p:nvSpPr>
          <p:spPr>
            <a:xfrm>
              <a:off x="601154" y="1853256"/>
              <a:ext cx="1788106" cy="1115360"/>
            </a:xfrm>
            <a:prstGeom prst="rect">
              <a:avLst/>
            </a:prstGeom>
            <a:noFill/>
            <a:ln>
              <a:noFill/>
            </a:ln>
          </p:spPr>
          <p:txBody>
            <a:bodyPr spcFirstLastPara="1" wrap="square" lIns="72000" tIns="24000" rIns="24000" bIns="24000" anchor="ctr" anchorCtr="0">
              <a:noAutofit/>
            </a:bodyPr>
            <a:lstStyle/>
            <a:p>
              <a:pPr lvl="0" algn="ctr">
                <a:lnSpc>
                  <a:spcPct val="90000"/>
                </a:lnSpc>
                <a:buSzPts val="1800"/>
              </a:pPr>
              <a:r>
                <a:rPr lang="de-DE" sz="1600" dirty="0">
                  <a:solidFill>
                    <a:schemeClr val="lt1"/>
                  </a:solidFill>
                  <a:latin typeface="Aptos" panose="020B0004020202020204" pitchFamily="34" charset="0"/>
                </a:rPr>
                <a:t>Ersetzen Sie Fachbegriffe durch klare Aufgaben-stellungen.</a:t>
              </a:r>
              <a:endParaRPr sz="1600" b="0" i="0" u="none" strike="noStrike" cap="none" dirty="0">
                <a:solidFill>
                  <a:schemeClr val="lt1"/>
                </a:solidFill>
                <a:latin typeface="Aptos" panose="020B0004020202020204" pitchFamily="34" charset="0"/>
                <a:sym typeface="Arial"/>
              </a:endParaRPr>
            </a:p>
          </p:txBody>
        </p:sp>
        <p:sp>
          <p:nvSpPr>
            <p:cNvPr id="136" name="Google Shape;136;p33"/>
            <p:cNvSpPr/>
            <p:nvPr/>
          </p:nvSpPr>
          <p:spPr>
            <a:xfrm>
              <a:off x="2687278" y="1776546"/>
              <a:ext cx="2980176" cy="1192070"/>
            </a:xfrm>
            <a:prstGeom prst="chevron">
              <a:avLst>
                <a:gd name="adj" fmla="val 50000"/>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3"/>
            <p:cNvSpPr txBox="1"/>
            <p:nvPr/>
          </p:nvSpPr>
          <p:spPr>
            <a:xfrm>
              <a:off x="3283313" y="1776546"/>
              <a:ext cx="1788106" cy="1192070"/>
            </a:xfrm>
            <a:prstGeom prst="rect">
              <a:avLst/>
            </a:prstGeom>
            <a:noFill/>
            <a:ln>
              <a:noFill/>
            </a:ln>
          </p:spPr>
          <p:txBody>
            <a:bodyPr spcFirstLastPara="1" wrap="square" lIns="72000" tIns="24000" rIns="24000" bIns="24000" anchor="ctr" anchorCtr="0">
              <a:noAutofit/>
            </a:bodyPr>
            <a:lstStyle/>
            <a:p>
              <a:pPr lvl="0" algn="ctr">
                <a:lnSpc>
                  <a:spcPct val="90000"/>
                </a:lnSpc>
                <a:buSzPts val="1800"/>
              </a:pPr>
              <a:r>
                <a:rPr lang="de-DE" sz="1600" dirty="0">
                  <a:solidFill>
                    <a:schemeClr val="lt1"/>
                  </a:solidFill>
                  <a:latin typeface="Aptos" panose="020B0004020202020204" pitchFamily="34" charset="0"/>
                </a:rPr>
                <a:t>Erklären Sie jeweils nur ein Konzept.</a:t>
              </a:r>
              <a:endParaRPr sz="1600" b="0" i="0" u="none" strike="noStrike" cap="none" dirty="0">
                <a:solidFill>
                  <a:schemeClr val="lt1"/>
                </a:solidFill>
                <a:latin typeface="Aptos" panose="020B0004020202020204" pitchFamily="34" charset="0"/>
                <a:sym typeface="Arial"/>
              </a:endParaRPr>
            </a:p>
          </p:txBody>
        </p:sp>
        <p:sp>
          <p:nvSpPr>
            <p:cNvPr id="138" name="Google Shape;138;p33"/>
            <p:cNvSpPr/>
            <p:nvPr/>
          </p:nvSpPr>
          <p:spPr>
            <a:xfrm>
              <a:off x="5369437" y="1776546"/>
              <a:ext cx="2980176" cy="1192070"/>
            </a:xfrm>
            <a:prstGeom prst="chevron">
              <a:avLst>
                <a:gd name="adj" fmla="val 50000"/>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3"/>
            <p:cNvSpPr txBox="1"/>
            <p:nvPr/>
          </p:nvSpPr>
          <p:spPr>
            <a:xfrm>
              <a:off x="5965472" y="1776546"/>
              <a:ext cx="1788106" cy="1192070"/>
            </a:xfrm>
            <a:prstGeom prst="rect">
              <a:avLst/>
            </a:prstGeom>
            <a:noFill/>
            <a:ln>
              <a:noFill/>
            </a:ln>
          </p:spPr>
          <p:txBody>
            <a:bodyPr spcFirstLastPara="1" wrap="square" lIns="72000" tIns="24000" rIns="24000" bIns="24000" anchor="ctr" anchorCtr="0">
              <a:noAutofit/>
            </a:bodyPr>
            <a:lstStyle/>
            <a:p>
              <a:pPr lvl="0" algn="ctr">
                <a:lnSpc>
                  <a:spcPct val="90000"/>
                </a:lnSpc>
                <a:buSzPts val="1800"/>
              </a:pPr>
              <a:r>
                <a:rPr lang="de-DE" sz="1600" dirty="0">
                  <a:solidFill>
                    <a:schemeClr val="lt1"/>
                  </a:solidFill>
                  <a:latin typeface="Aptos" panose="020B0004020202020204" pitchFamily="34" charset="0"/>
                </a:rPr>
                <a:t>Verwenden Sie visuelle Hilfsmittel (Flussdiagramme, Symbole, Checklisten)</a:t>
              </a:r>
              <a:endParaRPr sz="1600" b="0" i="0" u="none" strike="noStrike" cap="none" dirty="0">
                <a:solidFill>
                  <a:schemeClr val="lt1"/>
                </a:solidFill>
                <a:latin typeface="Aptos" panose="020B0004020202020204" pitchFamily="34" charset="0"/>
                <a:sym typeface="Arial"/>
              </a:endParaRPr>
            </a:p>
          </p:txBody>
        </p:sp>
        <p:sp>
          <p:nvSpPr>
            <p:cNvPr id="140" name="Google Shape;140;p33"/>
            <p:cNvSpPr/>
            <p:nvPr/>
          </p:nvSpPr>
          <p:spPr>
            <a:xfrm>
              <a:off x="8051595" y="1776546"/>
              <a:ext cx="2980176" cy="1192070"/>
            </a:xfrm>
            <a:prstGeom prst="chevron">
              <a:avLst>
                <a:gd name="adj" fmla="val 50000"/>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3"/>
            <p:cNvSpPr txBox="1"/>
            <p:nvPr/>
          </p:nvSpPr>
          <p:spPr>
            <a:xfrm>
              <a:off x="8647630" y="1776546"/>
              <a:ext cx="1788106" cy="1192070"/>
            </a:xfrm>
            <a:prstGeom prst="rect">
              <a:avLst/>
            </a:prstGeom>
            <a:noFill/>
            <a:ln>
              <a:noFill/>
            </a:ln>
          </p:spPr>
          <p:txBody>
            <a:bodyPr spcFirstLastPara="1" wrap="square" lIns="72000" tIns="24000" rIns="24000" bIns="24000" anchor="ctr" anchorCtr="0">
              <a:noAutofit/>
            </a:bodyPr>
            <a:lstStyle/>
            <a:p>
              <a:pPr lvl="0" algn="ctr">
                <a:lnSpc>
                  <a:spcPct val="90000"/>
                </a:lnSpc>
                <a:buSzPts val="1800"/>
              </a:pPr>
              <a:r>
                <a:rPr lang="de-DE" sz="1600" dirty="0">
                  <a:solidFill>
                    <a:schemeClr val="lt1"/>
                  </a:solidFill>
                  <a:latin typeface="Aptos" panose="020B0004020202020204" pitchFamily="34" charset="0"/>
                </a:rPr>
                <a:t>Antworten Sie immer: „Was sind die konkreten Erwartungen?“</a:t>
              </a:r>
              <a:endParaRPr sz="16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Verhaltensänderung und Zusammenarbeit fördern</a:t>
            </a:r>
            <a:endParaRPr dirty="0">
              <a:latin typeface="Aptos Serif" panose="02020604070405020304" pitchFamily="18" charset="0"/>
              <a:cs typeface="Aptos Serif" panose="02020604070405020304" pitchFamily="18" charset="0"/>
            </a:endParaRPr>
          </a:p>
        </p:txBody>
      </p:sp>
      <p:sp>
        <p:nvSpPr>
          <p:cNvPr id="147" name="Google Shape;147;p34"/>
          <p:cNvSpPr txBox="1">
            <a:spLocks noGrp="1"/>
          </p:cNvSpPr>
          <p:nvPr>
            <p:ph type="body" idx="1"/>
          </p:nvPr>
        </p:nvSpPr>
        <p:spPr>
          <a:xfrm>
            <a:off x="594359" y="2281918"/>
            <a:ext cx="10690675" cy="4386510"/>
          </a:xfrm>
          <a:prstGeom prst="rect">
            <a:avLst/>
          </a:prstGeom>
          <a:noFill/>
          <a:ln>
            <a:noFill/>
          </a:ln>
        </p:spPr>
        <p:txBody>
          <a:bodyPr spcFirstLastPara="1" wrap="square" lIns="0" tIns="228600" rIns="0" bIns="0" anchor="t" anchorCtr="0">
            <a:normAutofit fontScale="92500" lnSpcReduction="10000"/>
          </a:bodyPr>
          <a:lstStyle/>
          <a:p>
            <a:pPr lvl="0"/>
            <a:r>
              <a:rPr lang="de-DE" dirty="0">
                <a:solidFill>
                  <a:srgbClr val="7A931F"/>
                </a:solidFill>
                <a:latin typeface="Aptos" panose="020B0004020202020204" pitchFamily="34" charset="0"/>
              </a:rPr>
              <a:t>Als Trainer erklären Sie zunächst, warum Verhaltensänderungen und Zusammenarbeit wichtig sind!</a:t>
            </a:r>
            <a:endParaRPr dirty="0">
              <a:solidFill>
                <a:schemeClr val="lt2"/>
              </a:solidFill>
              <a:latin typeface="Aptos" panose="020B0004020202020204" pitchFamily="34" charset="0"/>
            </a:endParaRPr>
          </a:p>
          <a:p>
            <a:pPr lvl="0"/>
            <a:r>
              <a:rPr lang="de-DE" b="0" dirty="0">
                <a:latin typeface="Aptos" panose="020B0004020202020204" pitchFamily="34" charset="0"/>
              </a:rPr>
              <a:t>Erklären Sie dann diese Grundsätze: </a:t>
            </a:r>
          </a:p>
          <a:p>
            <a:pPr marL="571500" lvl="0" indent="-342900">
              <a:buFont typeface="Arial" panose="020B0604020202020204" pitchFamily="34" charset="0"/>
              <a:buChar char="•"/>
            </a:pPr>
            <a:r>
              <a:rPr lang="de-DE" dirty="0">
                <a:latin typeface="Aptos" panose="020B0004020202020204" pitchFamily="34" charset="0"/>
              </a:rPr>
              <a:t>Fangen Sie klein an – </a:t>
            </a:r>
            <a:r>
              <a:rPr lang="de-DE" b="0" dirty="0">
                <a:latin typeface="Aptos" panose="020B0004020202020204" pitchFamily="34" charset="0"/>
              </a:rPr>
              <a:t>wählen Sie pro </a:t>
            </a:r>
            <a:r>
              <a:rPr lang="de-DE" dirty="0">
                <a:latin typeface="Aptos" panose="020B0004020202020204" pitchFamily="34" charset="0"/>
              </a:rPr>
              <a:t>Ausschreibung eine Verbesserung </a:t>
            </a:r>
            <a:r>
              <a:rPr lang="de-DE" b="0" dirty="0">
                <a:latin typeface="Aptos" panose="020B0004020202020204" pitchFamily="34" charset="0"/>
              </a:rPr>
              <a:t>im Bereich Nachhaltigkeit aus.</a:t>
            </a:r>
          </a:p>
          <a:p>
            <a:pPr marL="571500" lvl="0" indent="-342900">
              <a:buFont typeface="Arial" panose="020B0604020202020204" pitchFamily="34" charset="0"/>
              <a:buChar char="•"/>
            </a:pPr>
            <a:r>
              <a:rPr lang="de-DE" dirty="0">
                <a:latin typeface="Aptos" panose="020B0004020202020204" pitchFamily="34" charset="0"/>
              </a:rPr>
              <a:t>Sprechen Sie frühzeitig mit Lieferanten, </a:t>
            </a:r>
            <a:r>
              <a:rPr lang="de-DE" b="0" dirty="0">
                <a:latin typeface="Aptos" panose="020B0004020202020204" pitchFamily="34" charset="0"/>
              </a:rPr>
              <a:t>damit Sie die Kriterien an die lokalen Gegebenheiten anpassen können.</a:t>
            </a:r>
          </a:p>
          <a:p>
            <a:pPr marL="571500" lvl="0" indent="-342900">
              <a:buFont typeface="Arial" panose="020B0604020202020204" pitchFamily="34" charset="0"/>
              <a:buChar char="•"/>
            </a:pPr>
            <a:r>
              <a:rPr lang="de-DE" dirty="0">
                <a:latin typeface="Aptos" panose="020B0004020202020204" pitchFamily="34" charset="0"/>
              </a:rPr>
              <a:t>Praktisch bleiben </a:t>
            </a:r>
            <a:r>
              <a:rPr lang="de-DE" b="0" dirty="0">
                <a:latin typeface="Aptos" panose="020B0004020202020204" pitchFamily="34" charset="0"/>
              </a:rPr>
              <a:t>– Verwenden Sie anpassungsfähige Vorlagen und erklären Sie, wo jedes Kriterium in der Ausschreibung anzugeben ist. </a:t>
            </a:r>
          </a:p>
          <a:p>
            <a:pPr marL="571500" lvl="0" indent="-342900">
              <a:buFont typeface="Arial" panose="020B0604020202020204" pitchFamily="34" charset="0"/>
              <a:buChar char="•"/>
            </a:pPr>
            <a:r>
              <a:rPr lang="de-DE" dirty="0">
                <a:latin typeface="Aptos" panose="020B0004020202020204" pitchFamily="34" charset="0"/>
              </a:rPr>
              <a:t>Erfolge feiern </a:t>
            </a:r>
            <a:r>
              <a:rPr lang="de-DE" b="0" dirty="0">
                <a:latin typeface="Aptos" panose="020B0004020202020204" pitchFamily="34" charset="0"/>
              </a:rPr>
              <a:t>– Anerkennung motiviert zu weiteren Maßnahmen. </a:t>
            </a:r>
            <a:endParaRPr b="0" dirty="0">
              <a:latin typeface="Aptos" panose="020B0004020202020204" pitchFamily="34" charset="0"/>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Words>
  <Application>Microsoft Macintosh PowerPoint</Application>
  <PresentationFormat>Breitbild</PresentationFormat>
  <Paragraphs>51</Paragraphs>
  <Slides>10</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Aptos Serif</vt:lpstr>
      <vt:lpstr>Play</vt:lpstr>
      <vt:lpstr>Arial</vt:lpstr>
      <vt:lpstr>Aptos</vt:lpstr>
      <vt:lpstr>Calibri</vt:lpstr>
      <vt:lpstr>Noto Sans Symbols</vt:lpstr>
      <vt:lpstr>Benutzerdefiniert</vt:lpstr>
      <vt:lpstr>PowerPoint-Präsentation</vt:lpstr>
      <vt:lpstr>Effektive lokale Schulungen anbieten</vt:lpstr>
      <vt:lpstr>Lokale Schulungen durchführen </vt:lpstr>
      <vt:lpstr>Wen trainieren Sie?</vt:lpstr>
      <vt:lpstr>Was der Trainer tun sollte 🡪</vt:lpstr>
      <vt:lpstr>Warum ist lokale Anpassung wichtig? </vt:lpstr>
      <vt:lpstr>Anpassung der Materialien an den lokalen Kontext</vt:lpstr>
      <vt:lpstr>Komplexe Konzepte vereinfachen</vt:lpstr>
      <vt:lpstr>Verhaltensänderung und Zusammenarbeit fördern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4</cp:revision>
  <dcterms:created xsi:type="dcterms:W3CDTF">2024-09-16T10:50:40Z</dcterms:created>
  <dcterms:modified xsi:type="dcterms:W3CDTF">2026-01-16T12:39:47Z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