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ptos Serif" panose="02020604070405020304" pitchFamily="18" charset="0"/>
      <p:regular r:id="rId26"/>
      <p:bold r:id="rId27"/>
      <p:italic r:id="rId28"/>
      <p:boldItalic r:id="rId29"/>
    </p:embeddedFont>
    <p:embeddedFont>
      <p:font typeface="Play"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nC9ZJmBvgJxxJj7343Dz/vbyn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1" name="Google Shape;1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9" name="Google Shape;1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0" name="Google Shape;1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3" name="Google Shape;43;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2" name="Google Shape;5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4" name="Google Shape;5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0" name="Google Shape;6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64"/>
        <p:cNvGrpSpPr/>
        <p:nvPr/>
      </p:nvGrpSpPr>
      <p:grpSpPr>
        <a:xfrm>
          <a:off x="0" y="0"/>
          <a:ext cx="0" cy="0"/>
          <a:chOff x="0" y="0"/>
          <a:chExt cx="0" cy="0"/>
        </a:xfrm>
      </p:grpSpPr>
      <p:sp>
        <p:nvSpPr>
          <p:cNvPr id="65" name="Google Shape;6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7" name="Google Shape;6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8" name="Google Shape;68;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9"/>
        <p:cNvGrpSpPr/>
        <p:nvPr/>
      </p:nvGrpSpPr>
      <p:grpSpPr>
        <a:xfrm>
          <a:off x="0" y="0"/>
          <a:ext cx="0" cy="0"/>
          <a:chOff x="0" y="0"/>
          <a:chExt cx="0" cy="0"/>
        </a:xfrm>
      </p:grpSpPr>
      <p:sp>
        <p:nvSpPr>
          <p:cNvPr id="70" name="Google Shape;7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741643" y="4881805"/>
            <a:ext cx="5273749" cy="1904297"/>
          </a:xfrm>
          <a:prstGeom prst="rect">
            <a:avLst/>
          </a:prstGeom>
          <a:noFill/>
          <a:ln>
            <a:noFill/>
          </a:ln>
        </p:spPr>
      </p:pic>
      <p:sp>
        <p:nvSpPr>
          <p:cNvPr id="101" name="Google Shape;10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Datum</a:t>
            </a:r>
            <a:endParaRPr sz="1400" b="0" i="0" u="none" strike="noStrike" cap="none" dirty="0">
              <a:solidFill>
                <a:srgbClr val="000000"/>
              </a:solidFill>
              <a:latin typeface="Aptos" panose="020B0004020202020204" pitchFamily="34" charset="0"/>
              <a:sym typeface="Arial"/>
            </a:endParaRPr>
          </a:p>
        </p:txBody>
      </p:sp>
      <p:sp>
        <p:nvSpPr>
          <p:cNvPr id="102" name="Google Shape;102;p1"/>
          <p:cNvSpPr txBox="1"/>
          <p:nvPr/>
        </p:nvSpPr>
        <p:spPr>
          <a:xfrm>
            <a:off x="6287126" y="3109057"/>
            <a:ext cx="58821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600" b="1" i="0" u="none" strike="noStrike" cap="none" dirty="0">
                <a:solidFill>
                  <a:srgbClr val="3F3F3F"/>
                </a:solidFill>
                <a:latin typeface="Aptos Serif" panose="02020604070405020304" pitchFamily="18" charset="0"/>
                <a:ea typeface="Play"/>
                <a:cs typeface="Aptos Serif" panose="02020604070405020304" pitchFamily="18" charset="0"/>
                <a:sym typeface="Play"/>
              </a:rPr>
              <a:t>Monitoring &amp; Evaluation</a:t>
            </a:r>
            <a:endParaRPr sz="36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104" name="Google Shape;104;p1" descr="Ein Bild, das Text, Schrift, Electric Blue (Farbe), Symbol enthält.&#10;&#10;Automatisch generierte Beschreibung"/>
          <p:cNvPicPr preferRelativeResize="0"/>
          <p:nvPr/>
        </p:nvPicPr>
        <p:blipFill rotWithShape="1">
          <a:blip r:embed="rId5">
            <a:alphaModFix/>
          </a:blip>
          <a:srcRect/>
          <a:stretch/>
        </p:blipFill>
        <p:spPr>
          <a:xfrm>
            <a:off x="2813482" y="6172795"/>
            <a:ext cx="2768600" cy="580324"/>
          </a:xfrm>
          <a:prstGeom prst="rect">
            <a:avLst/>
          </a:prstGeom>
          <a:noFill/>
          <a:ln>
            <a:noFill/>
          </a:ln>
        </p:spPr>
      </p:pic>
      <p:sp>
        <p:nvSpPr>
          <p:cNvPr id="106" name="Google Shape;106;p1"/>
          <p:cNvSpPr txBox="1"/>
          <p:nvPr/>
        </p:nvSpPr>
        <p:spPr>
          <a:xfrm>
            <a:off x="6287126" y="2464837"/>
            <a:ext cx="489149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dirty="0">
                <a:solidFill>
                  <a:srgbClr val="000000"/>
                </a:solidFill>
                <a:latin typeface="Aptos" panose="020B0004020202020204" pitchFamily="34" charset="0"/>
                <a:ea typeface="Play"/>
                <a:cs typeface="Aptos Serif" panose="02020604070405020304" pitchFamily="18" charset="0"/>
                <a:sym typeface="Play"/>
              </a:rPr>
              <a:t>Train </a:t>
            </a:r>
            <a:r>
              <a:rPr lang="de-DE" sz="2000" b="1" i="0" u="none" strike="noStrike" cap="none" dirty="0" err="1">
                <a:solidFill>
                  <a:srgbClr val="000000"/>
                </a:solidFill>
                <a:latin typeface="Aptos" panose="020B0004020202020204" pitchFamily="34" charset="0"/>
                <a:ea typeface="Play"/>
                <a:cs typeface="Aptos Serif" panose="02020604070405020304" pitchFamily="18" charset="0"/>
                <a:sym typeface="Play"/>
              </a:rPr>
              <a:t>the</a:t>
            </a:r>
            <a:r>
              <a:rPr lang="de-DE" sz="2000" b="1" i="0" u="none" strike="noStrike" cap="none" dirty="0">
                <a:solidFill>
                  <a:srgbClr val="000000"/>
                </a:solidFill>
                <a:latin typeface="Aptos" panose="020B0004020202020204" pitchFamily="34" charset="0"/>
                <a:ea typeface="Play"/>
                <a:cs typeface="Aptos Serif" panose="02020604070405020304" pitchFamily="18" charset="0"/>
                <a:sym typeface="Play"/>
              </a:rPr>
              <a:t> Trainer: </a:t>
            </a:r>
            <a:endParaRPr sz="2000" b="0" i="0" u="none" strike="noStrike" cap="none" dirty="0">
              <a:solidFill>
                <a:srgbClr val="000000"/>
              </a:solidFill>
              <a:latin typeface="Aptos" panose="020B0004020202020204" pitchFamily="34" charset="0"/>
              <a:ea typeface="Play"/>
              <a:cs typeface="Aptos Serif" panose="02020604070405020304" pitchFamily="18" charset="0"/>
              <a:sym typeface="Play"/>
            </a:endParaRPr>
          </a:p>
          <a:p>
            <a:pPr lvl="0"/>
            <a:r>
              <a:rPr lang="de-DE" sz="2000" b="1" dirty="0">
                <a:latin typeface="Aptos" panose="020B0004020202020204" pitchFamily="34" charset="0"/>
                <a:ea typeface="Play"/>
                <a:cs typeface="Aptos Serif" panose="02020604070405020304" pitchFamily="18" charset="0"/>
                <a:sym typeface="Play"/>
              </a:rPr>
              <a:t>Lehrplan für nachhaltige Beschaffung </a:t>
            </a:r>
            <a:br>
              <a:rPr lang="de-DE" sz="2000" b="0" i="0" u="none" strike="noStrike" cap="none" dirty="0">
                <a:solidFill>
                  <a:srgbClr val="000000"/>
                </a:solidFill>
                <a:latin typeface="Aptos" panose="020B0004020202020204" pitchFamily="34" charset="0"/>
                <a:cs typeface="Aptos Serif" panose="02020604070405020304" pitchFamily="18" charset="0"/>
                <a:sym typeface="Arial"/>
              </a:rPr>
            </a:br>
            <a:endParaRPr sz="2000" b="1" i="0" u="none" strike="noStrike" cap="none" dirty="0">
              <a:solidFill>
                <a:srgbClr val="3F3F3F"/>
              </a:solidFill>
              <a:latin typeface="Aptos" panose="020B0004020202020204" pitchFamily="34" charset="0"/>
              <a:ea typeface="Play"/>
              <a:cs typeface="Aptos Serif" panose="02020604070405020304" pitchFamily="18" charset="0"/>
              <a:sym typeface="Play"/>
            </a:endParaRPr>
          </a:p>
        </p:txBody>
      </p:sp>
      <p:sp>
        <p:nvSpPr>
          <p:cNvPr id="2" name="Google Shape;121;p22">
            <a:extLst>
              <a:ext uri="{FF2B5EF4-FFF2-40B4-BE49-F238E27FC236}">
                <a16:creationId xmlns:a16="http://schemas.microsoft.com/office/drawing/2014/main" id="{2B110100-6879-A684-5BD5-75E48B3DA885}"/>
              </a:ext>
            </a:extLst>
          </p:cNvPr>
          <p:cNvSpPr txBox="1"/>
          <p:nvPr/>
        </p:nvSpPr>
        <p:spPr>
          <a:xfrm>
            <a:off x="277295" y="6139812"/>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chemeClr val="bg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Was sind KPIs?</a:t>
            </a:r>
            <a:endParaRPr dirty="0">
              <a:latin typeface="Aptos Serif" panose="02020604070405020304" pitchFamily="18" charset="0"/>
              <a:cs typeface="Aptos Serif" panose="02020604070405020304" pitchFamily="18" charset="0"/>
            </a:endParaRPr>
          </a:p>
        </p:txBody>
      </p:sp>
      <p:sp>
        <p:nvSpPr>
          <p:cNvPr id="167" name="Google Shape;167;p36"/>
          <p:cNvSpPr txBox="1">
            <a:spLocks noGrp="1"/>
          </p:cNvSpPr>
          <p:nvPr>
            <p:ph type="body" idx="1"/>
          </p:nvPr>
        </p:nvSpPr>
        <p:spPr>
          <a:xfrm>
            <a:off x="465815" y="2506698"/>
            <a:ext cx="5146273" cy="1177000"/>
          </a:xfrm>
          <a:prstGeom prst="rect">
            <a:avLst/>
          </a:prstGeom>
          <a:noFill/>
          <a:ln>
            <a:noFill/>
          </a:ln>
        </p:spPr>
        <p:txBody>
          <a:bodyPr spcFirstLastPara="1" wrap="square" lIns="0" tIns="45700" rIns="0" bIns="0" anchor="t" anchorCtr="0">
            <a:normAutofit/>
          </a:bodyPr>
          <a:lstStyle/>
          <a:p>
            <a:pPr lvl="0"/>
            <a:r>
              <a:rPr lang="de-DE" b="1" dirty="0">
                <a:solidFill>
                  <a:schemeClr val="accent4"/>
                </a:solidFill>
                <a:latin typeface="Aptos" panose="020B0004020202020204" pitchFamily="34" charset="0"/>
              </a:rPr>
              <a:t>Aus dem Tool „Vorlage für einen Monitoring-Bericht zur nachhaltigen Beschaffung“:</a:t>
            </a:r>
            <a:endParaRPr b="1" dirty="0">
              <a:solidFill>
                <a:schemeClr val="accent4"/>
              </a:solidFill>
              <a:latin typeface="Aptos" panose="020B0004020202020204" pitchFamily="34" charset="0"/>
            </a:endParaRPr>
          </a:p>
        </p:txBody>
      </p:sp>
      <p:sp>
        <p:nvSpPr>
          <p:cNvPr id="168" name="Google Shape;168;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69" name="Google Shape;169;p36"/>
          <p:cNvPicPr preferRelativeResize="0"/>
          <p:nvPr/>
        </p:nvPicPr>
        <p:blipFill rotWithShape="1">
          <a:blip r:embed="rId3">
            <a:alphaModFix/>
          </a:blip>
          <a:srcRect l="19767" t="30431" r="26670" b="8515"/>
          <a:stretch/>
        </p:blipFill>
        <p:spPr>
          <a:xfrm>
            <a:off x="5483542" y="1600602"/>
            <a:ext cx="6530540" cy="4187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title"/>
          </p:nvPr>
        </p:nvSpPr>
        <p:spPr>
          <a:xfrm>
            <a:off x="594360" y="189572"/>
            <a:ext cx="9800371"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Monitoring des Fortschritts</a:t>
            </a:r>
            <a:endParaRPr dirty="0">
              <a:latin typeface="Aptos Serif" panose="02020604070405020304" pitchFamily="18" charset="0"/>
              <a:cs typeface="Aptos Serif" panose="02020604070405020304" pitchFamily="18" charset="0"/>
            </a:endParaRPr>
          </a:p>
        </p:txBody>
      </p:sp>
      <p:sp>
        <p:nvSpPr>
          <p:cNvPr id="175" name="Google Shape;175;p37"/>
          <p:cNvSpPr txBox="1">
            <a:spLocks noGrp="1"/>
          </p:cNvSpPr>
          <p:nvPr>
            <p:ph type="body" idx="1"/>
          </p:nvPr>
        </p:nvSpPr>
        <p:spPr>
          <a:xfrm>
            <a:off x="594360" y="2020186"/>
            <a:ext cx="10554904" cy="4316819"/>
          </a:xfrm>
          <a:prstGeom prst="rect">
            <a:avLst/>
          </a:prstGeom>
          <a:noFill/>
          <a:ln>
            <a:noFill/>
          </a:ln>
        </p:spPr>
        <p:txBody>
          <a:bodyPr spcFirstLastPara="1" wrap="square" lIns="0" tIns="228600" rIns="0" bIns="0" anchor="t" anchorCtr="0">
            <a:normAutofit fontScale="92500" lnSpcReduction="20000"/>
          </a:bodyPr>
          <a:lstStyle/>
          <a:p>
            <a:pPr lvl="0" indent="0">
              <a:lnSpc>
                <a:spcPct val="100000"/>
              </a:lnSpc>
            </a:pPr>
            <a:r>
              <a:rPr lang="de-DE" dirty="0">
                <a:latin typeface="Aptos" panose="020B0004020202020204" pitchFamily="34" charset="0"/>
              </a:rPr>
              <a:t>Schritt 1: Überprüfung der von der Gemeinde erhobenen Datentypen</a:t>
            </a:r>
          </a:p>
          <a:p>
            <a:pPr lvl="0" indent="0">
              <a:lnSpc>
                <a:spcPct val="100000"/>
              </a:lnSpc>
            </a:pPr>
            <a:r>
              <a:rPr lang="de-DE" dirty="0">
                <a:solidFill>
                  <a:schemeClr val="accent1">
                    <a:lumMod val="75000"/>
                  </a:schemeClr>
                </a:solidFill>
                <a:latin typeface="Aptos" panose="020B0004020202020204" pitchFamily="34" charset="0"/>
              </a:rPr>
              <a:t>Schritt 2: Entwicklung von Schlüsselindikatoren auf der Grundlage vorhandener Daten</a:t>
            </a:r>
          </a:p>
          <a:p>
            <a:pPr lvl="0" indent="0">
              <a:lnSpc>
                <a:spcPct val="100000"/>
              </a:lnSpc>
            </a:pPr>
            <a:r>
              <a:rPr lang="de-DE" dirty="0">
                <a:solidFill>
                  <a:schemeClr val="accent1">
                    <a:lumMod val="75000"/>
                  </a:schemeClr>
                </a:solidFill>
                <a:latin typeface="Aptos" panose="020B0004020202020204" pitchFamily="34" charset="0"/>
              </a:rPr>
              <a:t>Schritt 3: Entwicklung zusätzlicher Schlüsselindikatoren</a:t>
            </a:r>
          </a:p>
          <a:p>
            <a:pPr lvl="0" indent="0">
              <a:lnSpc>
                <a:spcPct val="100000"/>
              </a:lnSpc>
            </a:pPr>
            <a:r>
              <a:rPr lang="de-DE" dirty="0">
                <a:solidFill>
                  <a:schemeClr val="accent1">
                    <a:lumMod val="75000"/>
                  </a:schemeClr>
                </a:solidFill>
                <a:latin typeface="Aptos" panose="020B0004020202020204" pitchFamily="34" charset="0"/>
              </a:rPr>
              <a:t>Schritt 4: Entwicklung eines Systems zur Sicherstellung einer regelmäßigen Datenlieferung</a:t>
            </a:r>
          </a:p>
          <a:p>
            <a:pPr lvl="0" indent="0">
              <a:lnSpc>
                <a:spcPct val="100000"/>
              </a:lnSpc>
            </a:pPr>
            <a:r>
              <a:rPr lang="de-DE" dirty="0">
                <a:solidFill>
                  <a:schemeClr val="accent1">
                    <a:lumMod val="75000"/>
                  </a:schemeClr>
                </a:solidFill>
                <a:latin typeface="Aptos" panose="020B0004020202020204" pitchFamily="34" charset="0"/>
              </a:rPr>
              <a:t>Schritt 5: Regelmäßige Analyse der Daten</a:t>
            </a:r>
          </a:p>
          <a:p>
            <a:pPr lvl="0" indent="0">
              <a:lnSpc>
                <a:spcPct val="100000"/>
              </a:lnSpc>
            </a:pPr>
            <a:r>
              <a:rPr lang="de-DE" dirty="0">
                <a:latin typeface="Aptos" panose="020B0004020202020204" pitchFamily="34" charset="0"/>
              </a:rPr>
              <a:t>Schritt 6: Erörterung und Berichterstattung der Ergebnisse</a:t>
            </a:r>
            <a:endParaRPr dirty="0">
              <a:latin typeface="Aptos" panose="020B0004020202020204" pitchFamily="34" charset="0"/>
            </a:endParaRPr>
          </a:p>
        </p:txBody>
      </p:sp>
      <p:sp>
        <p:nvSpPr>
          <p:cNvPr id="176" name="Google Shape;17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575309" y="278129"/>
            <a:ext cx="6629081" cy="2354026"/>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Schritt 2: Entwicklung von Schlüsselindikatoren auf der Grundlage vorhandener Daten</a:t>
            </a:r>
            <a:endParaRPr sz="4000" dirty="0">
              <a:latin typeface="Aptos Serif" panose="02020604070405020304" pitchFamily="18" charset="0"/>
              <a:cs typeface="Aptos Serif" panose="02020604070405020304" pitchFamily="18" charset="0"/>
            </a:endParaRPr>
          </a:p>
        </p:txBody>
      </p:sp>
      <p:sp>
        <p:nvSpPr>
          <p:cNvPr id="182" name="Google Shape;182;p38"/>
          <p:cNvSpPr txBox="1">
            <a:spLocks noGrp="1"/>
          </p:cNvSpPr>
          <p:nvPr>
            <p:ph type="body" idx="1"/>
          </p:nvPr>
        </p:nvSpPr>
        <p:spPr>
          <a:xfrm>
            <a:off x="575310" y="3157103"/>
            <a:ext cx="5976097" cy="2994415"/>
          </a:xfrm>
          <a:prstGeom prst="rect">
            <a:avLst/>
          </a:prstGeom>
          <a:noFill/>
          <a:ln>
            <a:noFill/>
          </a:ln>
        </p:spPr>
        <p:txBody>
          <a:bodyPr spcFirstLastPara="1" wrap="square" lIns="0" tIns="228600" rIns="0" bIns="0" anchor="t" anchorCtr="0">
            <a:normAutofit fontScale="92500"/>
          </a:bodyPr>
          <a:lstStyle/>
          <a:p>
            <a:pPr lvl="0">
              <a:buSzPct val="120120"/>
            </a:pPr>
            <a:r>
              <a:rPr lang="de-DE" sz="1800" dirty="0">
                <a:latin typeface="Aptos" panose="020B0004020202020204" pitchFamily="34" charset="0"/>
              </a:rPr>
              <a:t>Es gibt mindestens drei Arten von Daten, die zur Entwicklung von Schlüsselindikatoren verwendet werden können:</a:t>
            </a:r>
          </a:p>
          <a:p>
            <a:pPr lvl="0">
              <a:buSzPct val="120120"/>
            </a:pPr>
            <a:r>
              <a:rPr lang="de-DE" sz="1800" dirty="0">
                <a:latin typeface="Aptos" panose="020B0004020202020204" pitchFamily="34" charset="0"/>
              </a:rPr>
              <a:t>1. Beschaffungs- und Vertragsdaten, z. B. verfügt das beschaffte Produkt über ein Umweltzeichen?</a:t>
            </a:r>
          </a:p>
          <a:p>
            <a:pPr lvl="0">
              <a:buSzPct val="120120"/>
            </a:pPr>
            <a:r>
              <a:rPr lang="de-DE" sz="1800" dirty="0">
                <a:latin typeface="Aptos" panose="020B0004020202020204" pitchFamily="34" charset="0"/>
              </a:rPr>
              <a:t>2. Lieferantendaten, z. B. Standort des Lieferanten – handelt es sich um einen regionalen Lieferanten?</a:t>
            </a:r>
          </a:p>
          <a:p>
            <a:pPr lvl="0">
              <a:buSzPct val="120120"/>
            </a:pPr>
            <a:r>
              <a:rPr lang="de-DE" sz="1800" dirty="0">
                <a:latin typeface="Aptos" panose="020B0004020202020204" pitchFamily="34" charset="0"/>
              </a:rPr>
              <a:t>3. Auswirkungsdaten, z. B. der Stromverbrauch der Gemeinde</a:t>
            </a:r>
            <a:endParaRPr sz="1800" dirty="0">
              <a:latin typeface="Aptos" panose="020B0004020202020204" pitchFamily="34" charset="0"/>
            </a:endParaRPr>
          </a:p>
        </p:txBody>
      </p:sp>
      <p:sp>
        <p:nvSpPr>
          <p:cNvPr id="183" name="Google Shape;183;p3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184" name="Google Shape;184;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
        <p:nvSpPr>
          <p:cNvPr id="185" name="Google Shape;185;p38"/>
          <p:cNvSpPr txBox="1"/>
          <p:nvPr/>
        </p:nvSpPr>
        <p:spPr>
          <a:xfrm>
            <a:off x="7646112" y="1659285"/>
            <a:ext cx="4104167" cy="3539390"/>
          </a:xfrm>
          <a:prstGeom prst="rect">
            <a:avLst/>
          </a:prstGeom>
          <a:solidFill>
            <a:srgbClr val="87C3CD"/>
          </a:solidFill>
          <a:ln>
            <a:noFill/>
          </a:ln>
        </p:spPr>
        <p:txBody>
          <a:bodyPr spcFirstLastPara="1" wrap="square" lIns="91425" tIns="45700" rIns="91425" bIns="45700" anchor="t" anchorCtr="0">
            <a:spAutoFit/>
          </a:bodyPr>
          <a:lstStyle/>
          <a:p>
            <a:pPr lvl="0" algn="ctr"/>
            <a:r>
              <a:rPr lang="de-DE" sz="2800" dirty="0">
                <a:solidFill>
                  <a:schemeClr val="lt1"/>
                </a:solidFill>
                <a:latin typeface="Aptos" panose="020B0004020202020204" pitchFamily="34" charset="0"/>
              </a:rPr>
              <a:t>Es ist unerlässlich zu prüfen, welche der bereits von der Gemeinde erhobenen Daten dazu beitragen können um festzustellen, ob die Beschaffung in die richtige Richtung geht.</a:t>
            </a:r>
            <a:endParaRPr sz="2800" b="0" i="0" u="none" strike="noStrike" cap="none" dirty="0">
              <a:solidFill>
                <a:schemeClr val="lt1"/>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9"/>
          <p:cNvSpPr txBox="1">
            <a:spLocks noGrp="1"/>
          </p:cNvSpPr>
          <p:nvPr>
            <p:ph type="title"/>
          </p:nvPr>
        </p:nvSpPr>
        <p:spPr>
          <a:xfrm>
            <a:off x="575309" y="278129"/>
            <a:ext cx="6281099"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Schritt 3: Entwicklung zusätzlicher Schlüsselindikatoren</a:t>
            </a:r>
            <a:endParaRPr sz="4400" dirty="0">
              <a:latin typeface="Aptos Serif" panose="02020604070405020304" pitchFamily="18" charset="0"/>
              <a:cs typeface="Aptos Serif" panose="02020604070405020304" pitchFamily="18" charset="0"/>
            </a:endParaRPr>
          </a:p>
        </p:txBody>
      </p:sp>
      <p:sp>
        <p:nvSpPr>
          <p:cNvPr id="191" name="Google Shape;191;p39"/>
          <p:cNvSpPr txBox="1">
            <a:spLocks noGrp="1"/>
          </p:cNvSpPr>
          <p:nvPr>
            <p:ph type="body" idx="1"/>
          </p:nvPr>
        </p:nvSpPr>
        <p:spPr>
          <a:xfrm>
            <a:off x="321333" y="2896635"/>
            <a:ext cx="6412171" cy="3610500"/>
          </a:xfrm>
          <a:prstGeom prst="rect">
            <a:avLst/>
          </a:prstGeom>
          <a:noFill/>
          <a:ln>
            <a:noFill/>
          </a:ln>
        </p:spPr>
        <p:txBody>
          <a:bodyPr spcFirstLastPara="1" wrap="square" lIns="0" tIns="228600" rIns="0" bIns="0" anchor="t" anchorCtr="0">
            <a:noAutofit/>
          </a:bodyPr>
          <a:lstStyle/>
          <a:p>
            <a:pPr lvl="0"/>
            <a:r>
              <a:rPr lang="de-DE" sz="1400" dirty="0">
                <a:latin typeface="Aptos" panose="020B0004020202020204" pitchFamily="34" charset="0"/>
              </a:rPr>
              <a:t>Wenn weitere Schlüsselindikatoren benötigt werden, gibt es eine Vielzahl von Möglichkeiten, diese zu entwickeln, und sie können mit folgenden Faktoren verknüpft werden:</a:t>
            </a:r>
          </a:p>
          <a:p>
            <a:pPr marL="514350" lvl="0" indent="-285750">
              <a:buFont typeface="Arial" panose="020B0604020202020204" pitchFamily="34" charset="0"/>
              <a:buChar char="•"/>
            </a:pPr>
            <a:r>
              <a:rPr lang="de-DE" sz="1400" dirty="0">
                <a:latin typeface="Aptos" panose="020B0004020202020204" pitchFamily="34" charset="0"/>
              </a:rPr>
              <a:t>Daten, die während des Beschaffungsprozesses und des Vertrags gesammelt wurden, z. B. Informationen darüber, ob das Produkt ein bestimmtes Label trägt oder ob der Lieferant über ein bestimmtes Sozialmanagementsystem verfügt;</a:t>
            </a:r>
          </a:p>
          <a:p>
            <a:pPr marL="514350" lvl="0" indent="-285750">
              <a:buFont typeface="Arial" panose="020B0604020202020204" pitchFamily="34" charset="0"/>
              <a:buChar char="•"/>
            </a:pPr>
            <a:r>
              <a:rPr lang="de-DE" sz="1400" dirty="0">
                <a:latin typeface="Aptos" panose="020B0004020202020204" pitchFamily="34" charset="0"/>
              </a:rPr>
              <a:t>Daten von Lieferanten/Dienstleistern, z. B. Informationen darüber, ob die von ihnen an die Gemeinde gelieferten Produkte die festgelegten Kriterien erfüllen; und</a:t>
            </a:r>
          </a:p>
          <a:p>
            <a:pPr marL="514350" lvl="0" indent="-285750">
              <a:buFont typeface="Arial" panose="020B0604020202020204" pitchFamily="34" charset="0"/>
              <a:buChar char="•"/>
            </a:pPr>
            <a:r>
              <a:rPr lang="de-DE" sz="1400" dirty="0">
                <a:latin typeface="Aptos" panose="020B0004020202020204" pitchFamily="34" charset="0"/>
              </a:rPr>
              <a:t>Kontrolldaten, wie z. B. Überprüfungen der verwendeten Reinigungsprodukte – handelt es sich tatsächlich um ein Reinigungsprodukt mit einem Umweltzeichen?</a:t>
            </a:r>
            <a:endParaRPr sz="1400" b="0" dirty="0">
              <a:solidFill>
                <a:srgbClr val="3F3F3F"/>
              </a:solidFill>
              <a:latin typeface="Aptos" panose="020B0004020202020204" pitchFamily="34" charset="0"/>
            </a:endParaRPr>
          </a:p>
        </p:txBody>
      </p:sp>
      <p:sp>
        <p:nvSpPr>
          <p:cNvPr id="192" name="Google Shape;192;p39"/>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193" name="Google Shape;193;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
        <p:nvSpPr>
          <p:cNvPr id="194" name="Google Shape;194;p39"/>
          <p:cNvSpPr txBox="1"/>
          <p:nvPr/>
        </p:nvSpPr>
        <p:spPr>
          <a:xfrm>
            <a:off x="7731498" y="1940751"/>
            <a:ext cx="4104167" cy="3108503"/>
          </a:xfrm>
          <a:prstGeom prst="rect">
            <a:avLst/>
          </a:prstGeom>
          <a:solidFill>
            <a:srgbClr val="87C3CD"/>
          </a:solidFill>
          <a:ln>
            <a:noFill/>
          </a:ln>
        </p:spPr>
        <p:txBody>
          <a:bodyPr spcFirstLastPara="1" wrap="square" lIns="91425" tIns="45700" rIns="91425" bIns="45700" anchor="t" anchorCtr="0">
            <a:spAutoFit/>
          </a:bodyPr>
          <a:lstStyle/>
          <a:p>
            <a:pPr lvl="0" algn="ctr"/>
            <a:r>
              <a:rPr lang="de-DE" sz="2800" dirty="0">
                <a:solidFill>
                  <a:schemeClr val="lt1"/>
                </a:solidFill>
                <a:latin typeface="Aptos" panose="020B0004020202020204" pitchFamily="34" charset="0"/>
              </a:rPr>
              <a:t>Ein wichtiger Grundsatz ist, das Monitoring</a:t>
            </a:r>
          </a:p>
          <a:p>
            <a:pPr lvl="0" algn="ctr"/>
            <a:r>
              <a:rPr lang="de-DE" sz="2800" dirty="0">
                <a:solidFill>
                  <a:schemeClr val="lt1"/>
                </a:solidFill>
                <a:latin typeface="Aptos" panose="020B0004020202020204" pitchFamily="34" charset="0"/>
              </a:rPr>
              <a:t>so einfach wie möglich zu halten: so wenige Schlüsselindikatoren wie nötig, aber genug, um effektiv zu sein.</a:t>
            </a:r>
            <a:endParaRPr sz="2800" b="0" i="0" u="none" strike="noStrike" cap="none" dirty="0">
              <a:solidFill>
                <a:schemeClr val="lt1"/>
              </a:solidFill>
              <a:latin typeface="Aptos" panose="020B000402020202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594360" y="278129"/>
            <a:ext cx="10693750" cy="1494596"/>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Schritt 4: Entwicklung eines </a:t>
            </a:r>
            <a:br>
              <a:rPr lang="de-DE" sz="4000" dirty="0">
                <a:latin typeface="Aptos Serif" panose="02020604070405020304" pitchFamily="18" charset="0"/>
                <a:cs typeface="Aptos Serif" panose="02020604070405020304" pitchFamily="18" charset="0"/>
              </a:rPr>
            </a:br>
            <a:r>
              <a:rPr lang="de-DE" sz="4000" dirty="0">
                <a:latin typeface="Aptos Serif" panose="02020604070405020304" pitchFamily="18" charset="0"/>
                <a:cs typeface="Aptos Serif" panose="02020604070405020304" pitchFamily="18" charset="0"/>
              </a:rPr>
              <a:t>Systems zur Sicherstellung einer regelmäßigen Datenlieferung</a:t>
            </a:r>
            <a:endParaRPr sz="4000" dirty="0">
              <a:latin typeface="Aptos Serif" panose="02020604070405020304" pitchFamily="18" charset="0"/>
              <a:cs typeface="Aptos Serif" panose="02020604070405020304" pitchFamily="18" charset="0"/>
            </a:endParaRPr>
          </a:p>
        </p:txBody>
      </p:sp>
      <p:sp>
        <p:nvSpPr>
          <p:cNvPr id="200" name="Google Shape;200;p40"/>
          <p:cNvSpPr txBox="1">
            <a:spLocks noGrp="1"/>
          </p:cNvSpPr>
          <p:nvPr>
            <p:ph type="body" idx="1"/>
          </p:nvPr>
        </p:nvSpPr>
        <p:spPr>
          <a:xfrm>
            <a:off x="2571077" y="2303080"/>
            <a:ext cx="6594438" cy="1777300"/>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Für alle Daten, die separat erfasst werden müssen, wie beispielsweise Lieferanten- oder Kontrolldaten, muss ein System eingerichtet werden, das eine regelmäßige und konsistente Datenerfassung gewährleistet.</a:t>
            </a:r>
            <a:endParaRPr dirty="0">
              <a:latin typeface="Aptos" panose="020B0004020202020204" pitchFamily="34" charset="0"/>
            </a:endParaRPr>
          </a:p>
        </p:txBody>
      </p:sp>
      <p:sp>
        <p:nvSpPr>
          <p:cNvPr id="201" name="Google Shape;201;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grpSp>
        <p:nvGrpSpPr>
          <p:cNvPr id="202" name="Google Shape;202;p40"/>
          <p:cNvGrpSpPr/>
          <p:nvPr/>
        </p:nvGrpSpPr>
        <p:grpSpPr>
          <a:xfrm>
            <a:off x="2033587" y="3866430"/>
            <a:ext cx="8124824" cy="1777300"/>
            <a:chOff x="1587" y="0"/>
            <a:chExt cx="8124824" cy="1777300"/>
          </a:xfrm>
        </p:grpSpPr>
        <p:sp>
          <p:nvSpPr>
            <p:cNvPr id="203" name="Google Shape;203;p40"/>
            <p:cNvSpPr/>
            <p:nvPr/>
          </p:nvSpPr>
          <p:spPr>
            <a:xfrm>
              <a:off x="1587" y="0"/>
              <a:ext cx="3385343" cy="177730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0"/>
            <p:cNvSpPr txBox="1"/>
            <p:nvPr/>
          </p:nvSpPr>
          <p:spPr>
            <a:xfrm>
              <a:off x="53642" y="52055"/>
              <a:ext cx="3281233" cy="167319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de-DE" sz="3500" b="0" i="0" u="none" strike="noStrike" cap="none" dirty="0">
                  <a:solidFill>
                    <a:schemeClr val="lt1"/>
                  </a:solidFill>
                  <a:latin typeface="Aptos" panose="020B0004020202020204" pitchFamily="34" charset="0"/>
                  <a:sym typeface="Arial"/>
                </a:rPr>
                <a:t>Daten</a:t>
              </a:r>
              <a:endParaRPr dirty="0">
                <a:latin typeface="Aptos" panose="020B0004020202020204" pitchFamily="34" charset="0"/>
              </a:endParaRPr>
            </a:p>
          </p:txBody>
        </p:sp>
        <p:sp>
          <p:nvSpPr>
            <p:cNvPr id="205" name="Google Shape;205;p40"/>
            <p:cNvSpPr/>
            <p:nvPr/>
          </p:nvSpPr>
          <p:spPr>
            <a:xfrm>
              <a:off x="3725465" y="468867"/>
              <a:ext cx="717692" cy="839565"/>
            </a:xfrm>
            <a:prstGeom prst="rightArrow">
              <a:avLst>
                <a:gd name="adj1" fmla="val 60000"/>
                <a:gd name="adj2" fmla="val 50000"/>
              </a:avLst>
            </a:prstGeom>
            <a:solidFill>
              <a:srgbClr val="D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0"/>
            <p:cNvSpPr txBox="1"/>
            <p:nvPr/>
          </p:nvSpPr>
          <p:spPr>
            <a:xfrm>
              <a:off x="3725465" y="636780"/>
              <a:ext cx="502384" cy="5037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207" name="Google Shape;207;p40"/>
            <p:cNvSpPr/>
            <p:nvPr/>
          </p:nvSpPr>
          <p:spPr>
            <a:xfrm>
              <a:off x="4741068" y="0"/>
              <a:ext cx="3385343" cy="177730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0"/>
            <p:cNvSpPr txBox="1"/>
            <p:nvPr/>
          </p:nvSpPr>
          <p:spPr>
            <a:xfrm>
              <a:off x="4793123" y="52055"/>
              <a:ext cx="3281233" cy="1673190"/>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de-DE" sz="3200" dirty="0">
                  <a:solidFill>
                    <a:schemeClr val="lt1"/>
                  </a:solidFill>
                  <a:latin typeface="Aptos" panose="020B0004020202020204" pitchFamily="34" charset="0"/>
                </a:rPr>
                <a:t>Verantwortliche Person für die Überwachung</a:t>
              </a:r>
              <a:endParaRPr sz="32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594360" y="278129"/>
            <a:ext cx="7677281"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Schritt 5: Regelmäßige Analyse der Daten</a:t>
            </a:r>
            <a:endParaRPr dirty="0">
              <a:latin typeface="Aptos Serif" panose="02020604070405020304" pitchFamily="18" charset="0"/>
              <a:cs typeface="Aptos Serif" panose="02020604070405020304" pitchFamily="18" charset="0"/>
            </a:endParaRPr>
          </a:p>
        </p:txBody>
      </p:sp>
      <p:sp>
        <p:nvSpPr>
          <p:cNvPr id="214" name="Google Shape;214;p41"/>
          <p:cNvSpPr txBox="1">
            <a:spLocks noGrp="1"/>
          </p:cNvSpPr>
          <p:nvPr>
            <p:ph type="body" idx="1"/>
          </p:nvPr>
        </p:nvSpPr>
        <p:spPr>
          <a:xfrm>
            <a:off x="545385" y="2249562"/>
            <a:ext cx="10227900" cy="1333500"/>
          </a:xfrm>
          <a:prstGeom prst="rect">
            <a:avLst/>
          </a:prstGeom>
          <a:noFill/>
          <a:ln>
            <a:noFill/>
          </a:ln>
        </p:spPr>
        <p:txBody>
          <a:bodyPr spcFirstLastPara="1" wrap="square" lIns="0" tIns="45700" rIns="0" bIns="0" anchor="t" anchorCtr="0">
            <a:normAutofit lnSpcReduction="10000"/>
          </a:bodyPr>
          <a:lstStyle/>
          <a:p>
            <a:pPr lvl="0"/>
            <a:r>
              <a:rPr lang="de-DE" dirty="0">
                <a:latin typeface="Aptos" panose="020B0004020202020204" pitchFamily="34" charset="0"/>
              </a:rPr>
              <a:t>Die Daten für jeden Schlüsselindikator sollten auf einer Zeitskala dargestellt werden. Dieses Beispieldiagramm zeigt Daten über einen bestimmten Zeitraum, wobei die Zeit (z. B. Jahre) auf der x-Achse und das Ereignis oder die Messung (z. B. jährlicher Energieverbrauch) auf der y-Achse dargestellt sind. </a:t>
            </a:r>
            <a:endParaRPr dirty="0">
              <a:latin typeface="Aptos" panose="020B0004020202020204" pitchFamily="34" charset="0"/>
            </a:endParaRPr>
          </a:p>
        </p:txBody>
      </p:sp>
      <p:sp>
        <p:nvSpPr>
          <p:cNvPr id="215" name="Google Shape;215;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pic>
        <p:nvPicPr>
          <p:cNvPr id="216" name="Google Shape;216;p41"/>
          <p:cNvPicPr preferRelativeResize="0"/>
          <p:nvPr/>
        </p:nvPicPr>
        <p:blipFill rotWithShape="1">
          <a:blip r:embed="rId3">
            <a:alphaModFix/>
          </a:blip>
          <a:srcRect l="27264" t="29332" r="28440" b="22824"/>
          <a:stretch/>
        </p:blipFill>
        <p:spPr>
          <a:xfrm>
            <a:off x="3205778" y="3240069"/>
            <a:ext cx="5400340" cy="32810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a:spLocks noGrp="1"/>
          </p:cNvSpPr>
          <p:nvPr>
            <p:ph type="ctrTitle"/>
          </p:nvPr>
        </p:nvSpPr>
        <p:spPr>
          <a:xfrm>
            <a:off x="6096000"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4. Feedback- Mechanismen</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Monitoring des Fortschritts</a:t>
            </a:r>
            <a:endParaRPr dirty="0">
              <a:latin typeface="Aptos Serif" panose="02020604070405020304" pitchFamily="18" charset="0"/>
              <a:cs typeface="Aptos Serif" panose="02020604070405020304" pitchFamily="18" charset="0"/>
            </a:endParaRPr>
          </a:p>
        </p:txBody>
      </p:sp>
      <p:sp>
        <p:nvSpPr>
          <p:cNvPr id="227" name="Google Shape;227;p43"/>
          <p:cNvSpPr txBox="1">
            <a:spLocks noGrp="1"/>
          </p:cNvSpPr>
          <p:nvPr>
            <p:ph type="body" idx="1"/>
          </p:nvPr>
        </p:nvSpPr>
        <p:spPr>
          <a:xfrm>
            <a:off x="594360" y="2020186"/>
            <a:ext cx="10554904" cy="4316819"/>
          </a:xfrm>
          <a:prstGeom prst="rect">
            <a:avLst/>
          </a:prstGeom>
          <a:noFill/>
          <a:ln>
            <a:noFill/>
          </a:ln>
        </p:spPr>
        <p:txBody>
          <a:bodyPr spcFirstLastPara="1" wrap="square" lIns="0" tIns="228600" rIns="0" bIns="0" anchor="t" anchorCtr="0">
            <a:normAutofit fontScale="92500" lnSpcReduction="20000"/>
          </a:bodyPr>
          <a:lstStyle/>
          <a:p>
            <a:pPr lvl="0" indent="0">
              <a:lnSpc>
                <a:spcPct val="100000"/>
              </a:lnSpc>
            </a:pPr>
            <a:r>
              <a:rPr lang="de-DE" dirty="0">
                <a:latin typeface="Aptos" panose="020B0004020202020204" pitchFamily="34" charset="0"/>
              </a:rPr>
              <a:t>Schritt 1: Überprüfung der von der Gemeinde erhobenen Datentypen</a:t>
            </a:r>
          </a:p>
          <a:p>
            <a:pPr lvl="0" indent="0">
              <a:lnSpc>
                <a:spcPct val="100000"/>
              </a:lnSpc>
            </a:pPr>
            <a:r>
              <a:rPr lang="de-DE" dirty="0">
                <a:latin typeface="Aptos" panose="020B0004020202020204" pitchFamily="34" charset="0"/>
              </a:rPr>
              <a:t>Schritt 2: Entwicklung von Schlüsselindikatoren auf der Grundlage vorhandener Daten</a:t>
            </a:r>
          </a:p>
          <a:p>
            <a:pPr lvl="0" indent="0">
              <a:lnSpc>
                <a:spcPct val="100000"/>
              </a:lnSpc>
            </a:pPr>
            <a:r>
              <a:rPr lang="de-DE" dirty="0">
                <a:latin typeface="Aptos" panose="020B0004020202020204" pitchFamily="34" charset="0"/>
              </a:rPr>
              <a:t>Schritt 3: Entwicklung zusätzlicher Schlüsselindikatoren</a:t>
            </a:r>
          </a:p>
          <a:p>
            <a:pPr lvl="0" indent="0">
              <a:lnSpc>
                <a:spcPct val="100000"/>
              </a:lnSpc>
            </a:pPr>
            <a:r>
              <a:rPr lang="de-DE" dirty="0">
                <a:latin typeface="Aptos" panose="020B0004020202020204" pitchFamily="34" charset="0"/>
              </a:rPr>
              <a:t>Schritt 4: Entwicklung eines Systems zur Sicherstellung einer regelmäßigen Datenlieferung</a:t>
            </a:r>
          </a:p>
          <a:p>
            <a:pPr lvl="0" indent="0">
              <a:lnSpc>
                <a:spcPct val="100000"/>
              </a:lnSpc>
            </a:pPr>
            <a:r>
              <a:rPr lang="de-DE" dirty="0">
                <a:latin typeface="Aptos" panose="020B0004020202020204" pitchFamily="34" charset="0"/>
              </a:rPr>
              <a:t>Schritt 5: Regelmäßige Analyse der Daten</a:t>
            </a:r>
          </a:p>
          <a:p>
            <a:pPr lvl="0" indent="0">
              <a:lnSpc>
                <a:spcPct val="100000"/>
              </a:lnSpc>
            </a:pPr>
            <a:r>
              <a:rPr lang="de-DE" dirty="0">
                <a:solidFill>
                  <a:schemeClr val="accent1">
                    <a:lumMod val="75000"/>
                  </a:schemeClr>
                </a:solidFill>
                <a:latin typeface="Aptos" panose="020B0004020202020204" pitchFamily="34" charset="0"/>
              </a:rPr>
              <a:t>Schritt 6: Erörterung und Berichterstattung der Ergebnisse</a:t>
            </a:r>
            <a:endParaRPr dirty="0">
              <a:solidFill>
                <a:schemeClr val="accent1">
                  <a:lumMod val="75000"/>
                </a:schemeClr>
              </a:solidFill>
              <a:latin typeface="Aptos" panose="020B0004020202020204" pitchFamily="34" charset="0"/>
            </a:endParaRPr>
          </a:p>
        </p:txBody>
      </p:sp>
      <p:sp>
        <p:nvSpPr>
          <p:cNvPr id="228" name="Google Shape;22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594360" y="584005"/>
            <a:ext cx="9141311"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Schritt 6: Diskussion und Berichterstattung der Ergebnisse</a:t>
            </a:r>
            <a:endParaRPr dirty="0">
              <a:latin typeface="Aptos Serif" panose="02020604070405020304" pitchFamily="18" charset="0"/>
              <a:cs typeface="Aptos Serif" panose="02020604070405020304" pitchFamily="18" charset="0"/>
            </a:endParaRPr>
          </a:p>
        </p:txBody>
      </p:sp>
      <p:sp>
        <p:nvSpPr>
          <p:cNvPr id="234" name="Google Shape;234;p44"/>
          <p:cNvSpPr txBox="1">
            <a:spLocks noGrp="1"/>
          </p:cNvSpPr>
          <p:nvPr>
            <p:ph type="body" idx="1"/>
          </p:nvPr>
        </p:nvSpPr>
        <p:spPr>
          <a:xfrm>
            <a:off x="1433457" y="2802658"/>
            <a:ext cx="4490827" cy="3597470"/>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Überprüfen Sie die Überwachungsergebnisse innerhalb der Arbeitsgruppe für nachhaltige Beschaffung. </a:t>
            </a:r>
          </a:p>
          <a:p>
            <a:pPr lvl="0"/>
            <a:r>
              <a:rPr lang="de-DE" dirty="0">
                <a:latin typeface="Aptos" panose="020B0004020202020204" pitchFamily="34" charset="0"/>
              </a:rPr>
              <a:t>Es kann logische Erklärungen für steigende KPIs geben, z. B. den Kauf von Elektrofahrzeugen, wenn der Energieverbrauch steigt.</a:t>
            </a:r>
            <a:endParaRPr dirty="0">
              <a:latin typeface="Aptos" panose="020B0004020202020204" pitchFamily="34" charset="0"/>
            </a:endParaRPr>
          </a:p>
        </p:txBody>
      </p:sp>
      <p:sp>
        <p:nvSpPr>
          <p:cNvPr id="235" name="Google Shape;235;p44"/>
          <p:cNvSpPr txBox="1">
            <a:spLocks noGrp="1"/>
          </p:cNvSpPr>
          <p:nvPr>
            <p:ph type="body" idx="2"/>
          </p:nvPr>
        </p:nvSpPr>
        <p:spPr>
          <a:xfrm>
            <a:off x="7490257" y="2676525"/>
            <a:ext cx="4490827" cy="3597470"/>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Die Ergebnisse sollten dann den Entscheidungsträgern, wie dem Bürgermeister oder dem Gemeinderat, vorgelegt werden, die befugt sind, die nachhaltige Beschaffungsstrategie der Gemeinde anzupassen.</a:t>
            </a:r>
            <a:endParaRPr dirty="0">
              <a:latin typeface="Aptos" panose="020B0004020202020204" pitchFamily="34" charset="0"/>
            </a:endParaRPr>
          </a:p>
        </p:txBody>
      </p:sp>
      <p:sp>
        <p:nvSpPr>
          <p:cNvPr id="236" name="Google Shape;236;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pic>
        <p:nvPicPr>
          <p:cNvPr id="237" name="Google Shape;237;p44" descr="Aufwärtstrend Silhouette"/>
          <p:cNvPicPr preferRelativeResize="0"/>
          <p:nvPr/>
        </p:nvPicPr>
        <p:blipFill rotWithShape="1">
          <a:blip r:embed="rId3">
            <a:alphaModFix/>
          </a:blip>
          <a:srcRect/>
          <a:stretch/>
        </p:blipFill>
        <p:spPr>
          <a:xfrm>
            <a:off x="398780" y="2799275"/>
            <a:ext cx="914400" cy="914400"/>
          </a:xfrm>
          <a:prstGeom prst="rect">
            <a:avLst/>
          </a:prstGeom>
          <a:noFill/>
          <a:ln>
            <a:noFill/>
          </a:ln>
        </p:spPr>
      </p:pic>
      <p:pic>
        <p:nvPicPr>
          <p:cNvPr id="238" name="Google Shape;238;p44" descr="Präsentation mit Checkliste Silhouette"/>
          <p:cNvPicPr preferRelativeResize="0"/>
          <p:nvPr/>
        </p:nvPicPr>
        <p:blipFill rotWithShape="1">
          <a:blip r:embed="rId4">
            <a:alphaModFix/>
          </a:blip>
          <a:srcRect/>
          <a:stretch/>
        </p:blipFill>
        <p:spPr>
          <a:xfrm>
            <a:off x="6649615" y="2799275"/>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Tools: Vorlagen für das Reporting</a:t>
            </a:r>
            <a:endParaRPr dirty="0">
              <a:latin typeface="Aptos Serif" panose="02020604070405020304" pitchFamily="18" charset="0"/>
              <a:cs typeface="Aptos Serif" panose="02020604070405020304" pitchFamily="18" charset="0"/>
            </a:endParaRPr>
          </a:p>
        </p:txBody>
      </p:sp>
      <p:sp>
        <p:nvSpPr>
          <p:cNvPr id="244" name="Google Shape;244;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pic>
        <p:nvPicPr>
          <p:cNvPr id="245" name="Google Shape;245;p45"/>
          <p:cNvPicPr preferRelativeResize="0"/>
          <p:nvPr/>
        </p:nvPicPr>
        <p:blipFill rotWithShape="1">
          <a:blip r:embed="rId3">
            <a:alphaModFix/>
          </a:blip>
          <a:srcRect l="34853" t="16940" r="38323" b="14509"/>
          <a:stretch/>
        </p:blipFill>
        <p:spPr>
          <a:xfrm>
            <a:off x="2000922" y="2544150"/>
            <a:ext cx="2426597" cy="3488233"/>
          </a:xfrm>
          <a:prstGeom prst="rect">
            <a:avLst/>
          </a:prstGeom>
          <a:noFill/>
          <a:ln>
            <a:noFill/>
          </a:ln>
        </p:spPr>
      </p:pic>
      <p:pic>
        <p:nvPicPr>
          <p:cNvPr id="246" name="Google Shape;246;p45"/>
          <p:cNvPicPr preferRelativeResize="0"/>
          <p:nvPr/>
        </p:nvPicPr>
        <p:blipFill rotWithShape="1">
          <a:blip r:embed="rId4">
            <a:alphaModFix/>
          </a:blip>
          <a:srcRect l="35381" t="19608" r="38412" b="20784"/>
          <a:stretch/>
        </p:blipFill>
        <p:spPr>
          <a:xfrm>
            <a:off x="5483542" y="2244314"/>
            <a:ext cx="3195022" cy="40879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12" name="Google Shape;112;p6"/>
          <p:cNvSpPr txBox="1">
            <a:spLocks noGrp="1"/>
          </p:cNvSpPr>
          <p:nvPr>
            <p:ph type="body" idx="1"/>
          </p:nvPr>
        </p:nvSpPr>
        <p:spPr>
          <a:xfrm>
            <a:off x="594360" y="2632792"/>
            <a:ext cx="9768841" cy="3708517"/>
          </a:xfrm>
          <a:prstGeom prst="rect">
            <a:avLst/>
          </a:prstGeom>
          <a:noFill/>
          <a:ln>
            <a:noFill/>
          </a:ln>
        </p:spPr>
        <p:txBody>
          <a:bodyPr spcFirstLastPara="1" wrap="square" lIns="0" tIns="228600" rIns="0" bIns="0" anchor="t" anchorCtr="0">
            <a:normAutofit/>
          </a:bodyPr>
          <a:lstStyle/>
          <a:p>
            <a:pPr marL="685800" lvl="0" indent="-457200">
              <a:buFont typeface="Arial"/>
              <a:buAutoNum type="arabicPeriod"/>
            </a:pPr>
            <a:r>
              <a:rPr lang="de-DE" dirty="0">
                <a:latin typeface="Aptos" panose="020B0004020202020204" pitchFamily="34" charset="0"/>
              </a:rPr>
              <a:t>Einführung in Monitoring und Evaluation</a:t>
            </a:r>
          </a:p>
          <a:p>
            <a:pPr marL="685800" lvl="0" indent="-457200">
              <a:buFont typeface="Arial"/>
              <a:buAutoNum type="arabicPeriod"/>
            </a:pPr>
            <a:r>
              <a:rPr lang="de-DE" dirty="0">
                <a:latin typeface="Aptos" panose="020B0004020202020204" pitchFamily="34" charset="0"/>
              </a:rPr>
              <a:t>Verfolgung der Umsetzung vor Ort</a:t>
            </a:r>
          </a:p>
          <a:p>
            <a:pPr marL="685800" lvl="0" indent="-457200">
              <a:buFont typeface="Arial"/>
              <a:buAutoNum type="arabicPeriod"/>
            </a:pPr>
            <a:r>
              <a:rPr lang="de-DE" dirty="0">
                <a:latin typeface="Aptos" panose="020B0004020202020204" pitchFamily="34" charset="0"/>
              </a:rPr>
              <a:t>KPIs und Berichterstattung</a:t>
            </a:r>
          </a:p>
          <a:p>
            <a:pPr marL="685800" lvl="0" indent="-457200">
              <a:buFont typeface="Arial"/>
              <a:buAutoNum type="arabicPeriod"/>
            </a:pPr>
            <a:r>
              <a:rPr lang="de-DE" dirty="0">
                <a:latin typeface="Aptos" panose="020B0004020202020204" pitchFamily="34" charset="0"/>
              </a:rPr>
              <a:t>Feedback-Mechanismen</a:t>
            </a:r>
            <a:endParaRPr dirty="0">
              <a:latin typeface="Aptos" panose="020B0004020202020204" pitchFamily="34" charset="0"/>
            </a:endParaRPr>
          </a:p>
        </p:txBody>
      </p:sp>
      <p:sp>
        <p:nvSpPr>
          <p:cNvPr id="113" name="Google Shape;113;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Feedback-Mechanismen</a:t>
            </a:r>
            <a:endParaRPr dirty="0">
              <a:latin typeface="Aptos Serif" panose="02020604070405020304" pitchFamily="18" charset="0"/>
              <a:cs typeface="Aptos Serif" panose="02020604070405020304" pitchFamily="18" charset="0"/>
            </a:endParaRPr>
          </a:p>
        </p:txBody>
      </p:sp>
      <p:sp>
        <p:nvSpPr>
          <p:cNvPr id="252" name="Google Shape;252;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grpSp>
        <p:nvGrpSpPr>
          <p:cNvPr id="253" name="Google Shape;253;p46"/>
          <p:cNvGrpSpPr/>
          <p:nvPr/>
        </p:nvGrpSpPr>
        <p:grpSpPr>
          <a:xfrm>
            <a:off x="2854507" y="2170929"/>
            <a:ext cx="6380313" cy="4031798"/>
            <a:chOff x="327656" y="-23881"/>
            <a:chExt cx="6380313" cy="4031798"/>
          </a:xfrm>
        </p:grpSpPr>
        <p:sp>
          <p:nvSpPr>
            <p:cNvPr id="254" name="Google Shape;254;p46"/>
            <p:cNvSpPr/>
            <p:nvPr/>
          </p:nvSpPr>
          <p:spPr>
            <a:xfrm>
              <a:off x="1553249" y="-23881"/>
              <a:ext cx="4031798" cy="4031798"/>
            </a:xfrm>
            <a:custGeom>
              <a:avLst/>
              <a:gdLst/>
              <a:ahLst/>
              <a:cxnLst/>
              <a:rect l="l" t="t" r="r" b="b"/>
              <a:pathLst>
                <a:path w="120000" h="120000" extrusionOk="0">
                  <a:moveTo>
                    <a:pt x="78973" y="6868"/>
                  </a:moveTo>
                  <a:lnTo>
                    <a:pt x="78973" y="6868"/>
                  </a:lnTo>
                  <a:cubicBezTo>
                    <a:pt x="103061" y="15469"/>
                    <a:pt x="118348" y="39199"/>
                    <a:pt x="116223" y="64688"/>
                  </a:cubicBezTo>
                  <a:cubicBezTo>
                    <a:pt x="114097" y="90177"/>
                    <a:pt x="95091" y="111048"/>
                    <a:pt x="69911" y="115541"/>
                  </a:cubicBezTo>
                  <a:cubicBezTo>
                    <a:pt x="44731" y="120034"/>
                    <a:pt x="19679" y="107026"/>
                    <a:pt x="8869" y="83845"/>
                  </a:cubicBezTo>
                  <a:cubicBezTo>
                    <a:pt x="-1942" y="60664"/>
                    <a:pt x="4195" y="33111"/>
                    <a:pt x="23821" y="16709"/>
                  </a:cubicBezTo>
                  <a:lnTo>
                    <a:pt x="21790" y="13776"/>
                  </a:lnTo>
                  <a:lnTo>
                    <a:pt x="29776" y="16351"/>
                  </a:lnTo>
                  <a:lnTo>
                    <a:pt x="29656" y="25136"/>
                  </a:lnTo>
                  <a:lnTo>
                    <a:pt x="27626" y="22204"/>
                  </a:lnTo>
                  <a:lnTo>
                    <a:pt x="27626" y="22204"/>
                  </a:lnTo>
                  <a:cubicBezTo>
                    <a:pt x="10534" y="36845"/>
                    <a:pt x="5394" y="61134"/>
                    <a:pt x="15091" y="81443"/>
                  </a:cubicBezTo>
                  <a:cubicBezTo>
                    <a:pt x="24788" y="101752"/>
                    <a:pt x="46908" y="113025"/>
                    <a:pt x="69039" y="108937"/>
                  </a:cubicBezTo>
                  <a:cubicBezTo>
                    <a:pt x="91170" y="104849"/>
                    <a:pt x="107803" y="86418"/>
                    <a:pt x="109605" y="63985"/>
                  </a:cubicBezTo>
                  <a:cubicBezTo>
                    <a:pt x="111407" y="41552"/>
                    <a:pt x="97930" y="20701"/>
                    <a:pt x="76735" y="13133"/>
                  </a:cubicBezTo>
                  <a:close/>
                </a:path>
              </a:pathLst>
            </a:cu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6"/>
            <p:cNvSpPr/>
            <p:nvPr/>
          </p:nvSpPr>
          <p:spPr>
            <a:xfrm>
              <a:off x="2629807" y="867"/>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6"/>
            <p:cNvSpPr txBox="1"/>
            <p:nvPr/>
          </p:nvSpPr>
          <p:spPr>
            <a:xfrm>
              <a:off x="2675662" y="46722"/>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dirty="0">
                  <a:solidFill>
                    <a:schemeClr val="lt1"/>
                  </a:solidFill>
                  <a:latin typeface="Aptos" panose="020B0004020202020204" pitchFamily="34" charset="0"/>
                  <a:sym typeface="Arial"/>
                </a:rPr>
                <a:t>Datenerhebung</a:t>
              </a:r>
              <a:endParaRPr sz="1400" b="0" i="0" u="none" strike="noStrike" cap="none" dirty="0">
                <a:solidFill>
                  <a:schemeClr val="lt1"/>
                </a:solidFill>
                <a:latin typeface="Aptos" panose="020B0004020202020204" pitchFamily="34" charset="0"/>
                <a:sym typeface="Arial"/>
              </a:endParaRPr>
            </a:p>
          </p:txBody>
        </p:sp>
        <p:sp>
          <p:nvSpPr>
            <p:cNvPr id="257" name="Google Shape;257;p46"/>
            <p:cNvSpPr/>
            <p:nvPr/>
          </p:nvSpPr>
          <p:spPr>
            <a:xfrm>
              <a:off x="4829287" y="1080876"/>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6"/>
            <p:cNvSpPr txBox="1"/>
            <p:nvPr/>
          </p:nvSpPr>
          <p:spPr>
            <a:xfrm>
              <a:off x="4875142" y="1126731"/>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a:solidFill>
                    <a:schemeClr val="lt1"/>
                  </a:solidFill>
                  <a:latin typeface="Aptos" panose="020B0004020202020204" pitchFamily="34" charset="0"/>
                </a:rPr>
                <a:t>Datenanalyse</a:t>
              </a:r>
              <a:endParaRPr sz="1400" b="0" i="0" u="none" strike="noStrike" cap="none" dirty="0">
                <a:solidFill>
                  <a:schemeClr val="lt1"/>
                </a:solidFill>
                <a:latin typeface="Aptos" panose="020B0004020202020204" pitchFamily="34" charset="0"/>
                <a:sym typeface="Arial"/>
              </a:endParaRPr>
            </a:p>
          </p:txBody>
        </p:sp>
        <p:sp>
          <p:nvSpPr>
            <p:cNvPr id="259" name="Google Shape;259;p46"/>
            <p:cNvSpPr/>
            <p:nvPr/>
          </p:nvSpPr>
          <p:spPr>
            <a:xfrm>
              <a:off x="4447222" y="2890467"/>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6"/>
            <p:cNvSpPr txBox="1"/>
            <p:nvPr/>
          </p:nvSpPr>
          <p:spPr>
            <a:xfrm>
              <a:off x="4493077" y="2936322"/>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dirty="0">
                  <a:solidFill>
                    <a:schemeClr val="lt1"/>
                  </a:solidFill>
                  <a:latin typeface="Aptos" panose="020B0004020202020204" pitchFamily="34" charset="0"/>
                  <a:sym typeface="Arial"/>
                </a:rPr>
                <a:t>Daten diskutieren</a:t>
              </a:r>
              <a:endParaRPr sz="1400" b="0" i="0" u="none" strike="noStrike" cap="none" dirty="0">
                <a:solidFill>
                  <a:schemeClr val="lt1"/>
                </a:solidFill>
                <a:latin typeface="Aptos" panose="020B0004020202020204" pitchFamily="34" charset="0"/>
                <a:sym typeface="Arial"/>
              </a:endParaRPr>
            </a:p>
          </p:txBody>
        </p:sp>
        <p:sp>
          <p:nvSpPr>
            <p:cNvPr id="261" name="Google Shape;261;p46"/>
            <p:cNvSpPr/>
            <p:nvPr/>
          </p:nvSpPr>
          <p:spPr>
            <a:xfrm>
              <a:off x="996429" y="2890464"/>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6"/>
            <p:cNvSpPr txBox="1"/>
            <p:nvPr/>
          </p:nvSpPr>
          <p:spPr>
            <a:xfrm>
              <a:off x="1042284" y="2936319"/>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dirty="0">
                  <a:solidFill>
                    <a:schemeClr val="lt1"/>
                  </a:solidFill>
                  <a:latin typeface="Aptos" panose="020B0004020202020204" pitchFamily="34" charset="0"/>
                </a:rPr>
                <a:t>Daten-Reporting</a:t>
              </a:r>
              <a:endParaRPr sz="1400" b="0" i="0" u="none" strike="noStrike" cap="none" dirty="0">
                <a:solidFill>
                  <a:schemeClr val="lt1"/>
                </a:solidFill>
                <a:latin typeface="Aptos" panose="020B0004020202020204" pitchFamily="34" charset="0"/>
                <a:sym typeface="Arial"/>
              </a:endParaRPr>
            </a:p>
          </p:txBody>
        </p:sp>
        <p:sp>
          <p:nvSpPr>
            <p:cNvPr id="263" name="Google Shape;263;p46"/>
            <p:cNvSpPr/>
            <p:nvPr/>
          </p:nvSpPr>
          <p:spPr>
            <a:xfrm>
              <a:off x="327656" y="1080892"/>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6"/>
            <p:cNvSpPr txBox="1"/>
            <p:nvPr/>
          </p:nvSpPr>
          <p:spPr>
            <a:xfrm>
              <a:off x="373511" y="1126747"/>
              <a:ext cx="1786972" cy="847631"/>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de-DE" dirty="0">
                  <a:solidFill>
                    <a:schemeClr val="lt1"/>
                  </a:solidFill>
                  <a:latin typeface="Aptos" panose="020B0004020202020204" pitchFamily="34" charset="0"/>
                </a:rPr>
                <a:t>Anpassung der Strategie für nachhaltige Beschaffung</a:t>
              </a:r>
              <a:endParaRPr sz="1400" b="0" i="0" u="none" strike="noStrike" cap="none" dirty="0">
                <a:solidFill>
                  <a:schemeClr val="lt1"/>
                </a:solidFill>
                <a:latin typeface="Aptos" panose="020B0004020202020204" pitchFamily="34" charset="0"/>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4800" dirty="0">
                <a:latin typeface="Aptos Serif" panose="02020604070405020304" pitchFamily="18" charset="0"/>
                <a:cs typeface="Aptos Serif" panose="02020604070405020304" pitchFamily="18" charset="0"/>
              </a:rPr>
              <a:t>Vielen Dank für Ihre Aufmerksamkeit!</a:t>
            </a:r>
            <a:endParaRPr sz="5400" dirty="0">
              <a:latin typeface="Aptos Serif" panose="02020604070405020304" pitchFamily="18" charset="0"/>
              <a:cs typeface="Aptos Serif" panose="02020604070405020304" pitchFamily="18" charset="0"/>
            </a:endParaRPr>
          </a:p>
        </p:txBody>
      </p:sp>
      <p:pic>
        <p:nvPicPr>
          <p:cNvPr id="271" name="Google Shape;271;p15" descr="Ein Bild, das Text, Schrift, Screenshot, Grafiken enthält.&#10;&#10;Automatisch generierte Beschreibung"/>
          <p:cNvPicPr preferRelativeResize="0"/>
          <p:nvPr/>
        </p:nvPicPr>
        <p:blipFill rotWithShape="1">
          <a:blip r:embed="rId3">
            <a:alphaModFix/>
          </a:blip>
          <a:srcRect/>
          <a:stretch/>
        </p:blipFill>
        <p:spPr>
          <a:xfrm>
            <a:off x="6816650" y="4920802"/>
            <a:ext cx="5273749" cy="1904297"/>
          </a:xfrm>
          <a:prstGeom prst="rect">
            <a:avLst/>
          </a:prstGeom>
          <a:noFill/>
          <a:ln>
            <a:noFill/>
          </a:ln>
        </p:spPr>
      </p:pic>
      <p:pic>
        <p:nvPicPr>
          <p:cNvPr id="272" name="Google Shape;272;p15" descr="Ein Bild, das Text, Schrift, Electric Blue (Farbe), Symbol enthält.&#10;&#10;Automatisch generierte Beschreibung"/>
          <p:cNvPicPr preferRelativeResize="0"/>
          <p:nvPr/>
        </p:nvPicPr>
        <p:blipFill rotWithShape="1">
          <a:blip r:embed="rId4">
            <a:alphaModFix/>
          </a:blip>
          <a:srcRect/>
          <a:stretch/>
        </p:blipFill>
        <p:spPr>
          <a:xfrm>
            <a:off x="2637788" y="5934817"/>
            <a:ext cx="3594100" cy="753356"/>
          </a:xfrm>
          <a:prstGeom prst="rect">
            <a:avLst/>
          </a:prstGeom>
          <a:noFill/>
          <a:ln>
            <a:noFill/>
          </a:ln>
        </p:spPr>
      </p:pic>
      <p:sp>
        <p:nvSpPr>
          <p:cNvPr id="2" name="Google Shape;121;p22">
            <a:extLst>
              <a:ext uri="{FF2B5EF4-FFF2-40B4-BE49-F238E27FC236}">
                <a16:creationId xmlns:a16="http://schemas.microsoft.com/office/drawing/2014/main" id="{279FF0EF-F63B-3FC1-BB43-F15E54A98CD4}"/>
              </a:ext>
            </a:extLst>
          </p:cNvPr>
          <p:cNvSpPr txBox="1"/>
          <p:nvPr/>
        </p:nvSpPr>
        <p:spPr>
          <a:xfrm>
            <a:off x="101601" y="5988350"/>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rgbClr val="000000"/>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Textquellen:</a:t>
            </a:r>
            <a:endParaRPr dirty="0">
              <a:latin typeface="Aptos Serif" panose="02020604070405020304" pitchFamily="18" charset="0"/>
              <a:cs typeface="Aptos Serif" panose="02020604070405020304" pitchFamily="18" charset="0"/>
            </a:endParaRPr>
          </a:p>
        </p:txBody>
      </p:sp>
      <p:sp>
        <p:nvSpPr>
          <p:cNvPr id="279" name="Google Shape;279;p53"/>
          <p:cNvSpPr txBox="1">
            <a:spLocks noGrp="1"/>
          </p:cNvSpPr>
          <p:nvPr>
            <p:ph type="body" idx="1"/>
          </p:nvPr>
        </p:nvSpPr>
        <p:spPr>
          <a:xfrm>
            <a:off x="594360" y="1956391"/>
            <a:ext cx="11303472" cy="4623479"/>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sz="2000" dirty="0">
                <a:latin typeface="Aptos" panose="020B0004020202020204" pitchFamily="34" charset="0"/>
              </a:rPr>
              <a:t>Handbook „Small </a:t>
            </a:r>
            <a:r>
              <a:rPr lang="de-DE" sz="2000" dirty="0" err="1">
                <a:latin typeface="Aptos" panose="020B0004020202020204" pitchFamily="34" charset="0"/>
              </a:rPr>
              <a:t>Steps</a:t>
            </a:r>
            <a:r>
              <a:rPr lang="de-DE" sz="2000" dirty="0">
                <a:latin typeface="Aptos" panose="020B0004020202020204" pitchFamily="34" charset="0"/>
              </a:rPr>
              <a:t>, Big Impact: Sustainable Procurement in </a:t>
            </a:r>
            <a:r>
              <a:rPr lang="de-DE" sz="2000" dirty="0" err="1">
                <a:latin typeface="Aptos" panose="020B0004020202020204" pitchFamily="34" charset="0"/>
              </a:rPr>
              <a:t>Municipalities</a:t>
            </a:r>
            <a:r>
              <a:rPr lang="de-DE" sz="2000" dirty="0">
                <a:latin typeface="Aptos" panose="020B0004020202020204" pitchFamily="34" charset="0"/>
              </a:rPr>
              <a:t> “ </a:t>
            </a:r>
            <a:r>
              <a:rPr lang="de-DE" sz="2000" dirty="0" err="1">
                <a:latin typeface="Aptos" panose="020B0004020202020204" pitchFamily="34" charset="0"/>
              </a:rPr>
              <a:t>from</a:t>
            </a:r>
            <a:r>
              <a:rPr lang="de-DE" sz="2000" dirty="0">
                <a:latin typeface="Aptos" panose="020B0004020202020204" pitchFamily="34" charset="0"/>
              </a:rPr>
              <a:t> </a:t>
            </a:r>
            <a:r>
              <a:rPr lang="de-DE" sz="2000" dirty="0" err="1">
                <a:latin typeface="Aptos" panose="020B0004020202020204" pitchFamily="34" charset="0"/>
              </a:rPr>
              <a:t>the</a:t>
            </a:r>
            <a:r>
              <a:rPr lang="de-DE" sz="2000" dirty="0">
                <a:latin typeface="Aptos" panose="020B0004020202020204" pitchFamily="34" charset="0"/>
              </a:rPr>
              <a:t> </a:t>
            </a:r>
            <a:r>
              <a:rPr lang="de-DE" sz="2000" dirty="0" err="1">
                <a:latin typeface="Aptos" panose="020B0004020202020204" pitchFamily="34" charset="0"/>
              </a:rPr>
              <a:t>project</a:t>
            </a:r>
            <a:r>
              <a:rPr lang="de-DE" sz="2000" dirty="0">
                <a:latin typeface="Aptos" panose="020B0004020202020204" pitchFamily="34" charset="0"/>
              </a:rPr>
              <a:t> </a:t>
            </a:r>
            <a:r>
              <a:rPr lang="de-DE" sz="2000" dirty="0" err="1">
                <a:latin typeface="Aptos" panose="020B0004020202020204" pitchFamily="34" charset="0"/>
              </a:rPr>
              <a:t>proCURE</a:t>
            </a:r>
            <a:r>
              <a:rPr lang="de-DE" sz="2000" dirty="0">
                <a:latin typeface="Aptos" panose="020B0004020202020204" pitchFamily="34" charset="0"/>
              </a:rPr>
              <a:t>, </a:t>
            </a:r>
            <a:r>
              <a:rPr lang="de-DE" sz="2000" dirty="0" err="1">
                <a:latin typeface="Aptos" panose="020B0004020202020204" pitchFamily="34" charset="0"/>
              </a:rPr>
              <a:t>published</a:t>
            </a:r>
            <a:r>
              <a:rPr lang="de-DE" sz="2000" dirty="0">
                <a:latin typeface="Aptos" panose="020B0004020202020204" pitchFamily="34" charset="0"/>
              </a:rPr>
              <a:t> </a:t>
            </a:r>
            <a:r>
              <a:rPr lang="de-DE" sz="2000" dirty="0" err="1">
                <a:latin typeface="Aptos" panose="020B0004020202020204" pitchFamily="34" charset="0"/>
              </a:rPr>
              <a:t>by</a:t>
            </a:r>
            <a:r>
              <a:rPr lang="de-DE" sz="2000" dirty="0">
                <a:latin typeface="Aptos" panose="020B0004020202020204" pitchFamily="34" charset="0"/>
              </a:rPr>
              <a:t> </a:t>
            </a:r>
            <a:r>
              <a:rPr lang="de-DE" sz="2000" dirty="0" err="1">
                <a:latin typeface="Aptos" panose="020B0004020202020204" pitchFamily="34" charset="0"/>
              </a:rPr>
              <a:t>the</a:t>
            </a:r>
            <a:r>
              <a:rPr lang="de-DE" sz="2000" dirty="0">
                <a:latin typeface="Aptos" panose="020B0004020202020204" pitchFamily="34" charset="0"/>
              </a:rPr>
              <a:t> Alliance in </a:t>
            </a:r>
            <a:r>
              <a:rPr lang="de-DE" sz="2000" dirty="0" err="1">
                <a:latin typeface="Aptos" panose="020B0004020202020204" pitchFamily="34" charset="0"/>
              </a:rPr>
              <a:t>the</a:t>
            </a:r>
            <a:r>
              <a:rPr lang="de-DE" sz="2000" dirty="0">
                <a:latin typeface="Aptos" panose="020B0004020202020204" pitchFamily="34" charset="0"/>
              </a:rPr>
              <a:t> Alps municipal network </a:t>
            </a:r>
            <a:r>
              <a:rPr lang="de-DE" sz="2000" dirty="0" err="1">
                <a:latin typeface="Aptos" panose="020B0004020202020204" pitchFamily="34" charset="0"/>
              </a:rPr>
              <a:t>as</a:t>
            </a:r>
            <a:r>
              <a:rPr lang="de-DE" sz="2000" dirty="0">
                <a:latin typeface="Aptos" panose="020B0004020202020204" pitchFamily="34" charset="0"/>
              </a:rPr>
              <a:t> </a:t>
            </a:r>
            <a:r>
              <a:rPr lang="de-DE" sz="2000" dirty="0" err="1">
                <a:latin typeface="Aptos" panose="020B0004020202020204" pitchFamily="34" charset="0"/>
              </a:rPr>
              <a:t>coordinator</a:t>
            </a:r>
            <a:r>
              <a:rPr lang="de-DE" sz="2000" dirty="0">
                <a:latin typeface="Aptos" panose="020B0004020202020204" pitchFamily="34" charset="0"/>
              </a:rPr>
              <a:t> </a:t>
            </a:r>
            <a:r>
              <a:rPr lang="de-DE" sz="2000" dirty="0" err="1">
                <a:latin typeface="Aptos" panose="020B0004020202020204" pitchFamily="34" charset="0"/>
              </a:rPr>
              <a:t>of</a:t>
            </a:r>
            <a:r>
              <a:rPr lang="de-DE" sz="2000" dirty="0">
                <a:latin typeface="Aptos" panose="020B0004020202020204" pitchFamily="34" charset="0"/>
              </a:rPr>
              <a:t> </a:t>
            </a:r>
            <a:r>
              <a:rPr lang="de-DE" sz="2000" dirty="0" err="1">
                <a:latin typeface="Aptos" panose="020B0004020202020204" pitchFamily="34" charset="0"/>
              </a:rPr>
              <a:t>the</a:t>
            </a:r>
            <a:r>
              <a:rPr lang="de-DE" sz="2000" dirty="0">
                <a:latin typeface="Aptos" panose="020B0004020202020204" pitchFamily="34" charset="0"/>
              </a:rPr>
              <a:t> </a:t>
            </a:r>
            <a:r>
              <a:rPr lang="de-DE" sz="2000" dirty="0" err="1">
                <a:latin typeface="Aptos" panose="020B0004020202020204" pitchFamily="34" charset="0"/>
              </a:rPr>
              <a:t>proCURE</a:t>
            </a:r>
            <a:r>
              <a:rPr lang="de-DE" sz="2000" dirty="0">
                <a:latin typeface="Aptos" panose="020B0004020202020204" pitchFamily="34" charset="0"/>
              </a:rPr>
              <a:t> </a:t>
            </a:r>
            <a:r>
              <a:rPr lang="de-DE" sz="2000" dirty="0" err="1">
                <a:latin typeface="Aptos" panose="020B0004020202020204" pitchFamily="34" charset="0"/>
              </a:rPr>
              <a:t>project</a:t>
            </a:r>
            <a:r>
              <a:rPr lang="de-DE" sz="2000" dirty="0">
                <a:latin typeface="Aptos" panose="020B0004020202020204" pitchFamily="34" charset="0"/>
              </a:rPr>
              <a:t>. </a:t>
            </a:r>
            <a:r>
              <a:rPr lang="de-DE" sz="2000" dirty="0" err="1">
                <a:latin typeface="Aptos" panose="020B0004020202020204" pitchFamily="34" charset="0"/>
              </a:rPr>
              <a:t>Available</a:t>
            </a:r>
            <a:r>
              <a:rPr lang="de-DE" sz="2000" dirty="0">
                <a:latin typeface="Aptos" panose="020B0004020202020204" pitchFamily="34" charset="0"/>
              </a:rPr>
              <a:t> online: https://</a:t>
            </a:r>
            <a:r>
              <a:rPr lang="de-DE" sz="2000" dirty="0" err="1">
                <a:latin typeface="Aptos" panose="020B0004020202020204" pitchFamily="34" charset="0"/>
              </a:rPr>
              <a:t>alpenallianz.org</a:t>
            </a:r>
            <a:r>
              <a:rPr lang="de-DE" sz="2000" dirty="0">
                <a:latin typeface="Aptos" panose="020B0004020202020204" pitchFamily="34" charset="0"/>
              </a:rPr>
              <a:t>/</a:t>
            </a:r>
            <a:r>
              <a:rPr lang="de-DE" sz="2000" dirty="0" err="1">
                <a:latin typeface="Aptos" panose="020B0004020202020204" pitchFamily="34" charset="0"/>
              </a:rPr>
              <a:t>media</a:t>
            </a:r>
            <a:r>
              <a:rPr lang="de-DE" sz="2000" dirty="0">
                <a:latin typeface="Aptos" panose="020B0004020202020204" pitchFamily="34" charset="0"/>
              </a:rPr>
              <a:t>/2054/</a:t>
            </a:r>
            <a:r>
              <a:rPr lang="de-DE" sz="2000" dirty="0" err="1">
                <a:latin typeface="Aptos" panose="020B0004020202020204" pitchFamily="34" charset="0"/>
              </a:rPr>
              <a:t>download</a:t>
            </a:r>
            <a:r>
              <a:rPr lang="de-DE" sz="2000" dirty="0">
                <a:latin typeface="Aptos" panose="020B0004020202020204" pitchFamily="34" charset="0"/>
              </a:rPr>
              <a:t>/</a:t>
            </a:r>
            <a:r>
              <a:rPr lang="de-DE" sz="2000" dirty="0" err="1">
                <a:latin typeface="Aptos" panose="020B0004020202020204" pitchFamily="34" charset="0"/>
              </a:rPr>
              <a:t>Handbook.pdf?v</a:t>
            </a:r>
            <a:r>
              <a:rPr lang="de-DE" sz="2000" dirty="0">
                <a:latin typeface="Aptos" panose="020B0004020202020204" pitchFamily="34" charset="0"/>
              </a:rPr>
              <a:t>=1&amp;inline=1</a:t>
            </a:r>
            <a:endParaRPr sz="20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2000" dirty="0">
                <a:latin typeface="Aptos" panose="020B0004020202020204" pitchFamily="34" charset="0"/>
              </a:rPr>
              <a:t>„Kompass Nachhaltigkeit, Film „Einblicke in die Beschaffungspraxis“. </a:t>
            </a:r>
            <a:r>
              <a:rPr lang="de-DE" sz="2000" dirty="0" err="1">
                <a:latin typeface="Aptos" panose="020B0004020202020204" pitchFamily="34" charset="0"/>
              </a:rPr>
              <a:t>Available</a:t>
            </a:r>
            <a:r>
              <a:rPr lang="de-DE" sz="2000" dirty="0">
                <a:latin typeface="Aptos" panose="020B0004020202020204" pitchFamily="34" charset="0"/>
              </a:rPr>
              <a:t> online: https://</a:t>
            </a:r>
            <a:r>
              <a:rPr lang="de-DE" sz="2000" dirty="0" err="1">
                <a:latin typeface="Aptos" panose="020B0004020202020204" pitchFamily="34" charset="0"/>
              </a:rPr>
              <a:t>www.kompass-nachhaltigkeit.de</a:t>
            </a:r>
            <a:r>
              <a:rPr lang="de-DE" sz="2000" dirty="0">
                <a:latin typeface="Aptos" panose="020B0004020202020204" pitchFamily="34" charset="0"/>
              </a:rPr>
              <a:t>/grundlagenwissen/</a:t>
            </a:r>
            <a:r>
              <a:rPr lang="de-DE" sz="2000" dirty="0" err="1">
                <a:latin typeface="Aptos" panose="020B0004020202020204" pitchFamily="34" charset="0"/>
              </a:rPr>
              <a:t>einblick</a:t>
            </a:r>
            <a:r>
              <a:rPr lang="de-DE" sz="2000" dirty="0">
                <a:latin typeface="Aptos" panose="020B0004020202020204" pitchFamily="34" charset="0"/>
              </a:rPr>
              <a:t>-in-die-</a:t>
            </a:r>
            <a:r>
              <a:rPr lang="de-DE" sz="2000" dirty="0" err="1">
                <a:latin typeface="Aptos" panose="020B0004020202020204" pitchFamily="34" charset="0"/>
              </a:rPr>
              <a:t>beschaffungspraxis</a:t>
            </a:r>
            <a:endParaRPr dirty="0">
              <a:latin typeface="Aptos" panose="020B0004020202020204" pitchFamily="34" charset="0"/>
            </a:endParaRPr>
          </a:p>
        </p:txBody>
      </p:sp>
      <p:sp>
        <p:nvSpPr>
          <p:cNvPr id="280" name="Google Shape;280;p5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Bildquellen:</a:t>
            </a:r>
            <a:endParaRPr dirty="0">
              <a:latin typeface="Aptos Serif" panose="02020604070405020304" pitchFamily="18" charset="0"/>
              <a:cs typeface="Aptos Serif" panose="02020604070405020304" pitchFamily="18" charset="0"/>
            </a:endParaRPr>
          </a:p>
        </p:txBody>
      </p:sp>
      <p:sp>
        <p:nvSpPr>
          <p:cNvPr id="286" name="Google Shape;286;p54"/>
          <p:cNvSpPr txBox="1">
            <a:spLocks noGrp="1"/>
          </p:cNvSpPr>
          <p:nvPr>
            <p:ph type="body" idx="1"/>
          </p:nvPr>
        </p:nvSpPr>
        <p:spPr>
          <a:xfrm>
            <a:off x="594360" y="1956392"/>
            <a:ext cx="11303472" cy="4034044"/>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sz="2000" dirty="0" err="1">
                <a:latin typeface="Aptos" panose="020B0004020202020204" pitchFamily="34" charset="0"/>
              </a:rPr>
              <a:t>Polizeibericht.net</a:t>
            </a:r>
            <a:r>
              <a:rPr lang="de-DE" sz="2000" dirty="0">
                <a:latin typeface="Aptos" panose="020B0004020202020204" pitchFamily="34" charset="0"/>
              </a:rPr>
              <a:t> „Polizeibericht 2021 – Fahrzeuge“. </a:t>
            </a:r>
            <a:r>
              <a:rPr lang="de-DE" sz="2000" dirty="0" err="1">
                <a:latin typeface="Aptos" panose="020B0004020202020204" pitchFamily="34" charset="0"/>
              </a:rPr>
              <a:t>Available</a:t>
            </a:r>
            <a:r>
              <a:rPr lang="de-DE" sz="2000" dirty="0">
                <a:latin typeface="Aptos" panose="020B0004020202020204" pitchFamily="34" charset="0"/>
              </a:rPr>
              <a:t> online: https://</a:t>
            </a:r>
            <a:r>
              <a:rPr lang="de-DE" sz="2000" dirty="0" err="1">
                <a:latin typeface="Aptos" panose="020B0004020202020204" pitchFamily="34" charset="0"/>
              </a:rPr>
              <a:t>polizeibericht.info</a:t>
            </a:r>
            <a:r>
              <a:rPr lang="de-DE" sz="2000" dirty="0">
                <a:latin typeface="Aptos" panose="020B0004020202020204" pitchFamily="34" charset="0"/>
              </a:rPr>
              <a:t>/</a:t>
            </a:r>
            <a:r>
              <a:rPr lang="de-DE" sz="2000" dirty="0" err="1">
                <a:latin typeface="Aptos" panose="020B0004020202020204" pitchFamily="34" charset="0"/>
              </a:rPr>
              <a:t>ausruestung</a:t>
            </a:r>
            <a:r>
              <a:rPr lang="de-DE" sz="2000" dirty="0">
                <a:latin typeface="Aptos" panose="020B0004020202020204" pitchFamily="34" charset="0"/>
              </a:rPr>
              <a:t>/</a:t>
            </a:r>
            <a:r>
              <a:rPr lang="de-DE" sz="2000" dirty="0" err="1">
                <a:latin typeface="Aptos" panose="020B0004020202020204" pitchFamily="34" charset="0"/>
              </a:rPr>
              <a:t>fuhrpark</a:t>
            </a:r>
            <a:r>
              <a:rPr lang="de-DE" sz="2000" dirty="0">
                <a:latin typeface="Aptos" panose="020B0004020202020204" pitchFamily="34" charset="0"/>
              </a:rPr>
              <a:t>/</a:t>
            </a:r>
            <a:endParaRPr dirty="0">
              <a:latin typeface="Aptos" panose="020B0004020202020204" pitchFamily="34" charset="0"/>
            </a:endParaRPr>
          </a:p>
        </p:txBody>
      </p:sp>
      <p:sp>
        <p:nvSpPr>
          <p:cNvPr id="287" name="Google Shape;287;p5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ctrTitle"/>
          </p:nvPr>
        </p:nvSpPr>
        <p:spPr>
          <a:xfrm>
            <a:off x="5870088" y="443752"/>
            <a:ext cx="5726655"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1. Einführung in Monitoring &amp; Evaluation</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575309" y="278129"/>
            <a:ext cx="6363373"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Monitoring &amp; Evaluation</a:t>
            </a:r>
            <a:endParaRPr dirty="0">
              <a:latin typeface="Aptos Serif" panose="02020604070405020304" pitchFamily="18" charset="0"/>
              <a:cs typeface="Aptos Serif" panose="02020604070405020304" pitchFamily="18" charset="0"/>
            </a:endParaRPr>
          </a:p>
        </p:txBody>
      </p:sp>
      <p:sp>
        <p:nvSpPr>
          <p:cNvPr id="124" name="Google Shape;124;p30"/>
          <p:cNvSpPr txBox="1">
            <a:spLocks noGrp="1"/>
          </p:cNvSpPr>
          <p:nvPr>
            <p:ph type="body" idx="1"/>
          </p:nvPr>
        </p:nvSpPr>
        <p:spPr>
          <a:xfrm>
            <a:off x="594360" y="3279579"/>
            <a:ext cx="6614514" cy="2994415"/>
          </a:xfrm>
          <a:prstGeom prst="rect">
            <a:avLst/>
          </a:prstGeom>
          <a:noFill/>
          <a:ln>
            <a:noFill/>
          </a:ln>
        </p:spPr>
        <p:txBody>
          <a:bodyPr spcFirstLastPara="1" wrap="square" lIns="0" tIns="228600" rIns="0" bIns="0" anchor="t" anchorCtr="0">
            <a:normAutofit/>
          </a:bodyPr>
          <a:lstStyle/>
          <a:p>
            <a:pPr lvl="0" indent="0">
              <a:lnSpc>
                <a:spcPct val="100000"/>
              </a:lnSpc>
            </a:pPr>
            <a:r>
              <a:rPr lang="de-DE" sz="2400" b="1" dirty="0">
                <a:solidFill>
                  <a:schemeClr val="accent4"/>
                </a:solidFill>
                <a:latin typeface="Aptos" panose="020B0004020202020204" pitchFamily="34" charset="0"/>
              </a:rPr>
              <a:t>Das Monitoring umfasst die Verfolgung des Fortschritts durch regelmäßige Datenerfassung und deren Analyse anhand von Schlüsselindikatoren.</a:t>
            </a:r>
            <a:endParaRPr sz="2400" b="1" dirty="0">
              <a:solidFill>
                <a:schemeClr val="accent4"/>
              </a:solidFill>
              <a:latin typeface="Aptos" panose="020B0004020202020204" pitchFamily="34" charset="0"/>
            </a:endParaRPr>
          </a:p>
        </p:txBody>
      </p:sp>
      <p:pic>
        <p:nvPicPr>
          <p:cNvPr id="125" name="Google Shape;125;p30" descr="Ein Bild, das Screenshot enthält.&#10;&#10;KI-generierte Inhalte können fehlerhaft sein."/>
          <p:cNvPicPr preferRelativeResize="0"/>
          <p:nvPr/>
        </p:nvPicPr>
        <p:blipFill rotWithShape="1">
          <a:blip r:embed="rId3">
            <a:alphaModFix/>
          </a:blip>
          <a:srcRect l="9218" r="11188" b="-2"/>
          <a:stretch/>
        </p:blipFill>
        <p:spPr>
          <a:xfrm>
            <a:off x="6733505" y="10"/>
            <a:ext cx="5458495" cy="6857990"/>
          </a:xfrm>
          <a:prstGeom prst="flowChartDelay">
            <a:avLst/>
          </a:prstGeom>
          <a:noFill/>
          <a:ln>
            <a:noFill/>
          </a:ln>
        </p:spPr>
      </p:pic>
      <p:sp>
        <p:nvSpPr>
          <p:cNvPr id="126" name="Google Shape;126;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Monitoring des Fortschritts</a:t>
            </a:r>
            <a:endParaRPr dirty="0">
              <a:latin typeface="Aptos Serif" panose="02020604070405020304" pitchFamily="18" charset="0"/>
              <a:cs typeface="Aptos Serif" panose="02020604070405020304" pitchFamily="18" charset="0"/>
            </a:endParaRPr>
          </a:p>
        </p:txBody>
      </p:sp>
      <p:sp>
        <p:nvSpPr>
          <p:cNvPr id="132" name="Google Shape;132;p31"/>
          <p:cNvSpPr txBox="1">
            <a:spLocks noGrp="1"/>
          </p:cNvSpPr>
          <p:nvPr>
            <p:ph type="body" idx="1"/>
          </p:nvPr>
        </p:nvSpPr>
        <p:spPr>
          <a:xfrm>
            <a:off x="594360" y="2020186"/>
            <a:ext cx="10554904" cy="4316819"/>
          </a:xfrm>
          <a:prstGeom prst="rect">
            <a:avLst/>
          </a:prstGeom>
          <a:noFill/>
          <a:ln>
            <a:noFill/>
          </a:ln>
        </p:spPr>
        <p:txBody>
          <a:bodyPr spcFirstLastPara="1" wrap="square" lIns="0" tIns="228600" rIns="0" bIns="0" anchor="t" anchorCtr="0">
            <a:normAutofit fontScale="92500" lnSpcReduction="20000"/>
          </a:bodyPr>
          <a:lstStyle/>
          <a:p>
            <a:pPr lvl="0" indent="0">
              <a:lnSpc>
                <a:spcPct val="100000"/>
              </a:lnSpc>
            </a:pPr>
            <a:r>
              <a:rPr lang="de-DE" dirty="0">
                <a:latin typeface="Aptos" panose="020B0004020202020204" pitchFamily="34" charset="0"/>
              </a:rPr>
              <a:t>Schritt 1: Überprüfung der von der Gemeinde erhobenen Datentypen</a:t>
            </a:r>
          </a:p>
          <a:p>
            <a:pPr lvl="0" indent="0">
              <a:lnSpc>
                <a:spcPct val="100000"/>
              </a:lnSpc>
            </a:pPr>
            <a:r>
              <a:rPr lang="de-DE" dirty="0">
                <a:latin typeface="Aptos" panose="020B0004020202020204" pitchFamily="34" charset="0"/>
              </a:rPr>
              <a:t>Schritt 2: Entwicklung von Schlüsselindikatoren auf der Grundlage vorhandener Daten</a:t>
            </a:r>
          </a:p>
          <a:p>
            <a:pPr lvl="0" indent="0">
              <a:lnSpc>
                <a:spcPct val="100000"/>
              </a:lnSpc>
            </a:pPr>
            <a:r>
              <a:rPr lang="de-DE" dirty="0">
                <a:latin typeface="Aptos" panose="020B0004020202020204" pitchFamily="34" charset="0"/>
              </a:rPr>
              <a:t>Schritt 3: Entwicklung zusätzlicher Schlüsselindikatoren</a:t>
            </a:r>
          </a:p>
          <a:p>
            <a:pPr lvl="0" indent="0">
              <a:lnSpc>
                <a:spcPct val="100000"/>
              </a:lnSpc>
            </a:pPr>
            <a:r>
              <a:rPr lang="de-DE" dirty="0">
                <a:latin typeface="Aptos" panose="020B0004020202020204" pitchFamily="34" charset="0"/>
              </a:rPr>
              <a:t>Schritt 4: Entwicklung eines Systems zur Sicherstellung einer regelmäßigen Datenlieferung</a:t>
            </a:r>
          </a:p>
          <a:p>
            <a:pPr lvl="0" indent="0">
              <a:lnSpc>
                <a:spcPct val="100000"/>
              </a:lnSpc>
            </a:pPr>
            <a:r>
              <a:rPr lang="de-DE" dirty="0">
                <a:latin typeface="Aptos" panose="020B0004020202020204" pitchFamily="34" charset="0"/>
              </a:rPr>
              <a:t>Schritt 5: Regelmäßige Analyse der Daten</a:t>
            </a:r>
          </a:p>
          <a:p>
            <a:pPr lvl="0" indent="0">
              <a:lnSpc>
                <a:spcPct val="100000"/>
              </a:lnSpc>
            </a:pPr>
            <a:r>
              <a:rPr lang="de-DE" dirty="0">
                <a:latin typeface="Aptos" panose="020B0004020202020204" pitchFamily="34" charset="0"/>
              </a:rPr>
              <a:t>Schritt 6: Erörterung und Berichterstattung der Ergebnisse</a:t>
            </a:r>
            <a:endParaRPr dirty="0">
              <a:latin typeface="Aptos" panose="020B0004020202020204" pitchFamily="34" charset="0"/>
            </a:endParaRPr>
          </a:p>
        </p:txBody>
      </p:sp>
      <p:sp>
        <p:nvSpPr>
          <p:cNvPr id="133" name="Google Shape;133;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txBox="1">
            <a:spLocks noGrp="1"/>
          </p:cNvSpPr>
          <p:nvPr>
            <p:ph type="ctrTitle"/>
          </p:nvPr>
        </p:nvSpPr>
        <p:spPr>
          <a:xfrm>
            <a:off x="6096000" y="411479"/>
            <a:ext cx="5700304"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2. Lokale Umsetzung verfolgen</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594360" y="525781"/>
            <a:ext cx="6279776" cy="2542810"/>
          </a:xfrm>
          <a:prstGeom prst="rect">
            <a:avLst/>
          </a:prstGeom>
          <a:noFill/>
          <a:ln>
            <a:noFill/>
          </a:ln>
        </p:spPr>
        <p:txBody>
          <a:bodyPr spcFirstLastPara="1" wrap="square" lIns="0" tIns="0" rIns="0" bIns="0" anchor="b" anchorCtr="0">
            <a:noAutofit/>
          </a:bodyPr>
          <a:lstStyle/>
          <a:p>
            <a:pPr lvl="0"/>
            <a:r>
              <a:rPr lang="de-DE" dirty="0">
                <a:solidFill>
                  <a:schemeClr val="accent4"/>
                </a:solidFill>
                <a:latin typeface="Aptos Serif" panose="02020604070405020304" pitchFamily="18" charset="0"/>
                <a:cs typeface="Aptos Serif" panose="02020604070405020304" pitchFamily="18" charset="0"/>
              </a:rPr>
              <a:t>Schritt 1: Überprüfung der von der Gemeinde erhobenen Datentypen</a:t>
            </a:r>
            <a:endParaRPr dirty="0">
              <a:solidFill>
                <a:schemeClr val="accent4"/>
              </a:solidFill>
              <a:latin typeface="Aptos Serif" panose="02020604070405020304" pitchFamily="18" charset="0"/>
              <a:cs typeface="Aptos Serif" panose="02020604070405020304" pitchFamily="18" charset="0"/>
            </a:endParaRPr>
          </a:p>
        </p:txBody>
      </p:sp>
      <p:sp>
        <p:nvSpPr>
          <p:cNvPr id="145" name="Google Shape;145;p33"/>
          <p:cNvSpPr txBox="1">
            <a:spLocks noGrp="1"/>
          </p:cNvSpPr>
          <p:nvPr>
            <p:ph type="body" idx="2"/>
          </p:nvPr>
        </p:nvSpPr>
        <p:spPr>
          <a:xfrm>
            <a:off x="594360" y="3429000"/>
            <a:ext cx="6667052" cy="2542811"/>
          </a:xfrm>
          <a:prstGeom prst="rect">
            <a:avLst/>
          </a:prstGeom>
          <a:noFill/>
          <a:ln>
            <a:noFill/>
          </a:ln>
        </p:spPr>
        <p:txBody>
          <a:bodyPr spcFirstLastPara="1" wrap="square" lIns="0" tIns="45700" rIns="0" bIns="0" anchor="t" anchorCtr="0">
            <a:normAutofit/>
          </a:bodyPr>
          <a:lstStyle/>
          <a:p>
            <a:pPr marL="685800" lvl="0" indent="-457200">
              <a:buFont typeface="Arial"/>
              <a:buAutoNum type="arabicPeriod"/>
            </a:pPr>
            <a:r>
              <a:rPr lang="de-DE" dirty="0">
                <a:latin typeface="Aptos" panose="020B0004020202020204" pitchFamily="34" charset="0"/>
              </a:rPr>
              <a:t>Überblick über die Daten, die derzeit innerhalb der Gemeinde und ihrer Abteilungen erfasst werden</a:t>
            </a:r>
          </a:p>
          <a:p>
            <a:pPr marL="685800" lvl="0" indent="-457200">
              <a:buFont typeface="Arial"/>
              <a:buAutoNum type="arabicPeriod"/>
            </a:pPr>
            <a:r>
              <a:rPr lang="de-DE" dirty="0">
                <a:latin typeface="Aptos" panose="020B0004020202020204" pitchFamily="34" charset="0"/>
              </a:rPr>
              <a:t>Wie werden sie gespeichert oder verarbeitet (z. B. in einer Enterprise-</a:t>
            </a:r>
            <a:r>
              <a:rPr lang="de-DE" dirty="0" err="1">
                <a:latin typeface="Aptos" panose="020B0004020202020204" pitchFamily="34" charset="0"/>
              </a:rPr>
              <a:t>Resource</a:t>
            </a:r>
            <a:r>
              <a:rPr lang="de-DE" dirty="0">
                <a:latin typeface="Aptos" panose="020B0004020202020204" pitchFamily="34" charset="0"/>
              </a:rPr>
              <a:t>-</a:t>
            </a:r>
            <a:r>
              <a:rPr lang="de-DE" dirty="0" err="1">
                <a:latin typeface="Aptos" panose="020B0004020202020204" pitchFamily="34" charset="0"/>
              </a:rPr>
              <a:t>Planning</a:t>
            </a:r>
            <a:r>
              <a:rPr lang="de-DE" dirty="0">
                <a:latin typeface="Aptos" panose="020B0004020202020204" pitchFamily="34" charset="0"/>
              </a:rPr>
              <a:t>-Software)?</a:t>
            </a:r>
          </a:p>
          <a:p>
            <a:pPr marL="685800" lvl="0" indent="-457200">
              <a:buFont typeface="Arial"/>
              <a:buAutoNum type="arabicPeriod"/>
            </a:pPr>
            <a:r>
              <a:rPr lang="de-DE" dirty="0">
                <a:latin typeface="Aptos" panose="020B0004020202020204" pitchFamily="34" charset="0"/>
              </a:rPr>
              <a:t>Sind zusätzliche Daten erforderlich? </a:t>
            </a:r>
            <a:endParaRPr dirty="0">
              <a:latin typeface="Aptos" panose="020B0004020202020204" pitchFamily="34" charset="0"/>
            </a:endParaRPr>
          </a:p>
        </p:txBody>
      </p:sp>
      <p:sp>
        <p:nvSpPr>
          <p:cNvPr id="146" name="Google Shape;146;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594360" y="65673"/>
            <a:ext cx="6279776" cy="254281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Lokale Umsetzung verfolgen</a:t>
            </a:r>
            <a:endParaRPr dirty="0">
              <a:latin typeface="Aptos Serif" panose="02020604070405020304" pitchFamily="18" charset="0"/>
              <a:cs typeface="Aptos Serif" panose="02020604070405020304" pitchFamily="18" charset="0"/>
            </a:endParaRPr>
          </a:p>
        </p:txBody>
      </p:sp>
      <p:sp>
        <p:nvSpPr>
          <p:cNvPr id="153" name="Google Shape;153;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sp>
        <p:nvSpPr>
          <p:cNvPr id="154" name="Google Shape;154;p34"/>
          <p:cNvSpPr txBox="1"/>
          <p:nvPr/>
        </p:nvSpPr>
        <p:spPr>
          <a:xfrm>
            <a:off x="416957" y="2918926"/>
            <a:ext cx="9357663" cy="615513"/>
          </a:xfrm>
          <a:prstGeom prst="rect">
            <a:avLst/>
          </a:prstGeom>
          <a:noFill/>
          <a:ln>
            <a:noFill/>
          </a:ln>
        </p:spPr>
        <p:txBody>
          <a:bodyPr spcFirstLastPara="1" wrap="square" lIns="91425" tIns="45700" rIns="91425" bIns="45700" anchor="t" anchorCtr="0">
            <a:spAutoFit/>
          </a:bodyPr>
          <a:lstStyle/>
          <a:p>
            <a:pPr lvl="0"/>
            <a:r>
              <a:rPr lang="de-DE" sz="2000" b="1" dirty="0">
                <a:solidFill>
                  <a:schemeClr val="accent4"/>
                </a:solidFill>
                <a:latin typeface="Aptos" panose="020B0004020202020204" pitchFamily="34" charset="0"/>
              </a:rPr>
              <a:t>Aus dem Tool „Überwachungsergebnisse – Berichtsvorlage“:</a:t>
            </a:r>
            <a:endParaRPr sz="1400" b="0" i="0" u="none" strike="noStrike" cap="none"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ptos" panose="020B0004020202020204" pitchFamily="34" charset="0"/>
              <a:sym typeface="Arial"/>
            </a:endParaRPr>
          </a:p>
        </p:txBody>
      </p:sp>
      <p:pic>
        <p:nvPicPr>
          <p:cNvPr id="155" name="Google Shape;155;p34"/>
          <p:cNvPicPr preferRelativeResize="0"/>
          <p:nvPr/>
        </p:nvPicPr>
        <p:blipFill rotWithShape="1">
          <a:blip r:embed="rId3">
            <a:alphaModFix/>
          </a:blip>
          <a:srcRect l="19500" t="38036" r="25816" b="13560"/>
          <a:stretch/>
        </p:blipFill>
        <p:spPr>
          <a:xfrm>
            <a:off x="416958" y="3429000"/>
            <a:ext cx="5451051" cy="2714069"/>
          </a:xfrm>
          <a:prstGeom prst="rect">
            <a:avLst/>
          </a:prstGeom>
          <a:noFill/>
          <a:ln>
            <a:noFill/>
          </a:ln>
        </p:spPr>
      </p:pic>
      <p:pic>
        <p:nvPicPr>
          <p:cNvPr id="156" name="Google Shape;156;p34"/>
          <p:cNvPicPr preferRelativeResize="0"/>
          <p:nvPr/>
        </p:nvPicPr>
        <p:blipFill rotWithShape="1">
          <a:blip r:embed="rId4">
            <a:alphaModFix/>
          </a:blip>
          <a:srcRect l="15088" t="36549" r="23499" b="11372"/>
          <a:stretch/>
        </p:blipFill>
        <p:spPr>
          <a:xfrm>
            <a:off x="6096000" y="3429000"/>
            <a:ext cx="5626249" cy="26837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6096000" y="400721"/>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3. KPIs &amp; Reporting</a:t>
            </a:r>
            <a:endParaRPr dirty="0">
              <a:latin typeface="Aptos Serif" panose="02020604070405020304" pitchFamily="18" charset="0"/>
              <a:cs typeface="Aptos Serif" panose="02020604070405020304" pitchFamily="18" charset="0"/>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1008</Words>
  <Application>Microsoft Macintosh PowerPoint</Application>
  <PresentationFormat>Breitbild</PresentationFormat>
  <Paragraphs>103</Paragraphs>
  <Slides>23</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Play</vt:lpstr>
      <vt:lpstr>Aptos Serif</vt:lpstr>
      <vt:lpstr>Aptos</vt:lpstr>
      <vt:lpstr>Calibri</vt:lpstr>
      <vt:lpstr>Benutzerdefiniert</vt:lpstr>
      <vt:lpstr>PowerPoint-Präsentation</vt:lpstr>
      <vt:lpstr>Agenda</vt:lpstr>
      <vt:lpstr>1. Einführung in Monitoring &amp; Evaluation</vt:lpstr>
      <vt:lpstr>Monitoring &amp; Evaluation</vt:lpstr>
      <vt:lpstr>Monitoring des Fortschritts</vt:lpstr>
      <vt:lpstr>2. Lokale Umsetzung verfolgen</vt:lpstr>
      <vt:lpstr>Schritt 1: Überprüfung der von der Gemeinde erhobenen Datentypen</vt:lpstr>
      <vt:lpstr>Lokale Umsetzung verfolgen</vt:lpstr>
      <vt:lpstr>3. KPIs &amp; Reporting</vt:lpstr>
      <vt:lpstr>Was sind KPIs?</vt:lpstr>
      <vt:lpstr>Monitoring des Fortschritts</vt:lpstr>
      <vt:lpstr>Schritt 2: Entwicklung von Schlüsselindikatoren auf der Grundlage vorhandener Daten</vt:lpstr>
      <vt:lpstr>Schritt 3: Entwicklung zusätzlicher Schlüsselindikatoren</vt:lpstr>
      <vt:lpstr>Schritt 4: Entwicklung eines  Systems zur Sicherstellung einer regelmäßigen Datenlieferung</vt:lpstr>
      <vt:lpstr>Schritt 5: Regelmäßige Analyse der Daten</vt:lpstr>
      <vt:lpstr>4. Feedback- Mechanismen</vt:lpstr>
      <vt:lpstr>Monitoring des Fortschritts</vt:lpstr>
      <vt:lpstr>Schritt 6: Diskussion und Berichterstattung der Ergebnisse</vt:lpstr>
      <vt:lpstr>Tools: Vorlagen für das Reporting</vt:lpstr>
      <vt:lpstr>Feedback-Mechanismen</vt:lpstr>
      <vt:lpstr>Vielen Dank für Ihre Aufmerksamkeit!</vt:lpstr>
      <vt:lpstr>Textquellen:</vt:lpstr>
      <vt:lpstr>Bildquellen: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3</cp:revision>
  <dcterms:created xsi:type="dcterms:W3CDTF">2024-09-16T10:50:40Z</dcterms:created>
  <dcterms:modified xsi:type="dcterms:W3CDTF">2026-01-16T13:43:50Z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