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3" r:id="rId4"/>
    <p:sldId id="259" r:id="rId5"/>
    <p:sldId id="264" r:id="rId6"/>
    <p:sldId id="261" r:id="rId7"/>
    <p:sldId id="265" r:id="rId8"/>
  </p:sldIdLst>
  <p:sldSz cx="12192000" cy="6858000"/>
  <p:notesSz cx="6858000" cy="9144000"/>
  <p:embeddedFontLst>
    <p:embeddedFont>
      <p:font typeface="Aptos Serif" panose="02020604070405020304" pitchFamily="18" charset="0"/>
      <p:regular r:id="rId10"/>
      <p:bold r:id="rId11"/>
      <p:italic r:id="rId12"/>
      <p:boldItalic r:id="rId13"/>
    </p:embeddedFont>
    <p:embeddedFont>
      <p:font typeface="Play" pitchFamily="2" charset="0"/>
      <p:regular r:id="rId14"/>
      <p:bold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jWxeugmlrXDrTIhLxk/t5U+PydS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ziska Häller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 snapToGrid="0">
      <p:cViewPr varScale="1">
        <p:scale>
          <a:sx n="116" d="100"/>
          <a:sy n="116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970D62D3-1480-F3DC-10AF-899B6CC9A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>
            <a:extLst>
              <a:ext uri="{FF2B5EF4-FFF2-40B4-BE49-F238E27FC236}">
                <a16:creationId xmlns:a16="http://schemas.microsoft.com/office/drawing/2014/main" id="{5FBC20A3-E6DB-B8D4-660B-6E165ED167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3:notes">
            <a:extLst>
              <a:ext uri="{FF2B5EF4-FFF2-40B4-BE49-F238E27FC236}">
                <a16:creationId xmlns:a16="http://schemas.microsoft.com/office/drawing/2014/main" id="{4C9DEA98-90F9-96E1-DE3E-9D75A11B79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18013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>
          <a:extLst>
            <a:ext uri="{FF2B5EF4-FFF2-40B4-BE49-F238E27FC236}">
              <a16:creationId xmlns:a16="http://schemas.microsoft.com/office/drawing/2014/main" id="{1089E8EA-B2DC-2C32-89A2-61AFC0876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9:notes">
            <a:extLst>
              <a:ext uri="{FF2B5EF4-FFF2-40B4-BE49-F238E27FC236}">
                <a16:creationId xmlns:a16="http://schemas.microsoft.com/office/drawing/2014/main" id="{29E57980-39DC-D171-FFF0-5927B93EDD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9:notes">
            <a:extLst>
              <a:ext uri="{FF2B5EF4-FFF2-40B4-BE49-F238E27FC236}">
                <a16:creationId xmlns:a16="http://schemas.microsoft.com/office/drawing/2014/main" id="{8D5EEF44-4EE9-349F-0541-24C05117F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5086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de-DE"/>
              <a:t>Quelle: </a:t>
            </a:r>
            <a:r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Broschüre „Computer am Arbeitsplatz: Wirtschaftlichkeit und Umweltschutz – Ratgeber für Verwaltungen“; Prakash et. al., uni 2016</a:t>
            </a:r>
            <a:endParaRPr/>
          </a:p>
        </p:txBody>
      </p:sp>
      <p:sp>
        <p:nvSpPr>
          <p:cNvPr id="77" name="Google Shape;7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>
          <a:extLst>
            <a:ext uri="{FF2B5EF4-FFF2-40B4-BE49-F238E27FC236}">
              <a16:creationId xmlns:a16="http://schemas.microsoft.com/office/drawing/2014/main" id="{6543B44C-3CD3-978C-24E0-A5D11DE4B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:notes">
            <a:extLst>
              <a:ext uri="{FF2B5EF4-FFF2-40B4-BE49-F238E27FC236}">
                <a16:creationId xmlns:a16="http://schemas.microsoft.com/office/drawing/2014/main" id="{459F9BBF-DF90-916C-CFFA-876CDCD8AE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11:notes">
            <a:extLst>
              <a:ext uri="{FF2B5EF4-FFF2-40B4-BE49-F238E27FC236}">
                <a16:creationId xmlns:a16="http://schemas.microsoft.com/office/drawing/2014/main" id="{3C325BB9-2038-5C12-12AE-76FF0BFD58B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de-DE"/>
              <a:t>Quelle: </a:t>
            </a:r>
            <a:r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Broschüre „Computer am Arbeitsplatz: Wirtschaftlichkeit und Umweltschutz – Ratgeber für Verwaltungen“; Prakash et. al., uni 2016</a:t>
            </a:r>
            <a:endParaRPr/>
          </a:p>
        </p:txBody>
      </p:sp>
      <p:sp>
        <p:nvSpPr>
          <p:cNvPr id="77" name="Google Shape;77;p11:notes">
            <a:extLst>
              <a:ext uri="{FF2B5EF4-FFF2-40B4-BE49-F238E27FC236}">
                <a16:creationId xmlns:a16="http://schemas.microsoft.com/office/drawing/2014/main" id="{BA04EFB0-6CB6-3093-13C4-EF99412AD32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de-D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416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1">
  <p:cSld name="Titel 1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/>
          <p:nvPr/>
        </p:nvSpPr>
        <p:spPr>
          <a:xfrm rot="10800000">
            <a:off x="332000" y="4831776"/>
            <a:ext cx="4356925" cy="4052448"/>
          </a:xfrm>
          <a:prstGeom prst="pie">
            <a:avLst>
              <a:gd name="adj1" fmla="val 0"/>
              <a:gd name="adj2" fmla="val 1080160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17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18" name="Google Shape;18;p17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3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17"/>
          <p:cNvSpPr/>
          <p:nvPr/>
        </p:nvSpPr>
        <p:spPr>
          <a:xfrm rot="10800000">
            <a:off x="-1304496" y="5613097"/>
            <a:ext cx="2624490" cy="2489806"/>
          </a:xfrm>
          <a:prstGeom prst="pie">
            <a:avLst>
              <a:gd name="adj1" fmla="val 5413995"/>
              <a:gd name="adj2" fmla="val 1082628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7"/>
          <p:cNvSpPr/>
          <p:nvPr/>
        </p:nvSpPr>
        <p:spPr>
          <a:xfrm rot="-5400000">
            <a:off x="-1055890" y="818688"/>
            <a:ext cx="2127278" cy="2127278"/>
          </a:xfrm>
          <a:prstGeom prst="pie">
            <a:avLst>
              <a:gd name="adj1" fmla="val 0"/>
              <a:gd name="adj2" fmla="val 1085180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>
  <p:cSld name="Agenda 1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/>
          <p:nvPr/>
        </p:nvSpPr>
        <p:spPr>
          <a:xfrm>
            <a:off x="9879382" y="-1169095"/>
            <a:ext cx="2338190" cy="2338190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678774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>
            <a:lvl1pPr marL="457200" lvl="0" indent="-228600" algn="l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Arial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55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2pPr>
            <a:lvl3pPr marL="1371600" lvl="2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3pPr>
            <a:lvl4pPr marL="1828800" lvl="3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  <a:defRPr sz="2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" name="Google Shape;27;p18"/>
          <p:cNvCxnSpPr/>
          <p:nvPr/>
        </p:nvCxnSpPr>
        <p:spPr>
          <a:xfrm>
            <a:off x="594360" y="2148840"/>
            <a:ext cx="2130552" cy="0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8"/>
          <p:cNvSpPr/>
          <p:nvPr/>
        </p:nvSpPr>
        <p:spPr>
          <a:xfrm>
            <a:off x="8076007" y="-706089"/>
            <a:ext cx="1393345" cy="1412178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/>
          <p:nvPr/>
        </p:nvSpPr>
        <p:spPr>
          <a:xfrm>
            <a:off x="9723419" y="301731"/>
            <a:ext cx="846741" cy="80871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">
  <p:cSld name="Titel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32" name="Google Shape;32;p22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6309905" y="454955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22"/>
          <p:cNvSpPr/>
          <p:nvPr/>
        </p:nvSpPr>
        <p:spPr>
          <a:xfrm rot="-5400000">
            <a:off x="-1994302" y="2784058"/>
            <a:ext cx="3988604" cy="4143593"/>
          </a:xfrm>
          <a:prstGeom prst="pie">
            <a:avLst>
              <a:gd name="adj1" fmla="val 0"/>
              <a:gd name="adj2" fmla="val 10795612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2"/>
          <p:cNvSpPr/>
          <p:nvPr/>
        </p:nvSpPr>
        <p:spPr>
          <a:xfrm rot="10800000">
            <a:off x="1657654" y="5606713"/>
            <a:ext cx="2376839" cy="2502573"/>
          </a:xfrm>
          <a:prstGeom prst="pie">
            <a:avLst>
              <a:gd name="adj1" fmla="val 0"/>
              <a:gd name="adj2" fmla="val 10851802"/>
            </a:avLst>
          </a:prstGeom>
          <a:solidFill>
            <a:srgbClr val="64B1B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2"/>
          <p:cNvSpPr/>
          <p:nvPr/>
        </p:nvSpPr>
        <p:spPr>
          <a:xfrm rot="-8153822">
            <a:off x="691437" y="2439793"/>
            <a:ext cx="1375053" cy="140689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2">
  <p:cSld name="Titel 2">
    <p:bg>
      <p:bgPr>
        <a:solidFill>
          <a:schemeClr val="lt1"/>
        </a:solidFill>
        <a:effectLst/>
      </p:bgPr>
    </p:bg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  <a:defRPr sz="6000" b="1" i="0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1"/>
          </p:nvPr>
        </p:nvSpPr>
        <p:spPr>
          <a:xfrm>
            <a:off x="6299835" y="4568602"/>
            <a:ext cx="5486400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None/>
              <a:defRPr sz="2400" b="1" i="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2pPr>
            <a:lvl3pPr marL="1371600" lvl="2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3pPr>
            <a:lvl4pPr marL="1828800" lvl="3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4pPr>
            <a:lvl5pPr marL="2286000" lvl="4" indent="-482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4000"/>
              <a:buChar char="•"/>
              <a:defRPr sz="40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40" name="Google Shape;40;p21"/>
          <p:cNvCxnSpPr/>
          <p:nvPr/>
        </p:nvCxnSpPr>
        <p:spPr>
          <a:xfrm>
            <a:off x="6309360" y="3950208"/>
            <a:ext cx="2133600" cy="3992"/>
          </a:xfrm>
          <a:prstGeom prst="straightConnector1">
            <a:avLst/>
          </a:prstGeom>
          <a:noFill/>
          <a:ln w="101600" cap="flat" cmpd="sng">
            <a:solidFill>
              <a:schemeClr val="accent4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41" name="Google Shape;41;p21"/>
          <p:cNvSpPr>
            <a:spLocks noGrp="1"/>
          </p:cNvSpPr>
          <p:nvPr>
            <p:ph type="pic" idx="2"/>
          </p:nvPr>
        </p:nvSpPr>
        <p:spPr>
          <a:xfrm>
            <a:off x="0" y="-11113"/>
            <a:ext cx="5628068" cy="6858000"/>
          </a:xfrm>
          <a:prstGeom prst="flowChartDelay">
            <a:avLst/>
          </a:prstGeom>
          <a:solidFill>
            <a:srgbClr val="87C3CD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nanzierung">
  <p:cSld name="Finanzierung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9"/>
          <p:cNvSpPr txBox="1">
            <a:spLocks noGrp="1"/>
          </p:cNvSpPr>
          <p:nvPr>
            <p:ph type="body" idx="1"/>
          </p:nvPr>
        </p:nvSpPr>
        <p:spPr>
          <a:xfrm>
            <a:off x="2179161" y="3113786"/>
            <a:ext cx="4749959" cy="203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1800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4" name="Google Shape;44;p29" descr="Ein Bild, das Screenshot, Schrift, Text, Electric Blue (Farbe) enthält.&#10;&#10;Automatisch generierte Beschreibu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41071" y="2129065"/>
            <a:ext cx="3150689" cy="8729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94360" y="1825625"/>
            <a:ext cx="1100328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title"/>
          </p:nvPr>
        </p:nvSpPr>
        <p:spPr>
          <a:xfrm>
            <a:off x="594360" y="365125"/>
            <a:ext cx="1100328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  <a:defRPr sz="4400" b="1" i="0" u="none" strike="noStrike" cap="none">
                <a:solidFill>
                  <a:srgbClr val="3F3F3F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sldNum" idx="12"/>
          </p:nvPr>
        </p:nvSpPr>
        <p:spPr>
          <a:xfrm>
            <a:off x="594360" y="6332220"/>
            <a:ext cx="523240" cy="247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‹Nr.›</a:t>
            </a:fld>
            <a:endParaRPr/>
          </a:p>
        </p:txBody>
      </p:sp>
      <p:pic>
        <p:nvPicPr>
          <p:cNvPr id="14" name="Google Shape;14;p16" descr="Logo ProCure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0419633" y="5890912"/>
            <a:ext cx="1307555" cy="71385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"/>
          <p:cNvSpPr txBox="1"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6000"/>
              <a:buFont typeface="Play"/>
              <a:buNone/>
            </a:pP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Let‘s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start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with</a:t>
            </a:r>
            <a:r>
              <a:rPr lang="de-DE" sz="5400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a </a:t>
            </a:r>
            <a:r>
              <a:rPr lang="de-DE" sz="5400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quiz</a:t>
            </a:r>
            <a:endParaRPr sz="5400"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355B1B6-4FE6-6F65-5959-B723DC1F91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5383033"/>
            <a:ext cx="3687417" cy="1474966"/>
          </a:xfrm>
          <a:prstGeom prst="rect">
            <a:avLst/>
          </a:prstGeom>
        </p:spPr>
      </p:pic>
      <p:pic>
        <p:nvPicPr>
          <p:cNvPr id="1026" name="Picture 2" descr="Ein Bild, das Text, Schrift, Screenshot, Grafiken enthält.&#10;&#10;Automatisch generierte Beschreibung">
            <a:extLst>
              <a:ext uri="{FF2B5EF4-FFF2-40B4-BE49-F238E27FC236}">
                <a16:creationId xmlns:a16="http://schemas.microsoft.com/office/drawing/2014/main" id="{4B73C7A2-99D8-A374-ABDB-B91BC1ED13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392" y="4930456"/>
            <a:ext cx="5334608" cy="1927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Food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5" name="Google Shape;55;p3"/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you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take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into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account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used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cultivation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harvesting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processing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, a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cup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tea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accounts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consumption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around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30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litres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. This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also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referred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‘virtual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’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contained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in a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cup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tea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. How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much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virtual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contained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in a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cup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coffee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60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litres</a:t>
            </a:r>
            <a:endParaRPr sz="20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30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litres</a:t>
            </a:r>
            <a:endParaRPr sz="20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140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litres</a:t>
            </a:r>
            <a:endParaRPr sz="2000" b="0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C904978C-8F01-07C0-D55A-29E757AEDC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">
            <a:extLst>
              <a:ext uri="{FF2B5EF4-FFF2-40B4-BE49-F238E27FC236}">
                <a16:creationId xmlns:a16="http://schemas.microsoft.com/office/drawing/2014/main" id="{7D052BAA-1EDD-51C2-7654-FAEF145946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Food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55" name="Google Shape;55;p3">
            <a:extLst>
              <a:ext uri="{FF2B5EF4-FFF2-40B4-BE49-F238E27FC236}">
                <a16:creationId xmlns:a16="http://schemas.microsoft.com/office/drawing/2014/main" id="{CDC2590C-B383-EEF5-5325-42B55D88A7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9" y="2281918"/>
            <a:ext cx="11340967" cy="370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85000" lnSpcReduction="10000"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you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take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into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account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used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cultivation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,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harvesting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and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processing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, a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cup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tea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accounts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consumption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around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30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litres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. This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also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referred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as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the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‘virtual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’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contained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in a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cup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tea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. How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much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virtual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water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is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contained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in a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cup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coffee</a:t>
            </a: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</a:rPr>
              <a:t>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60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litres</a:t>
            </a:r>
            <a:endParaRPr sz="20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20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30 </a:t>
            </a:r>
            <a:r>
              <a:rPr lang="de-DE" sz="2000" b="0" dirty="0" err="1">
                <a:solidFill>
                  <a:schemeClr val="dk1"/>
                </a:solidFill>
                <a:latin typeface="Aptos" panose="020B0004020202020204" pitchFamily="34" charset="0"/>
              </a:rPr>
              <a:t>litres</a:t>
            </a:r>
            <a:endParaRPr sz="20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8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20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140 </a:t>
            </a:r>
            <a:r>
              <a:rPr lang="de-DE" sz="2000" b="0" dirty="0" err="1">
                <a:solidFill>
                  <a:srgbClr val="FF0000"/>
                </a:solidFill>
                <a:latin typeface="Aptos" panose="020B0004020202020204" pitchFamily="34" charset="0"/>
              </a:rPr>
              <a:t>litres</a:t>
            </a:r>
            <a:endParaRPr lang="de-DE" sz="2000" b="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marL="228600" lvl="0" indent="0"/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The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main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tea-growing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areas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located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regions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with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high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rainfall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. As a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result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tea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has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lower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water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footprint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than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coffee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. Coffee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accounts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6%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global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water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trade,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placing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it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among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top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commodities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in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this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sector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sz="2100" b="0" dirty="0">
              <a:solidFill>
                <a:schemeClr val="tx1"/>
              </a:solidFill>
              <a:latin typeface="Aptos" panose="020B00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083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Paper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How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many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kilograms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wood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does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1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package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recycled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(500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sheets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) save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compared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primary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fiber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</a:p>
          <a:p>
            <a:pPr marL="516149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3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0,5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7,5 kg</a:t>
            </a:r>
            <a:endParaRPr sz="1800" b="0" dirty="0">
              <a:solidFill>
                <a:schemeClr val="dk1"/>
              </a:solidFill>
              <a:latin typeface="Aptos" panose="020B00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>
          <a:extLst>
            <a:ext uri="{FF2B5EF4-FFF2-40B4-BE49-F238E27FC236}">
              <a16:creationId xmlns:a16="http://schemas.microsoft.com/office/drawing/2014/main" id="{A86C4466-AFE9-545C-F492-797F6EA06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>
            <a:extLst>
              <a:ext uri="{FF2B5EF4-FFF2-40B4-BE49-F238E27FC236}">
                <a16:creationId xmlns:a16="http://schemas.microsoft.com/office/drawing/2014/main" id="{C7C55695-0D53-5933-52D2-93DA772CF9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Paper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67" name="Google Shape;67;p9">
            <a:extLst>
              <a:ext uri="{FF2B5EF4-FFF2-40B4-BE49-F238E27FC236}">
                <a16:creationId xmlns:a16="http://schemas.microsoft.com/office/drawing/2014/main" id="{27BF9E78-BEF4-8C74-896A-126FC86006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60" y="2260601"/>
            <a:ext cx="11340967" cy="41401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92500" lnSpcReduction="10000"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How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many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kilograms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wood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does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1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package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recycled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(500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sheets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) save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compared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primary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fiber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?</a:t>
            </a:r>
          </a:p>
          <a:p>
            <a:pPr marL="516149" lvl="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3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0,5 kg</a:t>
            </a:r>
            <a:endParaRPr sz="18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8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7,5 kg</a:t>
            </a:r>
          </a:p>
          <a:p>
            <a:pPr marL="228600" lvl="0" indent="0">
              <a:lnSpc>
                <a:spcPct val="100000"/>
              </a:lnSpc>
            </a:pP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Approximately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7.5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kilograms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wood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needed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produce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500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sheets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primary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fiber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wood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is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needed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produce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recycled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,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which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means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that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100%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wood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consumption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primary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fiber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paper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200" b="0" dirty="0" err="1">
                <a:solidFill>
                  <a:schemeClr val="tx1"/>
                </a:solidFill>
                <a:latin typeface="Aptos" panose="020B0004020202020204" pitchFamily="34" charset="0"/>
              </a:rPr>
              <a:t>saved</a:t>
            </a:r>
            <a:r>
              <a:rPr lang="de-DE" sz="2200" b="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sz="2200" b="0" dirty="0">
              <a:solidFill>
                <a:schemeClr val="tx1"/>
              </a:solidFill>
              <a:latin typeface="Aptos" panose="020B00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527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514054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Electrical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appliances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and IT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80" name="Google Shape;80;p11"/>
          <p:cNvSpPr txBox="1">
            <a:spLocks noGrp="1"/>
          </p:cNvSpPr>
          <p:nvPr>
            <p:ph type="body" idx="1"/>
          </p:nvPr>
        </p:nvSpPr>
        <p:spPr>
          <a:xfrm>
            <a:off x="594350" y="2260600"/>
            <a:ext cx="11503800" cy="3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How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much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CO</a:t>
            </a:r>
            <a:r>
              <a:rPr lang="de-DE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saved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notebook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6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years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instead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just 3?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10 %</a:t>
            </a:r>
            <a:endParaRPr sz="19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28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%</a:t>
            </a:r>
            <a:endParaRPr sz="19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52 %</a:t>
            </a:r>
            <a:endParaRPr sz="19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>
          <a:extLst>
            <a:ext uri="{FF2B5EF4-FFF2-40B4-BE49-F238E27FC236}">
              <a16:creationId xmlns:a16="http://schemas.microsoft.com/office/drawing/2014/main" id="{01C71771-CD8F-C77D-ED7F-250535825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>
            <a:extLst>
              <a:ext uri="{FF2B5EF4-FFF2-40B4-BE49-F238E27FC236}">
                <a16:creationId xmlns:a16="http://schemas.microsoft.com/office/drawing/2014/main" id="{8788B60F-E273-7165-6E12-88DA9136D07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4360" y="189572"/>
            <a:ext cx="7514054" cy="159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4400"/>
              <a:buFont typeface="Play"/>
              <a:buNone/>
            </a:pP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Electrical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</a:t>
            </a:r>
            <a:r>
              <a:rPr lang="de-DE" dirty="0" err="1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appliances</a:t>
            </a:r>
            <a:r>
              <a:rPr lang="de-DE" dirty="0">
                <a:latin typeface="Aptos Serif" panose="02020604070405020304" pitchFamily="18" charset="0"/>
                <a:ea typeface="Arial"/>
                <a:cs typeface="Aptos Serif" panose="02020604070405020304" pitchFamily="18" charset="0"/>
                <a:sym typeface="Arial"/>
              </a:rPr>
              <a:t> and IT</a:t>
            </a:r>
            <a:endParaRPr dirty="0">
              <a:latin typeface="Aptos Serif" panose="02020604070405020304" pitchFamily="18" charset="0"/>
              <a:cs typeface="Aptos Serif" panose="02020604070405020304" pitchFamily="18" charset="0"/>
            </a:endParaRPr>
          </a:p>
        </p:txBody>
      </p:sp>
      <p:sp>
        <p:nvSpPr>
          <p:cNvPr id="80" name="Google Shape;80;p11">
            <a:extLst>
              <a:ext uri="{FF2B5EF4-FFF2-40B4-BE49-F238E27FC236}">
                <a16:creationId xmlns:a16="http://schemas.microsoft.com/office/drawing/2014/main" id="{1F51BDDF-AE74-24DC-7D28-254592528C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94350" y="2260600"/>
            <a:ext cx="11503800" cy="3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28600" rIns="0" bIns="0" anchor="t" anchorCtr="0">
            <a:normAutofit fontScale="85000" lnSpcReduction="10000"/>
          </a:bodyPr>
          <a:lstStyle/>
          <a:p>
            <a:pPr marL="230399" lvl="0" indent="0">
              <a:lnSpc>
                <a:spcPct val="130000"/>
              </a:lnSpc>
            </a:pP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How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much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CO</a:t>
            </a:r>
            <a:r>
              <a:rPr lang="de-DE" sz="20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e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can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be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saved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notebook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used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6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years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instead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000" b="0" dirty="0" err="1">
                <a:solidFill>
                  <a:schemeClr val="tx1"/>
                </a:solidFill>
                <a:latin typeface="Aptos" panose="020B0004020202020204" pitchFamily="34" charset="0"/>
              </a:rPr>
              <a:t>of</a:t>
            </a:r>
            <a:r>
              <a:rPr lang="de-DE" sz="2000" b="0" dirty="0">
                <a:solidFill>
                  <a:schemeClr val="tx1"/>
                </a:solidFill>
                <a:latin typeface="Aptos" panose="020B0004020202020204" pitchFamily="34" charset="0"/>
              </a:rPr>
              <a:t> just 3?</a:t>
            </a:r>
          </a:p>
          <a:p>
            <a:pPr marL="573299" lvl="0" indent="-34290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10 %</a:t>
            </a:r>
            <a:endParaRPr sz="1900" dirty="0"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rgbClr val="FF0000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rgbClr val="FF0000"/>
                </a:solidFill>
                <a:latin typeface="Aptos" panose="020B0004020202020204" pitchFamily="34" charset="0"/>
                <a:sym typeface="Arial"/>
              </a:rPr>
              <a:t>28 </a:t>
            </a:r>
            <a:r>
              <a:rPr lang="de-DE" sz="1900" b="0" dirty="0">
                <a:solidFill>
                  <a:srgbClr val="FF0000"/>
                </a:solidFill>
                <a:latin typeface="Aptos" panose="020B0004020202020204" pitchFamily="34" charset="0"/>
              </a:rPr>
              <a:t>%</a:t>
            </a:r>
            <a:endParaRPr sz="1900" dirty="0">
              <a:solidFill>
                <a:srgbClr val="FF0000"/>
              </a:solidFill>
              <a:latin typeface="Aptos" panose="020B0004020202020204" pitchFamily="34" charset="0"/>
            </a:endParaRPr>
          </a:p>
          <a:p>
            <a:pPr marL="571500" lvl="0" indent="-342900" algn="l" rtl="0">
              <a:lnSpc>
                <a:spcPct val="130000"/>
              </a:lnSpc>
              <a:spcBef>
                <a:spcPts val="22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</a:rPr>
              <a:t>- </a:t>
            </a:r>
            <a:r>
              <a:rPr lang="de-DE" sz="1900" b="0" dirty="0">
                <a:solidFill>
                  <a:schemeClr val="dk1"/>
                </a:solidFill>
                <a:latin typeface="Aptos" panose="020B0004020202020204" pitchFamily="34" charset="0"/>
                <a:sym typeface="Arial"/>
              </a:rPr>
              <a:t>52 %</a:t>
            </a:r>
          </a:p>
          <a:p>
            <a:pPr marL="228600" lvl="0" indent="0">
              <a:lnSpc>
                <a:spcPct val="130000"/>
              </a:lnSpc>
            </a:pP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Most CO</a:t>
            </a:r>
            <a:r>
              <a:rPr lang="de-DE" sz="2100" b="0" baseline="-25000" dirty="0">
                <a:solidFill>
                  <a:schemeClr val="tx1"/>
                </a:solidFill>
                <a:latin typeface="Aptos" panose="020B0004020202020204" pitchFamily="34" charset="0"/>
              </a:rPr>
              <a:t>2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emissions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from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notebooks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are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attributable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to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manufacturing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.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Using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notebook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for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longer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reduces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emissions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—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buying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new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one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after 6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years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causes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28 %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fewer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emissions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than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buying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new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one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 after 3 </a:t>
            </a:r>
            <a:r>
              <a:rPr lang="de-DE" sz="2100" b="0" dirty="0" err="1">
                <a:solidFill>
                  <a:schemeClr val="tx1"/>
                </a:solidFill>
                <a:latin typeface="Aptos" panose="020B0004020202020204" pitchFamily="34" charset="0"/>
              </a:rPr>
              <a:t>years</a:t>
            </a:r>
            <a:r>
              <a:rPr lang="de-DE" sz="2100" b="0" dirty="0">
                <a:solidFill>
                  <a:schemeClr val="tx1"/>
                </a:solidFill>
                <a:latin typeface="Aptos" panose="020B0004020202020204" pitchFamily="34" charset="0"/>
              </a:rPr>
              <a:t>.</a:t>
            </a:r>
            <a:endParaRPr sz="2100" dirty="0">
              <a:solidFill>
                <a:schemeClr val="tx1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849293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">
  <a:themeElements>
    <a:clrScheme name="Benutzerdefiniert 5">
      <a:dk1>
        <a:srgbClr val="000000"/>
      </a:dk1>
      <a:lt1>
        <a:srgbClr val="FFFFFF"/>
      </a:lt1>
      <a:dk2>
        <a:srgbClr val="E4E4E4"/>
      </a:dk2>
      <a:lt2>
        <a:srgbClr val="A3C42A"/>
      </a:lt2>
      <a:accent1>
        <a:srgbClr val="A9D4DB"/>
      </a:accent1>
      <a:accent2>
        <a:srgbClr val="FAB609"/>
      </a:accent2>
      <a:accent3>
        <a:srgbClr val="4495A2"/>
      </a:accent3>
      <a:accent4>
        <a:srgbClr val="035854"/>
      </a:accent4>
      <a:accent5>
        <a:srgbClr val="CCDB84"/>
      </a:accent5>
      <a:accent6>
        <a:srgbClr val="A3C42A"/>
      </a:accent6>
      <a:hlink>
        <a:srgbClr val="035854"/>
      </a:hlink>
      <a:folHlink>
        <a:srgbClr val="0F49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433</Words>
  <Application>Microsoft Macintosh PowerPoint</Application>
  <PresentationFormat>Breitbild</PresentationFormat>
  <Paragraphs>38</Paragraphs>
  <Slides>7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Play</vt:lpstr>
      <vt:lpstr>Calibri</vt:lpstr>
      <vt:lpstr>Aptos</vt:lpstr>
      <vt:lpstr>Aptos Serif</vt:lpstr>
      <vt:lpstr>Benutzerdefiniert</vt:lpstr>
      <vt:lpstr>Let‘s start with a quiz</vt:lpstr>
      <vt:lpstr>Food</vt:lpstr>
      <vt:lpstr>Food</vt:lpstr>
      <vt:lpstr>Paper</vt:lpstr>
      <vt:lpstr>Paper</vt:lpstr>
      <vt:lpstr>Electrical appliances and IT</vt:lpstr>
      <vt:lpstr>Electrical appliances and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nicole</dc:creator>
  <cp:lastModifiedBy>Katharina Gasteiger</cp:lastModifiedBy>
  <cp:revision>6</cp:revision>
  <dcterms:created xsi:type="dcterms:W3CDTF">2024-09-16T10:50:40Z</dcterms:created>
  <dcterms:modified xsi:type="dcterms:W3CDTF">2026-04-30T06:05:17Z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0x010100255B8ECBF0E41D4F84283CBD4EE3A7A4</vt:lpwstr>
  </property>
  <property fmtid="{D5CDD505-2E9C-101B-9397-08002B2CF9AE}" pid="3" name="MediaServiceImageTags">
    <vt:lpwstr/>
  </property>
</Properties>
</file>