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4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12192000" cy="6858000"/>
  <p:notesSz cx="6858000" cy="9144000"/>
  <p:embeddedFontLst>
    <p:embeddedFont>
      <p:font typeface="Aptos Serif" panose="02020604070405020304" pitchFamily="18" charset="0"/>
      <p:regular r:id="rId44"/>
      <p:bold r:id="rId45"/>
      <p:italic r:id="rId46"/>
      <p:boldItalic r:id="rId47"/>
    </p:embeddedFont>
    <p:embeddedFont>
      <p:font typeface="Play" pitchFamily="2" charset="0"/>
      <p:regular r:id="rId48"/>
      <p:bold r:id="rId4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2" roundtripDataSignature="AMtx7mgOSDA9KsMbq9r6yDX/rw50t0gLE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B1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09DFD20-47F0-4381-8244-E11954A2019E}">
  <a:tblStyle styleId="{309DFD20-47F0-4381-8244-E11954A2019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60284"/>
  </p:normalViewPr>
  <p:slideViewPr>
    <p:cSldViewPr snapToGrid="0">
      <p:cViewPr varScale="1">
        <p:scale>
          <a:sx n="57" d="100"/>
          <a:sy n="57" d="100"/>
        </p:scale>
        <p:origin x="2448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font" Target="fonts/font4.fntdata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font" Target="fonts/font2.fntdata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1.fntdata"/><Relationship Id="rId52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font" Target="fonts/font5.fntdata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3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8" name="Google Shape;158;p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425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8E5E"/>
              </a:buClr>
              <a:buSzPts val="1400"/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9" name="Google Shape;159;p3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6" name="Google Shape;166;p3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Consideration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life-cycle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costs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environmental and social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impacts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rather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than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just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purchase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price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encouraged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The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ability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specify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production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processes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methods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includes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energy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from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renewable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sources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food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from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fair trade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organic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farming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products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made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from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recycled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materials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 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Third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party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labelling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required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verify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compliance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such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Compliance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EU and national environmental and social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legislation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international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conventions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ratified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all Member States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enforced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procurement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procedures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These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provisions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discussed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more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detail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following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sections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</p:txBody>
      </p:sp>
      <p:sp>
        <p:nvSpPr>
          <p:cNvPr id="167" name="Google Shape;167;p3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3" name="Google Shape;173;p3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Technical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specifications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describe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purchased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subject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detailed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rules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ensure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do not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discriminate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against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bidders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from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other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Member States. Brand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names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trademarks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etc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referred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exceptionally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where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sufficiently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precise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intelligible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description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subject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-matter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not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otherwise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possible.</a:t>
            </a:r>
            <a:endParaRPr dirty="0"/>
          </a:p>
        </p:txBody>
      </p:sp>
      <p:sp>
        <p:nvSpPr>
          <p:cNvPr id="174" name="Google Shape;174;p3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0" name="Google Shape;180;p3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1" name="Google Shape;181;p3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7" name="Google Shape;187;p4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provide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examples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award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not an exhaustive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list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authorities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free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other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provided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relevant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subject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-matter, do not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authority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unrestricted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freedom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choice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ensure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possibility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effective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competition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capable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verified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 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Award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stated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notice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tender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documents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together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weighting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any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sub-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The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principle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transparency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requires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award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understandable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"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reasonably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well-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informed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normally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diligent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tenderer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" -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clearly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explained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language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understood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those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working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field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  <p:sp>
        <p:nvSpPr>
          <p:cNvPr id="188" name="Google Shape;188;p4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4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5" name="Google Shape;195;p4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1" name="Google Shape;201;p4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2" name="Google Shape;202;p4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8" name="Google Shape;208;p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9" name="Google Shape;209;p4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5" name="Google Shape;215;p4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 open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restricted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procedures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generally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any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The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Restricted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procurements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where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market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analysis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shown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many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bidders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meet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needs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The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restricted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two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-stage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process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The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first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stage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selection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process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where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ability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capacity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experience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bidders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perform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assessed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using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Single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Procurement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Document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shortlist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bidders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This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number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bidders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reduced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selection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stage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second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stage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Invitation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Tender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issued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evaluated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determine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most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economically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advantageous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basis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awarding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shortlisted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bidders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invited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tender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  This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reduces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costs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bidders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authority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Use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competitive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negotiation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competitive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dialogue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innovation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partnership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possible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where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needs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authority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cannot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without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adaptation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available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solutions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where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include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design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innovative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solutions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certain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other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circumstances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out in Art. 26(4)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2014/24/EU. </a:t>
            </a:r>
            <a:endParaRPr lang="de-DE" dirty="0">
              <a:effectLst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16" name="Google Shape;216;p4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3" name="Google Shape;223;p4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 an open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technical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professional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capacity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including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previous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experience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assessed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on a pass/fail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basis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This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take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place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either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after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evaluation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tenders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Multi-stage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procedures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offer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possibility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pre-selecting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tenderers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basis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technical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professional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capacity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choice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GPP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also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influenced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size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relevant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market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not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many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companies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capable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providing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product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service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an open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efficient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market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very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large, a multi-stage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save time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because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number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tenders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received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controlled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 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down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minimum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time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limits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each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These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subject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general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requirement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allow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sufficient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time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depending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complexity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Article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47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2014/24/EU).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setting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time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limits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consider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quality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responses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will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receive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-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very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short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tender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periods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sometimes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counterproductive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mean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more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time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clarifying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submissions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</p:txBody>
      </p:sp>
      <p:sp>
        <p:nvSpPr>
          <p:cNvPr id="224" name="Google Shape;224;p4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1" name="Google Shape;231;p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concerns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some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public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purchasers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sustainable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procurement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impact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competition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Will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bidders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able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respond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social and environmental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how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many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valid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will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received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? 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Flexible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procedures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help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address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concerns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allowing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more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interaction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between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authority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bidders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example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in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competitive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tendering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negotiation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aspects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environmental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performance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beyond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any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minimum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requirements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)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reporting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arrangements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will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negotiated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By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focusing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on innovative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solutions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competitive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dialogue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innovation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partnership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help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solve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complex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societal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environmental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problems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However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recognised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processes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also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require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greater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commitment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resources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some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expertise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manage. A simpler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solution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conduct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preliminary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market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consultation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prior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 open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restricted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</a:t>
            </a:r>
            <a:endParaRPr lang="de-DE" dirty="0">
              <a:effectLst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 dirty="0"/>
              <a:t>. </a:t>
            </a:r>
            <a:endParaRPr dirty="0"/>
          </a:p>
        </p:txBody>
      </p:sp>
      <p:sp>
        <p:nvSpPr>
          <p:cNvPr id="232" name="Google Shape;232;p4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4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5" name="Google Shape;245;p4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Technical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specifications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non-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discriminatory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ensuring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equal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access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bidders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avoiding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unnecessary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barriers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competition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example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referencing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specific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brand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feature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exclusive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company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generally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prohibited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Life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cycle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sustainability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impacts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addressed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specifications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covering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production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operational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performance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and end-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life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instance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catering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might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require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organic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produce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reusable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containers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waste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separation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The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first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standard-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based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specification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latter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two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functional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specifications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46" name="Google Shape;246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9" name="Google Shape;259;p5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label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meets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all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requirements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referenced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specifications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award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conditions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such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requiring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product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bear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label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equivalent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labels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include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unrelated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(e.g.,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service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requirements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supply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),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authorities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refer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relevant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label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requirements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instead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requiring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label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itself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Labels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showing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equivalent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requirements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accepted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tenderer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cannot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access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third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-party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label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factors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beyond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control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submit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technical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dossier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other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such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cases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short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tender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periods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60" name="Google Shape;260;p5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6" name="Google Shape;266;p5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Mandatory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grounds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exclusion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defined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Article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57(1) and (2)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2014/24/EU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applied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all Member States. These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refer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serious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offences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committed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tenderers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not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linked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sustainable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procurement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Discretionary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grounds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exclusion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out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Article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57.4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include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reasons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mentioned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slide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Relevant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sustainable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procurement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above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all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possibility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exclude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bidders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failure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applicable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social and environmental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laws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These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laws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listed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Article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18(2) and Annex X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Member States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choose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make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exclusion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grounds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mandatory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</p:txBody>
      </p:sp>
      <p:sp>
        <p:nvSpPr>
          <p:cNvPr id="267" name="Google Shape;267;p5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3" name="Google Shape;273;p5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conditions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applying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selection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required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outlined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Article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58 and Annex XII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2014/24/EU.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example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resources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requested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selection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stage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works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include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personnel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experience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projects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similar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environmental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requirements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suitable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equipment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prevent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soil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water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pollution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educational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professional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qualifications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staff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assessed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selection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stage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not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award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Bidders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capacity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other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entities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such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subcontractors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specialized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equipment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experience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provide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commitment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resources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will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available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delivery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74" name="Google Shape;274;p5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0" name="Google Shape;280;p5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An EMS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demonstrate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company's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ability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meet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GPP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required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selection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stage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proportionate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Equivalent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evidence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also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considered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also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evaluated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award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stage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bidders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deliver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contract's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environmental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aspects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(e.g.,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waste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energy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water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management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).</a:t>
            </a:r>
            <a:endParaRPr lang="de-DE" dirty="0">
              <a:effectLst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81" name="Google Shape;281;p5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3955bd9627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8" name="Google Shape;288;g3955bd9627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Award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all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procedures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specifically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important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sustainable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procurement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because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allow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environmental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performance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tenders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authorities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choose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own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but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ensure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transparency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compliance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Treaty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principles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Award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 </a:t>
            </a:r>
            <a:endParaRPr lang="de-DE" dirty="0">
              <a:effectLst/>
            </a:endParaRPr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linked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subject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-matter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;</a:t>
            </a:r>
            <a:endParaRPr lang="de-DE" dirty="0">
              <a:effectLst/>
            </a:endParaRPr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not confer an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unrestricted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freedom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choice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authority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;</a:t>
            </a:r>
            <a:endParaRPr lang="de-DE" dirty="0">
              <a:effectLst/>
            </a:endParaRPr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ensure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possibility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effective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competition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;</a:t>
            </a:r>
            <a:endParaRPr lang="de-DE" dirty="0">
              <a:effectLst/>
            </a:endParaRPr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expressly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mentioned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notice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tender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documents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together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weightings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any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applicable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sub-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; and</a:t>
            </a:r>
            <a:endParaRPr lang="de-DE" dirty="0">
              <a:effectLst/>
            </a:endParaRPr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Treaty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principles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also possible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combine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technical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specifications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award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: Technical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specifications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out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1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minimum</a:t>
            </a:r>
            <a:r>
              <a:rPr lang="de-DE" sz="1200" b="1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1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requirements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award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target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performance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1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above</a:t>
            </a:r>
            <a:r>
              <a:rPr lang="de-DE" sz="1200" b="1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1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beyond</a:t>
            </a:r>
            <a:r>
              <a:rPr lang="de-DE" sz="1200" b="1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1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1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1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minimum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See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second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example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slide</a:t>
            </a:r>
            <a:endParaRPr dirty="0"/>
          </a:p>
        </p:txBody>
      </p:sp>
      <p:sp>
        <p:nvSpPr>
          <p:cNvPr id="289" name="Google Shape;289;g3955bd9627f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3955bd9627f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6" name="Google Shape;296;g3955bd9627f_0_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fixed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weighting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scoring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methodologies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prescribed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–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however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transparent and not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distort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competition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Many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authorities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choose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more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than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sustainability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award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tender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  <p:sp>
        <p:nvSpPr>
          <p:cNvPr id="297" name="Google Shape;297;g3955bd9627f_0_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3955bd9627f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4" name="Google Shape;304;g3955bd9627f_0_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5" name="Google Shape;305;g3955bd9627f_0_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3955bd9627f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2" name="Google Shape;312;g3955bd9627f_0_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13" name="Google Shape;313;g3955bd9627f_0_2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3955bd9627f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0" name="Google Shape;320;g3955bd9627f_0_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 link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subject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matter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requirement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not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aimed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general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business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practices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but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relate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will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delivered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under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specific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 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Ensuring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bidders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accept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terms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submitting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reduces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non-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compliance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risk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(e.g.,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missing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costs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monitoring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reporting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).</a:t>
            </a:r>
            <a:endParaRPr lang="de-DE" dirty="0">
              <a:effectLst/>
            </a:endParaRPr>
          </a:p>
        </p:txBody>
      </p:sp>
      <p:sp>
        <p:nvSpPr>
          <p:cNvPr id="321" name="Google Shape;321;g3955bd9627f_0_2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3955bd9627f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7" name="Google Shape;327;g3955bd9627f_0_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28" name="Google Shape;328;g3955bd9627f_0_3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3955bd9627f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34" name="Google Shape;334;g3955bd9627f_0_4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35" name="Google Shape;335;g3955bd9627f_0_4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1" name="Google Shape;341;p6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42" name="Google Shape;342;p6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9" name="Google Shape;349;p6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 b="1"/>
              <a:t>Beschränkte Ausschreibung (mit/ohne Teilnahmewettbewerb)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Unternehmen werden gezielt ausgewählt und zur Angebotsabgabe aufgefordert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Mit Teilnahmewettbewerb:</a:t>
            </a:r>
            <a:br>
              <a:rPr lang="de-DE"/>
            </a:br>
            <a:r>
              <a:rPr lang="de-DE"/>
              <a:t>→ Offene Bewerbung, danach Auswahl geeigneter Bieter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Ohne Teilnahmewettbewerb:</a:t>
            </a:r>
            <a:br>
              <a:rPr lang="de-DE"/>
            </a:br>
            <a:r>
              <a:rPr lang="de-DE"/>
              <a:t>→ Direkte Einladung ausgewählter Unternehmen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Vorteil: schneller als offene Ausschreibung, trotzdem Wettbewerb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Nachteil: geringere Marktbreite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br>
              <a:rPr lang="de-DE"/>
            </a:b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 b="1"/>
              <a:t>Verhandlungsvergabe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Geeignet für kreative, innovative oder konzeptionelle Leistungen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Einsatz bei besonders komplexen Projekten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Wenn Leistung nicht eindeutig vorab beschrieben werden kann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Ermöglicht Verhandlungen über:</a:t>
            </a:r>
            <a:endParaRPr/>
          </a:p>
          <a:p>
            <a: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Leistungsinhalt</a:t>
            </a:r>
            <a:endParaRPr/>
          </a:p>
          <a:p>
            <a: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Lösungsansätze</a:t>
            </a:r>
            <a:endParaRPr/>
          </a:p>
          <a:p>
            <a: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Preise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Auch zulässig, wenn nur ein bestimmtes Unternehmen infrage kommt</a:t>
            </a:r>
            <a:br>
              <a:rPr lang="de-DE"/>
            </a:br>
            <a:r>
              <a:rPr lang="de-DE"/>
              <a:t>(z. B. Alleinstellungsmerkmal, Patente, Spezial-Know-how)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br>
              <a:rPr lang="de-DE"/>
            </a:b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 b="1"/>
              <a:t>Direktauftrag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Vereinfachtes Verfahren ohne formellen Wettbewerb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Für geringwertige Aufträge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Sehr schneller und unbürokratischer Prozess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Dokumentation trotzdem erforderlich (Vergabevermerk)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50" name="Google Shape;350;p6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7" name="Google Shape;357;p6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 b="1"/>
              <a:t>Beschränkte Ausschreibung (mit/ohne Teilnahmewettbewerb)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Unternehmen werden gezielt ausgewählt und zur Angebotsabgabe aufgefordert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Mit Teilnahmewettbewerb:</a:t>
            </a:r>
            <a:br>
              <a:rPr lang="de-DE"/>
            </a:br>
            <a:r>
              <a:rPr lang="de-DE"/>
              <a:t>→ Offene Bewerbung, danach Auswahl geeigneter Bieter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Ohne Teilnahmewettbewerb:</a:t>
            </a:r>
            <a:br>
              <a:rPr lang="de-DE"/>
            </a:br>
            <a:r>
              <a:rPr lang="de-DE"/>
              <a:t>→ Direkte Einladung ausgewählter Unternehmen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Vorteil: schneller als offene Ausschreibung, trotzdem Wettbewerb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Nachteil: geringere Marktbreite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br>
              <a:rPr lang="de-DE"/>
            </a:b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 b="1"/>
              <a:t>Verhandlungsvergabe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Geeignet für kreative, innovative oder konzeptionelle Leistungen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Einsatz bei besonders komplexen Projekten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Wenn Leistung nicht eindeutig vorab beschrieben werden kann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Ermöglicht Verhandlungen über:</a:t>
            </a:r>
            <a:endParaRPr/>
          </a:p>
          <a:p>
            <a: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Leistungsinhalt</a:t>
            </a:r>
            <a:endParaRPr/>
          </a:p>
          <a:p>
            <a: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Lösungsansätze</a:t>
            </a:r>
            <a:endParaRPr/>
          </a:p>
          <a:p>
            <a: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Preise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Auch zulässig, wenn nur ein bestimmtes Unternehmen infrage kommt</a:t>
            </a:r>
            <a:br>
              <a:rPr lang="de-DE"/>
            </a:br>
            <a:r>
              <a:rPr lang="de-DE"/>
              <a:t>(z. B. Alleinstellungsmerkmal, Patente, Spezial-Know-how)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br>
              <a:rPr lang="de-DE"/>
            </a:b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 b="1"/>
              <a:t>Direktauftrag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Vereinfachtes Verfahren ohne formellen Wettbewerb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Für geringwertige Aufträge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Sehr schneller und unbürokratischer Prozess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/>
              <a:t>Dokumentation trotzdem erforderlich (Vergabevermerk)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58" name="Google Shape;358;p6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5" name="Google Shape;365;p6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66" name="Google Shape;366;p6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3955bd9627f_0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3" name="Google Shape;373;g3955bd9627f_0_1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74" name="Google Shape;374;g3955bd9627f_0_13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1" name="Google Shape;381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82" name="Google Shape;382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40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6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" name="Google Shape;390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2" name="Google Shape;142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 Treaty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primary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law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binding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on all Member States. The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principles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Treaty (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below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all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some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cross-border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interest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- not just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those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above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thresholds.The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Procurement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implemented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national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law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but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binding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objectives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out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effect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even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where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not fully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implemented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national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law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 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public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procurement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transposed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national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law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but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binding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regards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objectives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effect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even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not fully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transposed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national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law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EU environmental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legislation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applies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many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product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service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sectors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some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cases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impact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procurement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procedures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Examples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include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obligation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consider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emissions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energy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consumption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vehicles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under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Clean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Vehicles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ecodesign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energy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performance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requirements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under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Energy Efficiency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The EU also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adopted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Batteries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Regulation on 12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July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2023,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aims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minimise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environmental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impact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global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demand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batteries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light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socio-economic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conditions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technological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developments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markets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uses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batteries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 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rulings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Court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Justice in Luxembourg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binding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on all Member States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applied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national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courts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The Court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ruled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more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than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500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public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procurement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cases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including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number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cases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relevant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GPP. These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include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cases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C-513/99 Concordia Bus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Finland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C-448/01 EVN Wienstrom and C-368/10 Max Havelaar. 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 WTO Government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Procurement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Agreement (GPA)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applies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all EU Member States,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EEA countries (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Norway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Iceland, Liechtenstein) and Armenia, Canada, Chinese Taipei, Hong Kong, Israel, Japan,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Republic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Korea,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Netherlands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respect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Aruba,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Republic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Moldova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Montenegro, New Zealand, Singapore,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Switzerland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United States, Ukraine. The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require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from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countries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treated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same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way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from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within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EU.</a:t>
            </a:r>
            <a:endParaRPr lang="de-DE" dirty="0">
              <a:effectLst/>
            </a:endParaRPr>
          </a:p>
        </p:txBody>
      </p:sp>
      <p:sp>
        <p:nvSpPr>
          <p:cNvPr id="143" name="Google Shape;143;p3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0" name="Google Shape;150;p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EU Treaty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Principles</a:t>
            </a:r>
            <a:endParaRPr lang="de-DE" dirty="0">
              <a:effectLst/>
            </a:endParaRPr>
          </a:p>
          <a:p>
            <a:pPr rtl="0" fontAlgn="base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Free Movement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Goods</a:t>
            </a:r>
            <a:endParaRPr lang="de-DE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rtl="0" fontAlgn="base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Non-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discrimination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Equal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Treatment</a:t>
            </a:r>
          </a:p>
          <a:p>
            <a:pPr rtl="0" fontAlgn="base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Transparency</a:t>
            </a:r>
          </a:p>
          <a:p>
            <a:pPr rtl="0" fontAlgn="base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Proportionality</a:t>
            </a:r>
            <a:endParaRPr lang="de-DE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br>
              <a:rPr lang="de-DE" dirty="0"/>
            </a:br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Equal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treatment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practice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–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examples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:</a:t>
            </a:r>
            <a:endParaRPr lang="de-DE" dirty="0">
              <a:effectLst/>
            </a:endParaRPr>
          </a:p>
          <a:p>
            <a:pPr rtl="0" fontAlgn="base"/>
            <a:br>
              <a:rPr lang="de-DE" dirty="0"/>
            </a:br>
            <a:endParaRPr lang="de-DE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rtl="0" fontAlgn="base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 same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award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applied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all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bidders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;</a:t>
            </a:r>
          </a:p>
          <a:p>
            <a:pPr rtl="0" fontAlgn="base"/>
            <a:br>
              <a:rPr lang="de-DE" dirty="0"/>
            </a:br>
            <a:endParaRPr lang="de-DE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rtl="0" fontAlgn="base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Clarifications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-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two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contain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similar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errors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omissions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same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approach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clarification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taken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unless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objectively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a different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situation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(e.g.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invalid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based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some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other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factor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);</a:t>
            </a:r>
          </a:p>
          <a:p>
            <a:pPr rtl="0" fontAlgn="base"/>
            <a:br>
              <a:rPr lang="de-DE" dirty="0"/>
            </a:br>
            <a:endParaRPr lang="de-DE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rtl="0" fontAlgn="base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Scoring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genuinely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reflect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differences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between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(e.g.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same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mark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cannot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two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tenders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different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levels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performance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under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). </a:t>
            </a:r>
          </a:p>
          <a:p>
            <a:br>
              <a:rPr lang="de-DE" dirty="0"/>
            </a:br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Transparency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practice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–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examples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:</a:t>
            </a:r>
            <a:endParaRPr lang="de-DE" dirty="0">
              <a:effectLst/>
            </a:endParaRPr>
          </a:p>
          <a:p>
            <a:pPr rtl="0" fontAlgn="base"/>
            <a:br>
              <a:rPr lang="de-DE" dirty="0"/>
            </a:br>
            <a:endParaRPr lang="de-DE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rtl="0" fontAlgn="base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sufficient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degree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advertising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publicity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; </a:t>
            </a:r>
          </a:p>
          <a:p>
            <a:pPr rtl="0" fontAlgn="base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Procurement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documents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any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changes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them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published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good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time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allow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bidders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respond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; </a:t>
            </a:r>
          </a:p>
          <a:p>
            <a:pPr rtl="0" fontAlgn="base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Selection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award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published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advance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weightings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; </a:t>
            </a:r>
          </a:p>
          <a:p>
            <a:pPr rtl="0" fontAlgn="base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Criteria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specifications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clearly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formulated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;</a:t>
            </a:r>
          </a:p>
          <a:p>
            <a:pPr rtl="0" fontAlgn="base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Candidates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tenderers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notified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outcome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expressions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interest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tenders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cancellation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reasons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; </a:t>
            </a:r>
          </a:p>
          <a:p>
            <a:pPr rtl="0" fontAlgn="base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Modifications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after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award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not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substantial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permitted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under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Article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72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2014/24/EU (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Article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43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2014/23/EU,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Article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89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2014/25/EU)</a:t>
            </a:r>
          </a:p>
          <a:p>
            <a:br>
              <a:rPr lang="de-DE" dirty="0"/>
            </a:br>
            <a:br>
              <a:rPr lang="de-DE" dirty="0"/>
            </a:br>
            <a:endParaRPr dirty="0"/>
          </a:p>
        </p:txBody>
      </p:sp>
      <p:sp>
        <p:nvSpPr>
          <p:cNvPr id="151" name="Google Shape;151;p3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1">
  <p:cSld name="Titel 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7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8" name="Google Shape;18;p17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17"/>
          <p:cNvSpPr/>
          <p:nvPr/>
        </p:nvSpPr>
        <p:spPr>
          <a:xfrm rot="10800000">
            <a:off x="-130449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7"/>
          <p:cNvSpPr/>
          <p:nvPr/>
        </p:nvSpPr>
        <p:spPr>
          <a:xfrm rot="-5400000">
            <a:off x="-1055890" y="818688"/>
            <a:ext cx="2127278" cy="21272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9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3" name="Google Shape;83;p29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>
  <p:cSld name="Agenda 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8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7" name="Google Shape;27;p18"/>
          <p:cNvCxnSpPr/>
          <p:nvPr/>
        </p:nvCxnSpPr>
        <p:spPr>
          <a:xfrm>
            <a:off x="594360" y="214884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Bild">
  <p:cSld name="Titelinhalt und Bild">
    <p:bg>
      <p:bgPr>
        <a:solidFill>
          <a:schemeClr val="l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5"/>
          <p:cNvSpPr txBox="1">
            <a:spLocks noGrp="1"/>
          </p:cNvSpPr>
          <p:nvPr>
            <p:ph type="title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5"/>
          <p:cNvSpPr txBox="1">
            <a:spLocks noGrp="1"/>
          </p:cNvSpPr>
          <p:nvPr>
            <p:ph type="body" idx="1"/>
          </p:nvPr>
        </p:nvSpPr>
        <p:spPr>
          <a:xfrm>
            <a:off x="594360" y="3279579"/>
            <a:ext cx="5044440" cy="2994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3" name="Google Shape;33;p25"/>
          <p:cNvCxnSpPr/>
          <p:nvPr/>
        </p:nvCxnSpPr>
        <p:spPr>
          <a:xfrm>
            <a:off x="594360" y="2997459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4" name="Google Shape;34;p25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35" name="Google Shape;35;p2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36" name="Google Shape;36;p2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>
  <p:cSld name="Titel und zwei Inhalte 2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3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3"/>
          <p:cNvSpPr txBox="1">
            <a:spLocks noGrp="1"/>
          </p:cNvSpPr>
          <p:nvPr>
            <p:ph type="body" idx="1"/>
          </p:nvPr>
        </p:nvSpPr>
        <p:spPr>
          <a:xfrm>
            <a:off x="594360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3"/>
          <p:cNvSpPr txBox="1">
            <a:spLocks noGrp="1"/>
          </p:cNvSpPr>
          <p:nvPr>
            <p:ph type="body" idx="2"/>
          </p:nvPr>
        </p:nvSpPr>
        <p:spPr>
          <a:xfrm>
            <a:off x="5881898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43" name="Google Shape;43;p23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4" name="Google Shape;44;p23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23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23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">
  <p:cSld name="Titel und zwei Inhalte">
    <p:bg>
      <p:bgPr>
        <a:solidFill>
          <a:schemeClr val="lt1"/>
        </a:solid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7"/>
          <p:cNvSpPr txBox="1"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49" name="Google Shape;49;p27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0" name="Google Shape;50;p27"/>
          <p:cNvSpPr txBox="1">
            <a:spLocks noGrp="1"/>
          </p:cNvSpPr>
          <p:nvPr>
            <p:ph type="body" idx="1"/>
          </p:nvPr>
        </p:nvSpPr>
        <p:spPr>
          <a:xfrm>
            <a:off x="595523" y="2676525"/>
            <a:ext cx="574675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7"/>
          <p:cNvSpPr txBox="1">
            <a:spLocks noGrp="1"/>
          </p:cNvSpPr>
          <p:nvPr>
            <p:ph type="body" idx="2"/>
          </p:nvPr>
        </p:nvSpPr>
        <p:spPr>
          <a:xfrm>
            <a:off x="7620000" y="2676525"/>
            <a:ext cx="394716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27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7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54" name="Google Shape;54;p27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27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27"/>
          <p:cNvSpPr/>
          <p:nvPr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>
  <p:cSld name="Titel 3">
    <p:bg>
      <p:bgPr>
        <a:solidFill>
          <a:schemeClr val="lt1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0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body" idx="1"/>
          </p:nvPr>
        </p:nvSpPr>
        <p:spPr>
          <a:xfrm>
            <a:off x="594360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0" name="Google Shape;60;p20"/>
          <p:cNvCxnSpPr/>
          <p:nvPr/>
        </p:nvCxnSpPr>
        <p:spPr>
          <a:xfrm>
            <a:off x="594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1" name="Google Shape;61;p20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20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0"/>
          <p:cNvSpPr/>
          <p:nvPr/>
        </p:nvSpPr>
        <p:spPr>
          <a:xfrm rot="5400000">
            <a:off x="10295512" y="1532512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2">
  <p:cSld name="Titel 2">
    <p:bg>
      <p:bgPr>
        <a:solidFill>
          <a:schemeClr val="lt1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1"/>
          <p:cNvSpPr txBox="1">
            <a:spLocks noGrp="1"/>
          </p:cNvSpPr>
          <p:nvPr>
            <p:ph type="ctrTitle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body" idx="1"/>
          </p:nvPr>
        </p:nvSpPr>
        <p:spPr>
          <a:xfrm>
            <a:off x="6299835" y="456860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7" name="Google Shape;67;p21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8" name="Google Shape;68;p21"/>
          <p:cNvSpPr>
            <a:spLocks noGrp="1"/>
          </p:cNvSpPr>
          <p:nvPr>
            <p:ph type="pic" idx="2"/>
          </p:nvPr>
        </p:nvSpPr>
        <p:spPr>
          <a:xfrm>
            <a:off x="0" y="-11113"/>
            <a:ext cx="5628068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">
  <p:cSld name="Titel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2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71" name="Google Shape;71;p22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2" name="Google Shape;72;p22"/>
          <p:cNvSpPr txBox="1">
            <a:spLocks noGrp="1"/>
          </p:cNvSpPr>
          <p:nvPr>
            <p:ph type="body" idx="1"/>
          </p:nvPr>
        </p:nvSpPr>
        <p:spPr>
          <a:xfrm>
            <a:off x="6309905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/>
          <p:nvPr/>
        </p:nvSpPr>
        <p:spPr>
          <a:xfrm rot="-5400000">
            <a:off x="-1994302" y="2784058"/>
            <a:ext cx="3988604" cy="4143593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22"/>
          <p:cNvSpPr/>
          <p:nvPr/>
        </p:nvSpPr>
        <p:spPr>
          <a:xfrm rot="10800000">
            <a:off x="1657654" y="5606713"/>
            <a:ext cx="2376839" cy="2502573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2"/>
          <p:cNvSpPr/>
          <p:nvPr/>
        </p:nvSpPr>
        <p:spPr>
          <a:xfrm rot="-8153822">
            <a:off x="691437" y="2439793"/>
            <a:ext cx="1375053" cy="140689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>
  <p:cSld name="Tabelle 2">
    <p:bg>
      <p:bgPr>
        <a:solidFill>
          <a:schemeClr val="lt1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8"/>
          <p:cNvSpPr txBox="1">
            <a:spLocks noGrp="1"/>
          </p:cNvSpPr>
          <p:nvPr>
            <p:ph type="title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79" name="Google Shape;79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80" name="Google Shape;80;p28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pic>
        <p:nvPicPr>
          <p:cNvPr id="14" name="Google Shape;14;p16" descr="Logo ProCure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s://green-business.ec.europa.eu/green-public-procurement/gpp-training-toolkit_en" TargetMode="Externa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umweltbundesamt.de/publikationen/umweltfreundliche-beschaffung-schulungsskript-1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14079" y="4951784"/>
            <a:ext cx="5273749" cy="1904297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6309904" y="4085366"/>
            <a:ext cx="274519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Date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6309904" y="2291232"/>
            <a:ext cx="5882100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3200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Arial"/>
              </a:rPr>
              <a:t>Legal and </a:t>
            </a:r>
            <a:r>
              <a:rPr lang="de-DE" sz="3200" b="1" i="0" u="none" strike="noStrike" cap="none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Arial"/>
              </a:rPr>
              <a:t>policy</a:t>
            </a:r>
            <a:r>
              <a:rPr lang="de-DE" sz="3200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Arial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3200" b="1" i="0" u="none" strike="noStrike" cap="none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Arial"/>
              </a:rPr>
              <a:t>frameworks</a:t>
            </a:r>
            <a:endParaRPr sz="3200" b="1" i="0" u="none" strike="noStrike" cap="none" dirty="0">
              <a:solidFill>
                <a:srgbClr val="3F3F3F"/>
              </a:solidFill>
              <a:latin typeface="Aptos Serif" panose="02020604070405020304" pitchFamily="18" charset="0"/>
              <a:cs typeface="Aptos Serif" panose="02020604070405020304" pitchFamily="18" charset="0"/>
              <a:sym typeface="Arial"/>
            </a:endParaRPr>
          </a:p>
        </p:txBody>
      </p:sp>
      <p:pic>
        <p:nvPicPr>
          <p:cNvPr id="92" name="Google Shape;92;p1" descr="Ein Bild, das Screenshot, Grafiken, Schrift, Grafikdesign enthält.&#10;&#10;Automatisch generierte Beschreibu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71385" y="2224159"/>
            <a:ext cx="3409143" cy="1861207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"/>
          <p:cNvSpPr txBox="1"/>
          <p:nvPr/>
        </p:nvSpPr>
        <p:spPr>
          <a:xfrm>
            <a:off x="6309904" y="1581045"/>
            <a:ext cx="4891496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Train </a:t>
            </a:r>
            <a:r>
              <a:rPr lang="de-DE" sz="1800" b="0" i="0" u="none" strike="noStrike" cap="none" dirty="0" err="1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the</a:t>
            </a: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 Trainer:  </a:t>
            </a:r>
            <a:endParaRPr dirty="0">
              <a:latin typeface="Aptos" panose="020B000402020202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94F1B025-9FF8-2DA5-47B3-A27AE55F7B0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0" y="5491602"/>
            <a:ext cx="3409143" cy="136365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6"/>
          <p:cNvSpPr txBox="1"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EU Treaty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principles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(II)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62" name="Google Shape;162;p36"/>
          <p:cNvSpPr txBox="1">
            <a:spLocks noGrp="1"/>
          </p:cNvSpPr>
          <p:nvPr>
            <p:ph type="body" idx="1"/>
          </p:nvPr>
        </p:nvSpPr>
        <p:spPr>
          <a:xfrm>
            <a:off x="595523" y="2676525"/>
            <a:ext cx="574675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/>
          <a:p>
            <a:pPr marL="0" lvl="0" indent="0"/>
            <a:r>
              <a:rPr lang="de-DE" b="1" dirty="0" err="1">
                <a:latin typeface="Aptos" panose="020B0004020202020204" pitchFamily="34" charset="0"/>
              </a:rPr>
              <a:t>Proportionality</a:t>
            </a:r>
            <a:endParaRPr lang="de-DE" b="1" dirty="0">
              <a:latin typeface="Aptos" panose="020B0004020202020204" pitchFamily="34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</a:pPr>
            <a:r>
              <a:rPr lang="de-DE" dirty="0" err="1">
                <a:latin typeface="Aptos" panose="020B0004020202020204" pitchFamily="34" charset="0"/>
                <a:sym typeface="Arial"/>
              </a:rPr>
              <a:t>Criteria</a:t>
            </a:r>
            <a:r>
              <a:rPr lang="de-DE" dirty="0"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latin typeface="Aptos" panose="020B0004020202020204" pitchFamily="34" charset="0"/>
                <a:sym typeface="Arial"/>
              </a:rPr>
              <a:t>must</a:t>
            </a:r>
            <a:endParaRPr dirty="0">
              <a:latin typeface="Aptos" panose="020B0004020202020204" pitchFamily="34" charset="0"/>
              <a:sym typeface="Arial"/>
            </a:endParaRPr>
          </a:p>
          <a:p>
            <a:r>
              <a:rPr lang="de-DE" dirty="0">
                <a:latin typeface="Aptos" panose="020B0004020202020204" pitchFamily="34" charset="0"/>
              </a:rPr>
              <a:t>- </a:t>
            </a:r>
            <a:r>
              <a:rPr lang="de-DE" dirty="0" err="1">
                <a:latin typeface="Aptos" panose="020B0004020202020204" pitchFamily="34" charset="0"/>
              </a:rPr>
              <a:t>be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proportionate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the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objectives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pursued</a:t>
            </a:r>
            <a:r>
              <a:rPr lang="de-DE" dirty="0">
                <a:latin typeface="Aptos" panose="020B0004020202020204" pitchFamily="34" charset="0"/>
              </a:rPr>
              <a:t>; and </a:t>
            </a:r>
          </a:p>
          <a:p>
            <a:r>
              <a:rPr lang="de-DE" dirty="0">
                <a:latin typeface="Aptos" panose="020B0004020202020204" pitchFamily="34" charset="0"/>
              </a:rPr>
              <a:t>- not </a:t>
            </a:r>
            <a:r>
              <a:rPr lang="de-DE" dirty="0" err="1">
                <a:latin typeface="Aptos" panose="020B0004020202020204" pitchFamily="34" charset="0"/>
              </a:rPr>
              <a:t>go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beyond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what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necessary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achieve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these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objectives</a:t>
            </a:r>
            <a:r>
              <a:rPr lang="de-DE" dirty="0">
                <a:latin typeface="Aptos" panose="020B0004020202020204" pitchFamily="34" charset="0"/>
              </a:rPr>
              <a:t>. </a:t>
            </a:r>
          </a:p>
        </p:txBody>
      </p:sp>
      <p:sp>
        <p:nvSpPr>
          <p:cNvPr id="163" name="Google Shape;163;p36"/>
          <p:cNvSpPr txBox="1">
            <a:spLocks noGrp="1"/>
          </p:cNvSpPr>
          <p:nvPr>
            <p:ph type="body" idx="2"/>
          </p:nvPr>
        </p:nvSpPr>
        <p:spPr>
          <a:xfrm>
            <a:off x="6675863" y="2676525"/>
            <a:ext cx="489129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/>
          <a:p>
            <a:pPr marL="101600" indent="0">
              <a:buNone/>
            </a:pPr>
            <a:r>
              <a:rPr lang="de-DE" b="1" dirty="0">
                <a:latin typeface="Aptos" panose="020B0004020202020204" pitchFamily="34" charset="0"/>
              </a:rPr>
              <a:t>Mutual </a:t>
            </a:r>
            <a:r>
              <a:rPr lang="de-DE" b="1" dirty="0" err="1">
                <a:latin typeface="Aptos" panose="020B0004020202020204" pitchFamily="34" charset="0"/>
              </a:rPr>
              <a:t>recognition</a:t>
            </a:r>
            <a:endParaRPr lang="de-DE" dirty="0">
              <a:latin typeface="Aptos" panose="020B0004020202020204" pitchFamily="34" charset="0"/>
              <a:sym typeface="Arial"/>
            </a:endParaRPr>
          </a:p>
          <a:p>
            <a:pPr marL="101600" indent="0">
              <a:buNone/>
            </a:pPr>
            <a:r>
              <a:rPr lang="de-DE" dirty="0">
                <a:latin typeface="Aptos" panose="020B0004020202020204" pitchFamily="34" charset="0"/>
              </a:rPr>
              <a:t>Labels, </a:t>
            </a:r>
            <a:r>
              <a:rPr lang="de-DE" dirty="0" err="1">
                <a:latin typeface="Aptos" panose="020B0004020202020204" pitchFamily="34" charset="0"/>
              </a:rPr>
              <a:t>certificates</a:t>
            </a:r>
            <a:r>
              <a:rPr lang="de-DE" dirty="0">
                <a:latin typeface="Aptos" panose="020B0004020202020204" pitchFamily="34" charset="0"/>
              </a:rPr>
              <a:t> and </a:t>
            </a:r>
            <a:r>
              <a:rPr lang="de-DE" dirty="0" err="1">
                <a:latin typeface="Aptos" panose="020B0004020202020204" pitchFamily="34" charset="0"/>
              </a:rPr>
              <a:t>evidence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of</a:t>
            </a:r>
            <a:r>
              <a:rPr lang="de-DE" dirty="0">
                <a:latin typeface="Aptos" panose="020B0004020202020204" pitchFamily="34" charset="0"/>
              </a:rPr>
              <a:t> professional </a:t>
            </a:r>
            <a:r>
              <a:rPr lang="de-DE" dirty="0" err="1">
                <a:latin typeface="Aptos" panose="020B0004020202020204" pitchFamily="34" charset="0"/>
              </a:rPr>
              <a:t>qualifications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from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other</a:t>
            </a:r>
            <a:r>
              <a:rPr lang="de-DE" dirty="0">
                <a:latin typeface="Aptos" panose="020B0004020202020204" pitchFamily="34" charset="0"/>
              </a:rPr>
              <a:t> Member States </a:t>
            </a:r>
            <a:r>
              <a:rPr lang="de-DE" dirty="0" err="1">
                <a:latin typeface="Aptos" panose="020B0004020202020204" pitchFamily="34" charset="0"/>
              </a:rPr>
              <a:t>must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be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considered</a:t>
            </a:r>
            <a:endParaRPr lang="de-DE" dirty="0">
              <a:latin typeface="Aptos" panose="020B0004020202020204" pitchFamily="34" charset="0"/>
            </a:endParaRPr>
          </a:p>
          <a:p>
            <a:pPr marL="101600" indent="0">
              <a:buNone/>
            </a:pPr>
            <a:r>
              <a:rPr lang="de-DE" b="1" dirty="0" err="1">
                <a:solidFill>
                  <a:schemeClr val="accent6"/>
                </a:solidFill>
                <a:latin typeface="Aptos" panose="020B0004020202020204" pitchFamily="34" charset="0"/>
              </a:rPr>
              <a:t>Equivalent</a:t>
            </a:r>
            <a:r>
              <a:rPr lang="de-DE" b="1" dirty="0">
                <a:solidFill>
                  <a:schemeClr val="accent6"/>
                </a:solidFill>
                <a:latin typeface="Aptos" panose="020B0004020202020204" pitchFamily="34" charset="0"/>
              </a:rPr>
              <a:t> </a:t>
            </a:r>
            <a:r>
              <a:rPr lang="de-DE" b="1" dirty="0" err="1">
                <a:solidFill>
                  <a:schemeClr val="accent6"/>
                </a:solidFill>
                <a:latin typeface="Aptos" panose="020B0004020202020204" pitchFamily="34" charset="0"/>
              </a:rPr>
              <a:t>qualifications</a:t>
            </a:r>
            <a:r>
              <a:rPr lang="de-DE" b="1" dirty="0">
                <a:solidFill>
                  <a:schemeClr val="accent6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must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be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accepted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when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assessing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compliance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with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the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criteria</a:t>
            </a:r>
            <a:r>
              <a:rPr lang="de-DE" dirty="0">
                <a:latin typeface="Aptos" panose="020B0004020202020204" pitchFamily="34" charset="0"/>
              </a:rPr>
              <a:t>.</a:t>
            </a:r>
            <a:endParaRPr dirty="0"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7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7746752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2014 EU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Procurement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Directives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– Key Frameworks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70" name="Google Shape;170;p37"/>
          <p:cNvSpPr txBox="1">
            <a:spLocks noGrp="1"/>
          </p:cNvSpPr>
          <p:nvPr>
            <p:ph type="body" idx="1"/>
          </p:nvPr>
        </p:nvSpPr>
        <p:spPr>
          <a:xfrm>
            <a:off x="594350" y="2920754"/>
            <a:ext cx="10565100" cy="3262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Ability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specify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production</a:t>
            </a: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processes</a:t>
            </a: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 and </a:t>
            </a:r>
            <a:r>
              <a:rPr lang="de-DE" sz="2000" b="0" dirty="0" err="1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methods</a:t>
            </a:r>
            <a:endParaRPr lang="de-DE" sz="2000" b="0" dirty="0">
              <a:solidFill>
                <a:schemeClr val="accent6">
                  <a:lumMod val="75000"/>
                </a:schemeClr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Compliance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with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ILO </a:t>
            </a:r>
            <a:r>
              <a:rPr lang="de-DE" sz="2000" b="0" dirty="0" err="1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core</a:t>
            </a: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labour</a:t>
            </a: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standards</a:t>
            </a: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and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principles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fair trade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Extended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use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environmental </a:t>
            </a:r>
            <a:r>
              <a:rPr lang="de-DE" sz="2000" b="0" dirty="0" err="1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management</a:t>
            </a: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systems</a:t>
            </a:r>
            <a:endParaRPr lang="de-DE" sz="2000" b="0" dirty="0">
              <a:solidFill>
                <a:schemeClr val="accent6">
                  <a:lumMod val="75000"/>
                </a:schemeClr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Extended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use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eco</a:t>
            </a: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-labels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specification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and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compliance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Consideration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life-cycle</a:t>
            </a: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costing</a:t>
            </a:r>
            <a:endParaRPr lang="de-DE" sz="2000" b="0" dirty="0">
              <a:solidFill>
                <a:schemeClr val="accent6">
                  <a:lumMod val="75000"/>
                </a:schemeClr>
              </a:solidFill>
              <a:latin typeface="Aptos" panose="020B0004020202020204" pitchFamily="34" charset="0"/>
            </a:endParaRP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Ability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reject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tenders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which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do not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comply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with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environmental and social </a:t>
            </a:r>
            <a:r>
              <a:rPr lang="de-DE" sz="2000" b="0" dirty="0" err="1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obligations</a:t>
            </a:r>
            <a:endParaRPr sz="2000" b="0" i="0" u="none" strike="noStrike" cap="none" dirty="0">
              <a:solidFill>
                <a:schemeClr val="accent6">
                  <a:lumMod val="75000"/>
                </a:schemeClr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8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7746752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Procurement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Directives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– Technical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specifications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77" name="Google Shape;177;p38"/>
          <p:cNvSpPr txBox="1">
            <a:spLocks noGrp="1"/>
          </p:cNvSpPr>
          <p:nvPr>
            <p:ph type="body" idx="1"/>
          </p:nvPr>
        </p:nvSpPr>
        <p:spPr>
          <a:xfrm>
            <a:off x="594359" y="2685870"/>
            <a:ext cx="10716600" cy="3718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Technical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specifications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refer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detailed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description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requirements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and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characteristics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that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product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service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meet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satisfy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needs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contracting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authority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are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minimum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requirements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which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all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tenders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meet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, e.g. “Products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from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organic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agriculture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”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Tenders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which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do not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comply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with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technical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specifications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rejected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can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expressed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in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several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ways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including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performance-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based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, design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functional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specifications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 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Specifications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may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relate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any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life-cycle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stage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, e.g.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production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methods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9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7746752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Procurement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Directives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–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Selection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and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Exclusion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84" name="Google Shape;184;p39"/>
          <p:cNvSpPr txBox="1">
            <a:spLocks noGrp="1"/>
          </p:cNvSpPr>
          <p:nvPr>
            <p:ph type="body" idx="1"/>
          </p:nvPr>
        </p:nvSpPr>
        <p:spPr>
          <a:xfrm>
            <a:off x="594359" y="2590625"/>
            <a:ext cx="10704000" cy="2698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Exclusion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grounds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bidders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relate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serious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offences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problems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in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past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performance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, such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violation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laws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failure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pay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tax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social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security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can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relate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non-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compliance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with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e.g.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applicable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environmental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laws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Selection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criteria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can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used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determine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which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companies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have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technical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and professional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capacity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carry out a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contract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Exclusion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and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selection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proportionate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and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based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on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pre-defined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criteria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40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7746752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Procurement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Directives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– Award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Criteria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91" name="Google Shape;191;p40"/>
          <p:cNvSpPr txBox="1">
            <a:spLocks noGrp="1"/>
          </p:cNvSpPr>
          <p:nvPr>
            <p:ph type="body" idx="1"/>
          </p:nvPr>
        </p:nvSpPr>
        <p:spPr>
          <a:xfrm>
            <a:off x="594350" y="2904045"/>
            <a:ext cx="10854300" cy="2416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Contracts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are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awarded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based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on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“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most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economically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advantageous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tender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” (MEAT)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This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allows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combination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cost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and qualitative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criteria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defined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contracting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authority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including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environmental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characteristics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provided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these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are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linked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subject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-matter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Life-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cycle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costing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(LCC)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may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applied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including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costs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attributed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environmental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externalities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(e.g.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greenhouse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gas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emissions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41"/>
          <p:cNvSpPr txBox="1">
            <a:spLocks noGrp="1"/>
          </p:cNvSpPr>
          <p:nvPr>
            <p:ph type="title"/>
          </p:nvPr>
        </p:nvSpPr>
        <p:spPr>
          <a:xfrm>
            <a:off x="594359" y="189572"/>
            <a:ext cx="9557031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Procurement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Directives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– </a:t>
            </a:r>
            <a:b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</a:b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Contract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performance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conditions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98" name="Google Shape;198;p41"/>
          <p:cNvSpPr txBox="1">
            <a:spLocks noGrp="1"/>
          </p:cNvSpPr>
          <p:nvPr>
            <p:ph type="body" idx="1"/>
          </p:nvPr>
        </p:nvSpPr>
        <p:spPr>
          <a:xfrm>
            <a:off x="594359" y="2638029"/>
            <a:ext cx="10892007" cy="3011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fontAlgn="base"/>
            <a:r>
              <a:rPr lang="de-DE" sz="2000" b="0" dirty="0" err="1">
                <a:latin typeface="Aptos" panose="020B0004020202020204" pitchFamily="34" charset="0"/>
              </a:rPr>
              <a:t>Contract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performance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conditions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may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include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sustainability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elements</a:t>
            </a:r>
            <a:r>
              <a:rPr lang="de-DE" sz="2000" b="0" dirty="0">
                <a:latin typeface="Aptos" panose="020B0004020202020204" pitchFamily="34" charset="0"/>
              </a:rPr>
              <a:t> – </a:t>
            </a:r>
            <a:r>
              <a:rPr lang="de-DE" sz="2000" b="0" dirty="0" err="1">
                <a:latin typeface="Aptos" panose="020B0004020202020204" pitchFamily="34" charset="0"/>
              </a:rPr>
              <a:t>for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example</a:t>
            </a:r>
            <a:r>
              <a:rPr lang="de-DE" sz="2000" b="0" dirty="0">
                <a:latin typeface="Aptos" panose="020B0004020202020204" pitchFamily="34" charset="0"/>
              </a:rPr>
              <a:t>: </a:t>
            </a:r>
          </a:p>
          <a:p>
            <a:pPr lvl="1" fontAlgn="base"/>
            <a:r>
              <a:rPr lang="de-DE" dirty="0" err="1">
                <a:latin typeface="Aptos" panose="020B0004020202020204" pitchFamily="34" charset="0"/>
              </a:rPr>
              <a:t>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determine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that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products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used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during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the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contract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must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have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been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manufactured</a:t>
            </a:r>
            <a:r>
              <a:rPr lang="de-DE" dirty="0">
                <a:latin typeface="Aptos" panose="020B0004020202020204" pitchFamily="34" charset="0"/>
              </a:rPr>
              <a:t> in </a:t>
            </a:r>
            <a:r>
              <a:rPr lang="de-DE" dirty="0" err="1">
                <a:latin typeface="Aptos" panose="020B0004020202020204" pitchFamily="34" charset="0"/>
              </a:rPr>
              <a:t>compliance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with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the</a:t>
            </a:r>
            <a:r>
              <a:rPr lang="de-DE" dirty="0">
                <a:latin typeface="Aptos" panose="020B0004020202020204" pitchFamily="34" charset="0"/>
              </a:rPr>
              <a:t> ILO </a:t>
            </a:r>
            <a:r>
              <a:rPr lang="de-DE" dirty="0" err="1">
                <a:latin typeface="Aptos" panose="020B0004020202020204" pitchFamily="34" charset="0"/>
              </a:rPr>
              <a:t>core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labour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standards</a:t>
            </a:r>
            <a:endParaRPr lang="de-DE" dirty="0">
              <a:latin typeface="Aptos" panose="020B0004020202020204" pitchFamily="34" charset="0"/>
            </a:endParaRPr>
          </a:p>
          <a:p>
            <a:pPr lvl="1" fontAlgn="base"/>
            <a:r>
              <a:rPr lang="de-DE" dirty="0" err="1">
                <a:latin typeface="Aptos" panose="020B0004020202020204" pitchFamily="34" charset="0"/>
              </a:rPr>
              <a:t>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regulate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how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products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packaged</a:t>
            </a:r>
            <a:r>
              <a:rPr lang="de-DE" dirty="0">
                <a:latin typeface="Aptos" panose="020B0004020202020204" pitchFamily="34" charset="0"/>
              </a:rPr>
              <a:t> and </a:t>
            </a:r>
            <a:r>
              <a:rPr lang="de-DE" dirty="0" err="1">
                <a:latin typeface="Aptos" panose="020B0004020202020204" pitchFamily="34" charset="0"/>
              </a:rPr>
              <a:t>delivered</a:t>
            </a:r>
            <a:endParaRPr lang="de-DE" dirty="0">
              <a:latin typeface="Aptos" panose="020B0004020202020204" pitchFamily="34" charset="0"/>
            </a:endParaRPr>
          </a:p>
          <a:p>
            <a:pPr lvl="1" fontAlgn="base"/>
            <a:r>
              <a:rPr lang="de-DE" dirty="0">
                <a:latin typeface="Aptos" panose="020B0004020202020204" pitchFamily="34" charset="0"/>
              </a:rPr>
              <a:t>In a </a:t>
            </a:r>
            <a:r>
              <a:rPr lang="de-DE" dirty="0" err="1">
                <a:latin typeface="Aptos" panose="020B0004020202020204" pitchFamily="34" charset="0"/>
              </a:rPr>
              <a:t>service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contract</a:t>
            </a:r>
            <a:r>
              <a:rPr lang="de-DE" dirty="0">
                <a:latin typeface="Aptos" panose="020B0004020202020204" pitchFamily="34" charset="0"/>
              </a:rPr>
              <a:t> (e.g. </a:t>
            </a:r>
            <a:r>
              <a:rPr lang="de-DE" dirty="0" err="1">
                <a:latin typeface="Aptos" panose="020B0004020202020204" pitchFamily="34" charset="0"/>
              </a:rPr>
              <a:t>catering</a:t>
            </a:r>
            <a:r>
              <a:rPr lang="de-DE" dirty="0">
                <a:latin typeface="Aptos" panose="020B0004020202020204" pitchFamily="34" charset="0"/>
              </a:rPr>
              <a:t>) </a:t>
            </a:r>
            <a:r>
              <a:rPr lang="de-DE" dirty="0" err="1">
                <a:latin typeface="Aptos" panose="020B0004020202020204" pitchFamily="34" charset="0"/>
              </a:rPr>
              <a:t>that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some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of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the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products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are</a:t>
            </a:r>
            <a:r>
              <a:rPr lang="de-DE" dirty="0">
                <a:latin typeface="Aptos" panose="020B0004020202020204" pitchFamily="34" charset="0"/>
              </a:rPr>
              <a:t> Fair Trade and/</a:t>
            </a:r>
            <a:r>
              <a:rPr lang="de-DE" dirty="0" err="1">
                <a:latin typeface="Aptos" panose="020B0004020202020204" pitchFamily="34" charset="0"/>
              </a:rPr>
              <a:t>or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organic</a:t>
            </a:r>
            <a:endParaRPr lang="de-DE" dirty="0">
              <a:latin typeface="Aptos" panose="020B0004020202020204" pitchFamily="34" charset="0"/>
            </a:endParaRPr>
          </a:p>
          <a:p>
            <a:pPr fontAlgn="base"/>
            <a:r>
              <a:rPr lang="de-DE" sz="2000" b="0" dirty="0" err="1">
                <a:latin typeface="Aptos" panose="020B0004020202020204" pitchFamily="34" charset="0"/>
              </a:rPr>
              <a:t>Contract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performance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conditions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must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be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linked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to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the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subject</a:t>
            </a:r>
            <a:r>
              <a:rPr lang="de-DE" sz="2000" b="0" dirty="0">
                <a:latin typeface="Aptos" panose="020B0004020202020204" pitchFamily="34" charset="0"/>
              </a:rPr>
              <a:t>-matter and </a:t>
            </a:r>
            <a:r>
              <a:rPr lang="de-DE" sz="2000" b="0" dirty="0" err="1">
                <a:latin typeface="Aptos" panose="020B0004020202020204" pitchFamily="34" charset="0"/>
              </a:rPr>
              <a:t>advertised</a:t>
            </a:r>
            <a:r>
              <a:rPr lang="de-DE" sz="2000" b="0" dirty="0">
                <a:latin typeface="Aptos" panose="020B0004020202020204" pitchFamily="34" charset="0"/>
              </a:rPr>
              <a:t> in </a:t>
            </a:r>
            <a:r>
              <a:rPr lang="de-DE" sz="2000" b="0" dirty="0" err="1">
                <a:latin typeface="Aptos" panose="020B0004020202020204" pitchFamily="34" charset="0"/>
              </a:rPr>
              <a:t>advance</a:t>
            </a:r>
            <a:endParaRPr lang="de-DE" sz="2000" b="0"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42"/>
          <p:cNvSpPr txBox="1">
            <a:spLocks noGrp="1"/>
          </p:cNvSpPr>
          <p:nvPr>
            <p:ph type="title"/>
          </p:nvPr>
        </p:nvSpPr>
        <p:spPr>
          <a:xfrm>
            <a:off x="594359" y="189572"/>
            <a:ext cx="8683455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Link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to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Subject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Matter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05" name="Google Shape;205;p42"/>
          <p:cNvSpPr txBox="1">
            <a:spLocks noGrp="1"/>
          </p:cNvSpPr>
          <p:nvPr>
            <p:ph type="body" idx="1"/>
          </p:nvPr>
        </p:nvSpPr>
        <p:spPr>
          <a:xfrm>
            <a:off x="594358" y="2623559"/>
            <a:ext cx="10528800" cy="188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Selection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criteria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technical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specifications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award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criteria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and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contract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performance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conditions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all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linked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subject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-matter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contract</a:t>
            </a:r>
            <a:b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</a:br>
            <a:b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</a:br>
            <a:endParaRPr lang="de-DE" sz="20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Limits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ability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look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at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overall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practices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bidding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company</a:t>
            </a:r>
            <a:endParaRPr lang="de-DE" sz="2000" dirty="0">
              <a:solidFill>
                <a:schemeClr val="tx1"/>
              </a:solidFill>
              <a:effectLst/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43"/>
          <p:cNvSpPr txBox="1">
            <a:spLocks noGrp="1"/>
          </p:cNvSpPr>
          <p:nvPr>
            <p:ph type="title"/>
          </p:nvPr>
        </p:nvSpPr>
        <p:spPr>
          <a:xfrm>
            <a:off x="594360" y="337853"/>
            <a:ext cx="8683455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sz="4000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Link </a:t>
            </a:r>
            <a:r>
              <a:rPr lang="de-DE" sz="4000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to</a:t>
            </a:r>
            <a:r>
              <a:rPr lang="de-DE" sz="4000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sz="4000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subject</a:t>
            </a:r>
            <a:r>
              <a:rPr lang="de-DE" sz="4000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matter– </a:t>
            </a:r>
            <a:r>
              <a:rPr lang="de-DE" sz="4000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Example</a:t>
            </a:r>
            <a:r>
              <a:rPr lang="de-DE" sz="4000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sz="4000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Criteria</a:t>
            </a:r>
            <a:endParaRPr sz="4000"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12" name="Google Shape;212;p43"/>
          <p:cNvSpPr txBox="1">
            <a:spLocks noGrp="1"/>
          </p:cNvSpPr>
          <p:nvPr>
            <p:ph type="body" idx="1"/>
          </p:nvPr>
        </p:nvSpPr>
        <p:spPr>
          <a:xfrm>
            <a:off x="594360" y="2553279"/>
            <a:ext cx="10155416" cy="3596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271463" lvl="0" indent="-271463">
              <a:buFont typeface="Arial"/>
              <a:buChar char="•"/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In a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contract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catering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services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, a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requirement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that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coffee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and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tea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used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100% Fair Trade </a:t>
            </a:r>
            <a:r>
              <a:rPr lang="de-DE" sz="2000" b="0" dirty="0">
                <a:solidFill>
                  <a:schemeClr val="lt2"/>
                </a:solidFill>
                <a:latin typeface="Aptos" panose="020B0004020202020204" pitchFamily="34" charset="0"/>
                <a:sym typeface="Arial"/>
              </a:rPr>
              <a:t>🗹</a:t>
            </a:r>
            <a:endParaRPr sz="2000" b="0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  <a:p>
            <a:pPr marL="271463" lvl="0" indent="-271463">
              <a:spcBef>
                <a:spcPts val="2800"/>
              </a:spcBef>
              <a:buFont typeface="Arial"/>
              <a:buChar char="•"/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In a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contract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supply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T-shirts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, a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requirement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that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workwear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made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from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organic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cotton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>
                <a:solidFill>
                  <a:schemeClr val="lt2"/>
                </a:solidFill>
                <a:latin typeface="Aptos" panose="020B0004020202020204" pitchFamily="34" charset="0"/>
                <a:sym typeface="Arial"/>
              </a:rPr>
              <a:t>🗹</a:t>
            </a:r>
            <a:endParaRPr sz="2000" b="0" dirty="0">
              <a:solidFill>
                <a:schemeClr val="lt2"/>
              </a:solidFill>
              <a:latin typeface="Aptos" panose="020B0004020202020204" pitchFamily="34" charset="0"/>
              <a:sym typeface="Arial"/>
            </a:endParaRPr>
          </a:p>
          <a:p>
            <a:pPr marL="271463" lvl="0" indent="-271463">
              <a:spcBef>
                <a:spcPts val="2800"/>
              </a:spcBef>
              <a:buFont typeface="Arial"/>
              <a:buChar char="•"/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In a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contract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catering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services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, a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requirement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suppliers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use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coffee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and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tea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from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100% Fair Trade in ALL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their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contracts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2000" b="0" dirty="0">
                <a:solidFill>
                  <a:srgbClr val="FF0000"/>
                </a:solidFill>
                <a:latin typeface="Aptos" panose="020B0004020202020204" pitchFamily="34" charset="0"/>
                <a:sym typeface="Arial"/>
              </a:rPr>
              <a:t>🗷</a:t>
            </a:r>
            <a:endParaRPr sz="2000" b="0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  <a:p>
            <a:pPr marL="271463" lvl="0" indent="-271463">
              <a:spcBef>
                <a:spcPts val="2800"/>
              </a:spcBef>
              <a:spcAft>
                <a:spcPts val="600"/>
              </a:spcAft>
              <a:buFont typeface="Arial"/>
              <a:buChar char="•"/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In a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contract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supply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t-shirts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, a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requirement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that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suppliers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only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use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organic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cotton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in ALL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their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products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2000" b="0" dirty="0">
                <a:solidFill>
                  <a:srgbClr val="FF0000"/>
                </a:solidFill>
                <a:latin typeface="Aptos" panose="020B0004020202020204" pitchFamily="34" charset="0"/>
                <a:sym typeface="Arial"/>
              </a:rPr>
              <a:t>🗷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 </a:t>
            </a:r>
            <a:endParaRPr sz="2000" b="0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44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Choice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of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procurement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procedure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219" name="Google Shape;219;p44"/>
          <p:cNvSpPr txBox="1">
            <a:spLocks noGrp="1"/>
          </p:cNvSpPr>
          <p:nvPr>
            <p:ph type="body" idx="1"/>
          </p:nvPr>
        </p:nvSpPr>
        <p:spPr>
          <a:xfrm>
            <a:off x="594360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/>
          <a:p>
            <a:r>
              <a:rPr lang="de-DE" b="1" dirty="0"/>
              <a:t>Open </a:t>
            </a:r>
            <a:r>
              <a:rPr lang="de-DE" b="1" dirty="0" err="1"/>
              <a:t>Procedure</a:t>
            </a:r>
            <a:r>
              <a:rPr lang="de-DE" b="1" dirty="0"/>
              <a:t> </a:t>
            </a:r>
            <a:r>
              <a:rPr lang="de-DE" dirty="0"/>
              <a:t>– </a:t>
            </a:r>
            <a:r>
              <a:rPr lang="de-DE" dirty="0" err="1"/>
              <a:t>bids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submitted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any</a:t>
            </a:r>
            <a:r>
              <a:rPr lang="de-DE" dirty="0"/>
              <a:t> </a:t>
            </a:r>
            <a:r>
              <a:rPr lang="de-DE" dirty="0" err="1"/>
              <a:t>operator</a:t>
            </a:r>
            <a:endParaRPr lang="de-DE" dirty="0"/>
          </a:p>
          <a:p>
            <a:r>
              <a:rPr lang="de-DE" b="1" dirty="0" err="1"/>
              <a:t>Restricted</a:t>
            </a:r>
            <a:r>
              <a:rPr lang="de-DE" b="1" dirty="0"/>
              <a:t> </a:t>
            </a:r>
            <a:r>
              <a:rPr lang="de-DE" b="1" dirty="0" err="1"/>
              <a:t>Procedure</a:t>
            </a:r>
            <a:r>
              <a:rPr lang="de-DE" b="1" dirty="0"/>
              <a:t> </a:t>
            </a:r>
            <a:r>
              <a:rPr lang="de-DE" dirty="0"/>
              <a:t>– at least </a:t>
            </a:r>
            <a:r>
              <a:rPr lang="de-DE" dirty="0" err="1"/>
              <a:t>five</a:t>
            </a:r>
            <a:r>
              <a:rPr lang="de-DE" dirty="0"/>
              <a:t> </a:t>
            </a:r>
            <a:r>
              <a:rPr lang="de-DE" dirty="0" err="1"/>
              <a:t>bidders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selected</a:t>
            </a:r>
            <a:r>
              <a:rPr lang="de-DE" dirty="0"/>
              <a:t> </a:t>
            </a:r>
            <a:r>
              <a:rPr lang="de-DE" dirty="0" err="1"/>
              <a:t>based</a:t>
            </a:r>
            <a:r>
              <a:rPr lang="de-DE" dirty="0"/>
              <a:t> on </a:t>
            </a:r>
            <a:r>
              <a:rPr lang="de-DE" dirty="0" err="1"/>
              <a:t>objective</a:t>
            </a:r>
            <a:r>
              <a:rPr lang="de-DE" dirty="0"/>
              <a:t> </a:t>
            </a:r>
            <a:r>
              <a:rPr lang="de-DE" dirty="0" err="1"/>
              <a:t>criteria</a:t>
            </a:r>
            <a:endParaRPr lang="de-DE" dirty="0"/>
          </a:p>
          <a:p>
            <a:r>
              <a:rPr lang="de-DE" b="1" dirty="0" err="1"/>
              <a:t>Competitive</a:t>
            </a:r>
            <a:r>
              <a:rPr lang="de-DE" b="1" dirty="0"/>
              <a:t> </a:t>
            </a:r>
            <a:r>
              <a:rPr lang="de-DE" b="1" dirty="0" err="1"/>
              <a:t>Procedure</a:t>
            </a:r>
            <a:r>
              <a:rPr lang="de-DE" b="1" dirty="0"/>
              <a:t> </a:t>
            </a:r>
            <a:r>
              <a:rPr lang="de-DE" b="1" dirty="0" err="1"/>
              <a:t>with</a:t>
            </a:r>
            <a:r>
              <a:rPr lang="de-DE" b="1" dirty="0"/>
              <a:t> </a:t>
            </a:r>
            <a:r>
              <a:rPr lang="de-DE" b="1" dirty="0" err="1"/>
              <a:t>Negotiation</a:t>
            </a:r>
            <a:r>
              <a:rPr lang="de-DE" b="1" dirty="0"/>
              <a:t> </a:t>
            </a:r>
            <a:r>
              <a:rPr lang="de-DE" dirty="0"/>
              <a:t>– at least </a:t>
            </a:r>
            <a:r>
              <a:rPr lang="de-DE" dirty="0" err="1"/>
              <a:t>three</a:t>
            </a:r>
            <a:r>
              <a:rPr lang="de-DE" dirty="0"/>
              <a:t> </a:t>
            </a:r>
            <a:r>
              <a:rPr lang="de-DE" dirty="0" err="1"/>
              <a:t>bidders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selected</a:t>
            </a:r>
            <a:r>
              <a:rPr lang="de-DE" dirty="0"/>
              <a:t> </a:t>
            </a:r>
            <a:r>
              <a:rPr lang="de-DE" dirty="0" err="1"/>
              <a:t>based</a:t>
            </a:r>
            <a:r>
              <a:rPr lang="de-DE" dirty="0"/>
              <a:t> on </a:t>
            </a:r>
            <a:r>
              <a:rPr lang="de-DE" dirty="0" err="1"/>
              <a:t>objective</a:t>
            </a:r>
            <a:r>
              <a:rPr lang="de-DE" dirty="0"/>
              <a:t> </a:t>
            </a:r>
            <a:r>
              <a:rPr lang="de-DE" dirty="0" err="1"/>
              <a:t>criteria</a:t>
            </a:r>
            <a:r>
              <a:rPr lang="de-DE" dirty="0"/>
              <a:t>; </a:t>
            </a:r>
            <a:r>
              <a:rPr lang="de-DE" dirty="0" err="1"/>
              <a:t>bids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negotiated</a:t>
            </a:r>
            <a:endParaRPr lang="de-DE" dirty="0"/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ct val="108108"/>
              <a:buFont typeface="Arial"/>
              <a:buNone/>
            </a:pPr>
            <a:endParaRPr dirty="0">
              <a:latin typeface="Aptos" panose="020B0004020202020204" pitchFamily="34" charset="0"/>
              <a:sym typeface="Arial"/>
            </a:endParaRPr>
          </a:p>
        </p:txBody>
      </p:sp>
      <p:sp>
        <p:nvSpPr>
          <p:cNvPr id="220" name="Google Shape;220;p44"/>
          <p:cNvSpPr txBox="1">
            <a:spLocks noGrp="1"/>
          </p:cNvSpPr>
          <p:nvPr>
            <p:ph type="body" idx="2"/>
          </p:nvPr>
        </p:nvSpPr>
        <p:spPr>
          <a:xfrm>
            <a:off x="5881898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/>
          <a:p>
            <a:r>
              <a:rPr lang="de-DE" b="1" dirty="0" err="1"/>
              <a:t>Competitive</a:t>
            </a:r>
            <a:r>
              <a:rPr lang="de-DE" b="1" dirty="0"/>
              <a:t> </a:t>
            </a:r>
            <a:r>
              <a:rPr lang="de-DE" b="1" dirty="0" err="1"/>
              <a:t>Dialogue</a:t>
            </a:r>
            <a:r>
              <a:rPr lang="de-DE" b="1" dirty="0"/>
              <a:t>  </a:t>
            </a:r>
            <a:r>
              <a:rPr lang="de-DE" dirty="0"/>
              <a:t>– at least </a:t>
            </a:r>
            <a:r>
              <a:rPr lang="de-DE" dirty="0" err="1"/>
              <a:t>three</a:t>
            </a:r>
            <a:r>
              <a:rPr lang="de-DE" dirty="0"/>
              <a:t> </a:t>
            </a:r>
            <a:r>
              <a:rPr lang="de-DE" dirty="0" err="1"/>
              <a:t>participants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chosen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develop</a:t>
            </a:r>
            <a:r>
              <a:rPr lang="de-DE" dirty="0"/>
              <a:t> </a:t>
            </a:r>
            <a:r>
              <a:rPr lang="de-DE" dirty="0" err="1"/>
              <a:t>solutions</a:t>
            </a:r>
            <a:r>
              <a:rPr lang="de-DE" dirty="0"/>
              <a:t> </a:t>
            </a:r>
            <a:r>
              <a:rPr lang="de-DE" dirty="0" err="1"/>
              <a:t>based</a:t>
            </a:r>
            <a:r>
              <a:rPr lang="de-DE" dirty="0"/>
              <a:t> on a </a:t>
            </a:r>
            <a:r>
              <a:rPr lang="de-DE" dirty="0" err="1"/>
              <a:t>description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authority’s</a:t>
            </a:r>
            <a:r>
              <a:rPr lang="de-DE" dirty="0"/>
              <a:t> </a:t>
            </a:r>
            <a:r>
              <a:rPr lang="de-DE" dirty="0" err="1"/>
              <a:t>requirements</a:t>
            </a:r>
            <a:endParaRPr lang="de-DE" dirty="0"/>
          </a:p>
          <a:p>
            <a:r>
              <a:rPr lang="de-DE" b="1" dirty="0"/>
              <a:t>Innovation Partnership </a:t>
            </a:r>
            <a:r>
              <a:rPr lang="de-DE" dirty="0"/>
              <a:t>– at least </a:t>
            </a:r>
            <a:r>
              <a:rPr lang="de-DE" dirty="0" err="1"/>
              <a:t>three</a:t>
            </a:r>
            <a:r>
              <a:rPr lang="de-DE" dirty="0"/>
              <a:t> </a:t>
            </a:r>
            <a:r>
              <a:rPr lang="de-DE" dirty="0" err="1"/>
              <a:t>partners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chosen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develop</a:t>
            </a:r>
            <a:r>
              <a:rPr lang="de-DE" dirty="0"/>
              <a:t> </a:t>
            </a:r>
            <a:r>
              <a:rPr lang="de-DE" dirty="0" err="1"/>
              <a:t>goods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services</a:t>
            </a:r>
            <a:r>
              <a:rPr lang="de-DE" dirty="0"/>
              <a:t> </a:t>
            </a:r>
            <a:r>
              <a:rPr lang="de-DE" dirty="0" err="1"/>
              <a:t>which</a:t>
            </a:r>
            <a:r>
              <a:rPr lang="de-DE" dirty="0"/>
              <a:t> do not </a:t>
            </a:r>
            <a:r>
              <a:rPr lang="de-DE" dirty="0" err="1"/>
              <a:t>yet</a:t>
            </a:r>
            <a:r>
              <a:rPr lang="de-DE" dirty="0"/>
              <a:t> </a:t>
            </a:r>
            <a:r>
              <a:rPr lang="de-DE" dirty="0" err="1"/>
              <a:t>exist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market</a:t>
            </a:r>
            <a:r>
              <a:rPr lang="de-DE" dirty="0"/>
              <a:t>, </a:t>
            </a:r>
            <a:r>
              <a:rPr lang="de-DE" dirty="0" err="1"/>
              <a:t>using</a:t>
            </a:r>
            <a:r>
              <a:rPr lang="de-DE" dirty="0"/>
              <a:t> a </a:t>
            </a:r>
            <a:r>
              <a:rPr lang="de-DE" dirty="0" err="1"/>
              <a:t>phased</a:t>
            </a:r>
            <a:r>
              <a:rPr lang="de-DE" dirty="0"/>
              <a:t> </a:t>
            </a:r>
            <a:r>
              <a:rPr lang="de-DE" dirty="0" err="1"/>
              <a:t>contract</a:t>
            </a:r>
            <a:r>
              <a:rPr lang="de-DE" dirty="0"/>
              <a:t> </a:t>
            </a:r>
            <a:r>
              <a:rPr lang="de-DE" dirty="0" err="1"/>
              <a:t>structure</a:t>
            </a:r>
            <a:r>
              <a:rPr lang="de-DE" dirty="0"/>
              <a:t>. </a:t>
            </a: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ct val="108108"/>
              <a:buFont typeface="Arial"/>
              <a:buNone/>
            </a:pPr>
            <a:endParaRPr dirty="0"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45"/>
          <p:cNvSpPr txBox="1"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Impact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of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Procedure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227" name="Google Shape;227;p45"/>
          <p:cNvSpPr txBox="1">
            <a:spLocks noGrp="1"/>
          </p:cNvSpPr>
          <p:nvPr>
            <p:ph type="body" idx="2"/>
          </p:nvPr>
        </p:nvSpPr>
        <p:spPr>
          <a:xfrm>
            <a:off x="7024316" y="2219130"/>
            <a:ext cx="4802458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/>
          <a:p>
            <a:pPr marL="101600" lvl="0" indent="0">
              <a:buNone/>
            </a:pP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The open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procedure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may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not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most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appropriate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if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specific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previous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experience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other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technical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capacities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are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particularly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important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a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contract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  <a:endParaRPr dirty="0">
              <a:solidFill>
                <a:schemeClr val="tx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28" name="Google Shape;228;p45"/>
          <p:cNvSpPr txBox="1">
            <a:spLocks noGrp="1"/>
          </p:cNvSpPr>
          <p:nvPr>
            <p:ph type="body" idx="1"/>
          </p:nvPr>
        </p:nvSpPr>
        <p:spPr>
          <a:xfrm>
            <a:off x="594360" y="2219325"/>
            <a:ext cx="5746750" cy="35972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72000" tIns="45700" rIns="72000" bIns="45700" anchor="t" anchorCtr="0">
            <a:noAutofit/>
          </a:bodyPr>
          <a:lstStyle/>
          <a:p>
            <a:pPr marL="0" lvl="0" indent="0"/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The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choice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procedure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determines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b="1" dirty="0" err="1">
                <a:solidFill>
                  <a:schemeClr val="tx1"/>
                </a:solidFill>
                <a:latin typeface="Aptos" panose="020B0004020202020204" pitchFamily="34" charset="0"/>
              </a:rPr>
              <a:t>who</a:t>
            </a:r>
            <a:r>
              <a:rPr lang="de-DE" b="1" dirty="0">
                <a:solidFill>
                  <a:schemeClr val="tx1"/>
                </a:solidFill>
                <a:latin typeface="Aptos" panose="020B0004020202020204" pitchFamily="34" charset="0"/>
              </a:rPr>
              <a:t> will </a:t>
            </a:r>
            <a:r>
              <a:rPr lang="de-DE" b="1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b="1" dirty="0" err="1">
                <a:solidFill>
                  <a:schemeClr val="tx1"/>
                </a:solidFill>
                <a:latin typeface="Aptos" panose="020B0004020202020204" pitchFamily="34" charset="0"/>
              </a:rPr>
              <a:t>able</a:t>
            </a:r>
            <a:r>
              <a:rPr lang="de-DE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b="1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b="1" dirty="0" err="1">
                <a:solidFill>
                  <a:schemeClr val="tx1"/>
                </a:solidFill>
                <a:latin typeface="Aptos" panose="020B0004020202020204" pitchFamily="34" charset="0"/>
              </a:rPr>
              <a:t>compete</a:t>
            </a:r>
            <a:r>
              <a:rPr lang="de-DE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your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contract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and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how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you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apply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certain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criteria</a:t>
            </a:r>
            <a:endParaRPr dirty="0">
              <a:solidFill>
                <a:schemeClr val="tx1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6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de-DE" dirty="0">
                <a:solidFill>
                  <a:schemeClr val="dk1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Agenda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01" name="Google Shape;101;p6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685800" lvl="0" indent="-457200" algn="l" rtl="0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AutoNum type="arabicPeriod"/>
            </a:pPr>
            <a:r>
              <a:rPr lang="de-DE" dirty="0" err="1">
                <a:latin typeface="Aptos" panose="020B0004020202020204" pitchFamily="34" charset="0"/>
                <a:sym typeface="Arial"/>
              </a:rPr>
              <a:t>Introduction</a:t>
            </a:r>
            <a:endParaRPr dirty="0">
              <a:latin typeface="Aptos" panose="020B0004020202020204" pitchFamily="34" charset="0"/>
            </a:endParaRPr>
          </a:p>
          <a:p>
            <a:pPr marL="685800" lvl="0" indent="-457200" algn="l" rtl="0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AutoNum type="arabicPeriod"/>
            </a:pPr>
            <a:r>
              <a:rPr lang="de-DE" dirty="0">
                <a:latin typeface="Aptos" panose="020B0004020202020204" pitchFamily="34" charset="0"/>
              </a:rPr>
              <a:t>Key Legal Instruments at </a:t>
            </a:r>
            <a:r>
              <a:rPr lang="de-DE" dirty="0" err="1">
                <a:latin typeface="Aptos" panose="020B0004020202020204" pitchFamily="34" charset="0"/>
              </a:rPr>
              <a:t>the</a:t>
            </a:r>
            <a:r>
              <a:rPr lang="de-DE" dirty="0">
                <a:latin typeface="Aptos" panose="020B0004020202020204" pitchFamily="34" charset="0"/>
              </a:rPr>
              <a:t> EU </a:t>
            </a:r>
            <a:r>
              <a:rPr lang="de-DE" dirty="0" err="1">
                <a:latin typeface="Aptos" panose="020B0004020202020204" pitchFamily="34" charset="0"/>
              </a:rPr>
              <a:t>level</a:t>
            </a:r>
            <a:endParaRPr dirty="0">
              <a:latin typeface="Aptos" panose="020B0004020202020204" pitchFamily="34" charset="0"/>
              <a:sym typeface="Arial"/>
            </a:endParaRPr>
          </a:p>
          <a:p>
            <a:pPr marL="685800" lvl="0" indent="-457200" algn="l" rtl="0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AutoNum type="arabicPeriod"/>
            </a:pPr>
            <a:r>
              <a:rPr lang="de-DE" dirty="0" err="1">
                <a:latin typeface="Aptos" panose="020B0004020202020204" pitchFamily="34" charset="0"/>
                <a:sym typeface="Arial"/>
              </a:rPr>
              <a:t>Integrating</a:t>
            </a:r>
            <a:r>
              <a:rPr lang="de-DE" dirty="0"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latin typeface="Aptos" panose="020B0004020202020204" pitchFamily="34" charset="0"/>
                <a:sym typeface="Arial"/>
              </a:rPr>
              <a:t>Sustainability</a:t>
            </a:r>
            <a:r>
              <a:rPr lang="de-DE" dirty="0"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latin typeface="Aptos" panose="020B0004020202020204" pitchFamily="34" charset="0"/>
                <a:sym typeface="Arial"/>
              </a:rPr>
              <a:t>into</a:t>
            </a:r>
            <a:r>
              <a:rPr lang="de-DE" dirty="0"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</a:t>
            </a:r>
            <a:r>
              <a:rPr lang="de-DE" dirty="0" err="1">
                <a:latin typeface="Aptos" panose="020B0004020202020204" pitchFamily="34" charset="0"/>
                <a:sym typeface="Arial"/>
              </a:rPr>
              <a:t>rocurement</a:t>
            </a:r>
            <a:r>
              <a:rPr lang="de-DE" dirty="0">
                <a:latin typeface="Aptos" panose="020B0004020202020204" pitchFamily="34" charset="0"/>
                <a:sym typeface="Arial"/>
              </a:rPr>
              <a:t> </a:t>
            </a:r>
            <a:endParaRPr dirty="0">
              <a:latin typeface="Aptos" panose="020B0004020202020204" pitchFamily="34" charset="0"/>
            </a:endParaRPr>
          </a:p>
          <a:p>
            <a:pPr marL="685800" lvl="0" indent="-457200" algn="l" rtl="0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AutoNum type="arabicPeriod"/>
            </a:pPr>
            <a:r>
              <a:rPr lang="de-DE" dirty="0" err="1">
                <a:latin typeface="Aptos" panose="020B0004020202020204" pitchFamily="34" charset="0"/>
                <a:sym typeface="Arial"/>
              </a:rPr>
              <a:t>Practical</a:t>
            </a:r>
            <a:r>
              <a:rPr lang="de-DE" dirty="0"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latin typeface="Aptos" panose="020B0004020202020204" pitchFamily="34" charset="0"/>
                <a:sym typeface="Arial"/>
              </a:rPr>
              <a:t>Exercise</a:t>
            </a:r>
            <a:endParaRPr dirty="0">
              <a:latin typeface="Aptos" panose="020B0004020202020204" pitchFamily="34" charset="0"/>
            </a:endParaRPr>
          </a:p>
          <a:p>
            <a:pPr marL="685800" lvl="0" indent="-457200" algn="l" rtl="0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AutoNum type="arabicPeriod"/>
            </a:pPr>
            <a:r>
              <a:rPr lang="de-DE" dirty="0" err="1">
                <a:latin typeface="Aptos" panose="020B0004020202020204" pitchFamily="34" charset="0"/>
                <a:sym typeface="Arial"/>
              </a:rPr>
              <a:t>Conclusions</a:t>
            </a:r>
            <a:endParaRPr dirty="0"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6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Advantages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of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flexible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prodcedures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235" name="Google Shape;235;p46"/>
          <p:cNvSpPr txBox="1">
            <a:spLocks noGrp="1"/>
          </p:cNvSpPr>
          <p:nvPr>
            <p:ph type="body" idx="1"/>
          </p:nvPr>
        </p:nvSpPr>
        <p:spPr>
          <a:xfrm>
            <a:off x="594360" y="2676525"/>
            <a:ext cx="885444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Competitive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procedures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(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negotiation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dialogue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innovation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partnership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)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offer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more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flexibility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than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open/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restricted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procedures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This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can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helpful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sustainable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procurement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especially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when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detailed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minimum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criteria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are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difficult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establish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due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a limited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market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knowledge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Market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engagement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can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also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address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this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issue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47"/>
          <p:cNvSpPr txBox="1">
            <a:spLocks noGrp="1"/>
          </p:cNvSpPr>
          <p:nvPr>
            <p:ph type="title"/>
          </p:nvPr>
        </p:nvSpPr>
        <p:spPr>
          <a:xfrm>
            <a:off x="594360" y="1242633"/>
            <a:ext cx="7750935" cy="2354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3.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Integrating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b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</a:b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Sustainability</a:t>
            </a:r>
            <a:b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</a:br>
            <a:b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</a:b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241" name="Google Shape;241;p47"/>
          <p:cNvSpPr txBox="1">
            <a:spLocks noGrp="1"/>
          </p:cNvSpPr>
          <p:nvPr>
            <p:ph type="body" idx="1"/>
          </p:nvPr>
        </p:nvSpPr>
        <p:spPr>
          <a:xfrm>
            <a:off x="594360" y="3279579"/>
            <a:ext cx="5044440" cy="2994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/>
          </a:p>
        </p:txBody>
      </p:sp>
      <p:sp>
        <p:nvSpPr>
          <p:cNvPr id="242" name="Google Shape;242;p47"/>
          <p:cNvSpPr>
            <a:spLocks noGrp="1"/>
          </p:cNvSpPr>
          <p:nvPr>
            <p:ph type="pic" idx="2"/>
          </p:nvPr>
        </p:nvSpPr>
        <p:spPr>
          <a:xfrm flipH="1">
            <a:off x="7240858" y="0"/>
            <a:ext cx="4951140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48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Technical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Specifications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249" name="Google Shape;249;p48"/>
          <p:cNvSpPr txBox="1">
            <a:spLocks noGrp="1"/>
          </p:cNvSpPr>
          <p:nvPr>
            <p:ph type="body" idx="1"/>
          </p:nvPr>
        </p:nvSpPr>
        <p:spPr>
          <a:xfrm>
            <a:off x="594360" y="2244039"/>
            <a:ext cx="494146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/>
          <a:p>
            <a:r>
              <a:rPr lang="de-DE" b="1" dirty="0">
                <a:solidFill>
                  <a:schemeClr val="tx1"/>
                </a:solidFill>
                <a:latin typeface="Aptos" panose="020B0004020202020204" pitchFamily="34" charset="0"/>
              </a:rPr>
              <a:t>Performance-</a:t>
            </a:r>
            <a:r>
              <a:rPr lang="de-DE" b="1" dirty="0" err="1">
                <a:solidFill>
                  <a:schemeClr val="tx1"/>
                </a:solidFill>
                <a:latin typeface="Aptos" panose="020B0004020202020204" pitchFamily="34" charset="0"/>
              </a:rPr>
              <a:t>based</a:t>
            </a:r>
            <a:r>
              <a:rPr lang="de-DE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b="1" dirty="0" err="1">
                <a:solidFill>
                  <a:schemeClr val="tx1"/>
                </a:solidFill>
                <a:latin typeface="Aptos" panose="020B0004020202020204" pitchFamily="34" charset="0"/>
              </a:rPr>
              <a:t>or</a:t>
            </a:r>
            <a:r>
              <a:rPr lang="de-DE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b="1" dirty="0" err="1">
                <a:solidFill>
                  <a:schemeClr val="tx1"/>
                </a:solidFill>
                <a:latin typeface="Aptos" panose="020B0004020202020204" pitchFamily="34" charset="0"/>
              </a:rPr>
              <a:t>functional</a:t>
            </a:r>
            <a:r>
              <a:rPr lang="de-DE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b="1" dirty="0" err="1">
                <a:solidFill>
                  <a:schemeClr val="tx1"/>
                </a:solidFill>
                <a:latin typeface="Aptos" panose="020B0004020202020204" pitchFamily="34" charset="0"/>
              </a:rPr>
              <a:t>specification</a:t>
            </a:r>
            <a:endParaRPr lang="de-DE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Outlines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characteristics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functions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that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product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service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capable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performing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focusing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on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what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it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needs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do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rather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than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how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it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is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made</a:t>
            </a:r>
            <a:endParaRPr lang="de-DE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0" lvl="0" indent="0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</a:pPr>
            <a:endParaRPr dirty="0">
              <a:latin typeface="Aptos" panose="020B0004020202020204" pitchFamily="34" charset="0"/>
            </a:endParaRPr>
          </a:p>
        </p:txBody>
      </p:sp>
      <p:sp>
        <p:nvSpPr>
          <p:cNvPr id="250" name="Google Shape;250;p48"/>
          <p:cNvSpPr txBox="1">
            <a:spLocks noGrp="1"/>
          </p:cNvSpPr>
          <p:nvPr>
            <p:ph type="body" idx="2"/>
          </p:nvPr>
        </p:nvSpPr>
        <p:spPr>
          <a:xfrm>
            <a:off x="6096000" y="2244039"/>
            <a:ext cx="5345151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/>
          <a:p>
            <a:r>
              <a:rPr lang="de-DE" b="1" dirty="0" err="1">
                <a:solidFill>
                  <a:schemeClr val="tx1"/>
                </a:solidFill>
                <a:latin typeface="Aptos" panose="020B0004020202020204" pitchFamily="34" charset="0"/>
              </a:rPr>
              <a:t>Specification</a:t>
            </a:r>
            <a:r>
              <a:rPr lang="de-DE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b="1" dirty="0" err="1">
                <a:solidFill>
                  <a:schemeClr val="tx1"/>
                </a:solidFill>
                <a:latin typeface="Aptos" panose="020B0004020202020204" pitchFamily="34" charset="0"/>
              </a:rPr>
              <a:t>based</a:t>
            </a:r>
            <a:r>
              <a:rPr lang="de-DE" b="1" dirty="0">
                <a:solidFill>
                  <a:schemeClr val="tx1"/>
                </a:solidFill>
                <a:latin typeface="Aptos" panose="020B0004020202020204" pitchFamily="34" charset="0"/>
              </a:rPr>
              <a:t> on </a:t>
            </a:r>
            <a:r>
              <a:rPr lang="de-DE" b="1" dirty="0" err="1">
                <a:solidFill>
                  <a:schemeClr val="tx1"/>
                </a:solidFill>
                <a:latin typeface="Aptos" panose="020B0004020202020204" pitchFamily="34" charset="0"/>
              </a:rPr>
              <a:t>standards</a:t>
            </a:r>
            <a:endParaRPr lang="de-DE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Refers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a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set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technical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requirements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criteria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that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a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product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service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work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meet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which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are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derived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from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established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national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international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standards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. These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standards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define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quality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safety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performance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sustainability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requirements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that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followed</a:t>
            </a:r>
            <a:endParaRPr lang="de-DE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0" lvl="0" indent="0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</a:pPr>
            <a:endParaRPr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49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The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use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of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labels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56" name="Google Shape;256;p49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10954638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Contracting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authorities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may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refer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third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party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sustainability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labels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criteria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 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Labels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can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reduce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amount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work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involved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in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defining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and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verifying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environmental and social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criteria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Labels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meet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certain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transparency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and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accessibility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requirements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referred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directly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in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tender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document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</a:pPr>
            <a:endParaRPr dirty="0"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50"/>
          <p:cNvSpPr txBox="1">
            <a:spLocks noGrp="1"/>
          </p:cNvSpPr>
          <p:nvPr>
            <p:ph type="title"/>
          </p:nvPr>
        </p:nvSpPr>
        <p:spPr>
          <a:xfrm>
            <a:off x="594345" y="189575"/>
            <a:ext cx="10111200" cy="15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Requirements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for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use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of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labels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63" name="Google Shape;263;p50"/>
          <p:cNvSpPr txBox="1">
            <a:spLocks noGrp="1"/>
          </p:cNvSpPr>
          <p:nvPr>
            <p:ph type="body" idx="1"/>
          </p:nvPr>
        </p:nvSpPr>
        <p:spPr>
          <a:xfrm>
            <a:off x="594348" y="2281925"/>
            <a:ext cx="11321400" cy="37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 lnSpcReduction="10000"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They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only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concern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criteria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which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are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linked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subject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matter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contract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;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They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are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based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on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objectively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verifiable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and non-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discriminatory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criteria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;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They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are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established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using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an open and transparent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procedure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in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which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all relevant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stakeholders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, incl.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government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bodies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consumers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, social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partners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manufacturers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distributors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and non-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governmental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organisations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may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participate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;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They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are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accessible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all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interested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parties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;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They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are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set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by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a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third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party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over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which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economic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operator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applying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label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cannot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exercise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a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decisive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influence</a:t>
            </a:r>
            <a:endParaRPr lang="de-DE" sz="22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ct val="142857"/>
              <a:buFont typeface="Arial"/>
              <a:buNone/>
            </a:pPr>
            <a:endParaRPr dirty="0"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51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sz="4400" dirty="0" err="1">
                <a:solidFill>
                  <a:srgbClr val="3F3F3F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Exclusion</a:t>
            </a:r>
            <a:r>
              <a:rPr lang="de-DE" sz="4400" dirty="0">
                <a:solidFill>
                  <a:srgbClr val="3F3F3F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sz="4400" dirty="0" err="1">
                <a:solidFill>
                  <a:srgbClr val="3F3F3F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criteria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270" name="Google Shape;270;p51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9538382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fontAlgn="base"/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Reasons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excluding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bidders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:</a:t>
            </a:r>
          </a:p>
          <a:p>
            <a:pPr lvl="1" fontAlgn="base"/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Non-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compliance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with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applicable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national, EU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international environmental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laws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 </a:t>
            </a:r>
          </a:p>
          <a:p>
            <a:pPr lvl="1" fontAlgn="base"/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Grave professional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misconduct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which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renders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integrity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questionable</a:t>
            </a:r>
            <a:endParaRPr lang="de-DE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lvl="1" fontAlgn="base"/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Significant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/persistent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deficiencies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in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performance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under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a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prior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contract</a:t>
            </a:r>
            <a:endParaRPr lang="de-DE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lvl="1" fontAlgn="base"/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Misrepresentation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any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above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inability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submit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supporting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documents</a:t>
            </a:r>
            <a:endParaRPr lang="de-DE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</a:pPr>
            <a:endParaRPr dirty="0"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52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800" cy="15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Selection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criteria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277" name="Google Shape;277;p52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9538382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fontAlgn="base"/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Selection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criteria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relevant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sustainable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procurement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include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:</a:t>
            </a:r>
          </a:p>
          <a:p>
            <a:pPr lvl="1" fontAlgn="base"/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Experience and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references</a:t>
            </a:r>
            <a:endParaRPr lang="de-DE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lvl="1" fontAlgn="base"/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Educational and professional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qualifications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staff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 </a:t>
            </a:r>
          </a:p>
          <a:p>
            <a:pPr lvl="1" fontAlgn="base"/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Environmental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management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systems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and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schemes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(e.g. EMAS, ISO 14001)</a:t>
            </a:r>
          </a:p>
          <a:p>
            <a:pPr lvl="1" fontAlgn="base"/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Supply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chain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management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/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tracking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systems</a:t>
            </a:r>
            <a:endParaRPr lang="de-DE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53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7785552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sz="4400" dirty="0" err="1">
                <a:solidFill>
                  <a:srgbClr val="3F3F3F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Environmenatl</a:t>
            </a:r>
            <a:r>
              <a:rPr lang="de-DE" sz="4400" dirty="0">
                <a:solidFill>
                  <a:srgbClr val="3F3F3F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Management System (EMS)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284" name="Google Shape;284;p53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9003124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EMS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can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demonstrate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company's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ability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meet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environmental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criteria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and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may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requested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at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selection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stage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if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relevant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service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Example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: Catering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cleaning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services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Bidders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can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demonstrate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their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ability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deliver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service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in an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environmentally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sound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manner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through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an EMS 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Equivalent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evidence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also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considered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pic>
        <p:nvPicPr>
          <p:cNvPr id="285" name="Google Shape;285;p5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15707" y="3429000"/>
            <a:ext cx="2562226" cy="20041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3955bd9627f_0_0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500" cy="14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Award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criteria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92" name="Google Shape;292;g3955bd9627f_0_0"/>
          <p:cNvSpPr txBox="1">
            <a:spLocks noGrp="1"/>
          </p:cNvSpPr>
          <p:nvPr>
            <p:ph type="body" idx="1"/>
          </p:nvPr>
        </p:nvSpPr>
        <p:spPr>
          <a:xfrm>
            <a:off x="594349" y="2676525"/>
            <a:ext cx="5118900" cy="35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/>
          <a:p>
            <a:r>
              <a:rPr lang="de-DE" dirty="0">
                <a:latin typeface="Aptos" panose="020B0004020202020204" pitchFamily="34" charset="0"/>
              </a:rPr>
              <a:t>Select </a:t>
            </a:r>
            <a:r>
              <a:rPr lang="de-DE" dirty="0" err="1">
                <a:latin typeface="Aptos" panose="020B0004020202020204" pitchFamily="34" charset="0"/>
              </a:rPr>
              <a:t>the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winning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bid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from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those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that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meet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the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technical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specifications</a:t>
            </a:r>
            <a:endParaRPr lang="de-DE" dirty="0">
              <a:latin typeface="Aptos" panose="020B0004020202020204" pitchFamily="34" charset="0"/>
            </a:endParaRPr>
          </a:p>
          <a:p>
            <a:r>
              <a:rPr lang="de-DE" dirty="0" err="1">
                <a:latin typeface="Aptos" panose="020B0004020202020204" pitchFamily="34" charset="0"/>
              </a:rPr>
              <a:t>Cost</a:t>
            </a:r>
            <a:r>
              <a:rPr lang="de-DE" dirty="0">
                <a:latin typeface="Aptos" panose="020B0004020202020204" pitchFamily="34" charset="0"/>
              </a:rPr>
              <a:t> (</a:t>
            </a:r>
            <a:r>
              <a:rPr lang="de-DE" dirty="0" err="1">
                <a:latin typeface="Aptos" panose="020B0004020202020204" pitchFamily="34" charset="0"/>
              </a:rPr>
              <a:t>including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life-cycle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cost</a:t>
            </a:r>
            <a:r>
              <a:rPr lang="de-DE" dirty="0">
                <a:latin typeface="Aptos" panose="020B0004020202020204" pitchFamily="34" charset="0"/>
              </a:rPr>
              <a:t>) and qualitative </a:t>
            </a:r>
            <a:r>
              <a:rPr lang="de-DE" dirty="0" err="1">
                <a:latin typeface="Aptos" panose="020B0004020202020204" pitchFamily="34" charset="0"/>
              </a:rPr>
              <a:t>criteria</a:t>
            </a:r>
            <a:endParaRPr lang="de-DE" dirty="0">
              <a:latin typeface="Aptos" panose="020B0004020202020204" pitchFamily="34" charset="0"/>
            </a:endParaRPr>
          </a:p>
          <a:p>
            <a:r>
              <a:rPr lang="de-DE" dirty="0">
                <a:latin typeface="Aptos" panose="020B0004020202020204" pitchFamily="34" charset="0"/>
              </a:rPr>
              <a:t>MEAT: Most </a:t>
            </a:r>
            <a:r>
              <a:rPr lang="de-DE" dirty="0" err="1">
                <a:latin typeface="Aptos" panose="020B0004020202020204" pitchFamily="34" charset="0"/>
              </a:rPr>
              <a:t>economically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advantageous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tender</a:t>
            </a:r>
            <a:endParaRPr lang="de-DE" dirty="0">
              <a:latin typeface="Aptos" panose="020B0004020202020204" pitchFamily="34" charset="0"/>
            </a:endParaRPr>
          </a:p>
          <a:p>
            <a:r>
              <a:rPr lang="de-DE" dirty="0">
                <a:latin typeface="Aptos" panose="020B0004020202020204" pitchFamily="34" charset="0"/>
              </a:rPr>
              <a:t>Qualitative </a:t>
            </a:r>
            <a:r>
              <a:rPr lang="de-DE" dirty="0" err="1">
                <a:latin typeface="Aptos" panose="020B0004020202020204" pitchFamily="34" charset="0"/>
              </a:rPr>
              <a:t>criteria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can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include</a:t>
            </a:r>
            <a:r>
              <a:rPr lang="de-DE" dirty="0">
                <a:latin typeface="Aptos" panose="020B0004020202020204" pitchFamily="34" charset="0"/>
              </a:rPr>
              <a:t> a </a:t>
            </a:r>
            <a:r>
              <a:rPr lang="de-DE" dirty="0" err="1">
                <a:latin typeface="Aptos" panose="020B0004020202020204" pitchFamily="34" charset="0"/>
              </a:rPr>
              <a:t>number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of</a:t>
            </a:r>
            <a:r>
              <a:rPr lang="de-DE" dirty="0">
                <a:latin typeface="Aptos" panose="020B0004020202020204" pitchFamily="34" charset="0"/>
              </a:rPr>
              <a:t> social and environmental </a:t>
            </a:r>
            <a:r>
              <a:rPr lang="de-DE" dirty="0" err="1">
                <a:latin typeface="Aptos" panose="020B0004020202020204" pitchFamily="34" charset="0"/>
              </a:rPr>
              <a:t>factors</a:t>
            </a:r>
            <a:endParaRPr lang="de-DE" dirty="0">
              <a:effectLst/>
              <a:latin typeface="Aptos" panose="020B0004020202020204" pitchFamily="34" charset="0"/>
            </a:endParaRPr>
          </a:p>
        </p:txBody>
      </p:sp>
      <p:sp>
        <p:nvSpPr>
          <p:cNvPr id="293" name="Google Shape;293;g3955bd9627f_0_0"/>
          <p:cNvSpPr txBox="1">
            <a:spLocks noGrp="1"/>
          </p:cNvSpPr>
          <p:nvPr>
            <p:ph type="body" idx="2"/>
          </p:nvPr>
        </p:nvSpPr>
        <p:spPr>
          <a:xfrm>
            <a:off x="6096000" y="2676525"/>
            <a:ext cx="4490700" cy="35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/>
          <a:p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Examples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: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100% Fair Trade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coffee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and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tea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in a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catering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contract</a:t>
            </a:r>
            <a:endParaRPr lang="de-DE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Better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energy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performance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electrical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appliances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than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minimum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criteria</a:t>
            </a:r>
            <a:endParaRPr lang="de-DE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3955bd9627f_0_7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800" cy="15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sz="4400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Weighting</a:t>
            </a:r>
            <a:r>
              <a:rPr lang="de-DE" sz="4400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4400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award</a:t>
            </a:r>
            <a:r>
              <a:rPr lang="de-DE" sz="4400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4400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criteria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00" name="Google Shape;300;g3955bd9627f_0_7"/>
          <p:cNvSpPr txBox="1">
            <a:spLocks noGrp="1"/>
          </p:cNvSpPr>
          <p:nvPr>
            <p:ph type="body" idx="1"/>
          </p:nvPr>
        </p:nvSpPr>
        <p:spPr>
          <a:xfrm>
            <a:off x="594350" y="2281925"/>
            <a:ext cx="5243100" cy="428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No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fixed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points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percentage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price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and qualitative/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sustainability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criteria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Criteria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transparent and not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distort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competition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Different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ways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calculating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scores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graphicFrame>
        <p:nvGraphicFramePr>
          <p:cNvPr id="301" name="Google Shape;301;g3955bd9627f_0_7"/>
          <p:cNvGraphicFramePr/>
          <p:nvPr>
            <p:extLst>
              <p:ext uri="{D42A27DB-BD31-4B8C-83A1-F6EECF244321}">
                <p14:modId xmlns:p14="http://schemas.microsoft.com/office/powerpoint/2010/main" val="3263190431"/>
              </p:ext>
            </p:extLst>
          </p:nvPr>
        </p:nvGraphicFramePr>
        <p:xfrm>
          <a:off x="6096000" y="2382100"/>
          <a:ext cx="5744850" cy="2584590"/>
        </p:xfrm>
        <a:graphic>
          <a:graphicData uri="http://schemas.openxmlformats.org/drawingml/2006/table">
            <a:tbl>
              <a:tblPr>
                <a:noFill/>
                <a:tableStyleId>{309DFD20-47F0-4381-8244-E11954A2019E}</a:tableStyleId>
              </a:tblPr>
              <a:tblGrid>
                <a:gridCol w="1914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54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51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b="1" dirty="0"/>
                        <a:t>Award </a:t>
                      </a:r>
                      <a:r>
                        <a:rPr lang="de-DE" b="1" dirty="0" err="1"/>
                        <a:t>criterium</a:t>
                      </a:r>
                      <a:endParaRPr b="1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FD7D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b="1" dirty="0" err="1"/>
                        <a:t>Calculation</a:t>
                      </a:r>
                      <a:r>
                        <a:rPr lang="de-DE" b="1" dirty="0"/>
                        <a:t> </a:t>
                      </a:r>
                      <a:r>
                        <a:rPr lang="de-DE" b="1" dirty="0" err="1"/>
                        <a:t>formula</a:t>
                      </a:r>
                      <a:endParaRPr b="1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FD7D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b="1" dirty="0" err="1"/>
                        <a:t>Weighting</a:t>
                      </a:r>
                      <a:endParaRPr b="1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FD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1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dirty="0"/>
                        <a:t>Price</a:t>
                      </a:r>
                      <a:endParaRPr dirty="0"/>
                    </a:p>
                  </a:txBody>
                  <a:tcPr marL="91425" marR="91425" marT="91425" marB="91425"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dirty="0"/>
                        <a:t>Minimum </a:t>
                      </a:r>
                      <a:r>
                        <a:rPr lang="de-DE" dirty="0" err="1"/>
                        <a:t>value</a:t>
                      </a:r>
                      <a:r>
                        <a:rPr lang="de-DE" dirty="0"/>
                        <a:t> * 100 / </a:t>
                      </a:r>
                      <a:r>
                        <a:rPr lang="de-DE" dirty="0" err="1"/>
                        <a:t>bidder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value</a:t>
                      </a:r>
                      <a:endParaRPr dirty="0"/>
                    </a:p>
                  </a:txBody>
                  <a:tcPr marL="91425" marR="91425" marT="91425" marB="91425"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/>
                        <a:t>60%</a:t>
                      </a:r>
                      <a:endParaRPr/>
                    </a:p>
                  </a:txBody>
                  <a:tcPr marL="91425" marR="91425" marT="91425" marB="91425"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1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dirty="0"/>
                        <a:t>Jury </a:t>
                      </a:r>
                      <a:r>
                        <a:rPr lang="de-DE" dirty="0" err="1"/>
                        <a:t>decision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dirty="0"/>
                        <a:t>School grades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/>
                        <a:t>20%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51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dirty="0" err="1"/>
                        <a:t>Percentage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organic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food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dirty="0" err="1"/>
                        <a:t>Bidder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value</a:t>
                      </a:r>
                      <a:r>
                        <a:rPr lang="de-DE" dirty="0"/>
                        <a:t> * 100 / maximum </a:t>
                      </a:r>
                      <a:r>
                        <a:rPr lang="de-DE" dirty="0" err="1"/>
                        <a:t>value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/>
                        <a:t>20 %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51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b="1" dirty="0"/>
                        <a:t>Total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b="1" dirty="0"/>
                        <a:t>100 %</a:t>
                      </a:r>
                      <a:endParaRPr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8"/>
          <p:cNvSpPr txBox="1">
            <a:spLocks noGrp="1"/>
          </p:cNvSpPr>
          <p:nvPr>
            <p:ph type="title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1.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Introduction</a:t>
            </a:r>
            <a:b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</a:b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07" name="Google Shape;107;p8"/>
          <p:cNvSpPr txBox="1">
            <a:spLocks noGrp="1"/>
          </p:cNvSpPr>
          <p:nvPr>
            <p:ph type="body" idx="1"/>
          </p:nvPr>
        </p:nvSpPr>
        <p:spPr>
          <a:xfrm>
            <a:off x="594360" y="3279579"/>
            <a:ext cx="5044440" cy="2994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/>
          </a:p>
        </p:txBody>
      </p:sp>
      <p:sp>
        <p:nvSpPr>
          <p:cNvPr id="108" name="Google Shape;108;p8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3955bd9627f_0_14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500" cy="14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Lifecycle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costing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(LCC)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08" name="Google Shape;308;g3955bd9627f_0_14"/>
          <p:cNvSpPr txBox="1">
            <a:spLocks noGrp="1"/>
          </p:cNvSpPr>
          <p:nvPr>
            <p:ph type="body" idx="1"/>
          </p:nvPr>
        </p:nvSpPr>
        <p:spPr>
          <a:xfrm>
            <a:off x="594360" y="2231682"/>
            <a:ext cx="5287500" cy="400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Autofit/>
          </a:bodyPr>
          <a:lstStyle/>
          <a:p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Includes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costs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borne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contracting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authority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related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purchasing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use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maintenance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and end-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-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life</a:t>
            </a:r>
            <a:endParaRPr lang="de-DE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Can also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include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external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costs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(GHG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emissions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)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if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monetary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value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can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determined</a:t>
            </a:r>
            <a:endParaRPr lang="de-DE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Allows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compare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true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costs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tender</a:t>
            </a:r>
            <a:endParaRPr lang="de-DE" dirty="0">
              <a:solidFill>
                <a:schemeClr val="tx1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309" name="Google Shape;309;g3955bd9627f_0_14"/>
          <p:cNvSpPr txBox="1">
            <a:spLocks noGrp="1"/>
          </p:cNvSpPr>
          <p:nvPr>
            <p:ph type="body" idx="2"/>
          </p:nvPr>
        </p:nvSpPr>
        <p:spPr>
          <a:xfrm>
            <a:off x="6054858" y="2231682"/>
            <a:ext cx="5457900" cy="38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 fontScale="92500" lnSpcReduction="20000"/>
          </a:bodyPr>
          <a:lstStyle/>
          <a:p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Tender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include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method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applied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and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data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requirement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from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bidders</a:t>
            </a:r>
            <a:endParaRPr lang="de-DE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Method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endParaRPr lang="de-DE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-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Based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on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objectively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verifiable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&amp; non-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discriminatory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criteria</a:t>
            </a:r>
            <a:endParaRPr lang="de-DE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-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Accessible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all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interested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parties</a:t>
            </a:r>
            <a:endParaRPr lang="de-DE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- Data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required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can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provided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with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reasonable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effort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normally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diligent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economic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operators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also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from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third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countries</a:t>
            </a:r>
          </a:p>
          <a:p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Existing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common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EU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methodologies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applied</a:t>
            </a:r>
            <a:endParaRPr lang="de-DE" dirty="0">
              <a:solidFill>
                <a:schemeClr val="tx1"/>
              </a:solidFill>
              <a:effectLst/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3955bd9627f_0_21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500" cy="14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Abnormally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low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tenders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16" name="Google Shape;316;g3955bd9627f_0_21"/>
          <p:cNvSpPr txBox="1">
            <a:spLocks noGrp="1"/>
          </p:cNvSpPr>
          <p:nvPr>
            <p:ph type="body" idx="1"/>
          </p:nvPr>
        </p:nvSpPr>
        <p:spPr>
          <a:xfrm>
            <a:off x="594360" y="2287625"/>
            <a:ext cx="9360000" cy="35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/>
          <a:p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Abnormally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low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tenders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may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indicate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non-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compliance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with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environmental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social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obligations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Tenders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investigated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determine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reason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low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price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and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confirm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whether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they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meet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all legal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requirements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Bidders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given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an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opportunity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explain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their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pricing.</a:t>
            </a:r>
          </a:p>
          <a:p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Under Art. 69(3)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Directive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2014/24/EU,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abnormally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low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tenders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non-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compliant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with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EU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national environmental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laws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rejected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  <a:endParaRPr lang="de-DE" dirty="0">
              <a:solidFill>
                <a:schemeClr val="tx1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317" name="Google Shape;317;g3955bd9627f_0_21"/>
          <p:cNvSpPr txBox="1"/>
          <p:nvPr/>
        </p:nvSpPr>
        <p:spPr>
          <a:xfrm>
            <a:off x="5050575" y="5577425"/>
            <a:ext cx="71691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rgbClr val="3F3F3F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3955bd9627f_0_28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800" cy="15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sz="4400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Contract</a:t>
            </a:r>
            <a:r>
              <a:rPr lang="de-DE" sz="4400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 </a:t>
            </a:r>
            <a:r>
              <a:rPr lang="de-DE" sz="4400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performance</a:t>
            </a:r>
            <a:r>
              <a:rPr lang="de-DE" sz="4400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 </a:t>
            </a:r>
            <a:r>
              <a:rPr lang="de-DE" sz="4400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clauses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24" name="Google Shape;324;g3955bd9627f_0_28"/>
          <p:cNvSpPr txBox="1">
            <a:spLocks noGrp="1"/>
          </p:cNvSpPr>
          <p:nvPr>
            <p:ph type="body" idx="1"/>
          </p:nvPr>
        </p:nvSpPr>
        <p:spPr>
          <a:xfrm>
            <a:off x="594360" y="2232498"/>
            <a:ext cx="9439338" cy="37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Contract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performance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clauses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ensure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that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social and environmental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commitments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are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respected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in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delivering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contract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linked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subject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matter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contract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During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bidding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process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bidders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may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asked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confirm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acceptance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g3955bd9627f_0_34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800" cy="15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Setting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contract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performance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clauses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31" name="Google Shape;331;g3955bd9627f_0_34"/>
          <p:cNvSpPr txBox="1">
            <a:spLocks noGrp="1"/>
          </p:cNvSpPr>
          <p:nvPr>
            <p:ph type="body" idx="1"/>
          </p:nvPr>
        </p:nvSpPr>
        <p:spPr>
          <a:xfrm>
            <a:off x="594345" y="2281925"/>
            <a:ext cx="10635000" cy="37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fontAlgn="base"/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Examples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lvl="1" fontAlgn="base"/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Supply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contract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: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Workwear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delivered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under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contract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produced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in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compliance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with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ILO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core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conventions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lvl="1" fontAlgn="base"/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Service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contract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: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training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staff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in environmental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aspect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cleaning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service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(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dosage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cleaning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agents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impact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on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health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…)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g3955bd9627f_0_40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800" cy="15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Enforcing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contract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performance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clauses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38" name="Google Shape;338;g3955bd9627f_0_40"/>
          <p:cNvSpPr txBox="1">
            <a:spLocks noGrp="1"/>
          </p:cNvSpPr>
          <p:nvPr>
            <p:ph type="body" idx="1"/>
          </p:nvPr>
        </p:nvSpPr>
        <p:spPr>
          <a:xfrm>
            <a:off x="222421" y="2244854"/>
            <a:ext cx="10847224" cy="37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pPr fontAlgn="base"/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Contract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clauses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should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include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:</a:t>
            </a:r>
          </a:p>
          <a:p>
            <a:pPr lvl="1" fontAlgn="base"/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What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needs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done</a:t>
            </a:r>
            <a:endParaRPr lang="de-DE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lvl="1" fontAlgn="base"/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Who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needs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do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it</a:t>
            </a:r>
            <a:endParaRPr lang="de-DE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lvl="1" fontAlgn="base"/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How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it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will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monitored</a:t>
            </a:r>
            <a:endParaRPr lang="de-DE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fontAlgn="base"/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Third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party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audits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/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monitoring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/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certification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may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appropriate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in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some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cases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fontAlgn="base"/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Incentives and/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penalties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may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included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further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motivate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sustainability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performance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1028700" lvl="1" indent="-215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550"/>
              <a:buFont typeface="Arial"/>
              <a:buNone/>
            </a:pPr>
            <a:endParaRPr dirty="0">
              <a:solidFill>
                <a:schemeClr val="dk1"/>
              </a:solidFill>
              <a:latin typeface="Aptos" panose="020B0004020202020204" pitchFamily="34" charset="0"/>
            </a:endParaRPr>
          </a:p>
          <a:p>
            <a:pPr marL="1028700" lvl="1" indent="-215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550"/>
              <a:buFont typeface="Arial"/>
              <a:buNone/>
            </a:pPr>
            <a:endParaRPr b="0" dirty="0">
              <a:solidFill>
                <a:schemeClr val="dk1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61"/>
          <p:cNvSpPr txBox="1">
            <a:spLocks noGrp="1"/>
          </p:cNvSpPr>
          <p:nvPr>
            <p:ph type="title"/>
          </p:nvPr>
        </p:nvSpPr>
        <p:spPr>
          <a:xfrm>
            <a:off x="594359" y="189572"/>
            <a:ext cx="796977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Nationaler Kontext - Vergabearten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345" name="Google Shape;345;p61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981036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1028700" lvl="1" indent="-215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Font typeface="Arial"/>
              <a:buNone/>
            </a:pP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028700" lvl="1" indent="-215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Font typeface="Arial"/>
              <a:buNone/>
            </a:pPr>
            <a:endParaRPr b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61"/>
          <p:cNvSpPr txBox="1"/>
          <p:nvPr/>
        </p:nvSpPr>
        <p:spPr>
          <a:xfrm>
            <a:off x="594359" y="2281918"/>
            <a:ext cx="9606775" cy="4093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0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Grundsätzlich wird zwischen Vergaben im Oberschwellen‐Bereich und solchen im Unterschwellen‐Bereich unterschieden</a:t>
            </a:r>
            <a:endParaRPr sz="2000" dirty="0">
              <a:latin typeface="Aptos" panose="020B0004020202020204" pitchFamily="34" charset="0"/>
            </a:endParaRPr>
          </a:p>
          <a:p>
            <a: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0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Oberschwellen‐Bereich (EU-Vergabeverfahren) – Auftragswert wird jährlich neu festgelegt (siehe Auftragsberatungszentren oder Bundeswirtschaftsministerium)</a:t>
            </a:r>
            <a:endParaRPr sz="2000" dirty="0">
              <a:latin typeface="Aptos" panose="020B0004020202020204" pitchFamily="34" charset="0"/>
            </a:endParaRPr>
          </a:p>
          <a:p>
            <a: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0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EU‐Richtlinie über die öffentliche Auftragsvergabe RL 2014/24 EU</a:t>
            </a:r>
            <a:endParaRPr sz="2000" dirty="0">
              <a:latin typeface="Aptos" panose="020B0004020202020204" pitchFamily="34" charset="0"/>
            </a:endParaRPr>
          </a:p>
          <a:p>
            <a: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0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Gesetz gegen Wettbewerbsbeschränkung (GWB) 17.2.2016</a:t>
            </a:r>
            <a:endParaRPr sz="2000" dirty="0">
              <a:latin typeface="Aptos" panose="020B0004020202020204" pitchFamily="34" charset="0"/>
            </a:endParaRPr>
          </a:p>
          <a:p>
            <a: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0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Vergabeverordnung (VgV) 12.4.2016</a:t>
            </a:r>
            <a:endParaRPr sz="2000" dirty="0">
              <a:latin typeface="Aptos" panose="020B0004020202020204" pitchFamily="34" charset="0"/>
            </a:endParaRPr>
          </a:p>
          <a:p>
            <a: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0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Unterschwellen‐Bereich (Nationales Vergabeverfahren) – unterhalb des EU-Schwellenwertes</a:t>
            </a:r>
            <a:endParaRPr sz="2000" dirty="0">
              <a:latin typeface="Aptos" panose="020B0004020202020204" pitchFamily="34" charset="0"/>
            </a:endParaRPr>
          </a:p>
          <a:p>
            <a: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0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Unterschwellenvergabeordnung (</a:t>
            </a:r>
            <a:r>
              <a:rPr lang="de-DE" sz="2000" b="0" i="0" u="none" strike="noStrike" cap="none" dirty="0" err="1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UVgO</a:t>
            </a:r>
            <a:r>
              <a:rPr lang="de-DE" sz="20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) 2017</a:t>
            </a:r>
            <a:endParaRPr sz="2000" dirty="0">
              <a:latin typeface="Aptos" panose="020B0004020202020204" pitchFamily="34" charset="0"/>
            </a:endParaRPr>
          </a:p>
          <a:p>
            <a: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0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Bestimmungen der einzelnen Bundesländer</a:t>
            </a:r>
            <a:endParaRPr sz="2000"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62"/>
          <p:cNvSpPr txBox="1">
            <a:spLocks noGrp="1"/>
          </p:cNvSpPr>
          <p:nvPr>
            <p:ph type="title"/>
          </p:nvPr>
        </p:nvSpPr>
        <p:spPr>
          <a:xfrm>
            <a:off x="594359" y="189572"/>
            <a:ext cx="796977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Vergabearten unterhalb der Schwellenwerte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353" name="Google Shape;353;p62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10415612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1028700" lvl="1" indent="-215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Font typeface="Arial"/>
              <a:buNone/>
            </a:pP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028700" lvl="1" indent="-215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Font typeface="Arial"/>
              <a:buNone/>
            </a:pPr>
            <a:endParaRPr b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4" name="Google Shape;354;p62"/>
          <p:cNvSpPr txBox="1"/>
          <p:nvPr/>
        </p:nvSpPr>
        <p:spPr>
          <a:xfrm>
            <a:off x="815897" y="2471245"/>
            <a:ext cx="9606775" cy="2877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de-DE" sz="20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Beschränkte Ausschreibung mit oder ohne Teilnahmewettbewerb</a:t>
            </a:r>
            <a:endParaRPr sz="2000" dirty="0">
              <a:latin typeface="Aptos" panose="020B0004020202020204" pitchFamily="34" charset="0"/>
            </a:endParaRPr>
          </a:p>
          <a:p>
            <a:pPr marL="0" marR="0" lvl="1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de-DE" sz="20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Verhandlungsvergaben</a:t>
            </a:r>
            <a:endParaRPr sz="2000" dirty="0">
              <a:latin typeface="Aptos" panose="020B0004020202020204" pitchFamily="34" charset="0"/>
            </a:endParaRPr>
          </a:p>
          <a:p>
            <a:pPr marL="0" marR="0" lvl="1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de-DE" sz="20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Direktaufträge</a:t>
            </a:r>
            <a:endParaRPr sz="2000" dirty="0">
              <a:latin typeface="Aptos" panose="020B0004020202020204" pitchFamily="34" charset="0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  <a:p>
            <a:pPr marL="0" marR="0" lvl="0" indent="0" algn="l" rtl="0">
              <a:lnSpc>
                <a:spcPct val="101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0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Verhandlungsvergabe: kreative, innovative oder konzeptionelle Lösungen sowie ganz besonders komplexe Aufträge.</a:t>
            </a:r>
            <a:endParaRPr sz="2000" dirty="0">
              <a:latin typeface="Aptos" panose="020B0004020202020204" pitchFamily="34" charset="0"/>
            </a:endParaRPr>
          </a:p>
          <a:p>
            <a:pPr marL="0" marR="0" lvl="0" indent="0" algn="l" rtl="0">
              <a:lnSpc>
                <a:spcPct val="10125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  <a:p>
            <a:pPr marL="0" marR="0" lvl="0" indent="0" algn="l" rtl="0">
              <a:lnSpc>
                <a:spcPct val="101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0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Auch für die Vergabe von Leistungen, die nur von einem bestimmten Unternehmen erbracht werden können.</a:t>
            </a:r>
            <a:endParaRPr sz="2000"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63"/>
          <p:cNvSpPr txBox="1">
            <a:spLocks noGrp="1"/>
          </p:cNvSpPr>
          <p:nvPr>
            <p:ph type="title"/>
          </p:nvPr>
        </p:nvSpPr>
        <p:spPr>
          <a:xfrm>
            <a:off x="594359" y="189572"/>
            <a:ext cx="796977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Nachhaltigkeit als Vergabegrundsatz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361" name="Google Shape;361;p63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10415612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1028700" lvl="1" indent="-215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Font typeface="Arial"/>
              <a:buNone/>
            </a:pP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028700" lvl="1" indent="-215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Font typeface="Arial"/>
              <a:buNone/>
            </a:pPr>
            <a:endParaRPr b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2" name="Google Shape;362;p63"/>
          <p:cNvSpPr txBox="1"/>
          <p:nvPr/>
        </p:nvSpPr>
        <p:spPr>
          <a:xfrm>
            <a:off x="815897" y="2471245"/>
            <a:ext cx="9606775" cy="255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de-DE" sz="20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§ 97 Gesetz gegen Wettbewerbsbeschränkung -GWB </a:t>
            </a:r>
            <a:endParaRPr sz="2000" dirty="0">
              <a:latin typeface="Aptos" panose="020B0004020202020204" pitchFamily="34" charset="0"/>
            </a:endParaRPr>
          </a:p>
          <a:p>
            <a:pPr marL="0" marR="0" lvl="3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de-DE" sz="20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(3) Bei der Vergabe werden Aspekte der Qualität und der Innovation sowie soziale und umweltbezogene Aspekte nach Maßgabe dieses Teils berücksichtigt. </a:t>
            </a:r>
            <a:endParaRPr sz="2000" dirty="0">
              <a:latin typeface="Aptos" panose="020B0004020202020204" pitchFamily="34" charset="0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  <a:p>
            <a:pPr marL="0" marR="0" lvl="1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de-DE" sz="20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§ 2 Unterschwellenvergabeordnung - </a:t>
            </a:r>
            <a:r>
              <a:rPr lang="de-DE" sz="2000" b="0" i="0" u="none" strike="noStrike" cap="none" dirty="0" err="1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UVgO</a:t>
            </a:r>
            <a:r>
              <a:rPr lang="de-DE" sz="20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 </a:t>
            </a:r>
            <a:endParaRPr sz="2000" dirty="0">
              <a:latin typeface="Aptos" panose="020B0004020202020204" pitchFamily="34" charset="0"/>
            </a:endParaRPr>
          </a:p>
          <a:p>
            <a:pPr marL="0" marR="0" lvl="1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de-DE" sz="20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(3) Bei der Vergabe werden Aspekte der Qualität und der Innovation sowie soziale und umweltbezogene Aspekte nach Maßgabe dieser Verfahrensordnung berücksichtigt. </a:t>
            </a:r>
            <a:endParaRPr sz="2000"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64"/>
          <p:cNvSpPr txBox="1">
            <a:spLocks noGrp="1"/>
          </p:cNvSpPr>
          <p:nvPr>
            <p:ph type="title"/>
          </p:nvPr>
        </p:nvSpPr>
        <p:spPr>
          <a:xfrm>
            <a:off x="594360" y="373773"/>
            <a:ext cx="10972800" cy="1574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Exercise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–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Sustainability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in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Tendering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–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Legally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sound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?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369" name="Google Shape;369;p64"/>
          <p:cNvSpPr txBox="1">
            <a:spLocks noGrp="1"/>
          </p:cNvSpPr>
          <p:nvPr>
            <p:ph type="body" idx="1"/>
          </p:nvPr>
        </p:nvSpPr>
        <p:spPr>
          <a:xfrm>
            <a:off x="595523" y="2231681"/>
            <a:ext cx="6052412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r>
              <a:rPr lang="de-DE" b="1" dirty="0" err="1">
                <a:latin typeface="Aptos" panose="020B0004020202020204" pitchFamily="34" charset="0"/>
              </a:rPr>
              <a:t>Objective</a:t>
            </a:r>
            <a:r>
              <a:rPr lang="de-DE" dirty="0">
                <a:latin typeface="Aptos" panose="020B0004020202020204" pitchFamily="34" charset="0"/>
              </a:rPr>
              <a:t>:</a:t>
            </a:r>
            <a:br>
              <a:rPr lang="de-DE" dirty="0">
                <a:latin typeface="Aptos" panose="020B0004020202020204" pitchFamily="34" charset="0"/>
              </a:rPr>
            </a:br>
            <a:r>
              <a:rPr lang="de-DE" dirty="0" err="1">
                <a:latin typeface="Aptos" panose="020B0004020202020204" pitchFamily="34" charset="0"/>
              </a:rPr>
              <a:t>Participants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learn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identify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legally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permissible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ways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include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sustainability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criteria</a:t>
            </a:r>
            <a:r>
              <a:rPr lang="de-DE" dirty="0">
                <a:latin typeface="Aptos" panose="020B0004020202020204" pitchFamily="34" charset="0"/>
              </a:rPr>
              <a:t> in </a:t>
            </a:r>
            <a:r>
              <a:rPr lang="de-DE" dirty="0" err="1">
                <a:latin typeface="Aptos" panose="020B0004020202020204" pitchFamily="34" charset="0"/>
              </a:rPr>
              <a:t>tender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documents</a:t>
            </a:r>
            <a:r>
              <a:rPr lang="de-DE" dirty="0">
                <a:latin typeface="Aptos" panose="020B0004020202020204" pitchFamily="34" charset="0"/>
              </a:rPr>
              <a:t> and </a:t>
            </a:r>
            <a:r>
              <a:rPr lang="de-DE" dirty="0" err="1">
                <a:latin typeface="Aptos" panose="020B0004020202020204" pitchFamily="34" charset="0"/>
              </a:rPr>
              <a:t>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distinguish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between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legally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sound</a:t>
            </a:r>
            <a:r>
              <a:rPr lang="de-DE" dirty="0">
                <a:latin typeface="Aptos" panose="020B0004020202020204" pitchFamily="34" charset="0"/>
              </a:rPr>
              <a:t> and </a:t>
            </a:r>
            <a:r>
              <a:rPr lang="de-DE" dirty="0" err="1">
                <a:latin typeface="Aptos" panose="020B0004020202020204" pitchFamily="34" charset="0"/>
              </a:rPr>
              <a:t>risky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unlawful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practices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r>
              <a:rPr lang="de-DE" b="1" dirty="0">
                <a:latin typeface="Aptos" panose="020B0004020202020204" pitchFamily="34" charset="0"/>
              </a:rPr>
              <a:t>Scenario</a:t>
            </a:r>
            <a:r>
              <a:rPr lang="de-DE" dirty="0">
                <a:latin typeface="Aptos" panose="020B0004020202020204" pitchFamily="34" charset="0"/>
              </a:rPr>
              <a:t>:</a:t>
            </a:r>
            <a:br>
              <a:rPr lang="de-DE" dirty="0">
                <a:latin typeface="Aptos" panose="020B0004020202020204" pitchFamily="34" charset="0"/>
              </a:rPr>
            </a:br>
            <a:r>
              <a:rPr lang="de-DE" dirty="0" err="1">
                <a:latin typeface="Aptos" panose="020B0004020202020204" pitchFamily="34" charset="0"/>
              </a:rPr>
              <a:t>Participants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given</a:t>
            </a:r>
            <a:r>
              <a:rPr lang="de-DE" dirty="0">
                <a:latin typeface="Aptos" panose="020B0004020202020204" pitchFamily="34" charset="0"/>
              </a:rPr>
              <a:t> mini </a:t>
            </a:r>
            <a:r>
              <a:rPr lang="de-DE" dirty="0" err="1">
                <a:latin typeface="Aptos" panose="020B0004020202020204" pitchFamily="34" charset="0"/>
              </a:rPr>
              <a:t>tender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scenarios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where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sustainability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criteria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integrated</a:t>
            </a:r>
            <a:r>
              <a:rPr lang="de-DE" dirty="0">
                <a:latin typeface="Aptos" panose="020B0004020202020204" pitchFamily="34" charset="0"/>
              </a:rPr>
              <a:t>. Groups will </a:t>
            </a:r>
            <a:r>
              <a:rPr lang="de-DE" dirty="0" err="1">
                <a:latin typeface="Aptos" panose="020B0004020202020204" pitchFamily="34" charset="0"/>
              </a:rPr>
              <a:t>identify</a:t>
            </a:r>
            <a:r>
              <a:rPr lang="de-DE" dirty="0">
                <a:latin typeface="Aptos" panose="020B0004020202020204" pitchFamily="34" charset="0"/>
              </a:rPr>
              <a:t> (1) at </a:t>
            </a:r>
            <a:r>
              <a:rPr lang="de-DE" dirty="0" err="1">
                <a:latin typeface="Aptos" panose="020B0004020202020204" pitchFamily="34" charset="0"/>
              </a:rPr>
              <a:t>what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stage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sustainability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addressed</a:t>
            </a:r>
            <a:r>
              <a:rPr lang="de-DE" dirty="0">
                <a:latin typeface="Aptos" panose="020B0004020202020204" pitchFamily="34" charset="0"/>
              </a:rPr>
              <a:t> (</a:t>
            </a:r>
            <a:r>
              <a:rPr lang="de-DE" dirty="0" err="1">
                <a:latin typeface="Aptos" panose="020B0004020202020204" pitchFamily="34" charset="0"/>
              </a:rPr>
              <a:t>specs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award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performance</a:t>
            </a:r>
            <a:r>
              <a:rPr lang="de-DE" dirty="0">
                <a:latin typeface="Aptos" panose="020B0004020202020204" pitchFamily="34" charset="0"/>
              </a:rPr>
              <a:t>); (2) </a:t>
            </a:r>
            <a:r>
              <a:rPr lang="de-DE" dirty="0" err="1">
                <a:latin typeface="Aptos" panose="020B0004020202020204" pitchFamily="34" charset="0"/>
              </a:rPr>
              <a:t>whether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legally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permissible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questionable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or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unlawful</a:t>
            </a:r>
            <a:r>
              <a:rPr lang="de-DE" dirty="0">
                <a:latin typeface="Aptos" panose="020B0004020202020204" pitchFamily="34" charset="0"/>
              </a:rPr>
              <a:t> and </a:t>
            </a:r>
            <a:r>
              <a:rPr lang="de-DE" dirty="0" err="1">
                <a:latin typeface="Aptos" panose="020B0004020202020204" pitchFamily="34" charset="0"/>
              </a:rPr>
              <a:t>why</a:t>
            </a:r>
            <a:r>
              <a:rPr lang="de-DE" dirty="0">
                <a:latin typeface="Aptos" panose="020B0004020202020204" pitchFamily="34" charset="0"/>
              </a:rPr>
              <a:t> and (3) </a:t>
            </a:r>
            <a:r>
              <a:rPr lang="de-DE" dirty="0" err="1">
                <a:latin typeface="Aptos" panose="020B0004020202020204" pitchFamily="34" charset="0"/>
              </a:rPr>
              <a:t>suggest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how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rephrase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adjust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make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legally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sound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ct val="117647"/>
              <a:buNone/>
            </a:pPr>
            <a:endParaRPr sz="1600" dirty="0">
              <a:latin typeface="Aptos" panose="020B0004020202020204" pitchFamily="34" charset="0"/>
              <a:sym typeface="Arial"/>
            </a:endParaRPr>
          </a:p>
        </p:txBody>
      </p:sp>
      <p:sp>
        <p:nvSpPr>
          <p:cNvPr id="370" name="Google Shape;370;p64"/>
          <p:cNvSpPr txBox="1">
            <a:spLocks noGrp="1"/>
          </p:cNvSpPr>
          <p:nvPr>
            <p:ph type="body" idx="2"/>
          </p:nvPr>
        </p:nvSpPr>
        <p:spPr>
          <a:xfrm>
            <a:off x="7224584" y="2239146"/>
            <a:ext cx="394716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/>
          <a:p>
            <a:pPr marL="101600" indent="0">
              <a:buNone/>
            </a:pPr>
            <a:r>
              <a:rPr lang="de-DE" sz="1800" b="1" dirty="0" err="1">
                <a:latin typeface="Aptos" panose="020B0004020202020204" pitchFamily="34" charset="0"/>
              </a:rPr>
              <a:t>Steps</a:t>
            </a:r>
            <a:endParaRPr lang="de-DE" sz="1800" dirty="0">
              <a:latin typeface="Aptos" panose="020B0004020202020204" pitchFamily="34" charset="0"/>
            </a:endParaRPr>
          </a:p>
          <a:p>
            <a:pPr fontAlgn="base"/>
            <a:r>
              <a:rPr lang="de-DE" sz="1800" dirty="0">
                <a:latin typeface="Aptos" panose="020B0004020202020204" pitchFamily="34" charset="0"/>
              </a:rPr>
              <a:t>Case </a:t>
            </a:r>
            <a:r>
              <a:rPr lang="de-DE" sz="1800" dirty="0" err="1">
                <a:latin typeface="Aptos" panose="020B0004020202020204" pitchFamily="34" charset="0"/>
              </a:rPr>
              <a:t>study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distribution</a:t>
            </a:r>
            <a:r>
              <a:rPr lang="de-DE" sz="1800" dirty="0">
                <a:latin typeface="Aptos" panose="020B0004020202020204" pitchFamily="34" charset="0"/>
              </a:rPr>
              <a:t> and </a:t>
            </a:r>
            <a:r>
              <a:rPr lang="de-DE" sz="1800" dirty="0" err="1">
                <a:latin typeface="Aptos" panose="020B0004020202020204" pitchFamily="34" charset="0"/>
              </a:rPr>
              <a:t>reading</a:t>
            </a:r>
            <a:endParaRPr lang="de-DE" sz="1800" dirty="0">
              <a:latin typeface="Aptos" panose="020B0004020202020204" pitchFamily="34" charset="0"/>
            </a:endParaRPr>
          </a:p>
          <a:p>
            <a:pPr fontAlgn="base"/>
            <a:r>
              <a:rPr lang="de-DE" sz="1800" dirty="0">
                <a:latin typeface="Aptos" panose="020B0004020202020204" pitchFamily="34" charset="0"/>
              </a:rPr>
              <a:t>Group </a:t>
            </a:r>
            <a:r>
              <a:rPr lang="de-DE" sz="1800" dirty="0" err="1">
                <a:latin typeface="Aptos" panose="020B0004020202020204" pitchFamily="34" charset="0"/>
              </a:rPr>
              <a:t>task</a:t>
            </a:r>
            <a:endParaRPr lang="de-DE" sz="1800" dirty="0">
              <a:latin typeface="Aptos" panose="020B0004020202020204" pitchFamily="34" charset="0"/>
            </a:endParaRPr>
          </a:p>
          <a:p>
            <a:pPr fontAlgn="base"/>
            <a:r>
              <a:rPr lang="de-DE" sz="1800" dirty="0" err="1">
                <a:latin typeface="Aptos" panose="020B0004020202020204" pitchFamily="34" charset="0"/>
              </a:rPr>
              <a:t>Debrief</a:t>
            </a:r>
            <a:endParaRPr lang="de-DE" sz="1800" dirty="0">
              <a:latin typeface="Aptos" panose="020B0004020202020204" pitchFamily="34" charset="0"/>
            </a:endParaRPr>
          </a:p>
          <a:p>
            <a:pPr fontAlgn="base"/>
            <a:r>
              <a:rPr lang="de-DE" sz="1800" dirty="0">
                <a:latin typeface="Aptos" panose="020B0004020202020204" pitchFamily="34" charset="0"/>
              </a:rPr>
              <a:t>Wrap </a:t>
            </a:r>
            <a:r>
              <a:rPr lang="de-DE" sz="1800" dirty="0" err="1">
                <a:latin typeface="Aptos" panose="020B0004020202020204" pitchFamily="34" charset="0"/>
              </a:rPr>
              <a:t>up</a:t>
            </a:r>
            <a:endParaRPr lang="de-DE" sz="1800"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g3955bd9627f_0_132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500" cy="14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Conclusions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77" name="Google Shape;377;g3955bd9627f_0_132"/>
          <p:cNvSpPr txBox="1">
            <a:spLocks noGrp="1"/>
          </p:cNvSpPr>
          <p:nvPr>
            <p:ph type="body" idx="1"/>
          </p:nvPr>
        </p:nvSpPr>
        <p:spPr>
          <a:xfrm>
            <a:off x="594360" y="2224405"/>
            <a:ext cx="5736600" cy="44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Procurement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is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governed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by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EU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procurement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directives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, Treaty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principles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case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law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and national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legislation</a:t>
            </a:r>
            <a:endParaRPr lang="de-DE" sz="18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1800" b="1" dirty="0" err="1">
                <a:solidFill>
                  <a:schemeClr val="tx1"/>
                </a:solidFill>
                <a:latin typeface="Aptos" panose="020B0004020202020204" pitchFamily="34" charset="0"/>
              </a:rPr>
              <a:t>Equal</a:t>
            </a:r>
            <a:r>
              <a:rPr lang="de-DE" sz="18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b="1" dirty="0" err="1">
                <a:solidFill>
                  <a:schemeClr val="tx1"/>
                </a:solidFill>
                <a:latin typeface="Aptos" panose="020B0004020202020204" pitchFamily="34" charset="0"/>
              </a:rPr>
              <a:t>treatment</a:t>
            </a:r>
            <a:r>
              <a:rPr lang="de-DE" sz="1800" b="1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sz="1800" b="1" dirty="0" err="1">
                <a:solidFill>
                  <a:schemeClr val="tx1"/>
                </a:solidFill>
                <a:latin typeface="Aptos" panose="020B0004020202020204" pitchFamily="34" charset="0"/>
              </a:rPr>
              <a:t>transparency</a:t>
            </a:r>
            <a:r>
              <a:rPr lang="de-DE" sz="1800" b="1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sz="1800" b="1" dirty="0" err="1">
                <a:solidFill>
                  <a:schemeClr val="tx1"/>
                </a:solidFill>
                <a:latin typeface="Aptos" panose="020B0004020202020204" pitchFamily="34" charset="0"/>
              </a:rPr>
              <a:t>proportionality</a:t>
            </a:r>
            <a:r>
              <a:rPr lang="de-DE" sz="1800" b="1" dirty="0">
                <a:solidFill>
                  <a:schemeClr val="tx1"/>
                </a:solidFill>
                <a:latin typeface="Aptos" panose="020B0004020202020204" pitchFamily="34" charset="0"/>
              </a:rPr>
              <a:t> and mutual </a:t>
            </a:r>
            <a:r>
              <a:rPr lang="de-DE" sz="1800" b="1" dirty="0" err="1">
                <a:solidFill>
                  <a:schemeClr val="tx1"/>
                </a:solidFill>
                <a:latin typeface="Aptos" panose="020B0004020202020204" pitchFamily="34" charset="0"/>
              </a:rPr>
              <a:t>recognition</a:t>
            </a:r>
            <a:r>
              <a:rPr lang="de-DE" sz="18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applied</a:t>
            </a:r>
            <a:endParaRPr lang="de-DE" sz="1800" b="1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The 2014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procurement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directives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allow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sustainable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procurement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applied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throughout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tender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process</a:t>
            </a:r>
            <a:endParaRPr lang="de-DE" sz="18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The </a:t>
            </a:r>
            <a:r>
              <a:rPr lang="de-DE" sz="1800" b="1" dirty="0">
                <a:solidFill>
                  <a:schemeClr val="tx1"/>
                </a:solidFill>
                <a:latin typeface="Aptos" panose="020B0004020202020204" pitchFamily="34" charset="0"/>
              </a:rPr>
              <a:t>link </a:t>
            </a:r>
            <a:r>
              <a:rPr lang="de-DE" sz="1800" b="1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18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b="1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18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b="1" dirty="0" err="1">
                <a:solidFill>
                  <a:schemeClr val="tx1"/>
                </a:solidFill>
                <a:latin typeface="Aptos" panose="020B0004020202020204" pitchFamily="34" charset="0"/>
              </a:rPr>
              <a:t>subject</a:t>
            </a:r>
            <a:r>
              <a:rPr lang="de-DE" sz="1800" b="1" dirty="0">
                <a:solidFill>
                  <a:schemeClr val="tx1"/>
                </a:solidFill>
                <a:latin typeface="Aptos" panose="020B0004020202020204" pitchFamily="34" charset="0"/>
              </a:rPr>
              <a:t>-matter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requirement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sets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a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limit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what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bidders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can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asked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endParaRPr lang="de-DE" sz="18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GPP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can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applied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in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each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procedure</a:t>
            </a:r>
            <a:endParaRPr lang="de-DE" sz="180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378" name="Google Shape;378;g3955bd9627f_0_132"/>
          <p:cNvSpPr txBox="1">
            <a:spLocks noGrp="1"/>
          </p:cNvSpPr>
          <p:nvPr>
            <p:ph type="body" idx="2"/>
          </p:nvPr>
        </p:nvSpPr>
        <p:spPr>
          <a:xfrm>
            <a:off x="6485595" y="2224405"/>
            <a:ext cx="5297400" cy="387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1800" b="1" dirty="0" err="1">
                <a:solidFill>
                  <a:schemeClr val="tx1"/>
                </a:solidFill>
                <a:latin typeface="Aptos" panose="020B0004020202020204" pitchFamily="34" charset="0"/>
              </a:rPr>
              <a:t>Exclusion</a:t>
            </a:r>
            <a:r>
              <a:rPr lang="de-DE" sz="1800" b="1" dirty="0">
                <a:solidFill>
                  <a:schemeClr val="tx1"/>
                </a:solidFill>
                <a:latin typeface="Aptos" panose="020B0004020202020204" pitchFamily="34" charset="0"/>
              </a:rPr>
              <a:t> and </a:t>
            </a:r>
            <a:r>
              <a:rPr lang="de-DE" sz="1800" b="1" dirty="0" err="1">
                <a:solidFill>
                  <a:schemeClr val="tx1"/>
                </a:solidFill>
                <a:latin typeface="Aptos" panose="020B0004020202020204" pitchFamily="34" charset="0"/>
              </a:rPr>
              <a:t>selection</a:t>
            </a:r>
            <a:r>
              <a:rPr lang="de-DE" sz="18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bidders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may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include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environmental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aspects</a:t>
            </a:r>
            <a:endParaRPr lang="de-DE" sz="1800" b="1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1800" b="1" dirty="0">
                <a:solidFill>
                  <a:schemeClr val="tx1"/>
                </a:solidFill>
                <a:latin typeface="Aptos" panose="020B0004020202020204" pitchFamily="34" charset="0"/>
              </a:rPr>
              <a:t>Technical </a:t>
            </a:r>
            <a:r>
              <a:rPr lang="de-DE" sz="1800" b="1" dirty="0" err="1">
                <a:solidFill>
                  <a:schemeClr val="tx1"/>
                </a:solidFill>
                <a:latin typeface="Aptos" panose="020B0004020202020204" pitchFamily="34" charset="0"/>
              </a:rPr>
              <a:t>specifications</a:t>
            </a:r>
            <a:r>
              <a:rPr lang="de-DE" sz="18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can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set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minimum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environmental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requirements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including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by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reference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third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-party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labels</a:t>
            </a:r>
            <a:endParaRPr lang="de-DE" sz="1800" b="1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1800" b="1" dirty="0">
                <a:solidFill>
                  <a:schemeClr val="tx1"/>
                </a:solidFill>
                <a:latin typeface="Aptos" panose="020B0004020202020204" pitchFamily="34" charset="0"/>
              </a:rPr>
              <a:t>Award </a:t>
            </a:r>
            <a:r>
              <a:rPr lang="de-DE" sz="1800" b="1" dirty="0" err="1">
                <a:solidFill>
                  <a:schemeClr val="tx1"/>
                </a:solidFill>
                <a:latin typeface="Aptos" panose="020B0004020202020204" pitchFamily="34" charset="0"/>
              </a:rPr>
              <a:t>criteria</a:t>
            </a:r>
            <a:r>
              <a:rPr lang="de-DE" sz="18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are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used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evaluate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performance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above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and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beyond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minimum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requirements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, and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may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include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life-cycle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costing</a:t>
            </a:r>
            <a:endParaRPr lang="de-DE" sz="1800" b="1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de-DE" sz="1800" b="1" dirty="0" err="1">
                <a:solidFill>
                  <a:schemeClr val="tx1"/>
                </a:solidFill>
                <a:latin typeface="Aptos" panose="020B0004020202020204" pitchFamily="34" charset="0"/>
              </a:rPr>
              <a:t>Contract</a:t>
            </a:r>
            <a:r>
              <a:rPr lang="de-DE" sz="18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b="1" dirty="0" err="1">
                <a:solidFill>
                  <a:schemeClr val="tx1"/>
                </a:solidFill>
                <a:latin typeface="Aptos" panose="020B0004020202020204" pitchFamily="34" charset="0"/>
              </a:rPr>
              <a:t>performance</a:t>
            </a:r>
            <a:r>
              <a:rPr lang="de-DE" sz="18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b="1" dirty="0" err="1">
                <a:solidFill>
                  <a:schemeClr val="tx1"/>
                </a:solidFill>
                <a:latin typeface="Aptos" panose="020B0004020202020204" pitchFamily="34" charset="0"/>
              </a:rPr>
              <a:t>clauses</a:t>
            </a:r>
            <a:r>
              <a:rPr lang="de-DE" sz="18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should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enforce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social and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ecological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commitments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, and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specific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each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contract</a:t>
            </a:r>
            <a:endParaRPr sz="180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0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Principles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of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procurement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14" name="Google Shape;114;p30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10766748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r>
              <a:rPr lang="de-DE" dirty="0" err="1">
                <a:latin typeface="Aptos" panose="020B0004020202020204" pitchFamily="34" charset="0"/>
              </a:rPr>
              <a:t>Inclusion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of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sustainability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criteria</a:t>
            </a:r>
            <a:r>
              <a:rPr lang="de-DE" dirty="0">
                <a:latin typeface="Aptos" panose="020B0004020202020204" pitchFamily="34" charset="0"/>
              </a:rPr>
              <a:t> in </a:t>
            </a:r>
            <a:r>
              <a:rPr lang="de-DE" dirty="0" err="1">
                <a:latin typeface="Aptos" panose="020B0004020202020204" pitchFamily="34" charset="0"/>
              </a:rPr>
              <a:t>tender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documents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explicitly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allowed</a:t>
            </a:r>
            <a:r>
              <a:rPr lang="de-DE" dirty="0">
                <a:latin typeface="Aptos" panose="020B0004020202020204" pitchFamily="34" charset="0"/>
              </a:rPr>
              <a:t> and </a:t>
            </a:r>
            <a:r>
              <a:rPr lang="de-DE" dirty="0" err="1">
                <a:latin typeface="Aptos" panose="020B0004020202020204" pitchFamily="34" charset="0"/>
              </a:rPr>
              <a:t>encouraged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by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current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legislation</a:t>
            </a:r>
            <a:endParaRPr lang="de-DE" dirty="0">
              <a:latin typeface="Aptos" panose="020B0004020202020204" pitchFamily="34" charset="0"/>
            </a:endParaRPr>
          </a:p>
          <a:p>
            <a:r>
              <a:rPr lang="de-DE" dirty="0" err="1">
                <a:latin typeface="Aptos" panose="020B0004020202020204" pitchFamily="34" charset="0"/>
              </a:rPr>
              <a:t>Sustainability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as</a:t>
            </a:r>
            <a:r>
              <a:rPr lang="de-DE" dirty="0">
                <a:latin typeface="Aptos" panose="020B0004020202020204" pitchFamily="34" charset="0"/>
              </a:rPr>
              <a:t> a </a:t>
            </a:r>
            <a:r>
              <a:rPr lang="de-DE" dirty="0" err="1">
                <a:latin typeface="Aptos" panose="020B0004020202020204" pitchFamily="34" charset="0"/>
              </a:rPr>
              <a:t>principle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of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procurement</a:t>
            </a:r>
            <a:r>
              <a:rPr lang="de-DE" dirty="0">
                <a:latin typeface="Aptos" panose="020B0004020202020204" pitchFamily="34" charset="0"/>
              </a:rPr>
              <a:t>, just </a:t>
            </a:r>
            <a:r>
              <a:rPr lang="de-DE" dirty="0" err="1">
                <a:latin typeface="Aptos" panose="020B0004020202020204" pitchFamily="34" charset="0"/>
              </a:rPr>
              <a:t>as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transparency</a:t>
            </a:r>
            <a:r>
              <a:rPr lang="de-DE" dirty="0">
                <a:latin typeface="Aptos" panose="020B0004020202020204" pitchFamily="34" charset="0"/>
              </a:rPr>
              <a:t>, non-</a:t>
            </a:r>
            <a:r>
              <a:rPr lang="de-DE" dirty="0" err="1">
                <a:latin typeface="Aptos" panose="020B0004020202020204" pitchFamily="34" charset="0"/>
              </a:rPr>
              <a:t>discrimination</a:t>
            </a:r>
            <a:r>
              <a:rPr lang="de-DE" dirty="0">
                <a:latin typeface="Aptos" panose="020B0004020202020204" pitchFamily="34" charset="0"/>
              </a:rPr>
              <a:t> and </a:t>
            </a:r>
            <a:r>
              <a:rPr lang="de-DE" dirty="0" err="1">
                <a:latin typeface="Aptos" panose="020B0004020202020204" pitchFamily="34" charset="0"/>
              </a:rPr>
              <a:t>proportionality</a:t>
            </a:r>
            <a:r>
              <a:rPr lang="de-DE" dirty="0">
                <a:latin typeface="Aptos" panose="020B0004020202020204" pitchFamily="34" charset="0"/>
              </a:rPr>
              <a:t> (Art. 18 (2) </a:t>
            </a:r>
            <a:r>
              <a:rPr lang="de-DE" dirty="0" err="1">
                <a:latin typeface="Aptos" panose="020B0004020202020204" pitchFamily="34" charset="0"/>
              </a:rPr>
              <a:t>Directive</a:t>
            </a:r>
            <a:r>
              <a:rPr lang="de-DE" dirty="0">
                <a:latin typeface="Aptos" panose="020B0004020202020204" pitchFamily="34" charset="0"/>
              </a:rPr>
              <a:t> 2014/24/EU</a:t>
            </a:r>
            <a:endParaRPr lang="de-DE" dirty="0">
              <a:effectLst/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15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901954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rPr lang="de-DE" sz="5400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Thank</a:t>
            </a:r>
            <a:r>
              <a:rPr lang="de-DE" sz="5400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sz="5400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you</a:t>
            </a:r>
            <a:r>
              <a:rPr lang="de-DE" sz="5400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!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pic>
        <p:nvPicPr>
          <p:cNvPr id="385" name="Google Shape;385;p15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17389" y="4928199"/>
            <a:ext cx="5273749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A281E64F-1133-AE99-D6FC-25280EFE16E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9428" y="5491602"/>
            <a:ext cx="3409143" cy="1363657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66"/>
          <p:cNvSpPr txBox="1"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/>
              <a:t>Sources</a:t>
            </a:r>
            <a:endParaRPr dirty="0"/>
          </a:p>
        </p:txBody>
      </p:sp>
      <p:sp>
        <p:nvSpPr>
          <p:cNvPr id="393" name="Google Shape;393;p66"/>
          <p:cNvSpPr txBox="1">
            <a:spLocks noGrp="1"/>
          </p:cNvSpPr>
          <p:nvPr>
            <p:ph type="body" idx="1"/>
          </p:nvPr>
        </p:nvSpPr>
        <p:spPr>
          <a:xfrm>
            <a:off x="595522" y="2676525"/>
            <a:ext cx="11157863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/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r>
              <a:rPr lang="de-DE"/>
              <a:t>Europäische Kommission: GPP-Schulungs-Toolkit, Modul 3 Rechtliche Aspekte von GPP;</a:t>
            </a:r>
            <a:r>
              <a:rPr lang="de-DE" u="sng">
                <a:solidFill>
                  <a:schemeClr val="hlink"/>
                </a:solidFill>
                <a:hlinkClick r:id="rId3"/>
              </a:rPr>
              <a:t> https://green-business.ec.europa.eu/green-public-procurement/gpp-training-toolkit_en</a:t>
            </a:r>
            <a:r>
              <a:rPr lang="de-DE"/>
              <a:t> </a:t>
            </a:r>
            <a:endParaRPr/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r>
              <a:rPr lang="de-DE"/>
              <a:t>Umweltbundesamt: Umweltfreundliche Beschaffung – Schulungsskript 1: Grundlagen der umweltfreundlichen öffentlichen Beschaffung;</a:t>
            </a:r>
            <a:r>
              <a:rPr lang="de-DE" u="sng">
                <a:solidFill>
                  <a:schemeClr val="hlink"/>
                </a:solidFill>
                <a:hlinkClick r:id="rId4"/>
              </a:rPr>
              <a:t> https://www.umweltbundesamt.de/publikationen/umweltfreundliche-beschaffung-schulungsskript-1</a:t>
            </a:r>
            <a:r>
              <a:rPr lang="de-DE"/>
              <a:t>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1"/>
          <p:cNvSpPr txBox="1">
            <a:spLocks noGrp="1"/>
          </p:cNvSpPr>
          <p:nvPr>
            <p:ph type="title"/>
          </p:nvPr>
        </p:nvSpPr>
        <p:spPr>
          <a:xfrm>
            <a:off x="594350" y="189575"/>
            <a:ext cx="7957500" cy="15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Right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to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determine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performance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20" name="Google Shape;120;p31"/>
          <p:cNvSpPr txBox="1">
            <a:spLocks noGrp="1"/>
          </p:cNvSpPr>
          <p:nvPr>
            <p:ph type="body" idx="1"/>
          </p:nvPr>
        </p:nvSpPr>
        <p:spPr>
          <a:xfrm>
            <a:off x="594360" y="2281918"/>
            <a:ext cx="6249612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r>
              <a:rPr lang="de-DE" b="0" dirty="0">
                <a:latin typeface="Aptos" panose="020B0004020202020204" pitchFamily="34" charset="0"/>
              </a:rPr>
              <a:t>Public </a:t>
            </a:r>
            <a:r>
              <a:rPr lang="de-DE" b="0" dirty="0" err="1">
                <a:latin typeface="Aptos" panose="020B0004020202020204" pitchFamily="34" charset="0"/>
              </a:rPr>
              <a:t>procurement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law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does</a:t>
            </a:r>
            <a:r>
              <a:rPr lang="de-DE" b="0" dirty="0">
                <a:latin typeface="Aptos" panose="020B0004020202020204" pitchFamily="34" charset="0"/>
              </a:rPr>
              <a:t> not </a:t>
            </a:r>
            <a:r>
              <a:rPr lang="de-DE" b="0" dirty="0" err="1">
                <a:latin typeface="Aptos" panose="020B0004020202020204" pitchFamily="34" charset="0"/>
              </a:rPr>
              <a:t>determine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what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is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purchased</a:t>
            </a:r>
            <a:r>
              <a:rPr lang="de-DE" b="0" dirty="0">
                <a:latin typeface="Aptos" panose="020B0004020202020204" pitchFamily="34" charset="0"/>
              </a:rPr>
              <a:t>, </a:t>
            </a:r>
            <a:r>
              <a:rPr lang="de-DE" b="0" dirty="0" err="1">
                <a:latin typeface="Aptos" panose="020B0004020202020204" pitchFamily="34" charset="0"/>
              </a:rPr>
              <a:t>only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how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it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is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purchased</a:t>
            </a:r>
            <a:endParaRPr lang="de-DE" b="0" dirty="0">
              <a:latin typeface="Aptos" panose="020B0004020202020204" pitchFamily="34" charset="0"/>
            </a:endParaRPr>
          </a:p>
          <a:p>
            <a:r>
              <a:rPr lang="de-DE" b="0" dirty="0">
                <a:latin typeface="Aptos" panose="020B0004020202020204" pitchFamily="34" charset="0"/>
              </a:rPr>
              <a:t>Eco-social </a:t>
            </a:r>
            <a:r>
              <a:rPr lang="de-DE" b="0" dirty="0" err="1">
                <a:latin typeface="Aptos" panose="020B0004020202020204" pitchFamily="34" charset="0"/>
              </a:rPr>
              <a:t>criteria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can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be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taken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into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account</a:t>
            </a:r>
            <a:r>
              <a:rPr lang="de-DE" b="0" dirty="0">
                <a:latin typeface="Aptos" panose="020B0004020202020204" pitchFamily="34" charset="0"/>
              </a:rPr>
              <a:t> in all </a:t>
            </a:r>
            <a:r>
              <a:rPr lang="de-DE" b="0" dirty="0" err="1">
                <a:latin typeface="Aptos" panose="020B0004020202020204" pitchFamily="34" charset="0"/>
              </a:rPr>
              <a:t>phases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of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the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procurement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procedure</a:t>
            </a:r>
            <a:endParaRPr lang="de-DE" b="0" dirty="0">
              <a:effectLst/>
              <a:latin typeface="Aptos" panose="020B0004020202020204" pitchFamily="34" charset="0"/>
            </a:endParaRPr>
          </a:p>
        </p:txBody>
      </p:sp>
      <p:sp>
        <p:nvSpPr>
          <p:cNvPr id="121" name="Google Shape;121;p31"/>
          <p:cNvSpPr/>
          <p:nvPr/>
        </p:nvSpPr>
        <p:spPr>
          <a:xfrm rot="4396374">
            <a:off x="8318469" y="3098917"/>
            <a:ext cx="2972935" cy="188855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120000"/>
                </a:moveTo>
                <a:quadBezTo>
                  <a:pt x="20000" y="40000"/>
                  <a:pt x="96087" y="15000"/>
                </a:quadBezTo>
                <a:lnTo>
                  <a:pt x="95013" y="0"/>
                </a:lnTo>
                <a:lnTo>
                  <a:pt x="120000" y="18786"/>
                </a:lnTo>
                <a:lnTo>
                  <a:pt x="98561" y="49572"/>
                </a:lnTo>
                <a:lnTo>
                  <a:pt x="97488" y="34572"/>
                </a:lnTo>
                <a:quadBezTo>
                  <a:pt x="30000" y="44572"/>
                  <a:pt x="0" y="120000"/>
                </a:quadBezTo>
                <a:close/>
              </a:path>
            </a:pathLst>
          </a:custGeom>
          <a:solidFill>
            <a:schemeClr val="tx2">
              <a:alpha val="90196"/>
            </a:schemeClr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31"/>
          <p:cNvSpPr txBox="1"/>
          <p:nvPr/>
        </p:nvSpPr>
        <p:spPr>
          <a:xfrm>
            <a:off x="7136099" y="2490411"/>
            <a:ext cx="3708858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4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Definition </a:t>
            </a:r>
            <a:r>
              <a:rPr lang="de-DE" sz="1400" b="0" i="0" u="none" strike="noStrike" cap="none" dirty="0" err="1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of</a:t>
            </a:r>
            <a:r>
              <a:rPr lang="de-DE" sz="14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400" b="0" i="0" u="none" strike="noStrike" cap="none" dirty="0" err="1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subject</a:t>
            </a:r>
            <a:r>
              <a:rPr lang="de-DE" sz="14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 matter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23" name="Google Shape;123;p31"/>
          <p:cNvSpPr txBox="1"/>
          <p:nvPr/>
        </p:nvSpPr>
        <p:spPr>
          <a:xfrm>
            <a:off x="10055773" y="2940750"/>
            <a:ext cx="223453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4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Technical </a:t>
            </a:r>
            <a:r>
              <a:rPr lang="de-DE" sz="1400" b="0" i="0" u="none" strike="noStrike" cap="none" dirty="0" err="1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specifications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24" name="Google Shape;124;p31"/>
          <p:cNvSpPr txBox="1"/>
          <p:nvPr/>
        </p:nvSpPr>
        <p:spPr>
          <a:xfrm>
            <a:off x="7934654" y="3480002"/>
            <a:ext cx="266429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 err="1">
                <a:latin typeface="Aptos" panose="020B0004020202020204" pitchFamily="34" charset="0"/>
              </a:rPr>
              <a:t>Selection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of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bidders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25" name="Google Shape;125;p31"/>
          <p:cNvSpPr txBox="1"/>
          <p:nvPr/>
        </p:nvSpPr>
        <p:spPr>
          <a:xfrm>
            <a:off x="8321219" y="4436041"/>
            <a:ext cx="1913451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400" b="0" i="0" u="none" strike="noStrike" cap="none" dirty="0" err="1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Contract</a:t>
            </a:r>
            <a:r>
              <a:rPr lang="de-DE" sz="14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400" b="0" i="0" u="none" strike="noStrike" cap="none" dirty="0" err="1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peformance</a:t>
            </a:r>
            <a:r>
              <a:rPr lang="de-DE" sz="14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400" b="0" i="0" u="none" strike="noStrike" cap="none" dirty="0" err="1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conditions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26" name="Google Shape;126;p31"/>
          <p:cNvSpPr txBox="1"/>
          <p:nvPr/>
        </p:nvSpPr>
        <p:spPr>
          <a:xfrm>
            <a:off x="10416600" y="3749071"/>
            <a:ext cx="17754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4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Award </a:t>
            </a:r>
            <a:r>
              <a:rPr lang="de-DE" sz="1400" b="0" i="0" u="none" strike="noStrike" cap="none" dirty="0" err="1">
                <a:solidFill>
                  <a:srgbClr val="000000"/>
                </a:solidFill>
                <a:latin typeface="Aptos" panose="020B0004020202020204" pitchFamily="34" charset="0"/>
                <a:sym typeface="Arial"/>
              </a:rPr>
              <a:t>criteria</a:t>
            </a:r>
            <a:endParaRPr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2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Conditions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32" name="Google Shape;132;p32"/>
          <p:cNvSpPr txBox="1">
            <a:spLocks noGrp="1"/>
          </p:cNvSpPr>
          <p:nvPr>
            <p:ph type="body" idx="1"/>
          </p:nvPr>
        </p:nvSpPr>
        <p:spPr>
          <a:xfrm>
            <a:off x="458434" y="2281918"/>
            <a:ext cx="10749144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r>
              <a:rPr lang="de-DE" b="0" dirty="0" err="1">
                <a:latin typeface="Aptos" panose="020B0004020202020204" pitchFamily="34" charset="0"/>
              </a:rPr>
              <a:t>Criteria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are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related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to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the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subject</a:t>
            </a:r>
            <a:r>
              <a:rPr lang="de-DE" b="0" dirty="0">
                <a:latin typeface="Aptos" panose="020B0004020202020204" pitchFamily="34" charset="0"/>
              </a:rPr>
              <a:t> matter </a:t>
            </a:r>
            <a:r>
              <a:rPr lang="de-DE" b="0" dirty="0" err="1">
                <a:latin typeface="Aptos" panose="020B0004020202020204" pitchFamily="34" charset="0"/>
              </a:rPr>
              <a:t>of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the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contract</a:t>
            </a:r>
            <a:endParaRPr lang="de-DE" b="0" dirty="0">
              <a:latin typeface="Aptos" panose="020B0004020202020204" pitchFamily="34" charset="0"/>
            </a:endParaRPr>
          </a:p>
          <a:p>
            <a:r>
              <a:rPr lang="de-DE" b="0" dirty="0" err="1">
                <a:latin typeface="Aptos" panose="020B0004020202020204" pitchFamily="34" charset="0"/>
              </a:rPr>
              <a:t>Criteria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are</a:t>
            </a:r>
            <a:r>
              <a:rPr lang="de-DE" b="0" dirty="0">
                <a:latin typeface="Aptos" panose="020B0004020202020204" pitchFamily="34" charset="0"/>
              </a:rPr>
              <a:t> not </a:t>
            </a:r>
            <a:r>
              <a:rPr lang="de-DE" b="0" dirty="0" err="1">
                <a:latin typeface="Aptos" panose="020B0004020202020204" pitchFamily="34" charset="0"/>
              </a:rPr>
              <a:t>discriminatory</a:t>
            </a:r>
            <a:r>
              <a:rPr lang="de-DE" b="0" dirty="0">
                <a:latin typeface="Aptos" panose="020B0004020202020204" pitchFamily="34" charset="0"/>
              </a:rPr>
              <a:t> (</a:t>
            </a:r>
            <a:r>
              <a:rPr lang="de-DE" b="0" dirty="0" err="1">
                <a:latin typeface="Aptos" panose="020B0004020202020204" pitchFamily="34" charset="0"/>
              </a:rPr>
              <a:t>no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unauthorised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restriction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of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the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group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of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bidders</a:t>
            </a:r>
            <a:r>
              <a:rPr lang="de-DE" b="0" dirty="0">
                <a:latin typeface="Aptos" panose="020B0004020202020204" pitchFamily="34" charset="0"/>
              </a:rPr>
              <a:t>, e.g. </a:t>
            </a:r>
            <a:r>
              <a:rPr lang="de-DE" b="0" dirty="0" err="1">
                <a:latin typeface="Aptos" panose="020B0004020202020204" pitchFamily="34" charset="0"/>
              </a:rPr>
              <a:t>through</a:t>
            </a:r>
            <a:r>
              <a:rPr lang="de-DE" b="0" dirty="0">
                <a:latin typeface="Aptos" panose="020B0004020202020204" pitchFamily="34" charset="0"/>
              </a:rPr>
              <a:t> regional </a:t>
            </a:r>
            <a:r>
              <a:rPr lang="de-DE" b="0" dirty="0" err="1">
                <a:latin typeface="Aptos" panose="020B0004020202020204" pitchFamily="34" charset="0"/>
              </a:rPr>
              <a:t>restrictions</a:t>
            </a:r>
            <a:r>
              <a:rPr lang="de-DE" b="0" dirty="0">
                <a:latin typeface="Aptos" panose="020B0004020202020204" pitchFamily="34" charset="0"/>
              </a:rPr>
              <a:t>)</a:t>
            </a:r>
          </a:p>
          <a:p>
            <a:r>
              <a:rPr lang="de-DE" b="0" dirty="0" err="1">
                <a:latin typeface="Aptos" panose="020B0004020202020204" pitchFamily="34" charset="0"/>
              </a:rPr>
              <a:t>Criteria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are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explicitly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mentioned</a:t>
            </a:r>
            <a:r>
              <a:rPr lang="de-DE" b="0" dirty="0">
                <a:latin typeface="Aptos" panose="020B0004020202020204" pitchFamily="34" charset="0"/>
              </a:rPr>
              <a:t> in </a:t>
            </a:r>
            <a:r>
              <a:rPr lang="de-DE" b="0" dirty="0" err="1">
                <a:latin typeface="Aptos" panose="020B0004020202020204" pitchFamily="34" charset="0"/>
              </a:rPr>
              <a:t>the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tender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documents</a:t>
            </a:r>
            <a:endParaRPr lang="de-DE" b="0" dirty="0">
              <a:latin typeface="Aptos" panose="020B0004020202020204" pitchFamily="34" charset="0"/>
            </a:endParaRPr>
          </a:p>
          <a:p>
            <a:r>
              <a:rPr lang="de-DE" b="0" dirty="0" err="1">
                <a:latin typeface="Aptos" panose="020B0004020202020204" pitchFamily="34" charset="0"/>
              </a:rPr>
              <a:t>Criteria</a:t>
            </a:r>
            <a:r>
              <a:rPr lang="de-DE" b="0" dirty="0">
                <a:latin typeface="Aptos" panose="020B0004020202020204" pitchFamily="34" charset="0"/>
              </a:rPr>
              <a:t> do not </a:t>
            </a:r>
            <a:r>
              <a:rPr lang="de-DE" b="0" dirty="0" err="1">
                <a:latin typeface="Aptos" panose="020B0004020202020204" pitchFamily="34" charset="0"/>
              </a:rPr>
              <a:t>leave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the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contracting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authority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unrestricted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freedom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of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choice</a:t>
            </a:r>
            <a:endParaRPr lang="de-DE" b="0" dirty="0">
              <a:effectLst/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3"/>
          <p:cNvSpPr txBox="1">
            <a:spLocks noGrp="1"/>
          </p:cNvSpPr>
          <p:nvPr>
            <p:ph type="title"/>
          </p:nvPr>
        </p:nvSpPr>
        <p:spPr>
          <a:xfrm>
            <a:off x="575309" y="278129"/>
            <a:ext cx="6085685" cy="2354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sz="4000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2. Key EU Legal Instruments </a:t>
            </a:r>
            <a:r>
              <a:rPr lang="de-DE" sz="4000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Governing</a:t>
            </a:r>
            <a:r>
              <a:rPr lang="de-DE" sz="4000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sz="4000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Procurement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38" name="Google Shape;138;p33"/>
          <p:cNvSpPr txBox="1">
            <a:spLocks noGrp="1"/>
          </p:cNvSpPr>
          <p:nvPr>
            <p:ph type="body" idx="1"/>
          </p:nvPr>
        </p:nvSpPr>
        <p:spPr>
          <a:xfrm>
            <a:off x="594360" y="3279579"/>
            <a:ext cx="5044440" cy="2994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/>
          </a:p>
        </p:txBody>
      </p:sp>
      <p:sp>
        <p:nvSpPr>
          <p:cNvPr id="139" name="Google Shape;139;p33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4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Relevant Legal Instruments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46" name="Google Shape;146;p34"/>
          <p:cNvSpPr txBox="1">
            <a:spLocks noGrp="1"/>
          </p:cNvSpPr>
          <p:nvPr>
            <p:ph type="body" idx="1"/>
          </p:nvPr>
        </p:nvSpPr>
        <p:spPr>
          <a:xfrm>
            <a:off x="594360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/>
          <a:p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Treaty on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Functioning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EU (TFEU)</a:t>
            </a:r>
          </a:p>
          <a:p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EU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Procurement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Directives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: 2014/23/EU, 2014/24/EU and 2014/25/EU</a:t>
            </a:r>
          </a:p>
          <a:p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EU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sectoral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legislation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e.g. Clean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Vehicles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Directive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, Energy Efficiency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Directive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and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New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Batteries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Regulation.</a:t>
            </a: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 dirty="0">
              <a:latin typeface="Aptos" panose="020B0004020202020204" pitchFamily="34" charset="0"/>
              <a:sym typeface="Arial"/>
            </a:endParaRPr>
          </a:p>
        </p:txBody>
      </p:sp>
      <p:sp>
        <p:nvSpPr>
          <p:cNvPr id="147" name="Google Shape;147;p34"/>
          <p:cNvSpPr txBox="1">
            <a:spLocks noGrp="1"/>
          </p:cNvSpPr>
          <p:nvPr>
            <p:ph type="body" idx="2"/>
          </p:nvPr>
        </p:nvSpPr>
        <p:spPr>
          <a:xfrm>
            <a:off x="5881898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/>
          <a:p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National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implementing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legislation</a:t>
            </a:r>
            <a:endParaRPr lang="de-DE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Case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law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Court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Justice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EU + national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courts</a:t>
            </a:r>
            <a:endParaRPr lang="de-DE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WTO Government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Procurement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Agreement</a:t>
            </a: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 dirty="0"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5"/>
          <p:cNvSpPr txBox="1"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EU Treaty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principles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(I)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54" name="Google Shape;154;p35"/>
          <p:cNvSpPr txBox="1">
            <a:spLocks noGrp="1"/>
          </p:cNvSpPr>
          <p:nvPr>
            <p:ph type="body" idx="1"/>
          </p:nvPr>
        </p:nvSpPr>
        <p:spPr>
          <a:xfrm>
            <a:off x="595523" y="2219320"/>
            <a:ext cx="574675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/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r>
              <a:rPr lang="de-DE" sz="1800" b="1" dirty="0" err="1">
                <a:latin typeface="Aptos" panose="020B0004020202020204" pitchFamily="34" charset="0"/>
                <a:sym typeface="Arial"/>
              </a:rPr>
              <a:t>Equal</a:t>
            </a:r>
            <a:r>
              <a:rPr lang="de-DE" sz="1800" b="1" dirty="0">
                <a:latin typeface="Aptos" panose="020B0004020202020204" pitchFamily="34" charset="0"/>
                <a:sym typeface="Arial"/>
              </a:rPr>
              <a:t> </a:t>
            </a:r>
            <a:r>
              <a:rPr lang="de-DE" sz="1800" b="1" dirty="0" err="1">
                <a:latin typeface="Aptos" panose="020B0004020202020204" pitchFamily="34" charset="0"/>
                <a:sym typeface="Arial"/>
              </a:rPr>
              <a:t>treatment</a:t>
            </a:r>
            <a:endParaRPr sz="1800" b="1" dirty="0">
              <a:latin typeface="Aptos" panose="020B0004020202020204" pitchFamily="34" charset="0"/>
              <a:sym typeface="Arial"/>
            </a:endParaRPr>
          </a:p>
          <a:p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Includes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requirement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non-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discrimination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based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on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nationality</a:t>
            </a:r>
            <a:endParaRPr lang="de-DE" sz="18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Applies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all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procurement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covered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by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directives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or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certain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cross-border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interest</a:t>
            </a:r>
            <a:endParaRPr lang="de-DE" sz="18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endParaRPr sz="1800" dirty="0">
              <a:latin typeface="Aptos" panose="020B0004020202020204" pitchFamily="34" charset="0"/>
              <a:sym typeface="Arial"/>
            </a:endParaRPr>
          </a:p>
        </p:txBody>
      </p:sp>
      <p:sp>
        <p:nvSpPr>
          <p:cNvPr id="155" name="Google Shape;155;p35"/>
          <p:cNvSpPr txBox="1">
            <a:spLocks noGrp="1"/>
          </p:cNvSpPr>
          <p:nvPr>
            <p:ph type="body" idx="2"/>
          </p:nvPr>
        </p:nvSpPr>
        <p:spPr>
          <a:xfrm>
            <a:off x="6675863" y="2219320"/>
            <a:ext cx="489129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 marL="101600" lvl="0" indent="0">
              <a:buSzPct val="117302"/>
              <a:buNone/>
            </a:pPr>
            <a:r>
              <a:rPr lang="de-DE" sz="1800" b="1" dirty="0">
                <a:latin typeface="Aptos" panose="020B0004020202020204" pitchFamily="34" charset="0"/>
              </a:rPr>
              <a:t>Transparency</a:t>
            </a:r>
            <a:endParaRPr lang="de-DE" sz="1800" dirty="0">
              <a:latin typeface="Aptos" panose="020B0004020202020204" pitchFamily="34" charset="0"/>
            </a:endParaRPr>
          </a:p>
          <a:p>
            <a:pPr marL="101600" indent="0">
              <a:buNone/>
            </a:pP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Contracts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advertised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at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appropriate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level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depending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on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their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value</a:t>
            </a:r>
            <a:endParaRPr lang="de-DE" sz="18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101600" indent="0">
              <a:buNone/>
            </a:pP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Tender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documents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clear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‘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reasonably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well-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informed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and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normally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diligent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’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tenderer</a:t>
            </a:r>
            <a:endParaRPr lang="de-DE" sz="18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101600" indent="0">
              <a:buNone/>
            </a:pP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Changes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procedure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must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notified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all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bidders</a:t>
            </a:r>
            <a:endParaRPr lang="de-DE" sz="18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101600" indent="0">
              <a:buNone/>
            </a:pP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Inform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bidders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reasons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r>
              <a:rPr lang="de-DE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rejection</a:t>
            </a:r>
            <a:endParaRPr lang="de-DE" sz="18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10160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ct val="129032"/>
              <a:buNone/>
            </a:pPr>
            <a:endParaRPr sz="1800" dirty="0"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4830</Words>
  <Application>Microsoft Macintosh PowerPoint</Application>
  <PresentationFormat>Breitbild</PresentationFormat>
  <Paragraphs>406</Paragraphs>
  <Slides>41</Slides>
  <Notes>41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41</vt:i4>
      </vt:variant>
    </vt:vector>
  </HeadingPairs>
  <TitlesOfParts>
    <vt:vector size="47" baseType="lpstr">
      <vt:lpstr>Arial</vt:lpstr>
      <vt:lpstr>Aptos</vt:lpstr>
      <vt:lpstr>Calibri</vt:lpstr>
      <vt:lpstr>Play</vt:lpstr>
      <vt:lpstr>Aptos Serif</vt:lpstr>
      <vt:lpstr>Benutzerdefiniert</vt:lpstr>
      <vt:lpstr>PowerPoint-Präsentation</vt:lpstr>
      <vt:lpstr>Agenda</vt:lpstr>
      <vt:lpstr>1. Introduction </vt:lpstr>
      <vt:lpstr>Principles of procurement</vt:lpstr>
      <vt:lpstr>Right to determine performance</vt:lpstr>
      <vt:lpstr>Conditions</vt:lpstr>
      <vt:lpstr>2. Key EU Legal Instruments Governing Procurement</vt:lpstr>
      <vt:lpstr>Relevant Legal Instruments</vt:lpstr>
      <vt:lpstr>EU Treaty principles(I)</vt:lpstr>
      <vt:lpstr>EU Treaty principles (II)</vt:lpstr>
      <vt:lpstr>2014 EU Procurement Directives – Key Frameworks</vt:lpstr>
      <vt:lpstr>Procurement Directives – Technical specifications</vt:lpstr>
      <vt:lpstr>Procurement Directives – Selection and Exclusion</vt:lpstr>
      <vt:lpstr>Procurement Directives – Award Criteria</vt:lpstr>
      <vt:lpstr>Procurement Directives –  Contract performance conditions</vt:lpstr>
      <vt:lpstr>Link to Subject Matter</vt:lpstr>
      <vt:lpstr>Link to subject matter– Example Criteria</vt:lpstr>
      <vt:lpstr>Choice of procurement procedure</vt:lpstr>
      <vt:lpstr>Impact of Procedure</vt:lpstr>
      <vt:lpstr>Advantages of flexible prodcedures</vt:lpstr>
      <vt:lpstr>3. Integrating  Sustainability  </vt:lpstr>
      <vt:lpstr>Technical Specifications</vt:lpstr>
      <vt:lpstr>The use of labels</vt:lpstr>
      <vt:lpstr>Requirements for use of labels</vt:lpstr>
      <vt:lpstr>Exclusion criteria</vt:lpstr>
      <vt:lpstr>Selection criteria</vt:lpstr>
      <vt:lpstr>Environmenatl Management System (EMS)</vt:lpstr>
      <vt:lpstr>Award criteria</vt:lpstr>
      <vt:lpstr>Weighting award criteria</vt:lpstr>
      <vt:lpstr>Lifecycle costing (LCC)</vt:lpstr>
      <vt:lpstr>Abnormally low tenders</vt:lpstr>
      <vt:lpstr>Contract performance clauses</vt:lpstr>
      <vt:lpstr>Setting contract performance clauses</vt:lpstr>
      <vt:lpstr>Enforcing contract performance clauses</vt:lpstr>
      <vt:lpstr>Nationaler Kontext - Vergabearten</vt:lpstr>
      <vt:lpstr>Vergabearten unterhalb der Schwellenwerte</vt:lpstr>
      <vt:lpstr>Nachhaltigkeit als Vergabegrundsatz</vt:lpstr>
      <vt:lpstr>Exercise – Sustainability in Tendering – Legally sound?</vt:lpstr>
      <vt:lpstr>Conclusions</vt:lpstr>
      <vt:lpstr>Thank you!</vt:lpstr>
      <vt:lpstr>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nicole</dc:creator>
  <cp:lastModifiedBy>Katharina Gasteiger</cp:lastModifiedBy>
  <cp:revision>13</cp:revision>
  <dcterms:created xsi:type="dcterms:W3CDTF">2024-09-16T10:50:40Z</dcterms:created>
  <dcterms:modified xsi:type="dcterms:W3CDTF">2026-04-27T06:57:36Z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