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1"/>
  </p:sldMasterIdLst>
  <p:notesMasterIdLst>
    <p:notesMasterId r:id="rId10"/>
  </p:notes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embeddedFontLst>
    <p:embeddedFont>
      <p:font typeface="Aptos Serif" panose="02020604070405020304" pitchFamily="18" charset="0"/>
      <p:regular r:id="rId11"/>
      <p:bold r:id="rId12"/>
      <p:italic r:id="rId13"/>
      <p:boldItalic r:id="rId14"/>
    </p:embeddedFont>
    <p:embeddedFont>
      <p:font typeface="Play" pitchFamily="2" charset="0"/>
      <p:regular r:id="rId15"/>
      <p:bold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7" roundtripDataSignature="AMtx7mhjG8HkzIfqCKpgV215BE0DEVk65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3F3F"/>
    <a:srgbClr val="65B1BE"/>
    <a:srgbClr val="5FB1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94681"/>
  </p:normalViewPr>
  <p:slideViewPr>
    <p:cSldViewPr snapToGrid="0">
      <p:cViewPr varScale="1">
        <p:scale>
          <a:sx n="116" d="100"/>
          <a:sy n="116" d="100"/>
        </p:scale>
        <p:origin x="20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‹Nr.›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3" name="Google Shape;113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4" name="Google Shape;124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6" name="Google Shape;166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2" name="Google Shape;182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1">
  <p:cSld name="Titel 1"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/>
          <p:nvPr/>
        </p:nvSpPr>
        <p:spPr>
          <a:xfrm rot="10800000">
            <a:off x="332000" y="4831776"/>
            <a:ext cx="4356925" cy="4052448"/>
          </a:xfrm>
          <a:prstGeom prst="pie">
            <a:avLst>
              <a:gd name="adj1" fmla="val 0"/>
              <a:gd name="adj2" fmla="val 1080160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9"/>
          <p:cNvSpPr txBox="1"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8" name="Google Shape;18;p9"/>
          <p:cNvCxnSpPr/>
          <p:nvPr/>
        </p:nvCxnSpPr>
        <p:spPr>
          <a:xfrm>
            <a:off x="6309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9" name="Google Shape;19;p9"/>
          <p:cNvSpPr/>
          <p:nvPr/>
        </p:nvSpPr>
        <p:spPr>
          <a:xfrm rot="10800000">
            <a:off x="-1304496" y="5613097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9"/>
          <p:cNvSpPr/>
          <p:nvPr/>
        </p:nvSpPr>
        <p:spPr>
          <a:xfrm rot="-5400000">
            <a:off x="-1055890" y="818688"/>
            <a:ext cx="2127278" cy="212727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inhalt und Tabelle">
  <p:cSld name="Titelinhalt und Tabelle">
    <p:bg>
      <p:bgPr>
        <a:solidFill>
          <a:schemeClr val="lt1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>
            <a:spLocks noGrp="1"/>
          </p:cNvSpPr>
          <p:nvPr>
            <p:ph type="title"/>
          </p:nvPr>
        </p:nvSpPr>
        <p:spPr>
          <a:xfrm>
            <a:off x="3661409" y="4661717"/>
            <a:ext cx="7936230" cy="138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86" name="Google Shape;86;p18"/>
          <p:cNvCxnSpPr/>
          <p:nvPr/>
        </p:nvCxnSpPr>
        <p:spPr>
          <a:xfrm>
            <a:off x="3670935" y="6313170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7" name="Google Shape;87;p18"/>
          <p:cNvSpPr txBox="1">
            <a:spLocks noGrp="1"/>
          </p:cNvSpPr>
          <p:nvPr>
            <p:ph type="body" idx="1"/>
          </p:nvPr>
        </p:nvSpPr>
        <p:spPr>
          <a:xfrm>
            <a:off x="603885" y="584005"/>
            <a:ext cx="2825115" cy="3999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743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2pPr>
            <a:lvl3pPr marL="1371600" lvl="2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3pPr>
            <a:lvl4pPr marL="1828800" lvl="3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4pPr>
            <a:lvl5pPr marL="2286000" lvl="4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18"/>
          <p:cNvSpPr txBox="1">
            <a:spLocks noGrp="1"/>
          </p:cNvSpPr>
          <p:nvPr>
            <p:ph type="body" idx="2"/>
          </p:nvPr>
        </p:nvSpPr>
        <p:spPr>
          <a:xfrm>
            <a:off x="3670934" y="584005"/>
            <a:ext cx="7926705" cy="3999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91" name="Google Shape;91;p18"/>
          <p:cNvGrpSpPr/>
          <p:nvPr/>
        </p:nvGrpSpPr>
        <p:grpSpPr>
          <a:xfrm rot="-5400000">
            <a:off x="-1340601" y="4196010"/>
            <a:ext cx="3053166" cy="2270813"/>
            <a:chOff x="4881398" y="2159825"/>
            <a:chExt cx="3881604" cy="2778984"/>
          </a:xfrm>
        </p:grpSpPr>
        <p:sp>
          <p:nvSpPr>
            <p:cNvPr id="92" name="Google Shape;92;p18"/>
            <p:cNvSpPr/>
            <p:nvPr/>
          </p:nvSpPr>
          <p:spPr>
            <a:xfrm>
              <a:off x="6424812" y="2159825"/>
              <a:ext cx="2338190" cy="2338190"/>
            </a:xfrm>
            <a:prstGeom prst="pie">
              <a:avLst>
                <a:gd name="adj1" fmla="val 0"/>
                <a:gd name="adj2" fmla="val 10795612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" name="Google Shape;93;p18"/>
            <p:cNvSpPr/>
            <p:nvPr/>
          </p:nvSpPr>
          <p:spPr>
            <a:xfrm>
              <a:off x="4881398" y="2622831"/>
              <a:ext cx="1393345" cy="1412178"/>
            </a:xfrm>
            <a:prstGeom prst="pie">
              <a:avLst>
                <a:gd name="adj1" fmla="val 0"/>
                <a:gd name="adj2" fmla="val 10851802"/>
              </a:avLst>
            </a:prstGeom>
            <a:solidFill>
              <a:srgbClr val="64B1B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" name="Google Shape;94;p18"/>
            <p:cNvSpPr/>
            <p:nvPr/>
          </p:nvSpPr>
          <p:spPr>
            <a:xfrm>
              <a:off x="5871703" y="4132729"/>
              <a:ext cx="806080" cy="80608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">
  <p:cSld name="Titel und zwei Inhalte">
    <p:bg>
      <p:bgPr>
        <a:solidFill>
          <a:schemeClr val="lt1"/>
        </a:solid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>
            <a:spLocks noGrp="1"/>
          </p:cNvSpPr>
          <p:nvPr>
            <p:ph type="title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97" name="Google Shape;97;p19"/>
          <p:cNvCxnSpPr/>
          <p:nvPr/>
        </p:nvCxnSpPr>
        <p:spPr>
          <a:xfrm>
            <a:off x="594360" y="2148840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9"/>
          <p:cNvSpPr txBox="1">
            <a:spLocks noGrp="1"/>
          </p:cNvSpPr>
          <p:nvPr>
            <p:ph type="body" idx="1"/>
          </p:nvPr>
        </p:nvSpPr>
        <p:spPr>
          <a:xfrm>
            <a:off x="595523" y="2676525"/>
            <a:ext cx="5746750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9" name="Google Shape;99;p19"/>
          <p:cNvSpPr txBox="1">
            <a:spLocks noGrp="1"/>
          </p:cNvSpPr>
          <p:nvPr>
            <p:ph type="body" idx="2"/>
          </p:nvPr>
        </p:nvSpPr>
        <p:spPr>
          <a:xfrm>
            <a:off x="7620000" y="2676525"/>
            <a:ext cx="3947160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>
            <a:lvl1pPr marL="457200" lvl="0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0" name="Google Shape;100;p19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19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102" name="Google Shape;102;p19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9"/>
          <p:cNvSpPr/>
          <p:nvPr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9"/>
          <p:cNvSpPr/>
          <p:nvPr/>
        </p:nvSpPr>
        <p:spPr>
          <a:xfrm>
            <a:off x="9762833" y="493293"/>
            <a:ext cx="806080" cy="80608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elle 2">
  <p:cSld name="Tabelle 2">
    <p:bg>
      <p:bgPr>
        <a:solidFill>
          <a:schemeClr val="lt1"/>
        </a:solidFill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0"/>
          <p:cNvSpPr txBox="1">
            <a:spLocks noGrp="1"/>
          </p:cNvSpPr>
          <p:nvPr>
            <p:ph type="title"/>
          </p:nvPr>
        </p:nvSpPr>
        <p:spPr>
          <a:xfrm>
            <a:off x="594360" y="202400"/>
            <a:ext cx="10972800" cy="1570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20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108" name="Google Shape;108;p20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09" name="Google Shape;109;p20"/>
          <p:cNvCxnSpPr/>
          <p:nvPr/>
        </p:nvCxnSpPr>
        <p:spPr>
          <a:xfrm>
            <a:off x="594360" y="2148840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inanzierung">
  <p:cSld name="Finanzierung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1"/>
          <p:cNvSpPr txBox="1">
            <a:spLocks noGrp="1"/>
          </p:cNvSpPr>
          <p:nvPr>
            <p:ph type="body" idx="1"/>
          </p:nvPr>
        </p:nvSpPr>
        <p:spPr>
          <a:xfrm>
            <a:off x="2179161" y="3113786"/>
            <a:ext cx="4749959" cy="2036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12" name="Google Shape;112;p21" descr="Ein Bild, das Screenshot, Schrift, Text, Electric Blue (Farbe) enthält.&#10;&#10;Automatisch generierte Beschreibu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041071" y="2129065"/>
            <a:ext cx="3150689" cy="8729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 1">
  <p:cSld name="Agenda 1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10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0"/>
          <p:cNvSpPr txBox="1">
            <a:spLocks noGrp="1"/>
          </p:cNvSpPr>
          <p:nvPr>
            <p:ph type="body" idx="1"/>
          </p:nvPr>
        </p:nvSpPr>
        <p:spPr>
          <a:xfrm>
            <a:off x="594359" y="2281918"/>
            <a:ext cx="6787747" cy="3708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>
            <a:lvl1pPr marL="457200" lvl="0" indent="-228600" algn="l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0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26" name="Google Shape;26;p10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0"/>
          <p:cNvSpPr/>
          <p:nvPr/>
        </p:nvSpPr>
        <p:spPr>
          <a:xfrm>
            <a:off x="8076007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10"/>
          <p:cNvSpPr/>
          <p:nvPr/>
        </p:nvSpPr>
        <p:spPr>
          <a:xfrm>
            <a:off x="9723419" y="301731"/>
            <a:ext cx="846741" cy="808715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Zusammenfassung 2">
  <p:cSld name="Zusammenfassung 2">
    <p:bg>
      <p:bgPr>
        <a:solidFill>
          <a:schemeClr val="lt1"/>
        </a:solid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1"/>
          <p:cNvSpPr txBox="1">
            <a:spLocks noGrp="1"/>
          </p:cNvSpPr>
          <p:nvPr>
            <p:ph type="title"/>
          </p:nvPr>
        </p:nvSpPr>
        <p:spPr>
          <a:xfrm>
            <a:off x="594359" y="102875"/>
            <a:ext cx="11318837" cy="1680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1"/>
          <p:cNvSpPr txBox="1">
            <a:spLocks noGrp="1"/>
          </p:cNvSpPr>
          <p:nvPr>
            <p:ph type="body" idx="1"/>
          </p:nvPr>
        </p:nvSpPr>
        <p:spPr>
          <a:xfrm>
            <a:off x="3657599" y="2282008"/>
            <a:ext cx="8130209" cy="3699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1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33" name="Google Shape;33;p11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34" name="Google Shape;34;p11"/>
          <p:cNvGrpSpPr/>
          <p:nvPr/>
        </p:nvGrpSpPr>
        <p:grpSpPr>
          <a:xfrm rot="-5400000">
            <a:off x="-1510682" y="4366092"/>
            <a:ext cx="3033138" cy="1910624"/>
            <a:chOff x="4906860" y="2159825"/>
            <a:chExt cx="3856142" cy="2338190"/>
          </a:xfrm>
        </p:grpSpPr>
        <p:sp>
          <p:nvSpPr>
            <p:cNvPr id="35" name="Google Shape;35;p11"/>
            <p:cNvSpPr/>
            <p:nvPr/>
          </p:nvSpPr>
          <p:spPr>
            <a:xfrm>
              <a:off x="6424812" y="2159825"/>
              <a:ext cx="2338190" cy="2338190"/>
            </a:xfrm>
            <a:prstGeom prst="pie">
              <a:avLst>
                <a:gd name="adj1" fmla="val 0"/>
                <a:gd name="adj2" fmla="val 10795612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Google Shape;36;p11"/>
            <p:cNvSpPr/>
            <p:nvPr/>
          </p:nvSpPr>
          <p:spPr>
            <a:xfrm>
              <a:off x="4906860" y="2724951"/>
              <a:ext cx="1177611" cy="1193527"/>
            </a:xfrm>
            <a:prstGeom prst="pie">
              <a:avLst>
                <a:gd name="adj1" fmla="val 0"/>
                <a:gd name="adj2" fmla="val 10851802"/>
              </a:avLst>
            </a:prstGeom>
            <a:solidFill>
              <a:srgbClr val="64B1B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37;p11"/>
            <p:cNvSpPr/>
            <p:nvPr/>
          </p:nvSpPr>
          <p:spPr>
            <a:xfrm>
              <a:off x="6390367" y="3563171"/>
              <a:ext cx="806080" cy="806079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3">
  <p:cSld name="Titel 3">
    <p:bg>
      <p:bgPr>
        <a:solidFill>
          <a:schemeClr val="lt1"/>
        </a:solidFill>
        <a:effectLst/>
      </p:bgPr>
    </p:bg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2"/>
          <p:cNvSpPr txBox="1">
            <a:spLocks noGrp="1"/>
          </p:cNvSpPr>
          <p:nvPr>
            <p:ph type="ctrTitle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2"/>
          <p:cNvSpPr txBox="1">
            <a:spLocks noGrp="1"/>
          </p:cNvSpPr>
          <p:nvPr>
            <p:ph type="body" idx="1"/>
          </p:nvPr>
        </p:nvSpPr>
        <p:spPr>
          <a:xfrm>
            <a:off x="594360" y="4549552"/>
            <a:ext cx="548640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41" name="Google Shape;41;p12"/>
          <p:cNvCxnSpPr/>
          <p:nvPr/>
        </p:nvCxnSpPr>
        <p:spPr>
          <a:xfrm>
            <a:off x="594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2" name="Google Shape;42;p12"/>
          <p:cNvSpPr/>
          <p:nvPr/>
        </p:nvSpPr>
        <p:spPr>
          <a:xfrm>
            <a:off x="10879755" y="-1244903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12"/>
          <p:cNvSpPr/>
          <p:nvPr/>
        </p:nvSpPr>
        <p:spPr>
          <a:xfrm>
            <a:off x="6210036" y="-1896488"/>
            <a:ext cx="3792975" cy="3792975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Google Shape;44;p12"/>
          <p:cNvSpPr/>
          <p:nvPr/>
        </p:nvSpPr>
        <p:spPr>
          <a:xfrm rot="5400000">
            <a:off x="10295512" y="1532512"/>
            <a:ext cx="3792975" cy="3792975"/>
          </a:xfrm>
          <a:prstGeom prst="pie">
            <a:avLst>
              <a:gd name="adj1" fmla="val 0"/>
              <a:gd name="adj2" fmla="val 10837603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2">
  <p:cSld name="Titel 2">
    <p:bg>
      <p:bgPr>
        <a:solidFill>
          <a:schemeClr val="lt1"/>
        </a:solidFill>
        <a:effectLst/>
      </p:bgPr>
    </p:bg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3"/>
          <p:cNvSpPr txBox="1">
            <a:spLocks noGrp="1"/>
          </p:cNvSpPr>
          <p:nvPr>
            <p:ph type="ctrTitle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body" idx="1"/>
          </p:nvPr>
        </p:nvSpPr>
        <p:spPr>
          <a:xfrm>
            <a:off x="6299835" y="4568602"/>
            <a:ext cx="548640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48" name="Google Shape;48;p13"/>
          <p:cNvCxnSpPr/>
          <p:nvPr/>
        </p:nvCxnSpPr>
        <p:spPr>
          <a:xfrm>
            <a:off x="6309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9" name="Google Shape;49;p13"/>
          <p:cNvSpPr>
            <a:spLocks noGrp="1"/>
          </p:cNvSpPr>
          <p:nvPr>
            <p:ph type="pic" idx="2"/>
          </p:nvPr>
        </p:nvSpPr>
        <p:spPr>
          <a:xfrm>
            <a:off x="0" y="-11113"/>
            <a:ext cx="5628068" cy="6858000"/>
          </a:xfrm>
          <a:prstGeom prst="flowChartDelay">
            <a:avLst/>
          </a:prstGeom>
          <a:solidFill>
            <a:srgbClr val="87C3CD"/>
          </a:solidFill>
          <a:ln>
            <a:noFill/>
          </a:ln>
        </p:spPr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">
  <p:cSld name="Titel"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4"/>
          <p:cNvSpPr txBox="1"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52" name="Google Shape;52;p14"/>
          <p:cNvCxnSpPr/>
          <p:nvPr/>
        </p:nvCxnSpPr>
        <p:spPr>
          <a:xfrm>
            <a:off x="6309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53" name="Google Shape;53;p14"/>
          <p:cNvSpPr txBox="1">
            <a:spLocks noGrp="1"/>
          </p:cNvSpPr>
          <p:nvPr>
            <p:ph type="body" idx="1"/>
          </p:nvPr>
        </p:nvSpPr>
        <p:spPr>
          <a:xfrm>
            <a:off x="6309905" y="4549552"/>
            <a:ext cx="548640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14"/>
          <p:cNvSpPr/>
          <p:nvPr/>
        </p:nvSpPr>
        <p:spPr>
          <a:xfrm rot="-5400000">
            <a:off x="-1994302" y="2784058"/>
            <a:ext cx="3988604" cy="4143593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4"/>
          <p:cNvSpPr/>
          <p:nvPr/>
        </p:nvSpPr>
        <p:spPr>
          <a:xfrm rot="10800000">
            <a:off x="1657654" y="5606713"/>
            <a:ext cx="2376839" cy="2502573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4"/>
          <p:cNvSpPr/>
          <p:nvPr/>
        </p:nvSpPr>
        <p:spPr>
          <a:xfrm rot="-8153822">
            <a:off x="691437" y="2439793"/>
            <a:ext cx="1375053" cy="140689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 2">
  <p:cSld name="Titel und zwei Inhalte 2">
    <p:bg>
      <p:bgPr>
        <a:solidFill>
          <a:schemeClr val="lt1"/>
        </a:soli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5"/>
          <p:cNvSpPr txBox="1">
            <a:spLocks noGrp="1"/>
          </p:cNvSpPr>
          <p:nvPr>
            <p:ph type="title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5"/>
          <p:cNvSpPr txBox="1">
            <a:spLocks noGrp="1"/>
          </p:cNvSpPr>
          <p:nvPr>
            <p:ph type="body" idx="1"/>
          </p:nvPr>
        </p:nvSpPr>
        <p:spPr>
          <a:xfrm>
            <a:off x="594360" y="2676525"/>
            <a:ext cx="4490827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body" idx="2"/>
          </p:nvPr>
        </p:nvSpPr>
        <p:spPr>
          <a:xfrm>
            <a:off x="5881898" y="2676525"/>
            <a:ext cx="4490827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15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62" name="Google Shape;62;p15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63" name="Google Shape;63;p15"/>
          <p:cNvCxnSpPr/>
          <p:nvPr/>
        </p:nvCxnSpPr>
        <p:spPr>
          <a:xfrm>
            <a:off x="594360" y="2148840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4" name="Google Shape;64;p15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rgbClr val="AFD7D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5"/>
          <p:cNvSpPr/>
          <p:nvPr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5"/>
          <p:cNvSpPr/>
          <p:nvPr/>
        </p:nvSpPr>
        <p:spPr>
          <a:xfrm>
            <a:off x="9624160" y="313424"/>
            <a:ext cx="1157486" cy="115748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Inhalt ">
  <p:cSld name="Titel und Inhalt ">
    <p:bg>
      <p:bgPr>
        <a:solidFill>
          <a:schemeClr val="lt1"/>
        </a:solidFill>
        <a:effectLst/>
      </p:bgPr>
    </p:bg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6"/>
          <p:cNvSpPr txBox="1">
            <a:spLocks noGrp="1"/>
          </p:cNvSpPr>
          <p:nvPr>
            <p:ph type="title"/>
          </p:nvPr>
        </p:nvSpPr>
        <p:spPr>
          <a:xfrm>
            <a:off x="6318885" y="3499667"/>
            <a:ext cx="4939666" cy="25428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69" name="Google Shape;69;p16"/>
          <p:cNvCxnSpPr/>
          <p:nvPr/>
        </p:nvCxnSpPr>
        <p:spPr>
          <a:xfrm>
            <a:off x="6347460" y="6313170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0" name="Google Shape;70;p16"/>
          <p:cNvSpPr txBox="1">
            <a:spLocks noGrp="1"/>
          </p:cNvSpPr>
          <p:nvPr>
            <p:ph type="body" idx="1"/>
          </p:nvPr>
        </p:nvSpPr>
        <p:spPr>
          <a:xfrm>
            <a:off x="603885" y="457201"/>
            <a:ext cx="5198269" cy="2305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74300" rIns="91425" bIns="45700" anchor="t" anchorCtr="0">
            <a:normAutofit/>
          </a:bodyPr>
          <a:lstStyle>
            <a:lvl1pPr marL="457200" lvl="0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Play"/>
              <a:buAutoNum type="arabicPeriod"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Play"/>
              <a:buAutoNum type="alphaLcPeriod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Play"/>
              <a:buAutoNum type="arabicParenR"/>
              <a:defRPr sz="2000"/>
            </a:lvl3pPr>
            <a:lvl4pPr marL="1828800" lvl="3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Play"/>
              <a:buNone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Play"/>
              <a:buAutoNum type="arabicPeriod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body" idx="2"/>
          </p:nvPr>
        </p:nvSpPr>
        <p:spPr>
          <a:xfrm>
            <a:off x="594360" y="2810595"/>
            <a:ext cx="5198269" cy="3319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/>
          <p:nvPr/>
        </p:nvSpPr>
        <p:spPr>
          <a:xfrm>
            <a:off x="8601559" y="-1416132"/>
            <a:ext cx="2848220" cy="284822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16"/>
          <p:cNvSpPr/>
          <p:nvPr/>
        </p:nvSpPr>
        <p:spPr>
          <a:xfrm>
            <a:off x="6179401" y="-908076"/>
            <a:ext cx="1807674" cy="1832107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16"/>
          <p:cNvSpPr/>
          <p:nvPr/>
        </p:nvSpPr>
        <p:spPr>
          <a:xfrm>
            <a:off x="7827282" y="1627027"/>
            <a:ext cx="1307555" cy="1307555"/>
          </a:xfrm>
          <a:prstGeom prst="ellipse">
            <a:avLst/>
          </a:prstGeom>
          <a:solidFill>
            <a:srgbClr val="CBE27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inhalt und Bild">
  <p:cSld name="Titelinhalt und Bild">
    <p:bg>
      <p:bgPr>
        <a:solidFill>
          <a:schemeClr val="lt1"/>
        </a:solid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575310" y="278129"/>
            <a:ext cx="5063490" cy="2354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594360" y="3279579"/>
            <a:ext cx="5044440" cy="29944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80" name="Google Shape;80;p17"/>
          <p:cNvCxnSpPr/>
          <p:nvPr/>
        </p:nvCxnSpPr>
        <p:spPr>
          <a:xfrm>
            <a:off x="594360" y="2997459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1" name="Google Shape;81;p17"/>
          <p:cNvSpPr>
            <a:spLocks noGrp="1"/>
          </p:cNvSpPr>
          <p:nvPr>
            <p:ph type="pic" idx="2"/>
          </p:nvPr>
        </p:nvSpPr>
        <p:spPr>
          <a:xfrm flipH="1">
            <a:off x="6733505" y="0"/>
            <a:ext cx="5458495" cy="6858000"/>
          </a:xfrm>
          <a:prstGeom prst="flowChartDelay">
            <a:avLst/>
          </a:prstGeom>
          <a:solidFill>
            <a:srgbClr val="87C3CD"/>
          </a:solidFill>
          <a:ln>
            <a:noFill/>
          </a:ln>
        </p:spPr>
      </p:sp>
      <p:sp>
        <p:nvSpPr>
          <p:cNvPr id="82" name="Google Shape;82;p17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83" name="Google Shape;83;p17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>
            <a:spLocks noGrp="1"/>
          </p:cNvSpPr>
          <p:nvPr>
            <p:ph type="body" idx="1"/>
          </p:nvPr>
        </p:nvSpPr>
        <p:spPr>
          <a:xfrm>
            <a:off x="594360" y="1825625"/>
            <a:ext cx="1100328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8"/>
          <p:cNvSpPr txBox="1">
            <a:spLocks noGrp="1"/>
          </p:cNvSpPr>
          <p:nvPr>
            <p:ph type="title"/>
          </p:nvPr>
        </p:nvSpPr>
        <p:spPr>
          <a:xfrm>
            <a:off x="594360" y="365125"/>
            <a:ext cx="1100328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pic>
        <p:nvPicPr>
          <p:cNvPr id="14" name="Google Shape;14;p8" descr="Logo ProCure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10419633" y="5890912"/>
            <a:ext cx="1307555" cy="71385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1" descr="Ein Bild, das Text, Schrift, Screenshot, Grafiken enthält.&#10;&#10;Automatisch generierte Beschreibu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737131" y="4836746"/>
            <a:ext cx="5273749" cy="1904297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"/>
          <p:cNvSpPr txBox="1"/>
          <p:nvPr/>
        </p:nvSpPr>
        <p:spPr>
          <a:xfrm>
            <a:off x="6309904" y="4085366"/>
            <a:ext cx="274519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de-DE" sz="1800" b="0" i="0" u="none" strike="noStrike" cap="none" dirty="0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Date</a:t>
            </a:r>
            <a:endParaRPr sz="1400" b="0" i="0" u="none" strike="noStrike" cap="none" dirty="0">
              <a:solidFill>
                <a:srgbClr val="3F3F3F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18" name="Google Shape;118;p1"/>
          <p:cNvSpPr txBox="1"/>
          <p:nvPr/>
        </p:nvSpPr>
        <p:spPr>
          <a:xfrm>
            <a:off x="6309900" y="2145828"/>
            <a:ext cx="5882100" cy="1791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lnSpc>
                <a:spcPct val="115000"/>
              </a:lnSpc>
              <a:buSzPts val="6000"/>
            </a:pPr>
            <a:r>
              <a:rPr lang="de-DE" sz="3200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Why</a:t>
            </a:r>
            <a:r>
              <a:rPr lang="de-DE" sz="3200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sz="3200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it</a:t>
            </a:r>
            <a:r>
              <a:rPr lang="de-DE" sz="3200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sz="3200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matters</a:t>
            </a:r>
            <a:r>
              <a:rPr lang="de-DE" sz="3200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:</a:t>
            </a:r>
            <a:endParaRPr lang="de-DE" sz="3200" b="1" dirty="0">
              <a:solidFill>
                <a:srgbClr val="3F3F3F"/>
              </a:solidFill>
              <a:latin typeface="Aptos Serif" panose="02020604070405020304" pitchFamily="18" charset="0"/>
              <a:cs typeface="Aptos Serif" panose="02020604070405020304" pitchFamily="18" charset="0"/>
            </a:endParaRPr>
          </a:p>
          <a:p>
            <a:pPr lvl="0">
              <a:lnSpc>
                <a:spcPct val="115000"/>
              </a:lnSpc>
              <a:buClr>
                <a:srgbClr val="3F3F3F"/>
              </a:buClr>
              <a:buSzPts val="6000"/>
            </a:pPr>
            <a:r>
              <a:rPr lang="de-DE" sz="3200" b="1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Sustainable</a:t>
            </a:r>
            <a:r>
              <a:rPr lang="de-DE" sz="3200" b="1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sz="3200" b="1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procurement</a:t>
            </a:r>
            <a:r>
              <a:rPr lang="de-DE" sz="3200" b="1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sz="3200" b="1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for</a:t>
            </a:r>
            <a:r>
              <a:rPr lang="de-DE" sz="3200" b="1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 Small </a:t>
            </a:r>
            <a:r>
              <a:rPr lang="de-DE" sz="3200" b="1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Municipalities</a:t>
            </a:r>
            <a:endParaRPr sz="3200" b="1" i="0" u="none" strike="noStrike" cap="none" dirty="0">
              <a:solidFill>
                <a:srgbClr val="3F3F3F"/>
              </a:solidFill>
              <a:latin typeface="Aptos Serif" panose="02020604070405020304" pitchFamily="18" charset="0"/>
              <a:cs typeface="Aptos Serif" panose="02020604070405020304" pitchFamily="18" charset="0"/>
              <a:sym typeface="Arial"/>
            </a:endParaRPr>
          </a:p>
        </p:txBody>
      </p:sp>
      <p:pic>
        <p:nvPicPr>
          <p:cNvPr id="119" name="Google Shape;119;p1" descr="Ein Bild, das Screenshot, Grafiken, Schrift, Grafikdesign enthält.&#10;&#10;Automatisch generierte Beschreibu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686857" y="2224159"/>
            <a:ext cx="3409143" cy="1861207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1"/>
          <p:cNvSpPr txBox="1"/>
          <p:nvPr/>
        </p:nvSpPr>
        <p:spPr>
          <a:xfrm>
            <a:off x="6309904" y="1462467"/>
            <a:ext cx="4891496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de-DE" sz="1800" b="0" i="0" u="none" strike="noStrike" cap="none" dirty="0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Train </a:t>
            </a:r>
            <a:r>
              <a:rPr lang="de-DE" sz="1800" b="0" i="0" u="none" strike="noStrike" cap="none" dirty="0" err="1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the</a:t>
            </a:r>
            <a:r>
              <a:rPr lang="de-DE" sz="1800" b="0" i="0" u="none" strike="noStrike" cap="none" dirty="0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 Trainer: </a:t>
            </a: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F25F6492-FEBB-3B1B-71C2-28018DA5642D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0" y="5383033"/>
            <a:ext cx="3687417" cy="147496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"/>
          <p:cNvSpPr/>
          <p:nvPr/>
        </p:nvSpPr>
        <p:spPr>
          <a:xfrm>
            <a:off x="147117" y="231275"/>
            <a:ext cx="2911393" cy="2077144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chemeClr val="lt2"/>
          </a:solidFill>
          <a:ln w="12700" cap="flat" cmpd="sng">
            <a:solidFill>
              <a:srgbClr val="0043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lang="de-DE" sz="2000" b="1" i="0" u="none" strike="noStrike" cap="none" dirty="0">
              <a:solidFill>
                <a:srgbClr val="F0F8FC"/>
              </a:solidFill>
              <a:latin typeface="Aptos" panose="020B0004020202020204" pitchFamily="34" charset="0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de-DE" sz="2000" b="1" i="0" u="none" strike="noStrike" cap="none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Public Spending </a:t>
            </a:r>
            <a:r>
              <a:rPr lang="de-DE" sz="2000" b="1" i="0" u="none" strike="noStrike" cap="none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is</a:t>
            </a:r>
            <a:r>
              <a:rPr lang="de-DE" sz="2000" b="1" i="0" u="none" strike="noStrike" cap="none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a </a:t>
            </a:r>
            <a:r>
              <a:rPr lang="de-DE" sz="2000" b="1" i="0" u="none" strike="noStrike" cap="none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lever</a:t>
            </a:r>
            <a:r>
              <a:rPr lang="de-DE" sz="2000" b="1" i="0" u="none" strike="noStrike" cap="none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2000" b="1" i="0" u="none" strike="noStrike" cap="none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for</a:t>
            </a:r>
            <a:r>
              <a:rPr lang="de-DE" sz="2000" b="1" i="0" u="none" strike="noStrike" cap="none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2000" b="1" i="0" u="none" strike="noStrike" cap="none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change</a:t>
            </a:r>
            <a:endParaRPr sz="2000" b="1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 dirty="0">
              <a:solidFill>
                <a:srgbClr val="F0F8FC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28" name="Google Shape;128;p2"/>
          <p:cNvSpPr txBox="1"/>
          <p:nvPr/>
        </p:nvSpPr>
        <p:spPr>
          <a:xfrm>
            <a:off x="2946400" y="2192902"/>
            <a:ext cx="7112000" cy="163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de-DE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For</a:t>
            </a:r>
            <a:r>
              <a:rPr lang="de-DE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small</a:t>
            </a:r>
            <a:r>
              <a:rPr lang="de-DE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municipalities</a:t>
            </a:r>
            <a:r>
              <a:rPr lang="de-DE" sz="2000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de-DE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sustainable</a:t>
            </a:r>
            <a:r>
              <a:rPr lang="de-DE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procurement</a:t>
            </a:r>
            <a:r>
              <a:rPr lang="de-DE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is</a:t>
            </a:r>
            <a:r>
              <a:rPr lang="de-DE" sz="2000" dirty="0">
                <a:solidFill>
                  <a:schemeClr val="tx1"/>
                </a:solidFill>
                <a:latin typeface="Aptos" panose="020B0004020202020204" pitchFamily="34" charset="0"/>
              </a:rPr>
              <a:t> not a </a:t>
            </a:r>
            <a:r>
              <a:rPr lang="de-DE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restriction</a:t>
            </a:r>
            <a:r>
              <a:rPr lang="de-DE" sz="2000" dirty="0">
                <a:solidFill>
                  <a:schemeClr val="tx1"/>
                </a:solidFill>
                <a:latin typeface="Aptos" panose="020B0004020202020204" pitchFamily="34" charset="0"/>
              </a:rPr>
              <a:t>, but an </a:t>
            </a:r>
            <a:r>
              <a:rPr lang="de-DE" sz="2000" b="1" dirty="0" err="1">
                <a:solidFill>
                  <a:schemeClr val="tx1"/>
                </a:solidFill>
                <a:latin typeface="Aptos" panose="020B0004020202020204" pitchFamily="34" charset="0"/>
              </a:rPr>
              <a:t>integrated</a:t>
            </a:r>
            <a:r>
              <a:rPr lang="de-DE" sz="2000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solidFill>
                  <a:schemeClr val="tx1"/>
                </a:solidFill>
                <a:latin typeface="Aptos" panose="020B0004020202020204" pitchFamily="34" charset="0"/>
              </a:rPr>
              <a:t>local</a:t>
            </a:r>
            <a:r>
              <a:rPr lang="de-DE" sz="2000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solidFill>
                  <a:schemeClr val="tx1"/>
                </a:solidFill>
                <a:latin typeface="Aptos" panose="020B0004020202020204" pitchFamily="34" charset="0"/>
              </a:rPr>
              <a:t>development</a:t>
            </a:r>
            <a:r>
              <a:rPr lang="de-DE" sz="2000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solidFill>
                  <a:schemeClr val="tx1"/>
                </a:solidFill>
                <a:latin typeface="Aptos" panose="020B0004020202020204" pitchFamily="34" charset="0"/>
              </a:rPr>
              <a:t>lever</a:t>
            </a:r>
            <a:r>
              <a:rPr lang="de-DE" sz="2000" dirty="0">
                <a:solidFill>
                  <a:schemeClr val="tx1"/>
                </a:solidFill>
                <a:latin typeface="Aptos" panose="020B0004020202020204" pitchFamily="34" charset="0"/>
              </a:rPr>
              <a:t>. </a:t>
            </a:r>
          </a:p>
          <a:p>
            <a:br>
              <a:rPr lang="de-DE" sz="2000" dirty="0">
                <a:solidFill>
                  <a:schemeClr val="tx1"/>
                </a:solidFill>
                <a:latin typeface="Aptos" panose="020B0004020202020204" pitchFamily="34" charset="0"/>
              </a:rPr>
            </a:br>
            <a:endParaRPr lang="de-DE" sz="200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r>
              <a:rPr lang="de-DE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They</a:t>
            </a:r>
            <a:r>
              <a:rPr lang="de-DE" sz="2000" dirty="0">
                <a:solidFill>
                  <a:schemeClr val="tx1"/>
                </a:solidFill>
                <a:latin typeface="Aptos" panose="020B0004020202020204" pitchFamily="34" charset="0"/>
              </a:rPr>
              <a:t> connect </a:t>
            </a:r>
            <a:r>
              <a:rPr lang="de-DE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three</a:t>
            </a:r>
            <a:r>
              <a:rPr lang="de-DE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strategic</a:t>
            </a:r>
            <a:r>
              <a:rPr lang="de-DE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dimensions</a:t>
            </a:r>
            <a:r>
              <a:rPr lang="de-DE" sz="2000" dirty="0">
                <a:solidFill>
                  <a:schemeClr val="tx1"/>
                </a:solidFill>
                <a:latin typeface="Aptos" panose="020B0004020202020204" pitchFamily="34" charset="0"/>
              </a:rPr>
              <a:t>:</a:t>
            </a:r>
            <a:endParaRPr lang="de-DE" sz="2000" dirty="0">
              <a:solidFill>
                <a:schemeClr val="tx1"/>
              </a:solidFill>
              <a:effectLst/>
              <a:latin typeface="Aptos" panose="020B0004020202020204" pitchFamily="34" charset="0"/>
            </a:endParaRPr>
          </a:p>
        </p:txBody>
      </p:sp>
      <p:grpSp>
        <p:nvGrpSpPr>
          <p:cNvPr id="129" name="Google Shape;129;p2"/>
          <p:cNvGrpSpPr/>
          <p:nvPr/>
        </p:nvGrpSpPr>
        <p:grpSpPr>
          <a:xfrm>
            <a:off x="2140794" y="4179959"/>
            <a:ext cx="8171667" cy="1290263"/>
            <a:chOff x="7194" y="1616980"/>
            <a:chExt cx="8171667" cy="1290263"/>
          </a:xfrm>
        </p:grpSpPr>
        <p:sp>
          <p:nvSpPr>
            <p:cNvPr id="130" name="Google Shape;130;p2"/>
            <p:cNvSpPr/>
            <p:nvPr/>
          </p:nvSpPr>
          <p:spPr>
            <a:xfrm>
              <a:off x="7194" y="1616980"/>
              <a:ext cx="2150438" cy="1290263"/>
            </a:xfrm>
            <a:prstGeom prst="roundRect">
              <a:avLst>
                <a:gd name="adj" fmla="val 10000"/>
              </a:avLst>
            </a:prstGeom>
            <a:solidFill>
              <a:srgbClr val="FFC000"/>
            </a:solidFill>
            <a:ln>
              <a:headEnd type="none" w="sm" len="sm"/>
              <a:tailEnd type="none" w="sm" len="sm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ptos" panose="020B0004020202020204" pitchFamily="34" charset="0"/>
              </a:endParaRPr>
            </a:p>
          </p:txBody>
        </p:sp>
        <p:sp>
          <p:nvSpPr>
            <p:cNvPr id="131" name="Google Shape;131;p2"/>
            <p:cNvSpPr txBox="1"/>
            <p:nvPr/>
          </p:nvSpPr>
          <p:spPr>
            <a:xfrm>
              <a:off x="44985" y="1654771"/>
              <a:ext cx="2074856" cy="121468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de-DE" sz="1800" b="1" i="0" u="none" strike="noStrike" cap="none" dirty="0">
                  <a:solidFill>
                    <a:schemeClr val="lt1"/>
                  </a:solidFill>
                  <a:latin typeface="Aptos" panose="020B0004020202020204" pitchFamily="34" charset="0"/>
                  <a:sym typeface="Arial"/>
                </a:rPr>
                <a:t>Environmental</a:t>
              </a:r>
              <a:endParaRPr sz="1800" b="1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2372677" y="1995457"/>
              <a:ext cx="455893" cy="533308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FAB506"/>
            </a:solidFill>
            <a:ln>
              <a:noFill/>
            </a:ln>
            <a:effectLst>
              <a:outerShdw blurRad="40000" dist="20000" dir="5400000" rotWithShape="0">
                <a:srgbClr val="000000">
                  <a:alpha val="38039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ptos" panose="020B0004020202020204" pitchFamily="34" charset="0"/>
              </a:endParaRPr>
            </a:p>
          </p:txBody>
        </p:sp>
        <p:sp>
          <p:nvSpPr>
            <p:cNvPr id="133" name="Google Shape;133;p2"/>
            <p:cNvSpPr txBox="1"/>
            <p:nvPr/>
          </p:nvSpPr>
          <p:spPr>
            <a:xfrm>
              <a:off x="2372677" y="2102119"/>
              <a:ext cx="319125" cy="3199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134" name="Google Shape;134;p2"/>
            <p:cNvSpPr/>
            <p:nvPr/>
          </p:nvSpPr>
          <p:spPr>
            <a:xfrm>
              <a:off x="3017809" y="1616980"/>
              <a:ext cx="2150438" cy="1290263"/>
            </a:xfrm>
            <a:prstGeom prst="roundRect">
              <a:avLst>
                <a:gd name="adj" fmla="val 10000"/>
              </a:avLst>
            </a:prstGeom>
            <a:solidFill>
              <a:srgbClr val="5FB135"/>
            </a:solidFill>
            <a:ln w="38100" cap="flat" cmpd="sng">
              <a:solidFill>
                <a:srgbClr val="5FB135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40000" dist="20000" dir="5400000" rotWithShape="0">
                <a:srgbClr val="000000">
                  <a:alpha val="38039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ptos" panose="020B0004020202020204" pitchFamily="34" charset="0"/>
              </a:endParaRPr>
            </a:p>
          </p:txBody>
        </p:sp>
        <p:sp>
          <p:nvSpPr>
            <p:cNvPr id="135" name="Google Shape;135;p2"/>
            <p:cNvSpPr txBox="1"/>
            <p:nvPr/>
          </p:nvSpPr>
          <p:spPr>
            <a:xfrm>
              <a:off x="3055600" y="1654771"/>
              <a:ext cx="2074856" cy="1214681"/>
            </a:xfrm>
            <a:prstGeom prst="rect">
              <a:avLst/>
            </a:prstGeom>
            <a:solidFill>
              <a:srgbClr val="5FB135"/>
            </a:solidFill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de-DE" sz="1800" b="1" i="0" u="none" strike="noStrike" cap="none" dirty="0" err="1">
                  <a:solidFill>
                    <a:schemeClr val="lt1"/>
                  </a:solidFill>
                  <a:latin typeface="Aptos" panose="020B0004020202020204" pitchFamily="34" charset="0"/>
                  <a:sym typeface="Arial"/>
                </a:rPr>
                <a:t>Economic</a:t>
              </a:r>
              <a:endParaRPr sz="1800" b="1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136" name="Google Shape;136;p2"/>
            <p:cNvSpPr/>
            <p:nvPr/>
          </p:nvSpPr>
          <p:spPr>
            <a:xfrm>
              <a:off x="5383291" y="1995457"/>
              <a:ext cx="455893" cy="533308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65B1BE"/>
            </a:solidFill>
            <a:ln>
              <a:noFill/>
            </a:ln>
            <a:effectLst>
              <a:outerShdw blurRad="40000" dist="20000" dir="5400000" rotWithShape="0">
                <a:srgbClr val="000000">
                  <a:alpha val="38039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ptos" panose="020B0004020202020204" pitchFamily="34" charset="0"/>
              </a:endParaRPr>
            </a:p>
          </p:txBody>
        </p:sp>
        <p:sp>
          <p:nvSpPr>
            <p:cNvPr id="137" name="Google Shape;137;p2"/>
            <p:cNvSpPr txBox="1"/>
            <p:nvPr/>
          </p:nvSpPr>
          <p:spPr>
            <a:xfrm>
              <a:off x="5383291" y="2102119"/>
              <a:ext cx="319125" cy="319984"/>
            </a:xfrm>
            <a:prstGeom prst="rect">
              <a:avLst/>
            </a:prstGeom>
            <a:solidFill>
              <a:srgbClr val="65B1BE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6028423" y="1616980"/>
              <a:ext cx="2150438" cy="1290263"/>
            </a:xfrm>
            <a:prstGeom prst="roundRect">
              <a:avLst>
                <a:gd name="adj" fmla="val 10000"/>
              </a:avLst>
            </a:prstGeom>
            <a:solidFill>
              <a:srgbClr val="65B1BE"/>
            </a:solidFill>
            <a:ln>
              <a:solidFill>
                <a:srgbClr val="65B1BE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ptos" panose="020B0004020202020204" pitchFamily="34" charset="0"/>
              </a:endParaRPr>
            </a:p>
          </p:txBody>
        </p:sp>
        <p:sp>
          <p:nvSpPr>
            <p:cNvPr id="139" name="Google Shape;139;p2"/>
            <p:cNvSpPr txBox="1"/>
            <p:nvPr/>
          </p:nvSpPr>
          <p:spPr>
            <a:xfrm>
              <a:off x="6066214" y="1654771"/>
              <a:ext cx="2074856" cy="1214681"/>
            </a:xfrm>
            <a:prstGeom prst="rect">
              <a:avLst/>
            </a:prstGeom>
            <a:solidFill>
              <a:srgbClr val="65B1BE"/>
            </a:solidFill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de-DE" sz="1800" b="1" i="0" u="none" strike="noStrike" cap="none">
                  <a:solidFill>
                    <a:schemeClr val="lt1"/>
                  </a:solidFill>
                  <a:latin typeface="Aptos" panose="020B0004020202020204" pitchFamily="34" charset="0"/>
                  <a:sym typeface="Arial"/>
                </a:rPr>
                <a:t>Governance</a:t>
              </a:r>
              <a:endParaRPr>
                <a:latin typeface="Aptos" panose="020B0004020202020204" pitchFamily="34" charset="0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2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</a:pP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Example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Economic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: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145" name="Google Shape;145;p22"/>
          <p:cNvSpPr txBox="1">
            <a:spLocks noGrp="1"/>
          </p:cNvSpPr>
          <p:nvPr>
            <p:ph type="body" idx="1"/>
          </p:nvPr>
        </p:nvSpPr>
        <p:spPr>
          <a:xfrm>
            <a:off x="2586445" y="1828387"/>
            <a:ext cx="7847512" cy="4373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Autofit/>
          </a:bodyPr>
          <a:lstStyle/>
          <a:p>
            <a:pPr lvl="0">
              <a:lnSpc>
                <a:spcPct val="100000"/>
              </a:lnSpc>
            </a:pPr>
            <a:r>
              <a:rPr lang="de-DE" b="0" dirty="0">
                <a:latin typeface="Aptos" panose="020B0004020202020204" pitchFamily="34" charset="0"/>
              </a:rPr>
              <a:t>In </a:t>
            </a:r>
            <a:r>
              <a:rPr lang="de-DE" b="0" dirty="0" err="1">
                <a:latin typeface="Aptos" panose="020B0004020202020204" pitchFamily="34" charset="0"/>
              </a:rPr>
              <a:t>small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municipalities</a:t>
            </a:r>
            <a:r>
              <a:rPr lang="de-DE" b="0" dirty="0">
                <a:latin typeface="Aptos" panose="020B0004020202020204" pitchFamily="34" charset="0"/>
              </a:rPr>
              <a:t>, </a:t>
            </a:r>
            <a:r>
              <a:rPr lang="de-DE" b="0" dirty="0" err="1">
                <a:latin typeface="Aptos" panose="020B0004020202020204" pitchFamily="34" charset="0"/>
              </a:rPr>
              <a:t>where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interventions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have</a:t>
            </a:r>
            <a:r>
              <a:rPr lang="de-DE" b="0" dirty="0">
                <a:latin typeface="Aptos" panose="020B0004020202020204" pitchFamily="34" charset="0"/>
              </a:rPr>
              <a:t> a </a:t>
            </a:r>
            <a:r>
              <a:rPr lang="de-DE" b="0" dirty="0" err="1">
                <a:latin typeface="Aptos" panose="020B0004020202020204" pitchFamily="34" charset="0"/>
              </a:rPr>
              <a:t>modest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economic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scale</a:t>
            </a:r>
            <a:r>
              <a:rPr lang="de-DE" b="0" dirty="0">
                <a:latin typeface="Aptos" panose="020B0004020202020204" pitchFamily="34" charset="0"/>
              </a:rPr>
              <a:t>, </a:t>
            </a:r>
            <a:r>
              <a:rPr lang="de-DE" b="0" dirty="0" err="1">
                <a:latin typeface="Aptos" panose="020B0004020202020204" pitchFamily="34" charset="0"/>
              </a:rPr>
              <a:t>the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effects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are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multiplicative</a:t>
            </a:r>
            <a:r>
              <a:rPr lang="de-DE" b="0" dirty="0">
                <a:latin typeface="Aptos" panose="020B0004020202020204" pitchFamily="34" charset="0"/>
              </a:rPr>
              <a:t>:</a:t>
            </a:r>
          </a:p>
          <a:p>
            <a:pPr lvl="0">
              <a:lnSpc>
                <a:spcPct val="100000"/>
              </a:lnSpc>
            </a:pPr>
            <a:r>
              <a:rPr lang="de-DE" dirty="0">
                <a:latin typeface="Aptos" panose="020B0004020202020204" pitchFamily="34" charset="0"/>
              </a:rPr>
              <a:t>A €100,000 municipal </a:t>
            </a:r>
            <a:r>
              <a:rPr lang="de-DE" dirty="0" err="1">
                <a:latin typeface="Aptos" panose="020B0004020202020204" pitchFamily="34" charset="0"/>
              </a:rPr>
              <a:t>tender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to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refurbish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public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lighting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with</a:t>
            </a:r>
            <a:r>
              <a:rPr lang="de-DE" dirty="0">
                <a:latin typeface="Aptos" panose="020B0004020202020204" pitchFamily="34" charset="0"/>
              </a:rPr>
              <a:t> LEDs and smart </a:t>
            </a:r>
            <a:r>
              <a:rPr lang="de-DE" dirty="0" err="1">
                <a:latin typeface="Aptos" panose="020B0004020202020204" pitchFamily="34" charset="0"/>
              </a:rPr>
              <a:t>sensors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can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reduce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energy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consumption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by</a:t>
            </a:r>
            <a:r>
              <a:rPr lang="de-DE" dirty="0">
                <a:latin typeface="Aptos" panose="020B0004020202020204" pitchFamily="34" charset="0"/>
              </a:rPr>
              <a:t> 60% and </a:t>
            </a:r>
            <a:r>
              <a:rPr lang="de-DE" dirty="0" err="1">
                <a:latin typeface="Aptos" panose="020B0004020202020204" pitchFamily="34" charset="0"/>
              </a:rPr>
              <a:t>stimulate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local</a:t>
            </a:r>
            <a:r>
              <a:rPr lang="de-DE" dirty="0">
                <a:latin typeface="Aptos" panose="020B0004020202020204" pitchFamily="34" charset="0"/>
              </a:rPr>
              <a:t> plant </a:t>
            </a:r>
            <a:r>
              <a:rPr lang="de-DE" dirty="0" err="1">
                <a:latin typeface="Aptos" panose="020B0004020202020204" pitchFamily="34" charset="0"/>
              </a:rPr>
              <a:t>engineering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companies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to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specialise</a:t>
            </a:r>
            <a:r>
              <a:rPr lang="de-DE" dirty="0">
                <a:latin typeface="Aptos" panose="020B0004020202020204" pitchFamily="34" charset="0"/>
              </a:rPr>
              <a:t> in </a:t>
            </a:r>
            <a:r>
              <a:rPr lang="de-DE" dirty="0" err="1">
                <a:latin typeface="Aptos" panose="020B0004020202020204" pitchFamily="34" charset="0"/>
              </a:rPr>
              <a:t>green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technologies</a:t>
            </a:r>
            <a:r>
              <a:rPr lang="de-DE" dirty="0">
                <a:latin typeface="Aptos" panose="020B0004020202020204" pitchFamily="34" charset="0"/>
              </a:rPr>
              <a:t>.</a:t>
            </a:r>
            <a:endParaRPr dirty="0">
              <a:latin typeface="Aptos" panose="020B0004020202020204" pitchFamily="34" charset="0"/>
              <a:sym typeface="Arial"/>
            </a:endParaRPr>
          </a:p>
        </p:txBody>
      </p:sp>
      <p:pic>
        <p:nvPicPr>
          <p:cNvPr id="146" name="Google Shape;146;p22" descr="Luci accese con riempimento a tinta unita"/>
          <p:cNvPicPr preferRelativeResize="0"/>
          <p:nvPr/>
        </p:nvPicPr>
        <p:blipFill rotWithShape="1">
          <a:blip r:embed="rId3">
            <a:alphaModFix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  <a14:imgEffect>
                      <a14:saturation sat="66000"/>
                    </a14:imgEffect>
                  </a14:imgLayer>
                </a14:imgProps>
              </a:ext>
            </a:extLst>
          </a:blip>
          <a:srcRect/>
          <a:stretch/>
        </p:blipFill>
        <p:spPr>
          <a:xfrm>
            <a:off x="993395" y="3722874"/>
            <a:ext cx="1165861" cy="11658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3"/>
          <p:cNvSpPr txBox="1">
            <a:spLocks noGrp="1"/>
          </p:cNvSpPr>
          <p:nvPr>
            <p:ph type="title"/>
          </p:nvPr>
        </p:nvSpPr>
        <p:spPr>
          <a:xfrm>
            <a:off x="603188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</a:pP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Example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Environmental: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53" name="Google Shape;153;p23"/>
          <p:cNvSpPr txBox="1">
            <a:spLocks noGrp="1"/>
          </p:cNvSpPr>
          <p:nvPr>
            <p:ph type="body" idx="1"/>
          </p:nvPr>
        </p:nvSpPr>
        <p:spPr>
          <a:xfrm>
            <a:off x="2391700" y="2006222"/>
            <a:ext cx="8346735" cy="41910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Autofit/>
          </a:bodyPr>
          <a:lstStyle/>
          <a:p>
            <a:r>
              <a:rPr lang="de-DE" b="0" dirty="0">
                <a:latin typeface="Aptos" panose="020B0004020202020204" pitchFamily="34" charset="0"/>
              </a:rPr>
              <a:t>The </a:t>
            </a:r>
            <a:r>
              <a:rPr lang="de-DE" b="0" dirty="0" err="1">
                <a:latin typeface="Aptos" panose="020B0004020202020204" pitchFamily="34" charset="0"/>
              </a:rPr>
              <a:t>introduction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of</a:t>
            </a:r>
            <a:r>
              <a:rPr lang="de-DE" b="0" dirty="0">
                <a:latin typeface="Aptos" panose="020B0004020202020204" pitchFamily="34" charset="0"/>
              </a:rPr>
              <a:t> “</a:t>
            </a:r>
            <a:r>
              <a:rPr lang="de-DE" b="0" dirty="0" err="1">
                <a:latin typeface="Aptos" panose="020B0004020202020204" pitchFamily="34" charset="0"/>
              </a:rPr>
              <a:t>green</a:t>
            </a:r>
            <a:r>
              <a:rPr lang="de-DE" b="0" dirty="0">
                <a:latin typeface="Aptos" panose="020B0004020202020204" pitchFamily="34" charset="0"/>
              </a:rPr>
              <a:t>” </a:t>
            </a:r>
            <a:r>
              <a:rPr lang="de-DE" b="0" dirty="0" err="1">
                <a:latin typeface="Aptos" panose="020B0004020202020204" pitchFamily="34" charset="0"/>
              </a:rPr>
              <a:t>procurement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for</a:t>
            </a:r>
            <a:r>
              <a:rPr lang="de-DE" b="0" dirty="0">
                <a:latin typeface="Aptos" panose="020B0004020202020204" pitchFamily="34" charset="0"/>
              </a:rPr>
              <a:t> urban </a:t>
            </a:r>
            <a:r>
              <a:rPr lang="de-DE" b="0" dirty="0" err="1">
                <a:latin typeface="Aptos" panose="020B0004020202020204" pitchFamily="34" charset="0"/>
              </a:rPr>
              <a:t>green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maintenance</a:t>
            </a:r>
            <a:r>
              <a:rPr lang="de-DE" b="0" dirty="0">
                <a:latin typeface="Aptos" panose="020B0004020202020204" pitchFamily="34" charset="0"/>
              </a:rPr>
              <a:t> - </a:t>
            </a:r>
            <a:r>
              <a:rPr lang="de-DE" b="0" dirty="0" err="1">
                <a:latin typeface="Aptos" panose="020B0004020202020204" pitchFamily="34" charset="0"/>
              </a:rPr>
              <a:t>with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electric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machinery</a:t>
            </a:r>
            <a:r>
              <a:rPr lang="de-DE" b="0" dirty="0">
                <a:latin typeface="Aptos" panose="020B0004020202020204" pitchFamily="34" charset="0"/>
              </a:rPr>
              <a:t>, on-site </a:t>
            </a:r>
            <a:r>
              <a:rPr lang="de-DE" b="0" dirty="0" err="1">
                <a:latin typeface="Aptos" panose="020B0004020202020204" pitchFamily="34" charset="0"/>
              </a:rPr>
              <a:t>composting</a:t>
            </a:r>
            <a:r>
              <a:rPr lang="de-DE" b="0" dirty="0">
                <a:latin typeface="Aptos" panose="020B0004020202020204" pitchFamily="34" charset="0"/>
              </a:rPr>
              <a:t> and </a:t>
            </a:r>
            <a:r>
              <a:rPr lang="de-DE" b="0" dirty="0" err="1">
                <a:latin typeface="Aptos" panose="020B0004020202020204" pitchFamily="34" charset="0"/>
              </a:rPr>
              <a:t>use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of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reclaimed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water</a:t>
            </a:r>
            <a:r>
              <a:rPr lang="de-DE" b="0" dirty="0">
                <a:latin typeface="Aptos" panose="020B0004020202020204" pitchFamily="34" charset="0"/>
              </a:rPr>
              <a:t> - </a:t>
            </a:r>
            <a:r>
              <a:rPr lang="de-DE" b="0" dirty="0" err="1">
                <a:latin typeface="Aptos" panose="020B0004020202020204" pitchFamily="34" charset="0"/>
              </a:rPr>
              <a:t>reduces</a:t>
            </a:r>
            <a:r>
              <a:rPr lang="de-DE" b="0" dirty="0">
                <a:latin typeface="Aptos" panose="020B0004020202020204" pitchFamily="34" charset="0"/>
              </a:rPr>
              <a:t> not </a:t>
            </a:r>
            <a:r>
              <a:rPr lang="de-DE" b="0" dirty="0" err="1">
                <a:latin typeface="Aptos" panose="020B0004020202020204" pitchFamily="34" charset="0"/>
              </a:rPr>
              <a:t>only</a:t>
            </a:r>
            <a:r>
              <a:rPr lang="de-DE" b="0" dirty="0">
                <a:latin typeface="Aptos" panose="020B0004020202020204" pitchFamily="34" charset="0"/>
              </a:rPr>
              <a:t> CO₂ </a:t>
            </a:r>
            <a:r>
              <a:rPr lang="de-DE" b="0" dirty="0" err="1">
                <a:latin typeface="Aptos" panose="020B0004020202020204" pitchFamily="34" charset="0"/>
              </a:rPr>
              <a:t>emissions</a:t>
            </a:r>
            <a:r>
              <a:rPr lang="de-DE" b="0" dirty="0">
                <a:latin typeface="Aptos" panose="020B0004020202020204" pitchFamily="34" charset="0"/>
              </a:rPr>
              <a:t>, but also </a:t>
            </a:r>
            <a:r>
              <a:rPr lang="de-DE" b="0" dirty="0" err="1">
                <a:latin typeface="Aptos" panose="020B0004020202020204" pitchFamily="34" charset="0"/>
              </a:rPr>
              <a:t>long</a:t>
            </a:r>
            <a:r>
              <a:rPr lang="de-DE" b="0" dirty="0">
                <a:latin typeface="Aptos" panose="020B0004020202020204" pitchFamily="34" charset="0"/>
              </a:rPr>
              <a:t>-term </a:t>
            </a:r>
            <a:r>
              <a:rPr lang="de-DE" b="0" dirty="0" err="1">
                <a:latin typeface="Aptos" panose="020B0004020202020204" pitchFamily="34" charset="0"/>
              </a:rPr>
              <a:t>operating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costs</a:t>
            </a:r>
            <a:r>
              <a:rPr lang="de-DE" b="0" dirty="0">
                <a:latin typeface="Aptos" panose="020B0004020202020204" pitchFamily="34" charset="0"/>
              </a:rPr>
              <a:t>.</a:t>
            </a:r>
            <a:endParaRPr lang="de-DE" dirty="0">
              <a:latin typeface="Aptos" panose="020B0004020202020204" pitchFamily="34" charset="0"/>
            </a:endParaRPr>
          </a:p>
          <a:p>
            <a:r>
              <a:rPr lang="de-DE" dirty="0">
                <a:latin typeface="Aptos" panose="020B0004020202020204" pitchFamily="34" charset="0"/>
              </a:rPr>
              <a:t>In </a:t>
            </a:r>
            <a:r>
              <a:rPr lang="de-DE" dirty="0" err="1">
                <a:latin typeface="Aptos" panose="020B0004020202020204" pitchFamily="34" charset="0"/>
              </a:rPr>
              <a:t>this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way</a:t>
            </a:r>
            <a:r>
              <a:rPr lang="de-DE" dirty="0">
                <a:latin typeface="Aptos" panose="020B0004020202020204" pitchFamily="34" charset="0"/>
              </a:rPr>
              <a:t>, </a:t>
            </a:r>
            <a:r>
              <a:rPr lang="de-DE" dirty="0" err="1">
                <a:latin typeface="Aptos" panose="020B0004020202020204" pitchFamily="34" charset="0"/>
              </a:rPr>
              <a:t>the</a:t>
            </a:r>
            <a:r>
              <a:rPr lang="de-DE" dirty="0">
                <a:latin typeface="Aptos" panose="020B0004020202020204" pitchFamily="34" charset="0"/>
              </a:rPr>
              <a:t> environmental </a:t>
            </a:r>
            <a:r>
              <a:rPr lang="de-DE" dirty="0" err="1">
                <a:latin typeface="Aptos" panose="020B0004020202020204" pitchFamily="34" charset="0"/>
              </a:rPr>
              <a:t>transition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becomes</a:t>
            </a:r>
            <a:r>
              <a:rPr lang="de-DE" dirty="0">
                <a:latin typeface="Aptos" panose="020B0004020202020204" pitchFamily="34" charset="0"/>
              </a:rPr>
              <a:t> an </a:t>
            </a:r>
            <a:r>
              <a:rPr lang="de-DE" dirty="0" err="1">
                <a:latin typeface="Aptos" panose="020B0004020202020204" pitchFamily="34" charset="0"/>
              </a:rPr>
              <a:t>integrated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objective</a:t>
            </a:r>
            <a:r>
              <a:rPr lang="de-DE" dirty="0">
                <a:latin typeface="Aptos" panose="020B0004020202020204" pitchFamily="34" charset="0"/>
              </a:rPr>
              <a:t> in </a:t>
            </a:r>
            <a:r>
              <a:rPr lang="de-DE" dirty="0" err="1">
                <a:latin typeface="Aptos" panose="020B0004020202020204" pitchFamily="34" charset="0"/>
              </a:rPr>
              <a:t>the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day-to-day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management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of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public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expenditure</a:t>
            </a:r>
            <a:r>
              <a:rPr lang="de-DE" dirty="0">
                <a:latin typeface="Aptos" panose="020B0004020202020204" pitchFamily="34" charset="0"/>
              </a:rPr>
              <a:t>.</a:t>
            </a:r>
          </a:p>
        </p:txBody>
      </p:sp>
      <p:pic>
        <p:nvPicPr>
          <p:cNvPr id="154" name="Google Shape;154;p23" descr="Scena di pioggia con riempimento a tinta unita"/>
          <p:cNvPicPr preferRelativeResize="0"/>
          <p:nvPr/>
        </p:nvPicPr>
        <p:blipFill rotWithShape="1">
          <a:blip r:embed="rId3">
            <a:alphaModFix/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/>
        </p:blipFill>
        <p:spPr>
          <a:xfrm>
            <a:off x="603188" y="4400552"/>
            <a:ext cx="1348740" cy="13487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5" name="Google Shape;155;p23" descr="Albero caducifoglio con riempimento a tinta unita"/>
          <p:cNvPicPr preferRelativeResize="0"/>
          <p:nvPr/>
        </p:nvPicPr>
        <p:blipFill rotWithShape="1">
          <a:blip r:embed="rId4">
            <a:alphaModFix/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/>
        </p:blipFill>
        <p:spPr>
          <a:xfrm>
            <a:off x="10738435" y="1783079"/>
            <a:ext cx="1064399" cy="10643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4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</a:pP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Example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Governance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161" name="Google Shape;161;p24"/>
          <p:cNvSpPr txBox="1">
            <a:spLocks noGrp="1"/>
          </p:cNvSpPr>
          <p:nvPr>
            <p:ph type="body" idx="1"/>
          </p:nvPr>
        </p:nvSpPr>
        <p:spPr>
          <a:xfrm>
            <a:off x="437698" y="2005204"/>
            <a:ext cx="10690800" cy="455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Autofit/>
          </a:bodyPr>
          <a:lstStyle/>
          <a:p>
            <a:r>
              <a:rPr lang="de-DE" sz="2000" b="0" dirty="0" err="1">
                <a:latin typeface="Aptos" panose="020B0004020202020204" pitchFamily="34" charset="0"/>
              </a:rPr>
              <a:t>For</a:t>
            </a:r>
            <a:r>
              <a:rPr lang="de-DE" sz="2000" b="0" dirty="0"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latin typeface="Aptos" panose="020B0004020202020204" pitchFamily="34" charset="0"/>
              </a:rPr>
              <a:t>small</a:t>
            </a:r>
            <a:r>
              <a:rPr lang="de-DE" sz="2000" b="0" dirty="0"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latin typeface="Aptos" panose="020B0004020202020204" pitchFamily="34" charset="0"/>
              </a:rPr>
              <a:t>municipalities</a:t>
            </a:r>
            <a:r>
              <a:rPr lang="de-DE" sz="2000" b="0" dirty="0">
                <a:latin typeface="Aptos" panose="020B0004020202020204" pitchFamily="34" charset="0"/>
              </a:rPr>
              <a:t>, </a:t>
            </a:r>
            <a:r>
              <a:rPr lang="de-DE" sz="2000" b="0" dirty="0" err="1">
                <a:latin typeface="Aptos" panose="020B0004020202020204" pitchFamily="34" charset="0"/>
              </a:rPr>
              <a:t>applying</a:t>
            </a:r>
            <a:r>
              <a:rPr lang="de-DE" sz="2000" b="0" dirty="0"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latin typeface="Aptos" panose="020B0004020202020204" pitchFamily="34" charset="0"/>
              </a:rPr>
              <a:t>sustainability</a:t>
            </a:r>
            <a:r>
              <a:rPr lang="de-DE" sz="2000" b="0" dirty="0"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latin typeface="Aptos" panose="020B0004020202020204" pitchFamily="34" charset="0"/>
              </a:rPr>
              <a:t>criteria</a:t>
            </a:r>
            <a:r>
              <a:rPr lang="de-DE" sz="2000" b="0" dirty="0">
                <a:latin typeface="Aptos" panose="020B0004020202020204" pitchFamily="34" charset="0"/>
              </a:rPr>
              <a:t> in </a:t>
            </a:r>
            <a:r>
              <a:rPr lang="de-DE" sz="2000" b="0" dirty="0" err="1">
                <a:latin typeface="Aptos" panose="020B0004020202020204" pitchFamily="34" charset="0"/>
              </a:rPr>
              <a:t>public</a:t>
            </a:r>
            <a:r>
              <a:rPr lang="de-DE" sz="2000" b="0" dirty="0">
                <a:latin typeface="Aptos" panose="020B0004020202020204" pitchFamily="34" charset="0"/>
              </a:rPr>
              <a:t> spending also </a:t>
            </a:r>
            <a:r>
              <a:rPr lang="de-DE" sz="2000" b="0" dirty="0" err="1">
                <a:latin typeface="Aptos" panose="020B0004020202020204" pitchFamily="34" charset="0"/>
              </a:rPr>
              <a:t>means</a:t>
            </a:r>
            <a:r>
              <a:rPr lang="de-DE" sz="2000" b="0" dirty="0"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latin typeface="Aptos" panose="020B0004020202020204" pitchFamily="34" charset="0"/>
              </a:rPr>
              <a:t>strengthening</a:t>
            </a:r>
            <a:r>
              <a:rPr lang="de-DE" sz="2000" b="0" dirty="0"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latin typeface="Aptos" panose="020B0004020202020204" pitchFamily="34" charset="0"/>
              </a:rPr>
              <a:t>the</a:t>
            </a:r>
            <a:r>
              <a:rPr lang="de-DE" sz="2000" b="0" dirty="0"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latin typeface="Aptos" panose="020B0004020202020204" pitchFamily="34" charset="0"/>
              </a:rPr>
              <a:t>quality</a:t>
            </a:r>
            <a:r>
              <a:rPr lang="de-DE" sz="2000" b="0" dirty="0"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latin typeface="Aptos" panose="020B0004020202020204" pitchFamily="34" charset="0"/>
              </a:rPr>
              <a:t>of</a:t>
            </a:r>
            <a:r>
              <a:rPr lang="de-DE" sz="2000" b="0" dirty="0"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latin typeface="Aptos" panose="020B0004020202020204" pitchFamily="34" charset="0"/>
              </a:rPr>
              <a:t>local</a:t>
            </a:r>
            <a:r>
              <a:rPr lang="de-DE" sz="2000" b="0" dirty="0"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latin typeface="Aptos" panose="020B0004020202020204" pitchFamily="34" charset="0"/>
              </a:rPr>
              <a:t>governance</a:t>
            </a:r>
            <a:r>
              <a:rPr lang="de-DE" sz="2000" b="0" dirty="0">
                <a:latin typeface="Aptos" panose="020B0004020202020204" pitchFamily="34" charset="0"/>
              </a:rPr>
              <a:t>, </a:t>
            </a:r>
            <a:r>
              <a:rPr lang="de-DE" sz="2000" b="0" dirty="0" err="1">
                <a:latin typeface="Aptos" panose="020B0004020202020204" pitchFamily="34" charset="0"/>
              </a:rPr>
              <a:t>reducing</a:t>
            </a:r>
            <a:r>
              <a:rPr lang="de-DE" sz="2000" b="0" dirty="0"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latin typeface="Aptos" panose="020B0004020202020204" pitchFamily="34" charset="0"/>
              </a:rPr>
              <a:t>risks</a:t>
            </a:r>
            <a:r>
              <a:rPr lang="de-DE" sz="2000" b="0" dirty="0">
                <a:latin typeface="Aptos" panose="020B0004020202020204" pitchFamily="34" charset="0"/>
              </a:rPr>
              <a:t> and </a:t>
            </a:r>
            <a:r>
              <a:rPr lang="de-DE" sz="2000" b="0" dirty="0" err="1">
                <a:latin typeface="Aptos" panose="020B0004020202020204" pitchFamily="34" charset="0"/>
              </a:rPr>
              <a:t>increasing</a:t>
            </a:r>
            <a:r>
              <a:rPr lang="de-DE" sz="2000" b="0" dirty="0"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latin typeface="Aptos" panose="020B0004020202020204" pitchFamily="34" charset="0"/>
              </a:rPr>
              <a:t>transparency</a:t>
            </a:r>
            <a:r>
              <a:rPr lang="de-DE" sz="2000" b="0" dirty="0">
                <a:latin typeface="Aptos" panose="020B0004020202020204" pitchFamily="34" charset="0"/>
              </a:rPr>
              <a:t>.</a:t>
            </a:r>
            <a:br>
              <a:rPr lang="de-DE" sz="2000" dirty="0">
                <a:latin typeface="Aptos" panose="020B0004020202020204" pitchFamily="34" charset="0"/>
              </a:rPr>
            </a:br>
            <a:br>
              <a:rPr lang="de-DE" sz="2000" dirty="0">
                <a:latin typeface="Aptos" panose="020B0004020202020204" pitchFamily="34" charset="0"/>
              </a:rPr>
            </a:br>
            <a:endParaRPr lang="de-DE" sz="2000" dirty="0">
              <a:latin typeface="Aptos" panose="020B0004020202020204" pitchFamily="34" charset="0"/>
            </a:endParaRP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de-DE" sz="2000" dirty="0">
                <a:latin typeface="Aptos" panose="020B0004020202020204" pitchFamily="34" charset="0"/>
              </a:rPr>
              <a:t>By </a:t>
            </a:r>
            <a:r>
              <a:rPr lang="de-DE" sz="2000" dirty="0" err="1">
                <a:latin typeface="Aptos" panose="020B0004020202020204" pitchFamily="34" charset="0"/>
              </a:rPr>
              <a:t>introducing</a:t>
            </a:r>
            <a:r>
              <a:rPr lang="de-DE" sz="2000" dirty="0">
                <a:latin typeface="Aptos" panose="020B0004020202020204" pitchFamily="34" charset="0"/>
              </a:rPr>
              <a:t> an internal </a:t>
            </a:r>
            <a:r>
              <a:rPr lang="de-DE" sz="2000" dirty="0" err="1">
                <a:latin typeface="Aptos" panose="020B0004020202020204" pitchFamily="34" charset="0"/>
              </a:rPr>
              <a:t>control</a:t>
            </a:r>
            <a:r>
              <a:rPr lang="de-DE" sz="2000" dirty="0">
                <a:latin typeface="Aptos" panose="020B0004020202020204" pitchFamily="34" charset="0"/>
              </a:rPr>
              <a:t> </a:t>
            </a:r>
            <a:r>
              <a:rPr lang="de-DE" sz="2000" dirty="0" err="1">
                <a:latin typeface="Aptos" panose="020B0004020202020204" pitchFamily="34" charset="0"/>
              </a:rPr>
              <a:t>system</a:t>
            </a:r>
            <a:r>
              <a:rPr lang="de-DE" sz="2000" dirty="0">
                <a:latin typeface="Aptos" panose="020B0004020202020204" pitchFamily="34" charset="0"/>
              </a:rPr>
              <a:t> </a:t>
            </a:r>
            <a:r>
              <a:rPr lang="de-DE" sz="2000" dirty="0" err="1">
                <a:latin typeface="Aptos" panose="020B0004020202020204" pitchFamily="34" charset="0"/>
              </a:rPr>
              <a:t>for</a:t>
            </a:r>
            <a:r>
              <a:rPr lang="de-DE" sz="2000" dirty="0">
                <a:latin typeface="Aptos" panose="020B0004020202020204" pitchFamily="34" charset="0"/>
              </a:rPr>
              <a:t> </a:t>
            </a:r>
            <a:r>
              <a:rPr lang="de-DE" sz="2000" dirty="0" err="1">
                <a:latin typeface="Aptos" panose="020B0004020202020204" pitchFamily="34" charset="0"/>
              </a:rPr>
              <a:t>municipalities</a:t>
            </a:r>
            <a:r>
              <a:rPr lang="de-DE" sz="2000" dirty="0">
                <a:latin typeface="Aptos" panose="020B0004020202020204" pitchFamily="34" charset="0"/>
              </a:rPr>
              <a:t> and </a:t>
            </a:r>
            <a:r>
              <a:rPr lang="de-DE" sz="2000" dirty="0" err="1">
                <a:latin typeface="Aptos" panose="020B0004020202020204" pitchFamily="34" charset="0"/>
              </a:rPr>
              <a:t>training</a:t>
            </a:r>
            <a:r>
              <a:rPr lang="de-DE" sz="2000" dirty="0">
                <a:latin typeface="Aptos" panose="020B0004020202020204" pitchFamily="34" charset="0"/>
              </a:rPr>
              <a:t> on GPP (Green Public </a:t>
            </a:r>
            <a:r>
              <a:rPr lang="de-DE" sz="2000" dirty="0" err="1">
                <a:latin typeface="Aptos" panose="020B0004020202020204" pitchFamily="34" charset="0"/>
              </a:rPr>
              <a:t>Procurement</a:t>
            </a:r>
            <a:r>
              <a:rPr lang="de-DE" sz="2000" dirty="0">
                <a:latin typeface="Aptos" panose="020B0004020202020204" pitchFamily="34" charset="0"/>
              </a:rPr>
              <a:t>) </a:t>
            </a:r>
            <a:r>
              <a:rPr lang="de-DE" sz="2000" dirty="0" err="1">
                <a:latin typeface="Aptos" panose="020B0004020202020204" pitchFamily="34" charset="0"/>
              </a:rPr>
              <a:t>for</a:t>
            </a:r>
            <a:r>
              <a:rPr lang="de-DE" sz="2000" dirty="0">
                <a:latin typeface="Aptos" panose="020B0004020202020204" pitchFamily="34" charset="0"/>
              </a:rPr>
              <a:t> all </a:t>
            </a:r>
            <a:r>
              <a:rPr lang="de-DE" sz="2000" dirty="0" err="1">
                <a:latin typeface="Aptos" panose="020B0004020202020204" pitchFamily="34" charset="0"/>
              </a:rPr>
              <a:t>civil</a:t>
            </a:r>
            <a:r>
              <a:rPr lang="de-DE" sz="2000" dirty="0">
                <a:latin typeface="Aptos" panose="020B0004020202020204" pitchFamily="34" charset="0"/>
              </a:rPr>
              <a:t> </a:t>
            </a:r>
            <a:r>
              <a:rPr lang="de-DE" sz="2000" dirty="0" err="1">
                <a:latin typeface="Aptos" panose="020B0004020202020204" pitchFamily="34" charset="0"/>
              </a:rPr>
              <a:t>servants</a:t>
            </a:r>
            <a:r>
              <a:rPr lang="de-DE" sz="2000" dirty="0">
                <a:latin typeface="Aptos" panose="020B0004020202020204" pitchFamily="34" charset="0"/>
              </a:rPr>
              <a:t>, formal </a:t>
            </a:r>
            <a:r>
              <a:rPr lang="de-DE" sz="2000" dirty="0" err="1">
                <a:latin typeface="Aptos" panose="020B0004020202020204" pitchFamily="34" charset="0"/>
              </a:rPr>
              <a:t>errors</a:t>
            </a:r>
            <a:r>
              <a:rPr lang="de-DE" sz="2000" dirty="0">
                <a:latin typeface="Aptos" panose="020B0004020202020204" pitchFamily="34" charset="0"/>
              </a:rPr>
              <a:t> and </a:t>
            </a:r>
            <a:r>
              <a:rPr lang="de-DE" sz="2000" dirty="0" err="1">
                <a:latin typeface="Aptos" panose="020B0004020202020204" pitchFamily="34" charset="0"/>
              </a:rPr>
              <a:t>disputes</a:t>
            </a:r>
            <a:r>
              <a:rPr lang="de-DE" sz="2000" dirty="0">
                <a:latin typeface="Aptos" panose="020B0004020202020204" pitchFamily="34" charset="0"/>
              </a:rPr>
              <a:t> </a:t>
            </a:r>
            <a:r>
              <a:rPr lang="de-DE" sz="2000" dirty="0" err="1">
                <a:latin typeface="Aptos" panose="020B0004020202020204" pitchFamily="34" charset="0"/>
              </a:rPr>
              <a:t>are</a:t>
            </a:r>
            <a:r>
              <a:rPr lang="de-DE" sz="2000" dirty="0">
                <a:latin typeface="Aptos" panose="020B0004020202020204" pitchFamily="34" charset="0"/>
              </a:rPr>
              <a:t> </a:t>
            </a:r>
            <a:r>
              <a:rPr lang="de-DE" sz="2000" dirty="0" err="1">
                <a:latin typeface="Aptos" panose="020B0004020202020204" pitchFamily="34" charset="0"/>
              </a:rPr>
              <a:t>reduced</a:t>
            </a:r>
            <a:r>
              <a:rPr lang="de-DE" sz="2000" dirty="0">
                <a:latin typeface="Aptos" panose="020B0004020202020204" pitchFamily="34" charset="0"/>
              </a:rPr>
              <a:t> in </a:t>
            </a:r>
            <a:r>
              <a:rPr lang="de-DE" sz="2000" dirty="0" err="1">
                <a:latin typeface="Aptos" panose="020B0004020202020204" pitchFamily="34" charset="0"/>
              </a:rPr>
              <a:t>compliance</a:t>
            </a:r>
            <a:r>
              <a:rPr lang="de-DE" sz="2000" dirty="0">
                <a:latin typeface="Aptos" panose="020B0004020202020204" pitchFamily="34" charset="0"/>
              </a:rPr>
              <a:t> </a:t>
            </a:r>
            <a:r>
              <a:rPr lang="de-DE" sz="2000" dirty="0" err="1">
                <a:latin typeface="Aptos" panose="020B0004020202020204" pitchFamily="34" charset="0"/>
              </a:rPr>
              <a:t>with</a:t>
            </a:r>
            <a:r>
              <a:rPr lang="de-DE" sz="2000" dirty="0">
                <a:latin typeface="Aptos" panose="020B0004020202020204" pitchFamily="34" charset="0"/>
              </a:rPr>
              <a:t> European and national </a:t>
            </a:r>
            <a:r>
              <a:rPr lang="de-DE" sz="2000" dirty="0" err="1">
                <a:latin typeface="Aptos" panose="020B0004020202020204" pitchFamily="34" charset="0"/>
              </a:rPr>
              <a:t>regulations</a:t>
            </a:r>
            <a:r>
              <a:rPr lang="de-DE" sz="2000" dirty="0">
                <a:latin typeface="Aptos" panose="020B0004020202020204" pitchFamily="34" charset="0"/>
              </a:rPr>
              <a:t>.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de-DE" sz="2000" dirty="0" err="1">
                <a:latin typeface="Aptos" panose="020B0004020202020204" pitchFamily="34" charset="0"/>
              </a:rPr>
              <a:t>When</a:t>
            </a:r>
            <a:r>
              <a:rPr lang="de-DE" sz="2000" dirty="0">
                <a:latin typeface="Aptos" panose="020B0004020202020204" pitchFamily="34" charset="0"/>
              </a:rPr>
              <a:t> an </a:t>
            </a:r>
            <a:r>
              <a:rPr lang="de-DE" sz="2000" dirty="0" err="1">
                <a:latin typeface="Aptos" panose="020B0004020202020204" pitchFamily="34" charset="0"/>
              </a:rPr>
              <a:t>administration</a:t>
            </a:r>
            <a:r>
              <a:rPr lang="de-DE" sz="2000" dirty="0">
                <a:latin typeface="Aptos" panose="020B0004020202020204" pitchFamily="34" charset="0"/>
              </a:rPr>
              <a:t> </a:t>
            </a:r>
            <a:r>
              <a:rPr lang="de-DE" sz="2000" dirty="0" err="1">
                <a:latin typeface="Aptos" panose="020B0004020202020204" pitchFamily="34" charset="0"/>
              </a:rPr>
              <a:t>demonstrates</a:t>
            </a:r>
            <a:r>
              <a:rPr lang="de-DE" sz="2000" dirty="0">
                <a:latin typeface="Aptos" panose="020B0004020202020204" pitchFamily="34" charset="0"/>
              </a:rPr>
              <a:t> </a:t>
            </a:r>
            <a:r>
              <a:rPr lang="de-DE" sz="2000" dirty="0" err="1">
                <a:latin typeface="Aptos" panose="020B0004020202020204" pitchFamily="34" charset="0"/>
              </a:rPr>
              <a:t>consistency</a:t>
            </a:r>
            <a:r>
              <a:rPr lang="de-DE" sz="2000" dirty="0">
                <a:latin typeface="Aptos" panose="020B0004020202020204" pitchFamily="34" charset="0"/>
              </a:rPr>
              <a:t> </a:t>
            </a:r>
            <a:r>
              <a:rPr lang="de-DE" sz="2000" dirty="0" err="1">
                <a:latin typeface="Aptos" panose="020B0004020202020204" pitchFamily="34" charset="0"/>
              </a:rPr>
              <a:t>between</a:t>
            </a:r>
            <a:r>
              <a:rPr lang="de-DE" sz="2000" dirty="0">
                <a:latin typeface="Aptos" panose="020B0004020202020204" pitchFamily="34" charset="0"/>
              </a:rPr>
              <a:t> </a:t>
            </a:r>
            <a:r>
              <a:rPr lang="de-DE" sz="2000" dirty="0" err="1">
                <a:latin typeface="Aptos" panose="020B0004020202020204" pitchFamily="34" charset="0"/>
              </a:rPr>
              <a:t>principles</a:t>
            </a:r>
            <a:r>
              <a:rPr lang="de-DE" sz="2000" dirty="0">
                <a:latin typeface="Aptos" panose="020B0004020202020204" pitchFamily="34" charset="0"/>
              </a:rPr>
              <a:t> and </a:t>
            </a:r>
            <a:r>
              <a:rPr lang="de-DE" sz="2000" dirty="0" err="1">
                <a:latin typeface="Aptos" panose="020B0004020202020204" pitchFamily="34" charset="0"/>
              </a:rPr>
              <a:t>actions</a:t>
            </a:r>
            <a:r>
              <a:rPr lang="de-DE" sz="2000" dirty="0">
                <a:latin typeface="Aptos" panose="020B0004020202020204" pitchFamily="34" charset="0"/>
              </a:rPr>
              <a:t>, </a:t>
            </a:r>
            <a:r>
              <a:rPr lang="de-DE" sz="2000" dirty="0" err="1">
                <a:latin typeface="Aptos" panose="020B0004020202020204" pitchFamily="34" charset="0"/>
              </a:rPr>
              <a:t>it</a:t>
            </a:r>
            <a:r>
              <a:rPr lang="de-DE" sz="2000" dirty="0">
                <a:latin typeface="Aptos" panose="020B0004020202020204" pitchFamily="34" charset="0"/>
              </a:rPr>
              <a:t> </a:t>
            </a:r>
            <a:r>
              <a:rPr lang="de-DE" sz="2000" dirty="0" err="1">
                <a:latin typeface="Aptos" panose="020B0004020202020204" pitchFamily="34" charset="0"/>
              </a:rPr>
              <a:t>strengthens</a:t>
            </a:r>
            <a:r>
              <a:rPr lang="de-DE" sz="2000" dirty="0">
                <a:latin typeface="Aptos" panose="020B0004020202020204" pitchFamily="34" charset="0"/>
              </a:rPr>
              <a:t> </a:t>
            </a:r>
            <a:r>
              <a:rPr lang="de-DE" sz="2000" dirty="0" err="1">
                <a:latin typeface="Aptos" panose="020B0004020202020204" pitchFamily="34" charset="0"/>
              </a:rPr>
              <a:t>its</a:t>
            </a:r>
            <a:r>
              <a:rPr lang="de-DE" sz="2000" dirty="0">
                <a:latin typeface="Aptos" panose="020B0004020202020204" pitchFamily="34" charset="0"/>
              </a:rPr>
              <a:t> </a:t>
            </a:r>
            <a:r>
              <a:rPr lang="de-DE" sz="2000" dirty="0" err="1">
                <a:latin typeface="Aptos" panose="020B0004020202020204" pitchFamily="34" charset="0"/>
              </a:rPr>
              <a:t>legitimacy</a:t>
            </a:r>
            <a:r>
              <a:rPr lang="de-DE" sz="2000" dirty="0">
                <a:latin typeface="Aptos" panose="020B0004020202020204" pitchFamily="34" charset="0"/>
              </a:rPr>
              <a:t> and </a:t>
            </a:r>
            <a:r>
              <a:rPr lang="de-DE" sz="2000" dirty="0" err="1">
                <a:latin typeface="Aptos" panose="020B0004020202020204" pitchFamily="34" charset="0"/>
              </a:rPr>
              <a:t>institutional</a:t>
            </a:r>
            <a:r>
              <a:rPr lang="de-DE" sz="2000" dirty="0">
                <a:latin typeface="Aptos" panose="020B0004020202020204" pitchFamily="34" charset="0"/>
              </a:rPr>
              <a:t> </a:t>
            </a:r>
            <a:r>
              <a:rPr lang="de-DE" sz="2000" dirty="0" err="1">
                <a:latin typeface="Aptos" panose="020B0004020202020204" pitchFamily="34" charset="0"/>
              </a:rPr>
              <a:t>credibility</a:t>
            </a:r>
            <a:r>
              <a:rPr lang="de-DE" sz="2000" dirty="0">
                <a:latin typeface="Aptos" panose="020B0004020202020204" pitchFamily="34" charset="0"/>
              </a:rPr>
              <a:t>.</a:t>
            </a:r>
          </a:p>
          <a:p>
            <a:pPr marL="457200" lvl="0" indent="-228600" algn="l" rtl="0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</a:pPr>
            <a:endParaRPr sz="2000" dirty="0"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3"/>
          <p:cNvSpPr/>
          <p:nvPr/>
        </p:nvSpPr>
        <p:spPr>
          <a:xfrm>
            <a:off x="219237" y="378070"/>
            <a:ext cx="4366200" cy="1877700"/>
          </a:xfrm>
          <a:prstGeom prst="wedgeEllipseCallout">
            <a:avLst>
              <a:gd name="adj1" fmla="val -38946"/>
              <a:gd name="adj2" fmla="val 75662"/>
            </a:avLst>
          </a:prstGeom>
          <a:solidFill>
            <a:schemeClr val="lt2"/>
          </a:solidFill>
          <a:ln w="12700" cap="flat" cmpd="sng">
            <a:solidFill>
              <a:srgbClr val="0043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2400" b="1" dirty="0" err="1">
                <a:solidFill>
                  <a:schemeClr val="lt1"/>
                </a:solidFill>
                <a:latin typeface="Aptos" panose="020B0004020202020204" pitchFamily="34" charset="0"/>
              </a:rPr>
              <a:t>Local</a:t>
            </a:r>
            <a:r>
              <a:rPr lang="de-DE" sz="2400" b="1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2400" b="1" dirty="0" err="1">
                <a:solidFill>
                  <a:schemeClr val="lt1"/>
                </a:solidFill>
                <a:latin typeface="Aptos" panose="020B0004020202020204" pitchFamily="34" charset="0"/>
              </a:rPr>
              <a:t>Economic</a:t>
            </a:r>
            <a:r>
              <a:rPr lang="de-DE" sz="2400" b="1" dirty="0">
                <a:solidFill>
                  <a:schemeClr val="lt1"/>
                </a:solidFill>
                <a:latin typeface="Aptos" panose="020B0004020202020204" pitchFamily="34" charset="0"/>
              </a:rPr>
              <a:t> Support</a:t>
            </a:r>
            <a:endParaRPr sz="2400" b="1" i="0" u="none" strike="noStrike" cap="none" dirty="0">
              <a:solidFill>
                <a:schemeClr val="lt1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70" name="Google Shape;170;p3"/>
          <p:cNvSpPr/>
          <p:nvPr/>
        </p:nvSpPr>
        <p:spPr>
          <a:xfrm>
            <a:off x="1680520" y="2133600"/>
            <a:ext cx="6263528" cy="4346330"/>
          </a:xfrm>
          <a:prstGeom prst="wedgeEllipseCallout">
            <a:avLst>
              <a:gd name="adj1" fmla="val 56049"/>
              <a:gd name="adj2" fmla="val 49724"/>
            </a:avLst>
          </a:prstGeom>
          <a:solidFill>
            <a:schemeClr val="accent4"/>
          </a:solidFill>
          <a:ln w="12700" cap="flat" cmpd="sng">
            <a:solidFill>
              <a:srgbClr val="DBE8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Sustainable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procurement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often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emphasises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sourcing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from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local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suppliers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,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which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helps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stimulate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the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local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economy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. By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supporting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small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businesses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and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local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producers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,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municipalities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can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help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create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jobs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, promote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local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entrepreneurship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, and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keep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financial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resources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within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the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municipality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. </a:t>
            </a:r>
            <a:endParaRPr sz="2000" b="0" i="0" u="none" strike="noStrike" cap="none" dirty="0">
              <a:solidFill>
                <a:schemeClr val="bg1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71" name="Google Shape;171;p3"/>
          <p:cNvSpPr/>
          <p:nvPr/>
        </p:nvSpPr>
        <p:spPr>
          <a:xfrm>
            <a:off x="7310003" y="378070"/>
            <a:ext cx="4540122" cy="2671189"/>
          </a:xfrm>
          <a:prstGeom prst="wedgeEllipseCallout">
            <a:avLst>
              <a:gd name="adj1" fmla="val 46967"/>
              <a:gd name="adj2" fmla="val 61482"/>
            </a:avLst>
          </a:prstGeom>
          <a:solidFill>
            <a:srgbClr val="87C3CD"/>
          </a:solidFill>
          <a:ln w="12700" cap="flat" cmpd="sng">
            <a:solidFill>
              <a:srgbClr val="DBE8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This also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reduces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the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carbon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footprint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associated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with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transporting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goods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over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longer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distances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.</a:t>
            </a:r>
            <a:endParaRPr sz="2000" b="0" i="0" u="none" strike="noStrike" cap="none" dirty="0">
              <a:solidFill>
                <a:schemeClr val="bg1"/>
              </a:solidFill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5"/>
          <p:cNvSpPr txBox="1">
            <a:spLocks noGrp="1"/>
          </p:cNvSpPr>
          <p:nvPr>
            <p:ph type="title"/>
          </p:nvPr>
        </p:nvSpPr>
        <p:spPr>
          <a:xfrm>
            <a:off x="436581" y="0"/>
            <a:ext cx="11318837" cy="1224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</a:pP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Circular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Economy 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177" name="Google Shape;177;p25"/>
          <p:cNvSpPr txBox="1">
            <a:spLocks noGrp="1"/>
          </p:cNvSpPr>
          <p:nvPr>
            <p:ph type="body" idx="1"/>
          </p:nvPr>
        </p:nvSpPr>
        <p:spPr>
          <a:xfrm>
            <a:off x="667265" y="1438914"/>
            <a:ext cx="10803554" cy="4749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Autofit/>
          </a:bodyPr>
          <a:lstStyle/>
          <a:p>
            <a:pPr lvl="0"/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Municipalities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can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transform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circular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economy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principles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into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concrete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purchasing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practices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:</a:t>
            </a:r>
            <a:endParaRPr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457200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</a:pPr>
            <a:endParaRPr dirty="0">
              <a:latin typeface="Aptos" panose="020B0004020202020204" pitchFamily="34" charset="0"/>
            </a:endParaRPr>
          </a:p>
          <a:p>
            <a:pPr marL="457200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</a:pPr>
            <a:endParaRPr dirty="0">
              <a:latin typeface="Aptos" panose="020B0004020202020204" pitchFamily="34" charset="0"/>
            </a:endParaRPr>
          </a:p>
          <a:p>
            <a:pPr marL="457200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</a:pPr>
            <a:endParaRPr dirty="0">
              <a:latin typeface="Aptos" panose="020B0004020202020204" pitchFamily="34" charset="0"/>
            </a:endParaRPr>
          </a:p>
          <a:p>
            <a:pPr marL="457200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</a:pPr>
            <a:endParaRPr dirty="0">
              <a:latin typeface="Aptos" panose="020B0004020202020204" pitchFamily="34" charset="0"/>
            </a:endParaRPr>
          </a:p>
          <a:p>
            <a:pPr marL="457200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</a:pPr>
            <a:endParaRPr lang="de-DE" dirty="0">
              <a:latin typeface="Aptos" panose="020B0004020202020204" pitchFamily="34" charset="0"/>
            </a:endParaRPr>
          </a:p>
          <a:p>
            <a:pPr marL="457200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</a:pPr>
            <a:endParaRPr lang="de-DE" dirty="0">
              <a:latin typeface="Aptos" panose="020B0004020202020204" pitchFamily="34" charset="0"/>
            </a:endParaRPr>
          </a:p>
          <a:p>
            <a:pPr marL="457200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</a:pPr>
            <a:endParaRPr lang="de-DE" dirty="0">
              <a:latin typeface="Aptos" panose="020B0004020202020204" pitchFamily="34" charset="0"/>
            </a:endParaRPr>
          </a:p>
          <a:p>
            <a:pPr lvl="0"/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This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approach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not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only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reduces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environmental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impact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but also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generates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circular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and resilient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local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/>
                </a:solidFill>
                <a:latin typeface="Aptos" panose="020B0004020202020204" pitchFamily="34" charset="0"/>
              </a:rPr>
              <a:t>economies</a:t>
            </a:r>
            <a:r>
              <a:rPr lang="de-DE" dirty="0">
                <a:solidFill>
                  <a:schemeClr val="tx1"/>
                </a:solidFill>
                <a:latin typeface="Aptos" panose="020B0004020202020204" pitchFamily="34" charset="0"/>
              </a:rPr>
              <a:t>.</a:t>
            </a:r>
            <a:endParaRPr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  <p:sp>
        <p:nvSpPr>
          <p:cNvPr id="178" name="Google Shape;178;p25"/>
          <p:cNvSpPr/>
          <p:nvPr/>
        </p:nvSpPr>
        <p:spPr>
          <a:xfrm>
            <a:off x="1594023" y="2717602"/>
            <a:ext cx="4501978" cy="2682298"/>
          </a:xfrm>
          <a:prstGeom prst="ellipse">
            <a:avLst/>
          </a:prstGeom>
          <a:solidFill>
            <a:srgbClr val="FFC000"/>
          </a:solidFill>
          <a:ln>
            <a:headEnd type="none" w="sm" len="sm"/>
            <a:tailEnd type="none" w="sm" len="sm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de-DE" sz="2000" b="1" dirty="0" err="1">
                <a:solidFill>
                  <a:schemeClr val="bg1"/>
                </a:solidFill>
                <a:latin typeface="Aptos" panose="020B0004020202020204" pitchFamily="34" charset="0"/>
              </a:rPr>
              <a:t>Durability</a:t>
            </a:r>
            <a:r>
              <a:rPr lang="de-DE" sz="2000" b="1" dirty="0">
                <a:solidFill>
                  <a:schemeClr val="bg1"/>
                </a:solidFill>
                <a:latin typeface="Aptos" panose="020B0004020202020204" pitchFamily="34" charset="0"/>
              </a:rPr>
              <a:t>, </a:t>
            </a:r>
            <a:r>
              <a:rPr lang="de-DE" sz="2000" b="1" dirty="0" err="1">
                <a:solidFill>
                  <a:schemeClr val="bg1"/>
                </a:solidFill>
                <a:latin typeface="Aptos" panose="020B0004020202020204" pitchFamily="34" charset="0"/>
              </a:rPr>
              <a:t>reparability</a:t>
            </a:r>
            <a:r>
              <a:rPr lang="de-DE" sz="2000" b="1" dirty="0">
                <a:solidFill>
                  <a:schemeClr val="bg1"/>
                </a:solidFill>
                <a:latin typeface="Aptos" panose="020B0004020202020204" pitchFamily="34" charset="0"/>
              </a:rPr>
              <a:t> and </a:t>
            </a:r>
            <a:r>
              <a:rPr lang="de-DE" sz="2000" b="1" dirty="0" err="1">
                <a:solidFill>
                  <a:schemeClr val="bg1"/>
                </a:solidFill>
                <a:latin typeface="Aptos" panose="020B0004020202020204" pitchFamily="34" charset="0"/>
              </a:rPr>
              <a:t>reusability</a:t>
            </a:r>
            <a:r>
              <a:rPr lang="de-DE" sz="2000" b="1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solidFill>
                  <a:schemeClr val="bg1"/>
                </a:solidFill>
                <a:latin typeface="Aptos" panose="020B0004020202020204" pitchFamily="34" charset="0"/>
              </a:rPr>
              <a:t>criteria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in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technical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specifications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(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for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furniture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,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equipment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, ICT, etc.).</a:t>
            </a:r>
            <a:endParaRPr sz="2000" b="0" i="0" u="none" strike="noStrike" cap="none" dirty="0">
              <a:solidFill>
                <a:schemeClr val="bg1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79" name="Google Shape;179;p25"/>
          <p:cNvSpPr/>
          <p:nvPr/>
        </p:nvSpPr>
        <p:spPr>
          <a:xfrm>
            <a:off x="6238399" y="2717602"/>
            <a:ext cx="4501978" cy="2682298"/>
          </a:xfrm>
          <a:prstGeom prst="ellipse">
            <a:avLst/>
          </a:prstGeom>
          <a:solidFill>
            <a:srgbClr val="65B1BE"/>
          </a:solidFill>
          <a:ln>
            <a:headEnd type="none" w="sm" len="sm"/>
            <a:tailEnd type="none" w="sm" len="sm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de-DE" sz="2000" b="1" dirty="0" err="1">
                <a:solidFill>
                  <a:schemeClr val="bg1"/>
                </a:solidFill>
                <a:latin typeface="Aptos" panose="020B0004020202020204" pitchFamily="34" charset="0"/>
              </a:rPr>
              <a:t>Sustainable</a:t>
            </a:r>
            <a:r>
              <a:rPr lang="de-DE" sz="2000" b="1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solidFill>
                  <a:schemeClr val="bg1"/>
                </a:solidFill>
                <a:latin typeface="Aptos" panose="020B0004020202020204" pitchFamily="34" charset="0"/>
              </a:rPr>
              <a:t>management</a:t>
            </a:r>
            <a:r>
              <a:rPr lang="de-DE" sz="2000" b="1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solidFill>
                  <a:schemeClr val="bg1"/>
                </a:solidFill>
                <a:latin typeface="Aptos" panose="020B0004020202020204" pitchFamily="34" charset="0"/>
              </a:rPr>
              <a:t>of</a:t>
            </a:r>
            <a:r>
              <a:rPr lang="de-DE" sz="2000" b="1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solidFill>
                  <a:schemeClr val="bg1"/>
                </a:solidFill>
                <a:latin typeface="Aptos" panose="020B0004020202020204" pitchFamily="34" charset="0"/>
              </a:rPr>
              <a:t>waste</a:t>
            </a:r>
            <a:r>
              <a:rPr lang="de-DE" sz="2000" b="1" dirty="0">
                <a:solidFill>
                  <a:schemeClr val="bg1"/>
                </a:solidFill>
                <a:latin typeface="Aptos" panose="020B0004020202020204" pitchFamily="34" charset="0"/>
              </a:rPr>
              <a:t> and </a:t>
            </a:r>
            <a:r>
              <a:rPr lang="de-DE" sz="2000" b="1" dirty="0" err="1">
                <a:solidFill>
                  <a:schemeClr val="bg1"/>
                </a:solidFill>
                <a:latin typeface="Aptos" panose="020B0004020202020204" pitchFamily="34" charset="0"/>
              </a:rPr>
              <a:t>materials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in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public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works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,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promoting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recovery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and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regeneration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.</a:t>
            </a:r>
            <a:endParaRPr sz="2000" b="0" i="0" u="none" strike="noStrike" cap="none" dirty="0">
              <a:solidFill>
                <a:schemeClr val="bg1"/>
              </a:solidFill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7"/>
          <p:cNvSpPr txBox="1">
            <a:spLocks noGrp="1"/>
          </p:cNvSpPr>
          <p:nvPr>
            <p:ph type="ctrTitle"/>
          </p:nvPr>
        </p:nvSpPr>
        <p:spPr>
          <a:xfrm>
            <a:off x="594359" y="411479"/>
            <a:ext cx="10683241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</a:pPr>
            <a:r>
              <a:rPr lang="de-DE" sz="4000" b="1" i="0" u="none" strike="noStrike" cap="none" dirty="0" err="1">
                <a:solidFill>
                  <a:srgbClr val="3F3F3F"/>
                </a:solidFill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Thank</a:t>
            </a:r>
            <a:r>
              <a:rPr lang="de-DE" sz="4000" b="1" i="0" u="none" strike="noStrike" cap="none" dirty="0">
                <a:solidFill>
                  <a:srgbClr val="3F3F3F"/>
                </a:solidFill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sz="4000" b="1" i="0" u="none" strike="noStrike" cap="none" dirty="0" err="1">
                <a:solidFill>
                  <a:srgbClr val="3F3F3F"/>
                </a:solidFill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you</a:t>
            </a:r>
            <a:r>
              <a:rPr lang="de-DE" sz="4000" b="1" i="0" u="none" strike="noStrike" cap="none" dirty="0">
                <a:solidFill>
                  <a:srgbClr val="3F3F3F"/>
                </a:solidFill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!</a:t>
            </a:r>
            <a:endParaRPr sz="4000"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pic>
        <p:nvPicPr>
          <p:cNvPr id="186" name="Google Shape;186;p7" descr="Ein Bild, das Text, Schrift, Screenshot, Grafiken enthält.&#10;&#10;Automatisch generierte Beschreibu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548711" y="4939612"/>
            <a:ext cx="5273749" cy="1904297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rafik 1">
            <a:extLst>
              <a:ext uri="{FF2B5EF4-FFF2-40B4-BE49-F238E27FC236}">
                <a16:creationId xmlns:a16="http://schemas.microsoft.com/office/drawing/2014/main" id="{94F1B025-9FF8-2DA5-47B3-A27AE55F7B07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0" y="5383033"/>
            <a:ext cx="3687417" cy="147496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enutzerdefiniert">
  <a:themeElements>
    <a:clrScheme name="Benutzerdefiniert 5">
      <a:dk1>
        <a:srgbClr val="000000"/>
      </a:dk1>
      <a:lt1>
        <a:srgbClr val="FFFFFF"/>
      </a:lt1>
      <a:dk2>
        <a:srgbClr val="E4E4E4"/>
      </a:dk2>
      <a:lt2>
        <a:srgbClr val="A3C42A"/>
      </a:lt2>
      <a:accent1>
        <a:srgbClr val="A9D4DB"/>
      </a:accent1>
      <a:accent2>
        <a:srgbClr val="FAB609"/>
      </a:accent2>
      <a:accent3>
        <a:srgbClr val="4495A2"/>
      </a:accent3>
      <a:accent4>
        <a:srgbClr val="035854"/>
      </a:accent4>
      <a:accent5>
        <a:srgbClr val="CCDB84"/>
      </a:accent5>
      <a:accent6>
        <a:srgbClr val="A3C42A"/>
      </a:accent6>
      <a:hlink>
        <a:srgbClr val="035854"/>
      </a:hlink>
      <a:folHlink>
        <a:srgbClr val="0F49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373</Words>
  <Application>Microsoft Macintosh PowerPoint</Application>
  <PresentationFormat>Breitbild</PresentationFormat>
  <Paragraphs>42</Paragraphs>
  <Slides>8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4" baseType="lpstr">
      <vt:lpstr>Arial</vt:lpstr>
      <vt:lpstr>Aptos</vt:lpstr>
      <vt:lpstr>Calibri</vt:lpstr>
      <vt:lpstr>Play</vt:lpstr>
      <vt:lpstr>Aptos Serif</vt:lpstr>
      <vt:lpstr>Benutzerdefiniert</vt:lpstr>
      <vt:lpstr>PowerPoint-Präsentation</vt:lpstr>
      <vt:lpstr>PowerPoint-Präsentation</vt:lpstr>
      <vt:lpstr>Example Economic:</vt:lpstr>
      <vt:lpstr>Example Environmental:</vt:lpstr>
      <vt:lpstr>Example Governance</vt:lpstr>
      <vt:lpstr>PowerPoint-Präsentation</vt:lpstr>
      <vt:lpstr>Circular Economy 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nicole</dc:creator>
  <cp:lastModifiedBy>Katharina Gasteiger</cp:lastModifiedBy>
  <cp:revision>15</cp:revision>
  <dcterms:created xsi:type="dcterms:W3CDTF">2024-09-16T10:50:40Z</dcterms:created>
  <dcterms:modified xsi:type="dcterms:W3CDTF">2026-04-27T06:56:47Z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