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Aptos Serif" panose="02020604070405020304" pitchFamily="18" charset="0"/>
      <p:regular r:id="rId10"/>
      <p:bold r:id="rId11"/>
      <p:italic r:id="rId12"/>
      <p:boldItalic r:id="rId13"/>
    </p:embeddedFont>
    <p:embeddedFont>
      <p:font typeface="Play" pitchFamily="2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g9CW1mvHPhZlDSShlb0GnfPZhv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3F3F"/>
    <a:srgbClr val="575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79716"/>
  </p:normalViewPr>
  <p:slideViewPr>
    <p:cSldViewPr snapToGrid="0">
      <p:cViewPr varScale="1">
        <p:scale>
          <a:sx n="96" d="100"/>
          <a:sy n="96" d="100"/>
        </p:scale>
        <p:origin x="9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rtl="0"/>
            <a:r>
              <a:rPr lang="de-DE" sz="1200" b="1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Objective</a:t>
            </a:r>
            <a:r>
              <a:rPr lang="de-DE" sz="1200" b="1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:</a:t>
            </a:r>
            <a:endParaRPr lang="de-DE" sz="1200" b="0" i="0" u="none" strike="noStrike" cap="none" dirty="0">
              <a:solidFill>
                <a:srgbClr val="000000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rtl="0">
              <a:buFont typeface="Arial" panose="020B0604020202020204" pitchFamily="34" charset="0"/>
              <a:buChar char="•"/>
            </a:pP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Each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trainer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participant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small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group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) will design and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deliver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de-DE" sz="1200" b="1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10–15-minute mini-training </a:t>
            </a:r>
            <a:r>
              <a:rPr lang="de-DE" sz="1200" b="1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session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on a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selected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aspect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sustainable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procurement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demonstrating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Subject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knowledge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use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real-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life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examples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Clear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communication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audience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engagement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Use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interactive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methods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appropriate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adult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learners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Integration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sustainability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legal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principles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.</a:t>
            </a:r>
            <a:endParaRPr lang="de-DE" dirty="0">
              <a:effectLst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8" name="Google Shape;118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5" name="Google Shape;125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beginning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Introduction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briefing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by</a:t>
            </a:r>
            <a:r>
              <a:rPr lang="de-DE" sz="1200" b="0" i="0" u="none" strike="noStrike" cap="non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de-DE" sz="1200" b="0" i="0" u="none" strike="noStrike" cap="none" dirty="0" err="1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facilitator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2" name="Google Shape;132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9" name="Google Shape;139;p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latin typeface="Calibri"/>
                <a:ea typeface="Calibri"/>
                <a:cs typeface="Calibri"/>
                <a:sym typeface="Calibri"/>
              </a:rPr>
              <a:t>Summary and reflection by facilitator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Zusammenfassung 2">
  <p:cSld name="Zusammenfassung 2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0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" name="Google Shape;22;p10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594359" y="102874"/>
            <a:ext cx="11318838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body" idx="1"/>
          </p:nvPr>
        </p:nvSpPr>
        <p:spPr>
          <a:xfrm>
            <a:off x="3657598" y="2282007"/>
            <a:ext cx="8130211" cy="3699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25" name="Google Shape;25;p10"/>
          <p:cNvGrpSpPr/>
          <p:nvPr/>
        </p:nvGrpSpPr>
        <p:grpSpPr>
          <a:xfrm>
            <a:off x="-4" y="3804832"/>
            <a:ext cx="961205" cy="3033145"/>
            <a:chOff x="-1" y="-1"/>
            <a:chExt cx="961204" cy="3033143"/>
          </a:xfrm>
        </p:grpSpPr>
        <p:sp>
          <p:nvSpPr>
            <p:cNvPr id="26" name="Google Shape;26;p10"/>
            <p:cNvSpPr/>
            <p:nvPr/>
          </p:nvSpPr>
          <p:spPr>
            <a:xfrm rot="-5400000">
              <a:off x="-436036" y="441921"/>
              <a:ext cx="1839161" cy="955316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10"/>
            <p:cNvSpPr/>
            <p:nvPr/>
          </p:nvSpPr>
          <p:spPr>
            <a:xfrm rot="-5400000">
              <a:off x="-219321" y="2326180"/>
              <a:ext cx="926281" cy="487641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10"/>
            <p:cNvSpPr/>
            <p:nvPr/>
          </p:nvSpPr>
          <p:spPr>
            <a:xfrm rot="-5400000">
              <a:off x="209622" y="1219890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" name="Google Shape;29;p10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inanzierung">
  <p:cSld name="Finanzierung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20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0"/>
          <p:cNvSpPr txBox="1">
            <a:spLocks noGrp="1"/>
          </p:cNvSpPr>
          <p:nvPr>
            <p:ph type="body" idx="1"/>
          </p:nvPr>
        </p:nvSpPr>
        <p:spPr>
          <a:xfrm>
            <a:off x="2179160" y="3113784"/>
            <a:ext cx="4749961" cy="2036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01" name="Google Shape;101;p20" descr="Grafik 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41069" y="2129065"/>
            <a:ext cx="3150693" cy="872961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0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7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154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11" descr="Google Shape;14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11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4" name="Google Shape;34;p11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35" name="Google Shape;35;p11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11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11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4B1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11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47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 sz="1100" b="1" i="0" u="none" strike="noStrike" cap="non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2">
  <p:cSld name="Titel 2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3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6299834" y="43052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6299834" y="456860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52" name="Google Shape;52;p13"/>
          <p:cNvCxnSpPr/>
          <p:nvPr/>
        </p:nvCxnSpPr>
        <p:spPr>
          <a:xfrm>
            <a:off x="6309358" y="3950208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53" name="Google Shape;53;p13"/>
          <p:cNvSpPr>
            <a:spLocks noGrp="1"/>
          </p:cNvSpPr>
          <p:nvPr>
            <p:ph type="pic" idx="2"/>
          </p:nvPr>
        </p:nvSpPr>
        <p:spPr>
          <a:xfrm>
            <a:off x="-2" y="-11115"/>
            <a:ext cx="5628072" cy="6858002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1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 2">
  <p:cSld name="Titel und zwei Inhalte 2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594359" y="278129"/>
            <a:ext cx="9778367" cy="1494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594359" y="2676525"/>
            <a:ext cx="4490830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B0D8D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4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4"/>
          <p:cNvSpPr/>
          <p:nvPr/>
        </p:nvSpPr>
        <p:spPr>
          <a:xfrm>
            <a:off x="9624159" y="313423"/>
            <a:ext cx="1157489" cy="115748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Bild">
  <p:cSld name="Titelinhalt und Bild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5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5"/>
          <p:cNvSpPr txBox="1">
            <a:spLocks noGrp="1"/>
          </p:cNvSpPr>
          <p:nvPr>
            <p:ph type="title"/>
          </p:nvPr>
        </p:nvSpPr>
        <p:spPr>
          <a:xfrm>
            <a:off x="575309" y="278129"/>
            <a:ext cx="5063493" cy="2354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body" idx="1"/>
          </p:nvPr>
        </p:nvSpPr>
        <p:spPr>
          <a:xfrm>
            <a:off x="594359" y="3279578"/>
            <a:ext cx="5044443" cy="2994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6" name="Google Shape;66;p15"/>
          <p:cNvCxnSpPr/>
          <p:nvPr/>
        </p:nvCxnSpPr>
        <p:spPr>
          <a:xfrm>
            <a:off x="594359" y="2997457"/>
            <a:ext cx="2133602" cy="3994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67" name="Google Shape;67;p15"/>
          <p:cNvSpPr>
            <a:spLocks noGrp="1"/>
          </p:cNvSpPr>
          <p:nvPr>
            <p:ph type="pic" idx="2"/>
          </p:nvPr>
        </p:nvSpPr>
        <p:spPr>
          <a:xfrm flipH="1">
            <a:off x="6733503" y="0"/>
            <a:ext cx="5458498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5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inhalt und Tabelle">
  <p:cSld name="Titelinhalt und Tabelle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6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3661409" y="4661717"/>
            <a:ext cx="7936232" cy="138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cxnSp>
        <p:nvCxnSpPr>
          <p:cNvPr id="72" name="Google Shape;72;p16"/>
          <p:cNvCxnSpPr/>
          <p:nvPr/>
        </p:nvCxnSpPr>
        <p:spPr>
          <a:xfrm>
            <a:off x="3670933" y="6313170"/>
            <a:ext cx="2133603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3884" y="584005"/>
            <a:ext cx="2825116" cy="3999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4pPr>
            <a:lvl5pPr marL="2286000" lvl="4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74" name="Google Shape;74;p16"/>
          <p:cNvGrpSpPr/>
          <p:nvPr/>
        </p:nvGrpSpPr>
        <p:grpSpPr>
          <a:xfrm>
            <a:off x="5884" y="3804832"/>
            <a:ext cx="1315506" cy="3053171"/>
            <a:chOff x="-2" y="-1"/>
            <a:chExt cx="1315504" cy="3053169"/>
          </a:xfrm>
        </p:grpSpPr>
        <p:sp>
          <p:nvSpPr>
            <p:cNvPr id="75" name="Google Shape;75;p16"/>
            <p:cNvSpPr/>
            <p:nvPr/>
          </p:nvSpPr>
          <p:spPr>
            <a:xfrm rot="-5400000">
              <a:off x="-441923" y="441921"/>
              <a:ext cx="1839160" cy="955317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6"/>
            <p:cNvSpPr/>
            <p:nvPr/>
          </p:nvSpPr>
          <p:spPr>
            <a:xfrm rot="-5400000">
              <a:off x="-259498" y="2216696"/>
              <a:ext cx="1095969" cy="576975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1600" y="0"/>
                  </a:moveTo>
                  <a:cubicBezTo>
                    <a:pt x="21600" y="11929"/>
                    <a:pt x="16765" y="21600"/>
                    <a:pt x="10800" y="21600"/>
                  </a:cubicBezTo>
                  <a:cubicBezTo>
                    <a:pt x="4835" y="21600"/>
                    <a:pt x="0" y="11929"/>
                    <a:pt x="0" y="0"/>
                  </a:cubicBezTo>
                  <a:lnTo>
                    <a:pt x="10800" y="0"/>
                  </a:lnTo>
                  <a:close/>
                </a:path>
              </a:pathLst>
            </a:custGeom>
            <a:solidFill>
              <a:srgbClr val="65B2BE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16"/>
            <p:cNvSpPr/>
            <p:nvPr/>
          </p:nvSpPr>
          <p:spPr>
            <a:xfrm rot="-5400000">
              <a:off x="669141" y="1627857"/>
              <a:ext cx="634043" cy="658681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45700" tIns="45700" rIns="45700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" name="Google Shape;78;p16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und zwei Inhalte">
  <p:cSld name="Titel und zwei Inhalte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594359" y="198407"/>
            <a:ext cx="10972801" cy="1574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595523" y="2676525"/>
            <a:ext cx="5746752" cy="359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  <a:defRPr sz="2000"/>
            </a:lvl1pPr>
            <a:lvl2pPr marL="914400" lvl="1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/>
          <p:nvPr/>
        </p:nvSpPr>
        <p:spPr>
          <a:xfrm>
            <a:off x="9879382" y="-2"/>
            <a:ext cx="2338192" cy="116909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17"/>
          <p:cNvSpPr/>
          <p:nvPr/>
        </p:nvSpPr>
        <p:spPr>
          <a:xfrm>
            <a:off x="8335967" y="-1"/>
            <a:ext cx="1393348" cy="706091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17"/>
          <p:cNvSpPr/>
          <p:nvPr/>
        </p:nvSpPr>
        <p:spPr>
          <a:xfrm>
            <a:off x="9762831" y="493293"/>
            <a:ext cx="806083" cy="80608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7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elle 2">
  <p:cSld name="Tabelle 2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el 3">
  <p:cSld name="Titel 3 2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9" descr="Grafik 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594359" y="411479"/>
            <a:ext cx="5486402" cy="3291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body" idx="1"/>
          </p:nvPr>
        </p:nvSpPr>
        <p:spPr>
          <a:xfrm>
            <a:off x="594359" y="4549552"/>
            <a:ext cx="5486402" cy="1645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>
                <a:solidFill>
                  <a:schemeClr val="accent4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2pPr>
            <a:lvl3pPr marL="1371600" lvl="2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3pPr>
            <a:lvl4pPr marL="1828800" lvl="3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4pPr>
            <a:lvl5pPr marL="2286000" lvl="4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1">
                <a:solidFill>
                  <a:schemeClr val="accent4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3" name="Google Shape;93;p19"/>
          <p:cNvCxnSpPr/>
          <p:nvPr/>
        </p:nvCxnSpPr>
        <p:spPr>
          <a:xfrm>
            <a:off x="594359" y="395020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94" name="Google Shape;94;p19"/>
          <p:cNvSpPr/>
          <p:nvPr/>
        </p:nvSpPr>
        <p:spPr>
          <a:xfrm>
            <a:off x="10874687" y="-9"/>
            <a:ext cx="1317315" cy="1244904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517" y="21600"/>
                </a:moveTo>
                <a:cubicBezTo>
                  <a:pt x="9633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9"/>
          <p:cNvSpPr/>
          <p:nvPr/>
        </p:nvSpPr>
        <p:spPr>
          <a:xfrm>
            <a:off x="6210034" y="0"/>
            <a:ext cx="3792979" cy="189649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/>
          <p:nvPr/>
        </p:nvSpPr>
        <p:spPr>
          <a:xfrm rot="5400000">
            <a:off x="9347265" y="2480753"/>
            <a:ext cx="3792978" cy="189649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800" y="0"/>
                </a:lnTo>
                <a:close/>
              </a:path>
            </a:pathLst>
          </a:custGeom>
          <a:solidFill>
            <a:srgbClr val="65B2BE"/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9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168089" cy="1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8" descr="Grafik 3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0419632" y="5890912"/>
            <a:ext cx="1307557" cy="71385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" name="Google Shape;7;p8"/>
          <p:cNvCxnSpPr/>
          <p:nvPr/>
        </p:nvCxnSpPr>
        <p:spPr>
          <a:xfrm>
            <a:off x="594359" y="2148838"/>
            <a:ext cx="2133602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8" name="Google Shape;8;p8"/>
          <p:cNvSpPr txBox="1">
            <a:spLocks noGrp="1"/>
          </p:cNvSpPr>
          <p:nvPr>
            <p:ph type="title"/>
          </p:nvPr>
        </p:nvSpPr>
        <p:spPr>
          <a:xfrm>
            <a:off x="594359" y="202400"/>
            <a:ext cx="10972801" cy="157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404040"/>
                </a:solidFill>
                <a:latin typeface="Play"/>
                <a:ea typeface="Play"/>
                <a:cs typeface="Play"/>
                <a:sym typeface="Play"/>
              </a:defRPr>
            </a:lvl9pPr>
          </a:lstStyle>
          <a:p>
            <a:endParaRPr/>
          </a:p>
        </p:txBody>
      </p:sp>
      <p:sp>
        <p:nvSpPr>
          <p:cNvPr id="9" name="Google Shape;9;p8"/>
          <p:cNvSpPr txBox="1">
            <a:spLocks noGrp="1"/>
          </p:cNvSpPr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8"/>
          <p:cNvSpPr txBox="1">
            <a:spLocks noGrp="1"/>
          </p:cNvSpPr>
          <p:nvPr>
            <p:ph type="sldNum" idx="12"/>
          </p:nvPr>
        </p:nvSpPr>
        <p:spPr>
          <a:xfrm>
            <a:off x="594359" y="6332220"/>
            <a:ext cx="168089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37131" y="4836746"/>
            <a:ext cx="5273749" cy="190429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"/>
          <p:cNvSpPr txBox="1"/>
          <p:nvPr/>
        </p:nvSpPr>
        <p:spPr>
          <a:xfrm>
            <a:off x="6309904" y="4085366"/>
            <a:ext cx="27451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Date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6309903" y="2699012"/>
            <a:ext cx="5700977" cy="9786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lnSpc>
                <a:spcPct val="90000"/>
              </a:lnSpc>
              <a:buClr>
                <a:schemeClr val="accent4"/>
              </a:buClr>
              <a:buSzPts val="2400"/>
            </a:pPr>
            <a:r>
              <a:rPr lang="en-GB" sz="32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Delivering a Sustainable Procurement Mini-Session</a:t>
            </a:r>
          </a:p>
        </p:txBody>
      </p:sp>
      <p:pic>
        <p:nvPicPr>
          <p:cNvPr id="119" name="Google Shape;119;p1" descr="Ein Bild, das Screenshot, Grafiken, Schrift, Grafikdesign enthält.&#10;&#10;Automatisch generierte Beschreibu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86857" y="2224159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"/>
          <p:cNvSpPr txBox="1"/>
          <p:nvPr/>
        </p:nvSpPr>
        <p:spPr>
          <a:xfrm>
            <a:off x="6309904" y="1956744"/>
            <a:ext cx="489149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Train </a:t>
            </a:r>
            <a:r>
              <a:rPr lang="de-DE" sz="1800" b="0" i="0" u="none" strike="noStrike" cap="none" dirty="0" err="1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the</a:t>
            </a: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 Trainer: 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25F6492-FEBB-3B1B-71C2-28018DA5642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Arial"/>
              <a:buNone/>
            </a:pPr>
            <a:r>
              <a:rPr lang="en-GB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1. Objective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14" name="Google Shape;114;p2"/>
          <p:cNvSpPr txBox="1">
            <a:spLocks noGrp="1"/>
          </p:cNvSpPr>
          <p:nvPr>
            <p:ph type="body" idx="1"/>
          </p:nvPr>
        </p:nvSpPr>
        <p:spPr>
          <a:xfrm>
            <a:off x="1051647" y="2430672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r>
              <a:rPr lang="de-DE" sz="2200" dirty="0">
                <a:latin typeface="Aptos" panose="020B0004020202020204" pitchFamily="34" charset="0"/>
              </a:rPr>
              <a:t>Design and </a:t>
            </a:r>
            <a:r>
              <a:rPr lang="de-DE" sz="2200" dirty="0" err="1">
                <a:latin typeface="Aptos" panose="020B0004020202020204" pitchFamily="34" charset="0"/>
              </a:rPr>
              <a:t>deliver</a:t>
            </a:r>
            <a:r>
              <a:rPr lang="de-DE" sz="2200" dirty="0">
                <a:latin typeface="Aptos" panose="020B0004020202020204" pitchFamily="34" charset="0"/>
              </a:rPr>
              <a:t> a 10-15-minutes mini-training </a:t>
            </a:r>
            <a:r>
              <a:rPr lang="de-DE" sz="2200" dirty="0" err="1">
                <a:latin typeface="Aptos" panose="020B0004020202020204" pitchFamily="34" charset="0"/>
              </a:rPr>
              <a:t>session</a:t>
            </a:r>
            <a:r>
              <a:rPr lang="de-DE" sz="2200" dirty="0">
                <a:latin typeface="Aptos" panose="020B0004020202020204" pitchFamily="34" charset="0"/>
              </a:rPr>
              <a:t> on a </a:t>
            </a:r>
            <a:r>
              <a:rPr lang="de-DE" sz="2200" dirty="0" err="1">
                <a:latin typeface="Aptos" panose="020B0004020202020204" pitchFamily="34" charset="0"/>
              </a:rPr>
              <a:t>selected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aspect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of</a:t>
            </a:r>
            <a:endParaRPr lang="de-DE" sz="2200" dirty="0">
              <a:latin typeface="Aptos" panose="020B0004020202020204" pitchFamily="34" charset="0"/>
            </a:endParaRPr>
          </a:p>
          <a:p>
            <a:r>
              <a:rPr lang="de-DE" sz="2200" dirty="0" err="1">
                <a:latin typeface="Aptos" panose="020B0004020202020204" pitchFamily="34" charset="0"/>
              </a:rPr>
              <a:t>sustainable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procurement</a:t>
            </a:r>
            <a:r>
              <a:rPr lang="de-DE" sz="2200" dirty="0">
                <a:latin typeface="Aptos" panose="020B0004020202020204" pitchFamily="34" charset="0"/>
              </a:rPr>
              <a:t>: 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200" dirty="0">
                <a:latin typeface="Aptos" panose="020B0004020202020204" pitchFamily="34" charset="0"/>
              </a:rPr>
              <a:t>Use </a:t>
            </a:r>
            <a:r>
              <a:rPr lang="de-DE" sz="2200" dirty="0" err="1">
                <a:latin typeface="Aptos" panose="020B0004020202020204" pitchFamily="34" charset="0"/>
              </a:rPr>
              <a:t>your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knowledge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from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the</a:t>
            </a:r>
            <a:r>
              <a:rPr lang="de-DE" sz="2200" dirty="0">
                <a:latin typeface="Aptos" panose="020B0004020202020204" pitchFamily="34" charset="0"/>
              </a:rPr>
              <a:t> Train-</a:t>
            </a:r>
            <a:r>
              <a:rPr lang="de-DE" sz="2200" dirty="0" err="1">
                <a:latin typeface="Aptos" panose="020B0004020202020204" pitchFamily="34" charset="0"/>
              </a:rPr>
              <a:t>the</a:t>
            </a:r>
            <a:r>
              <a:rPr lang="de-DE" sz="2200" dirty="0">
                <a:latin typeface="Aptos" panose="020B0004020202020204" pitchFamily="34" charset="0"/>
              </a:rPr>
              <a:t>-Trainer </a:t>
            </a:r>
            <a:r>
              <a:rPr lang="de-DE" sz="2200" dirty="0" err="1">
                <a:latin typeface="Aptos" panose="020B0004020202020204" pitchFamily="34" charset="0"/>
              </a:rPr>
              <a:t>course</a:t>
            </a:r>
            <a:endParaRPr lang="de-DE" sz="2200" dirty="0"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200" dirty="0">
                <a:latin typeface="Aptos" panose="020B0004020202020204" pitchFamily="34" charset="0"/>
              </a:rPr>
              <a:t>Use real-</a:t>
            </a:r>
            <a:r>
              <a:rPr lang="de-DE" sz="2200" dirty="0" err="1">
                <a:latin typeface="Aptos" panose="020B0004020202020204" pitchFamily="34" charset="0"/>
              </a:rPr>
              <a:t>life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examples</a:t>
            </a:r>
            <a:endParaRPr lang="de-DE" sz="2200" dirty="0"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200" dirty="0" err="1">
                <a:latin typeface="Aptos" panose="020B0004020202020204" pitchFamily="34" charset="0"/>
              </a:rPr>
              <a:t>Involve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the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audience</a:t>
            </a:r>
            <a:r>
              <a:rPr lang="de-DE" sz="2200" dirty="0">
                <a:latin typeface="Aptos" panose="020B0004020202020204" pitchFamily="34" charset="0"/>
              </a:rPr>
              <a:t>: Use at least </a:t>
            </a:r>
            <a:r>
              <a:rPr lang="de-DE" sz="2200" dirty="0" err="1">
                <a:latin typeface="Aptos" panose="020B0004020202020204" pitchFamily="34" charset="0"/>
              </a:rPr>
              <a:t>one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short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interactive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activity</a:t>
            </a:r>
            <a:r>
              <a:rPr lang="de-DE" sz="2200" dirty="0">
                <a:latin typeface="Aptos" panose="020B0004020202020204" pitchFamily="34" charset="0"/>
              </a:rPr>
              <a:t> (</a:t>
            </a:r>
            <a:r>
              <a:rPr lang="de-DE" sz="2200" dirty="0" err="1">
                <a:latin typeface="Aptos" panose="020B0004020202020204" pitchFamily="34" charset="0"/>
              </a:rPr>
              <a:t>e</a:t>
            </a:r>
            <a:r>
              <a:rPr lang="de-DE" sz="2200" dirty="0">
                <a:latin typeface="Aptos" panose="020B0004020202020204" pitchFamily="34" charset="0"/>
              </a:rPr>
              <a:t> .g., a </a:t>
            </a:r>
            <a:r>
              <a:rPr lang="de-DE" sz="2200" dirty="0" err="1">
                <a:latin typeface="Aptos" panose="020B0004020202020204" pitchFamily="34" charset="0"/>
              </a:rPr>
              <a:t>poll</a:t>
            </a:r>
            <a:r>
              <a:rPr lang="de-DE" sz="2200" dirty="0">
                <a:latin typeface="Aptos" panose="020B0004020202020204" pitchFamily="34" charset="0"/>
              </a:rPr>
              <a:t>, </a:t>
            </a:r>
            <a:r>
              <a:rPr lang="de-DE" sz="2200" dirty="0" err="1">
                <a:latin typeface="Aptos" panose="020B0004020202020204" pitchFamily="34" charset="0"/>
              </a:rPr>
              <a:t>group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discussion</a:t>
            </a:r>
            <a:r>
              <a:rPr lang="de-DE" sz="2200" dirty="0">
                <a:latin typeface="Aptos" panose="020B0004020202020204" pitchFamily="34" charset="0"/>
              </a:rPr>
              <a:t>, </a:t>
            </a:r>
            <a:r>
              <a:rPr lang="de-DE" sz="2200" dirty="0" err="1">
                <a:latin typeface="Aptos" panose="020B0004020202020204" pitchFamily="34" charset="0"/>
              </a:rPr>
              <a:t>quiz</a:t>
            </a:r>
            <a:r>
              <a:rPr lang="de-DE" sz="2200" dirty="0">
                <a:latin typeface="Aptos" panose="020B0004020202020204" pitchFamily="34" charset="0"/>
              </a:rPr>
              <a:t>)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200" dirty="0">
                <a:latin typeface="Aptos" panose="020B0004020202020204" pitchFamily="34" charset="0"/>
              </a:rPr>
              <a:t>Use </a:t>
            </a:r>
            <a:r>
              <a:rPr lang="de-DE" sz="2200" dirty="0" err="1">
                <a:latin typeface="Aptos" panose="020B0004020202020204" pitchFamily="34" charset="0"/>
              </a:rPr>
              <a:t>visual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aids</a:t>
            </a:r>
            <a:r>
              <a:rPr lang="de-DE" sz="2200" dirty="0">
                <a:latin typeface="Aptos" panose="020B0004020202020204" pitchFamily="34" charset="0"/>
              </a:rPr>
              <a:t> (</a:t>
            </a:r>
            <a:r>
              <a:rPr lang="de-DE" sz="2200" dirty="0" err="1">
                <a:latin typeface="Aptos" panose="020B0004020202020204" pitchFamily="34" charset="0"/>
              </a:rPr>
              <a:t>slides</a:t>
            </a:r>
            <a:r>
              <a:rPr lang="de-DE" sz="2200" dirty="0">
                <a:latin typeface="Aptos" panose="020B0004020202020204" pitchFamily="34" charset="0"/>
              </a:rPr>
              <a:t>, </a:t>
            </a:r>
            <a:r>
              <a:rPr lang="de-DE" sz="2200" dirty="0" err="1">
                <a:latin typeface="Aptos" panose="020B0004020202020204" pitchFamily="34" charset="0"/>
              </a:rPr>
              <a:t>flipchart</a:t>
            </a:r>
            <a:r>
              <a:rPr lang="de-DE" sz="2200" dirty="0">
                <a:latin typeface="Aptos" panose="020B0004020202020204" pitchFamily="34" charset="0"/>
              </a:rPr>
              <a:t>, </a:t>
            </a:r>
            <a:r>
              <a:rPr lang="de-DE" sz="2200" dirty="0" err="1">
                <a:latin typeface="Aptos" panose="020B0004020202020204" pitchFamily="34" charset="0"/>
              </a:rPr>
              <a:t>handouts</a:t>
            </a:r>
            <a:r>
              <a:rPr lang="de-DE" sz="2200" dirty="0">
                <a:latin typeface="Aptos" panose="020B0004020202020204" pitchFamily="34" charset="0"/>
              </a:rPr>
              <a:t>)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200" dirty="0">
                <a:latin typeface="Aptos" panose="020B0004020202020204" pitchFamily="34" charset="0"/>
              </a:rPr>
              <a:t>End </a:t>
            </a:r>
            <a:r>
              <a:rPr lang="de-DE" sz="2200" dirty="0" err="1">
                <a:latin typeface="Aptos" panose="020B0004020202020204" pitchFamily="34" charset="0"/>
              </a:rPr>
              <a:t>with</a:t>
            </a:r>
            <a:r>
              <a:rPr lang="de-DE" sz="2200" dirty="0">
                <a:latin typeface="Aptos" panose="020B0004020202020204" pitchFamily="34" charset="0"/>
              </a:rPr>
              <a:t> a </a:t>
            </a:r>
            <a:r>
              <a:rPr lang="de-DE" sz="2200" dirty="0" err="1">
                <a:latin typeface="Aptos" panose="020B0004020202020204" pitchFamily="34" charset="0"/>
              </a:rPr>
              <a:t>key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takeaway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or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reflection</a:t>
            </a:r>
            <a:r>
              <a:rPr lang="de-DE" sz="2200" dirty="0">
                <a:latin typeface="Aptos" panose="020B0004020202020204" pitchFamily="34" charset="0"/>
              </a:rPr>
              <a:t> </a:t>
            </a:r>
            <a:r>
              <a:rPr lang="de-DE" sz="2200" dirty="0" err="1">
                <a:latin typeface="Aptos" panose="020B0004020202020204" pitchFamily="34" charset="0"/>
              </a:rPr>
              <a:t>question</a:t>
            </a:r>
            <a:endParaRPr lang="de-DE" sz="2200" dirty="0">
              <a:latin typeface="Aptos" panose="020B000402020202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000"/>
              <a:buFont typeface="Arial"/>
              <a:buNone/>
            </a:pPr>
            <a:br>
              <a:rPr lang="en-GB" dirty="0">
                <a:latin typeface="Aptos" panose="020B0004020202020204" pitchFamily="34" charset="0"/>
              </a:rPr>
            </a:br>
            <a:endParaRPr dirty="0">
              <a:latin typeface="Aptos" panose="020B0004020202020204" pitchFamily="34" charset="0"/>
            </a:endParaRPr>
          </a:p>
        </p:txBody>
      </p:sp>
      <p:sp>
        <p:nvSpPr>
          <p:cNvPr id="115" name="Google Shape;115;p2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Arial"/>
              <a:buNone/>
            </a:pPr>
            <a:r>
              <a:rPr lang="en-GB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2. Process Overview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21" name="Google Shape;121;p3"/>
          <p:cNvSpPr txBox="1">
            <a:spLocks noGrp="1"/>
          </p:cNvSpPr>
          <p:nvPr>
            <p:ph type="body" idx="1"/>
          </p:nvPr>
        </p:nvSpPr>
        <p:spPr>
          <a:xfrm>
            <a:off x="1051647" y="2348122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Prepare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individually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or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in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pairs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. 90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minutes</a:t>
            </a:r>
            <a:endParaRPr lang="de-DE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lvl="1" fontAlgn="base"/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10-15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minutes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mini-training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session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on a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selected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aspect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of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sustainable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procurement</a:t>
            </a:r>
            <a:endParaRPr lang="de-DE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lvl="1" fontAlgn="base"/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Use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your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knowledge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from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Train-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-Trainer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course</a:t>
            </a:r>
            <a:endParaRPr lang="de-DE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lvl="1" fontAlgn="base"/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Use real-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life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examples</a:t>
            </a:r>
            <a:endParaRPr lang="de-DE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lvl="1" fontAlgn="base"/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Involve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audience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: Use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interactive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methods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appropriate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for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adult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learners</a:t>
            </a:r>
            <a:endParaRPr lang="de-DE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Deliver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your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mini-training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session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to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group</a:t>
            </a:r>
            <a:endParaRPr lang="de-DE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Receive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structured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feedback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</a:p>
          <a:p>
            <a:pPr marL="342900" lvl="0" indent="-3429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Arial"/>
              <a:buChar char="•"/>
            </a:pPr>
            <a:br>
              <a:rPr lang="en-GB" dirty="0">
                <a:latin typeface="Aptos" panose="020B0004020202020204" pitchFamily="34" charset="0"/>
              </a:rPr>
            </a:br>
            <a:endParaRPr dirty="0">
              <a:latin typeface="Aptos" panose="020B0004020202020204" pitchFamily="34" charset="0"/>
            </a:endParaRPr>
          </a:p>
        </p:txBody>
      </p:sp>
      <p:sp>
        <p:nvSpPr>
          <p:cNvPr id="122" name="Google Shape;122;p3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Arial"/>
              <a:buNone/>
            </a:pPr>
            <a:r>
              <a:rPr lang="en-GB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3. Mini-training sessions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28" name="Google Shape;128;p4"/>
          <p:cNvSpPr txBox="1">
            <a:spLocks noGrp="1"/>
          </p:cNvSpPr>
          <p:nvPr>
            <p:ph type="body" idx="1"/>
          </p:nvPr>
        </p:nvSpPr>
        <p:spPr>
          <a:xfrm>
            <a:off x="1366520" y="2518590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Arial"/>
              <a:buNone/>
            </a:pPr>
            <a:endParaRPr sz="2200" dirty="0"/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Deliver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your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mini-training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session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(10-15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minutes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)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Feedback and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discussion</a:t>
            </a:r>
            <a:endParaRPr lang="de-DE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Deliver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the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next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mini-training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session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….</a:t>
            </a:r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545454"/>
              </a:buClr>
              <a:buSzPts val="2200"/>
              <a:buFont typeface="Arial"/>
              <a:buNone/>
            </a:pPr>
            <a:endParaRPr sz="2200" dirty="0"/>
          </a:p>
          <a:p>
            <a:pPr marL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Arial"/>
              <a:buNone/>
            </a:pPr>
            <a:br>
              <a:rPr lang="en-GB" sz="2200" dirty="0"/>
            </a:br>
            <a:endParaRPr sz="2200" dirty="0"/>
          </a:p>
        </p:txBody>
      </p:sp>
      <p:sp>
        <p:nvSpPr>
          <p:cNvPr id="129" name="Google Shape;129;p4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Arial"/>
              <a:buNone/>
            </a:pPr>
            <a:r>
              <a:rPr lang="en-GB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4. Feedback and discussion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35" name="Google Shape;135;p5"/>
          <p:cNvSpPr txBox="1">
            <a:spLocks noGrp="1"/>
          </p:cNvSpPr>
          <p:nvPr>
            <p:ph type="body" idx="1"/>
          </p:nvPr>
        </p:nvSpPr>
        <p:spPr>
          <a:xfrm>
            <a:off x="721360" y="2348122"/>
            <a:ext cx="1008870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Arial"/>
              <a:buNone/>
            </a:pPr>
            <a:endParaRPr sz="2200" dirty="0"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 err="1">
                <a:latin typeface="Aptos" panose="020B0004020202020204" pitchFamily="34" charset="0"/>
              </a:rPr>
              <a:t>Please</a:t>
            </a:r>
            <a:r>
              <a:rPr lang="de-DE" dirty="0">
                <a:latin typeface="Aptos" panose="020B0004020202020204" pitchFamily="34" charset="0"/>
              </a:rPr>
              <a:t>, </a:t>
            </a:r>
            <a:r>
              <a:rPr lang="de-DE" dirty="0" err="1">
                <a:latin typeface="Aptos" panose="020B0004020202020204" pitchFamily="34" charset="0"/>
              </a:rPr>
              <a:t>fill</a:t>
            </a:r>
            <a:r>
              <a:rPr lang="de-DE" dirty="0">
                <a:latin typeface="Aptos" panose="020B0004020202020204" pitchFamily="34" charset="0"/>
              </a:rPr>
              <a:t> in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questionnaire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dirty="0">
                <a:latin typeface="Aptos" panose="020B0004020202020204" pitchFamily="34" charset="0"/>
              </a:rPr>
              <a:t>Share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most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important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points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with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the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group</a:t>
            </a:r>
            <a:r>
              <a:rPr lang="de-DE" dirty="0">
                <a:latin typeface="Aptos" panose="020B0004020202020204" pitchFamily="34" charset="0"/>
              </a:rPr>
              <a:t>.</a:t>
            </a:r>
          </a:p>
          <a:p>
            <a:pPr marL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Arial"/>
              <a:buNone/>
            </a:pPr>
            <a:br>
              <a:rPr lang="en-GB" sz="2200" dirty="0">
                <a:latin typeface="Aptos" panose="020B0004020202020204" pitchFamily="34" charset="0"/>
              </a:rPr>
            </a:br>
            <a:endParaRPr sz="2200" dirty="0">
              <a:latin typeface="Aptos" panose="020B0004020202020204" pitchFamily="34" charset="0"/>
            </a:endParaRPr>
          </a:p>
        </p:txBody>
      </p:sp>
      <p:sp>
        <p:nvSpPr>
          <p:cNvPr id="136" name="Google Shape;136;p5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"/>
          <p:cNvSpPr txBox="1">
            <a:spLocks noGrp="1"/>
          </p:cNvSpPr>
          <p:nvPr>
            <p:ph type="title"/>
          </p:nvPr>
        </p:nvSpPr>
        <p:spPr>
          <a:xfrm>
            <a:off x="594358" y="102874"/>
            <a:ext cx="10873744" cy="168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4400"/>
              <a:buFont typeface="Arial"/>
              <a:buNone/>
            </a:pPr>
            <a:r>
              <a:rPr lang="en-GB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5. Reflection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42" name="Google Shape;142;p6"/>
          <p:cNvSpPr txBox="1">
            <a:spLocks noGrp="1"/>
          </p:cNvSpPr>
          <p:nvPr>
            <p:ph type="body" idx="1"/>
          </p:nvPr>
        </p:nvSpPr>
        <p:spPr>
          <a:xfrm>
            <a:off x="1071805" y="2513223"/>
            <a:ext cx="10525836" cy="398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500"/>
              <a:buFont typeface="Arial"/>
              <a:buNone/>
            </a:pPr>
            <a:endParaRPr sz="2500" b="1" dirty="0">
              <a:latin typeface="Aptos" panose="020B0004020202020204" pitchFamily="34" charset="0"/>
            </a:endParaRPr>
          </a:p>
          <a:p>
            <a:pPr marL="0" lvl="0" indent="0" algn="ctr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404040"/>
              </a:buClr>
              <a:buSzPts val="2500"/>
              <a:buFont typeface="Arial"/>
              <a:buNone/>
            </a:pPr>
            <a:endParaRPr sz="2500" b="1" i="1" dirty="0">
              <a:latin typeface="Aptos" panose="020B0004020202020204" pitchFamily="34" charset="0"/>
            </a:endParaRPr>
          </a:p>
          <a:p>
            <a:pPr marL="0" lvl="0" indent="0" algn="ctr">
              <a:buSzPts val="2500"/>
            </a:pPr>
            <a:r>
              <a:rPr lang="de-DE" sz="3600" b="1" i="1" dirty="0">
                <a:latin typeface="Aptos" panose="020B0004020202020204" pitchFamily="34" charset="0"/>
              </a:rPr>
              <a:t>"</a:t>
            </a:r>
            <a:r>
              <a:rPr lang="de-DE" sz="3600" b="1" i="1" dirty="0" err="1">
                <a:latin typeface="Aptos" panose="020B0004020202020204" pitchFamily="34" charset="0"/>
              </a:rPr>
              <a:t>What</a:t>
            </a:r>
            <a:r>
              <a:rPr lang="de-DE" sz="3600" b="1" i="1" dirty="0">
                <a:latin typeface="Aptos" panose="020B0004020202020204" pitchFamily="34" charset="0"/>
              </a:rPr>
              <a:t> </a:t>
            </a:r>
            <a:r>
              <a:rPr lang="de-DE" sz="3600" b="1" i="1" dirty="0" err="1">
                <a:latin typeface="Aptos" panose="020B0004020202020204" pitchFamily="34" charset="0"/>
              </a:rPr>
              <a:t>did</a:t>
            </a:r>
            <a:r>
              <a:rPr lang="de-DE" sz="3600" b="1" i="1" dirty="0">
                <a:latin typeface="Aptos" panose="020B0004020202020204" pitchFamily="34" charset="0"/>
              </a:rPr>
              <a:t> </a:t>
            </a:r>
            <a:r>
              <a:rPr lang="de-DE" sz="3600" b="1" i="1" dirty="0" err="1">
                <a:latin typeface="Aptos" panose="020B0004020202020204" pitchFamily="34" charset="0"/>
              </a:rPr>
              <a:t>we</a:t>
            </a:r>
            <a:r>
              <a:rPr lang="de-DE" sz="3600" b="1" i="1" dirty="0">
                <a:latin typeface="Aptos" panose="020B0004020202020204" pitchFamily="34" charset="0"/>
              </a:rPr>
              <a:t> </a:t>
            </a:r>
            <a:r>
              <a:rPr lang="de-DE" sz="3600" b="1" i="1" dirty="0" err="1">
                <a:latin typeface="Aptos" panose="020B0004020202020204" pitchFamily="34" charset="0"/>
              </a:rPr>
              <a:t>learn</a:t>
            </a:r>
            <a:r>
              <a:rPr lang="de-DE" sz="3600" b="1" i="1" dirty="0">
                <a:latin typeface="Aptos" panose="020B0004020202020204" pitchFamily="34" charset="0"/>
              </a:rPr>
              <a:t> </a:t>
            </a:r>
            <a:r>
              <a:rPr lang="de-DE" sz="3600" b="1" i="1" dirty="0" err="1">
                <a:latin typeface="Aptos" panose="020B0004020202020204" pitchFamily="34" charset="0"/>
              </a:rPr>
              <a:t>about</a:t>
            </a:r>
            <a:r>
              <a:rPr lang="de-DE" sz="3600" b="1" i="1" dirty="0">
                <a:latin typeface="Aptos" panose="020B0004020202020204" pitchFamily="34" charset="0"/>
              </a:rPr>
              <a:t> </a:t>
            </a:r>
            <a:r>
              <a:rPr lang="de-DE" sz="3600" b="1" i="1" dirty="0" err="1">
                <a:latin typeface="Aptos" panose="020B0004020202020204" pitchFamily="34" charset="0"/>
              </a:rPr>
              <a:t>teaching</a:t>
            </a:r>
            <a:r>
              <a:rPr lang="de-DE" sz="3600" b="1" i="1" dirty="0">
                <a:latin typeface="Aptos" panose="020B0004020202020204" pitchFamily="34" charset="0"/>
              </a:rPr>
              <a:t> </a:t>
            </a:r>
            <a:r>
              <a:rPr lang="de-DE" sz="3600" b="1" i="1" dirty="0" err="1">
                <a:latin typeface="Aptos" panose="020B0004020202020204" pitchFamily="34" charset="0"/>
              </a:rPr>
              <a:t>sustainable</a:t>
            </a:r>
            <a:r>
              <a:rPr lang="de-DE" sz="3600" b="1" i="1" dirty="0">
                <a:latin typeface="Aptos" panose="020B0004020202020204" pitchFamily="34" charset="0"/>
              </a:rPr>
              <a:t> </a:t>
            </a:r>
            <a:r>
              <a:rPr lang="de-DE" sz="3600" b="1" i="1" dirty="0" err="1">
                <a:latin typeface="Aptos" panose="020B0004020202020204" pitchFamily="34" charset="0"/>
              </a:rPr>
              <a:t>procurement</a:t>
            </a:r>
            <a:r>
              <a:rPr lang="de-DE" sz="3600" b="1" i="1" dirty="0">
                <a:latin typeface="Aptos" panose="020B0004020202020204" pitchFamily="34" charset="0"/>
              </a:rPr>
              <a:t>?“</a:t>
            </a:r>
            <a:br>
              <a:rPr lang="en-GB" sz="2500" b="1" dirty="0">
                <a:latin typeface="Aptos" panose="020B0004020202020204" pitchFamily="34" charset="0"/>
              </a:rPr>
            </a:br>
            <a:endParaRPr sz="2500" b="1" dirty="0">
              <a:latin typeface="Aptos" panose="020B0004020202020204" pitchFamily="34" charset="0"/>
            </a:endParaRPr>
          </a:p>
        </p:txBody>
      </p:sp>
      <p:sp>
        <p:nvSpPr>
          <p:cNvPr id="143" name="Google Shape;143;p6"/>
          <p:cNvSpPr txBox="1">
            <a:spLocks noGrp="1"/>
          </p:cNvSpPr>
          <p:nvPr>
            <p:ph type="sldNum" idx="4294967295"/>
          </p:nvPr>
        </p:nvSpPr>
        <p:spPr>
          <a:xfrm>
            <a:off x="594359" y="6332220"/>
            <a:ext cx="127001" cy="165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"/>
          <p:cNvSpPr txBox="1">
            <a:spLocks noGrp="1"/>
          </p:cNvSpPr>
          <p:nvPr>
            <p:ph type="title"/>
          </p:nvPr>
        </p:nvSpPr>
        <p:spPr>
          <a:xfrm>
            <a:off x="594359" y="411477"/>
            <a:ext cx="9019542" cy="3291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5400"/>
              <a:buFont typeface="Arial"/>
              <a:buNone/>
            </a:pPr>
            <a:r>
              <a:rPr lang="en-GB" sz="5400" b="1" i="0" u="none" strike="noStrike" cap="none" dirty="0">
                <a:solidFill>
                  <a:srgbClr val="3F3F3F"/>
                </a:solidFill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Thank you!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149" name="Google Shape;149;p7" descr="Google Shape;22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01865" y="4953701"/>
            <a:ext cx="5273751" cy="1904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53E2B994-A3F6-4DDF-9205-8AD91EAE516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nutzerdefiniert">
  <a:themeElements>
    <a:clrScheme name="Benutzerdefinier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</Words>
  <Application>Microsoft Macintosh PowerPoint</Application>
  <PresentationFormat>Breitbild</PresentationFormat>
  <Paragraphs>52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Aptos</vt:lpstr>
      <vt:lpstr>Play</vt:lpstr>
      <vt:lpstr>Calibri</vt:lpstr>
      <vt:lpstr>Aptos Serif</vt:lpstr>
      <vt:lpstr>Benutzerdefiniert</vt:lpstr>
      <vt:lpstr>PowerPoint-Präsentation</vt:lpstr>
      <vt:lpstr>1. Objective</vt:lpstr>
      <vt:lpstr>2. Process Overview</vt:lpstr>
      <vt:lpstr>3. Mini-training sessions</vt:lpstr>
      <vt:lpstr>4. Feedback and discussion</vt:lpstr>
      <vt:lpstr>5. Reflection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Katharina Gasteiger</cp:lastModifiedBy>
  <cp:revision>3</cp:revision>
  <dcterms:modified xsi:type="dcterms:W3CDTF">2026-04-27T09:58:06Z</dcterms:modified>
</cp:coreProperties>
</file>