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KgBXTS/bDmcdEhBnxzARcPVK0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10"/>
  </p:normalViewPr>
  <p:slideViewPr>
    <p:cSldViewPr snapToGrid="0">
      <p:cViewPr varScale="1">
        <p:scale>
          <a:sx n="102" d="100"/>
          <a:sy n="102" d="100"/>
        </p:scale>
        <p:origin x="74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1"/>
            <a:ext cx="961204" cy="3033144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5" y="3804833"/>
            <a:ext cx="1315507" cy="3053170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4" y="2699012"/>
            <a:ext cx="5882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Training Skill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 -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Exercise</a:t>
            </a:r>
            <a:endParaRPr sz="32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de-DE" sz="36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Conversation</a:t>
            </a:r>
            <a:r>
              <a:rPr lang="de-DE" sz="36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 </a:t>
            </a:r>
            <a:r>
              <a:rPr lang="de-DE" sz="36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Arial"/>
              </a:rPr>
              <a:t>Exercise</a:t>
            </a:r>
            <a:endParaRPr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</a:pPr>
            <a:endParaRPr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</a:pPr>
            <a:r>
              <a:rPr lang="en-US" sz="3200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Dealing with reservations about sustainable and fair procurement</a:t>
            </a:r>
            <a:endParaRPr sz="18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en-US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Goal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Practice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dealing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objections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reservations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Practice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conducting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conversations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in an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appreciative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solution-oriented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manner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Recognise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diversity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perspectives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lvl="0" indent="0" algn="l" rtl="0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829C21"/>
              </a:buClr>
              <a:buSzPts val="2134"/>
              <a:buFont typeface="Arial"/>
              <a:buNone/>
            </a:pPr>
            <a:r>
              <a:rPr lang="en-US" dirty="0">
                <a:solidFill>
                  <a:srgbClr val="829C21"/>
                </a:solidFill>
                <a:latin typeface="Aptos" panose="020B0004020202020204" pitchFamily="34" charset="0"/>
                <a:sym typeface="Arial"/>
              </a:rPr>
              <a:t>Moderator: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Leads </a:t>
            </a:r>
            <a:r>
              <a:rPr lang="de-DE" dirty="0" err="1">
                <a:latin typeface="Aptos" panose="020B0004020202020204" pitchFamily="34" charset="0"/>
              </a:rPr>
              <a:t>constructive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discussions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about</a:t>
            </a:r>
            <a:r>
              <a:rPr lang="de-DE" dirty="0">
                <a:latin typeface="Aptos" panose="020B0004020202020204" pitchFamily="34" charset="0"/>
              </a:rPr>
              <a:t> fair </a:t>
            </a:r>
            <a:r>
              <a:rPr lang="de-DE" dirty="0" err="1">
                <a:latin typeface="Aptos" panose="020B0004020202020204" pitchFamily="34" charset="0"/>
              </a:rPr>
              <a:t>procurement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Listens </a:t>
            </a:r>
            <a:r>
              <a:rPr lang="de-DE" dirty="0" err="1">
                <a:latin typeface="Aptos" panose="020B0004020202020204" pitchFamily="34" charset="0"/>
              </a:rPr>
              <a:t>actively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asks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questions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highlights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advantages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72000"/>
              </a:lnSpc>
              <a:spcBef>
                <a:spcPts val="1700"/>
              </a:spcBef>
              <a:spcAft>
                <a:spcPts val="0"/>
              </a:spcAft>
              <a:buSzPts val="2134"/>
              <a:buNone/>
            </a:pPr>
            <a:r>
              <a:rPr lang="en-US" dirty="0">
                <a:solidFill>
                  <a:srgbClr val="367781"/>
                </a:solidFill>
                <a:latin typeface="Aptos" panose="020B0004020202020204" pitchFamily="34" charset="0"/>
                <a:sym typeface="Arial"/>
              </a:rPr>
              <a:t>The Critical: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Expresses </a:t>
            </a:r>
            <a:r>
              <a:rPr lang="de-DE" dirty="0" err="1">
                <a:latin typeface="Aptos" panose="020B0004020202020204" pitchFamily="34" charset="0"/>
              </a:rPr>
              <a:t>specific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reservations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skepticism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Challenges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72000"/>
              </a:lnSpc>
              <a:spcBef>
                <a:spcPts val="1700"/>
              </a:spcBef>
              <a:spcAft>
                <a:spcPts val="0"/>
              </a:spcAft>
              <a:buSzPts val="2134"/>
              <a:buNone/>
            </a:pPr>
            <a:r>
              <a:rPr lang="en-US" dirty="0">
                <a:solidFill>
                  <a:srgbClr val="C69007"/>
                </a:solidFill>
                <a:latin typeface="Aptos" panose="020B0004020202020204" pitchFamily="34" charset="0"/>
                <a:sym typeface="Arial"/>
              </a:rPr>
              <a:t>The neutral participant: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Shows </a:t>
            </a:r>
            <a:r>
              <a:rPr lang="de-DE" dirty="0" err="1">
                <a:latin typeface="Aptos" panose="020B0004020202020204" pitchFamily="34" charset="0"/>
              </a:rPr>
              <a:t>objective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interest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asks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questions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clarify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understanding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Also </a:t>
            </a:r>
            <a:r>
              <a:rPr lang="de-DE" dirty="0" err="1">
                <a:latin typeface="Aptos" panose="020B0004020202020204" pitchFamily="34" charset="0"/>
              </a:rPr>
              <a:t>observes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behaviour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Roles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AutoNum type="alphaLcPeriod"/>
            </a:pPr>
            <a:r>
              <a:rPr lang="en-US" dirty="0">
                <a:latin typeface="Aptos" panose="020B0004020202020204" pitchFamily="34" charset="0"/>
                <a:sym typeface="Arial"/>
              </a:rPr>
              <a:t>Introduction (5 min):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Introduce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roles</a:t>
            </a:r>
            <a:r>
              <a:rPr lang="de-DE" dirty="0">
                <a:latin typeface="Aptos" panose="020B0004020202020204" pitchFamily="34" charset="0"/>
                <a:sym typeface="Arial"/>
              </a:rPr>
              <a:t>, form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groups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600"/>
              <a:buFont typeface="Arial"/>
              <a:buAutoNum type="alphaLcPeriod"/>
            </a:pPr>
            <a:r>
              <a:rPr lang="en-US" dirty="0">
                <a:latin typeface="Aptos" panose="020B0004020202020204" pitchFamily="34" charset="0"/>
                <a:sym typeface="Arial"/>
              </a:rPr>
              <a:t>Role play (10 min):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Simulated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conversation</a:t>
            </a:r>
            <a:r>
              <a:rPr lang="de-DE" dirty="0"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about</a:t>
            </a:r>
            <a:r>
              <a:rPr lang="de-DE" dirty="0">
                <a:latin typeface="Aptos" panose="020B0004020202020204" pitchFamily="34" charset="0"/>
                <a:sym typeface="Arial"/>
              </a:rPr>
              <a:t> fair </a:t>
            </a:r>
            <a:r>
              <a:rPr lang="de-DE" dirty="0" err="1">
                <a:latin typeface="Aptos" panose="020B0004020202020204" pitchFamily="34" charset="0"/>
                <a:sym typeface="Arial"/>
              </a:rPr>
              <a:t>procurement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600"/>
              <a:buFont typeface="Arial"/>
              <a:buAutoNum type="alphaLcPeriod"/>
            </a:pPr>
            <a:r>
              <a:rPr lang="en-US" dirty="0">
                <a:latin typeface="Aptos" panose="020B0004020202020204" pitchFamily="34" charset="0"/>
                <a:sym typeface="Arial"/>
              </a:rPr>
              <a:t>Group reflection (10 min): What went well? What was difficult?</a:t>
            </a:r>
            <a:endParaRPr dirty="0">
              <a:latin typeface="Aptos" panose="020B0004020202020204" pitchFamily="34" charset="0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600"/>
              <a:buFont typeface="Arial"/>
              <a:buAutoNum type="alphaLcPeriod"/>
            </a:pPr>
            <a:r>
              <a:rPr lang="en-US" dirty="0">
                <a:latin typeface="Aptos" panose="020B0004020202020204" pitchFamily="34" charset="0"/>
                <a:sym typeface="Arial"/>
              </a:rPr>
              <a:t>Plenary session (5 min): Collect insights and helpful strategies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Procedure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4. Reflection questions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9" name="Google Shape;159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How </a:t>
            </a:r>
            <a:r>
              <a:rPr lang="de-DE" dirty="0" err="1">
                <a:latin typeface="Aptos" panose="020B0004020202020204" pitchFamily="34" charset="0"/>
              </a:rPr>
              <a:t>did</a:t>
            </a:r>
            <a:r>
              <a:rPr lang="de-DE" dirty="0">
                <a:latin typeface="Aptos" panose="020B0004020202020204" pitchFamily="34" charset="0"/>
              </a:rPr>
              <a:t> I </a:t>
            </a:r>
            <a:r>
              <a:rPr lang="de-DE" dirty="0" err="1">
                <a:latin typeface="Aptos" panose="020B0004020202020204" pitchFamily="34" charset="0"/>
              </a:rPr>
              <a:t>feel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my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role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had</a:t>
            </a:r>
            <a:r>
              <a:rPr lang="de-DE" dirty="0">
                <a:latin typeface="Aptos" panose="020B0004020202020204" pitchFamily="34" charset="0"/>
              </a:rPr>
              <a:t> a positive </a:t>
            </a:r>
            <a:r>
              <a:rPr lang="de-DE" dirty="0" err="1">
                <a:latin typeface="Aptos" panose="020B0004020202020204" pitchFamily="34" charset="0"/>
              </a:rPr>
              <a:t>influence</a:t>
            </a:r>
            <a:r>
              <a:rPr lang="de-DE" dirty="0">
                <a:latin typeface="Aptos" panose="020B0004020202020204" pitchFamily="34" charset="0"/>
              </a:rPr>
              <a:t> on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conversation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moderator</a:t>
            </a:r>
            <a:r>
              <a:rPr lang="de-DE" dirty="0">
                <a:latin typeface="Aptos" panose="020B0004020202020204" pitchFamily="34" charset="0"/>
              </a:rPr>
              <a:t> do </a:t>
            </a:r>
            <a:r>
              <a:rPr lang="de-DE" dirty="0" err="1">
                <a:latin typeface="Aptos" panose="020B0004020202020204" pitchFamily="34" charset="0"/>
              </a:rPr>
              <a:t>well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Which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arguments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convincing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would</a:t>
            </a:r>
            <a:r>
              <a:rPr lang="de-DE" dirty="0">
                <a:latin typeface="Aptos" panose="020B0004020202020204" pitchFamily="34" charset="0"/>
              </a:rPr>
              <a:t> I do </a:t>
            </a:r>
            <a:r>
              <a:rPr lang="de-DE" dirty="0" err="1">
                <a:latin typeface="Aptos" panose="020B0004020202020204" pitchFamily="34" charset="0"/>
              </a:rPr>
              <a:t>differently</a:t>
            </a:r>
            <a:r>
              <a:rPr lang="de-DE" dirty="0">
                <a:latin typeface="Aptos" panose="020B0004020202020204" pitchFamily="34" charset="0"/>
              </a:rPr>
              <a:t> in a real </a:t>
            </a:r>
            <a:r>
              <a:rPr lang="de-DE" dirty="0" err="1">
                <a:latin typeface="Aptos" panose="020B0004020202020204" pitchFamily="34" charset="0"/>
              </a:rPr>
              <a:t>conversation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</p:txBody>
      </p:sp>
      <p:sp>
        <p:nvSpPr>
          <p:cNvPr id="160" name="Google Shape;160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5. Plenum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66" name="Google Shape;166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some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typical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reservations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strategies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helpful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dealing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them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insights</a:t>
            </a:r>
            <a:r>
              <a:rPr lang="de-DE" dirty="0">
                <a:latin typeface="Aptos" panose="020B0004020202020204" pitchFamily="34" charset="0"/>
              </a:rPr>
              <a:t> will </a:t>
            </a:r>
            <a:r>
              <a:rPr lang="de-DE" dirty="0" err="1">
                <a:latin typeface="Aptos" panose="020B0004020202020204" pitchFamily="34" charset="0"/>
              </a:rPr>
              <a:t>you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take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you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your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future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training</a:t>
            </a:r>
            <a:r>
              <a:rPr lang="de-DE" dirty="0">
                <a:latin typeface="Aptos" panose="020B0004020202020204" pitchFamily="34" charset="0"/>
              </a:rPr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600"/>
            </a:pPr>
            <a:br>
              <a:rPr lang="en-US" dirty="0">
                <a:latin typeface="Aptos" panose="020B0004020202020204" pitchFamily="34" charset="0"/>
                <a:sym typeface="Arial"/>
              </a:rPr>
            </a:b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8249" y="4849669"/>
            <a:ext cx="5273751" cy="190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en-US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Thank you!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851725-D991-4939-A526-FDBB0423AB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Macintosh PowerPoint</Application>
  <PresentationFormat>Breitbild</PresentationFormat>
  <Paragraphs>45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PowerPoint-Präsentation</vt:lpstr>
      <vt:lpstr>1. Goal</vt:lpstr>
      <vt:lpstr>2. Roles</vt:lpstr>
      <vt:lpstr>3. Procedure</vt:lpstr>
      <vt:lpstr>4. Reflection questions</vt:lpstr>
      <vt:lpstr>5. Plenum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5</cp:revision>
  <dcterms:modified xsi:type="dcterms:W3CDTF">2026-04-27T06:58:37Z</dcterms:modified>
</cp:coreProperties>
</file>