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Aptos Serif" panose="02020604070405020304" pitchFamily="18" charset="0"/>
      <p:regular r:id="rId25"/>
      <p:bold r:id="rId26"/>
      <p:italic r:id="rId27"/>
      <p:boldItalic r:id="rId28"/>
    </p:embeddedFont>
    <p:embeddedFont>
      <p:font typeface="Play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1geyzeTplRQoc86JuT0w//TlZ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65B1B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81"/>
  </p:normalViewPr>
  <p:slideViewPr>
    <p:cSldViewPr snapToGrid="0">
      <p:cViewPr>
        <p:scale>
          <a:sx n="114" d="100"/>
          <a:sy n="114" d="100"/>
        </p:scale>
        <p:origin x="2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AA356813-A48D-34BF-2098-056273BFE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>
            <a:extLst>
              <a:ext uri="{FF2B5EF4-FFF2-40B4-BE49-F238E27FC236}">
                <a16:creationId xmlns:a16="http://schemas.microsoft.com/office/drawing/2014/main" id="{C3E32BC2-104C-668B-B0A8-08F1EA627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>
            <a:extLst>
              <a:ext uri="{FF2B5EF4-FFF2-40B4-BE49-F238E27FC236}">
                <a16:creationId xmlns:a16="http://schemas.microsoft.com/office/drawing/2014/main" id="{39A90FF9-6171-D9EA-DAB0-8070634D2D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755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0" name="Google Shape;18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Bildquelle: proCURE Handbuch S. 37</a:t>
            </a:r>
            <a:endParaRPr/>
          </a:p>
        </p:txBody>
      </p:sp>
      <p:sp>
        <p:nvSpPr>
          <p:cNvPr id="212" name="Google Shape;21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6CFCAF38-4520-1346-9BAE-88B6627F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>
            <a:extLst>
              <a:ext uri="{FF2B5EF4-FFF2-40B4-BE49-F238E27FC236}">
                <a16:creationId xmlns:a16="http://schemas.microsoft.com/office/drawing/2014/main" id="{39F75D53-AD5C-ED67-4B03-7E400EC9EF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>
            <a:extLst>
              <a:ext uri="{FF2B5EF4-FFF2-40B4-BE49-F238E27FC236}">
                <a16:creationId xmlns:a16="http://schemas.microsoft.com/office/drawing/2014/main" id="{8207560F-C0BB-0C7F-A31D-B44B2A7D66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298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" name="Google Shape;67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4" name="Google Shape;84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131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0" y="3154762"/>
            <a:ext cx="5882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600"/>
            </a:pPr>
            <a:r>
              <a:rPr lang="de-DE" sz="36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Monitoring &amp; Evaluation</a:t>
            </a: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4" y="2294946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Was sind Schlüsselindikatoren?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104092" y="2163250"/>
            <a:ext cx="4297077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>
              <a:buSzPct val="100000"/>
            </a:pPr>
            <a:r>
              <a:rPr lang="de-DE" dirty="0">
                <a:latin typeface="Aptos" panose="020B0004020202020204" pitchFamily="34" charset="0"/>
              </a:rPr>
              <a:t>    </a:t>
            </a:r>
            <a:r>
              <a:rPr lang="de-DE" b="1" dirty="0" err="1">
                <a:latin typeface="Aptos" panose="020B0004020202020204" pitchFamily="34" charset="0"/>
              </a:rPr>
              <a:t>From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Tool “Template </a:t>
            </a:r>
            <a:r>
              <a:rPr lang="de-DE" b="1" dirty="0" err="1">
                <a:latin typeface="Aptos" panose="020B0004020202020204" pitchFamily="34" charset="0"/>
              </a:rPr>
              <a:t>for</a:t>
            </a:r>
            <a:r>
              <a:rPr lang="de-DE" b="1" dirty="0">
                <a:latin typeface="Aptos" panose="020B0004020202020204" pitchFamily="34" charset="0"/>
              </a:rPr>
              <a:t> a Monitoring Report on </a:t>
            </a:r>
            <a:r>
              <a:rPr lang="de-DE" b="1" dirty="0" err="1">
                <a:latin typeface="Aptos" panose="020B0004020202020204" pitchFamily="34" charset="0"/>
              </a:rPr>
              <a:t>Sustainable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Procurement</a:t>
            </a:r>
            <a:r>
              <a:rPr lang="de-DE" b="1" dirty="0">
                <a:latin typeface="Aptos" panose="020B0004020202020204" pitchFamily="34" charset="0"/>
              </a:rPr>
              <a:t>”: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168" name="Google Shape;168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3" name="Grafik 2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DB0DF576-D562-9B86-691A-C29823DE8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588" y="2163250"/>
            <a:ext cx="6040536" cy="40591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9C18606C-A296-D860-3C74-F4127F076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>
            <a:extLst>
              <a:ext uri="{FF2B5EF4-FFF2-40B4-BE49-F238E27FC236}">
                <a16:creationId xmlns:a16="http://schemas.microsoft.com/office/drawing/2014/main" id="{EA58D457-C454-6E85-F816-049592F38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How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monitoring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progress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>
            <a:extLst>
              <a:ext uri="{FF2B5EF4-FFF2-40B4-BE49-F238E27FC236}">
                <a16:creationId xmlns:a16="http://schemas.microsoft.com/office/drawing/2014/main" id="{A651C2E0-3677-EA36-3F63-B134B61B9E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2630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1: Review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types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collected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by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municipality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2: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key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indicators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based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on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existing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data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3: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additional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key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indicators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4: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a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system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to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ensure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regular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data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delivery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5: Regular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analysis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data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6: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Discussion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reporting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results</a:t>
            </a:r>
            <a:endParaRPr lang="de-DE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>
            <a:extLst>
              <a:ext uri="{FF2B5EF4-FFF2-40B4-BE49-F238E27FC236}">
                <a16:creationId xmlns:a16="http://schemas.microsoft.com/office/drawing/2014/main" id="{30A2DAC5-2A76-CED1-2616-4A294E02B0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39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62908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Step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2: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Developing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key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indicators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based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on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existing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441720" y="2910284"/>
            <a:ext cx="703411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at least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: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/>
              <a:t>Procurement</a:t>
            </a:r>
            <a:r>
              <a:rPr lang="de-DE" dirty="0"/>
              <a:t> and </a:t>
            </a: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e.g.,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/>
              <a:t>eco</a:t>
            </a:r>
            <a:r>
              <a:rPr lang="de-DE" dirty="0"/>
              <a:t>-label?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Supplier </a:t>
            </a:r>
            <a:r>
              <a:rPr lang="de-DE" dirty="0" err="1"/>
              <a:t>data</a:t>
            </a:r>
            <a:r>
              <a:rPr lang="de-DE" dirty="0"/>
              <a:t>, e.g., supplier </a:t>
            </a:r>
            <a:r>
              <a:rPr lang="de-DE" dirty="0" err="1"/>
              <a:t>location</a:t>
            </a:r>
            <a:r>
              <a:rPr lang="de-DE" dirty="0"/>
              <a:t> –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regional supplier?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Impact </a:t>
            </a:r>
            <a:r>
              <a:rPr lang="de-DE" dirty="0" err="1"/>
              <a:t>data</a:t>
            </a:r>
            <a:r>
              <a:rPr lang="de-DE" dirty="0"/>
              <a:t>, e.g.,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municipality’s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</p:txBody>
      </p:sp>
      <p:sp>
        <p:nvSpPr>
          <p:cNvPr id="185" name="Google Shape;18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" name="Google Shape;184;p38">
            <a:extLst>
              <a:ext uri="{FF2B5EF4-FFF2-40B4-BE49-F238E27FC236}">
                <a16:creationId xmlns:a16="http://schemas.microsoft.com/office/drawing/2014/main" id="{DDD5B67F-8E6D-DF29-AB0E-F88BBB59F08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 flipH="1">
            <a:off x="7970114" y="0"/>
            <a:ext cx="5458495" cy="6858000"/>
          </a:xfrm>
          <a:prstGeom prst="flowChartDelay">
            <a:avLst/>
          </a:prstGeom>
          <a:solidFill>
            <a:srgbClr val="65B1BE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6" name="Google Shape;186;p38"/>
          <p:cNvSpPr txBox="1"/>
          <p:nvPr/>
        </p:nvSpPr>
        <p:spPr>
          <a:xfrm>
            <a:off x="9196146" y="1749409"/>
            <a:ext cx="3843347" cy="3539390"/>
          </a:xfrm>
          <a:prstGeom prst="rect">
            <a:avLst/>
          </a:prstGeom>
          <a:solidFill>
            <a:srgbClr val="65B1B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It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is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essential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to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assess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which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of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the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data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already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collected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by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the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municipality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can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help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determine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whether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procurement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is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progressing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in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the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right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direction</a:t>
            </a:r>
            <a:r>
              <a:rPr lang="de-DE" sz="280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  <a:endParaRPr lang="de-DE" sz="28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281099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Step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3: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Developing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additional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key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indicators</a:t>
            </a:r>
            <a:endParaRPr sz="4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321332" y="2721720"/>
            <a:ext cx="7239195" cy="3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further</a:t>
            </a:r>
            <a:r>
              <a:rPr lang="de-DE" sz="1600" dirty="0"/>
              <a:t> </a:t>
            </a:r>
            <a:r>
              <a:rPr lang="de-DE" sz="1600" dirty="0" err="1"/>
              <a:t>key</a:t>
            </a:r>
            <a:r>
              <a:rPr lang="de-DE" sz="1600" dirty="0"/>
              <a:t> </a:t>
            </a:r>
            <a:r>
              <a:rPr lang="de-DE" sz="1600" dirty="0" err="1"/>
              <a:t>indicators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needed</a:t>
            </a:r>
            <a:r>
              <a:rPr lang="de-DE" sz="1600" dirty="0"/>
              <a:t> </a:t>
            </a: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r>
              <a:rPr lang="de-DE" sz="1600" dirty="0" err="1"/>
              <a:t>wide</a:t>
            </a:r>
            <a:r>
              <a:rPr lang="de-DE" sz="1600" dirty="0"/>
              <a:t> </a:t>
            </a:r>
            <a:r>
              <a:rPr lang="de-DE" sz="1600" dirty="0" err="1"/>
              <a:t>range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possibilities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develop</a:t>
            </a:r>
            <a:r>
              <a:rPr lang="de-DE" sz="1600" dirty="0"/>
              <a:t> </a:t>
            </a:r>
            <a:r>
              <a:rPr lang="de-DE" sz="1600" dirty="0" err="1"/>
              <a:t>key</a:t>
            </a:r>
            <a:r>
              <a:rPr lang="de-DE" sz="1600" dirty="0"/>
              <a:t> </a:t>
            </a:r>
            <a:r>
              <a:rPr lang="de-DE" sz="1600" dirty="0" err="1"/>
              <a:t>indicators</a:t>
            </a:r>
            <a:r>
              <a:rPr lang="de-DE" sz="1600" dirty="0"/>
              <a:t> and </a:t>
            </a:r>
            <a:r>
              <a:rPr lang="de-DE" sz="1600" dirty="0" err="1"/>
              <a:t>they</a:t>
            </a:r>
            <a:r>
              <a:rPr lang="de-DE" sz="1600" dirty="0"/>
              <a:t> </a:t>
            </a:r>
            <a:r>
              <a:rPr lang="de-DE" sz="1600" dirty="0" err="1"/>
              <a:t>may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linked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: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/>
              <a:t>Data </a:t>
            </a:r>
            <a:r>
              <a:rPr lang="de-DE" sz="1600" dirty="0" err="1"/>
              <a:t>collected</a:t>
            </a:r>
            <a:r>
              <a:rPr lang="de-DE" sz="1600" dirty="0"/>
              <a:t> </a:t>
            </a:r>
            <a:r>
              <a:rPr lang="de-DE" sz="1600" dirty="0" err="1"/>
              <a:t>during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procurement</a:t>
            </a:r>
            <a:r>
              <a:rPr lang="de-DE" sz="1600" dirty="0"/>
              <a:t> </a:t>
            </a:r>
            <a:r>
              <a:rPr lang="de-DE" sz="1600" dirty="0" err="1"/>
              <a:t>process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contract</a:t>
            </a:r>
            <a:r>
              <a:rPr lang="de-DE" sz="1600" dirty="0"/>
              <a:t>, e.g., </a:t>
            </a:r>
            <a:r>
              <a:rPr lang="de-DE" sz="1600" dirty="0" err="1"/>
              <a:t>information</a:t>
            </a:r>
            <a:r>
              <a:rPr lang="de-DE" sz="1600" dirty="0"/>
              <a:t> on </a:t>
            </a:r>
            <a:r>
              <a:rPr lang="de-DE" sz="1600" dirty="0" err="1"/>
              <a:t>whether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product</a:t>
            </a:r>
            <a:r>
              <a:rPr lang="de-DE" sz="1600" dirty="0"/>
              <a:t> </a:t>
            </a:r>
            <a:r>
              <a:rPr lang="de-DE" sz="1600" dirty="0" err="1"/>
              <a:t>carries</a:t>
            </a:r>
            <a:r>
              <a:rPr lang="de-DE" sz="1600" dirty="0"/>
              <a:t> a </a:t>
            </a:r>
            <a:r>
              <a:rPr lang="de-DE" sz="1600" dirty="0" err="1"/>
              <a:t>specific</a:t>
            </a:r>
            <a:r>
              <a:rPr lang="de-DE" sz="1600" dirty="0"/>
              <a:t> </a:t>
            </a:r>
            <a:r>
              <a:rPr lang="de-DE" sz="1600" dirty="0" err="1"/>
              <a:t>label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supplier </a:t>
            </a:r>
            <a:r>
              <a:rPr lang="de-DE" sz="1600" dirty="0" err="1"/>
              <a:t>has</a:t>
            </a:r>
            <a:r>
              <a:rPr lang="de-DE" sz="1600" dirty="0"/>
              <a:t> a </a:t>
            </a:r>
            <a:r>
              <a:rPr lang="de-DE" sz="1600" dirty="0" err="1"/>
              <a:t>particular</a:t>
            </a:r>
            <a:r>
              <a:rPr lang="de-DE" sz="1600" dirty="0"/>
              <a:t> social </a:t>
            </a:r>
            <a:r>
              <a:rPr lang="de-DE" sz="1600" dirty="0" err="1"/>
              <a:t>management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r>
              <a:rPr lang="de-DE" sz="1600" dirty="0"/>
              <a:t> in </a:t>
            </a:r>
            <a:r>
              <a:rPr lang="de-DE" sz="1600" dirty="0" err="1"/>
              <a:t>place</a:t>
            </a:r>
            <a:r>
              <a:rPr lang="de-DE" sz="1600" dirty="0"/>
              <a:t>;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/>
              <a:t>Data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suppliers</a:t>
            </a:r>
            <a:r>
              <a:rPr lang="de-DE" sz="1600" dirty="0"/>
              <a:t>/</a:t>
            </a:r>
            <a:r>
              <a:rPr lang="de-DE" sz="1600" dirty="0" err="1"/>
              <a:t>service</a:t>
            </a:r>
            <a:r>
              <a:rPr lang="de-DE" sz="1600" dirty="0"/>
              <a:t> </a:t>
            </a:r>
            <a:r>
              <a:rPr lang="de-DE" sz="1600" dirty="0" err="1"/>
              <a:t>providers</a:t>
            </a:r>
            <a:r>
              <a:rPr lang="de-DE" sz="1600" dirty="0"/>
              <a:t>, e.g., </a:t>
            </a:r>
            <a:r>
              <a:rPr lang="de-DE" sz="1600" dirty="0" err="1"/>
              <a:t>information</a:t>
            </a:r>
            <a:r>
              <a:rPr lang="de-DE" sz="1600" dirty="0"/>
              <a:t> on </a:t>
            </a:r>
            <a:r>
              <a:rPr lang="de-DE" sz="1600" dirty="0" err="1"/>
              <a:t>whether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r>
              <a:rPr lang="de-DE" sz="1600" dirty="0"/>
              <a:t> </a:t>
            </a:r>
            <a:r>
              <a:rPr lang="de-DE" sz="1600" dirty="0" err="1"/>
              <a:t>they</a:t>
            </a:r>
            <a:r>
              <a:rPr lang="de-DE" sz="1600" dirty="0"/>
              <a:t> </a:t>
            </a:r>
            <a:r>
              <a:rPr lang="de-DE" sz="1600" dirty="0" err="1"/>
              <a:t>supply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municipality</a:t>
            </a:r>
            <a:r>
              <a:rPr lang="de-DE" sz="1600" dirty="0"/>
              <a:t> </a:t>
            </a:r>
            <a:r>
              <a:rPr lang="de-DE" sz="1600" dirty="0" err="1"/>
              <a:t>meet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established</a:t>
            </a:r>
            <a:r>
              <a:rPr lang="de-DE" sz="1600" dirty="0"/>
              <a:t> </a:t>
            </a:r>
            <a:r>
              <a:rPr lang="de-DE" sz="1600" dirty="0" err="1"/>
              <a:t>criteria</a:t>
            </a:r>
            <a:r>
              <a:rPr lang="de-DE" sz="1600" dirty="0"/>
              <a:t>; and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/>
              <a:t>Control </a:t>
            </a:r>
            <a:r>
              <a:rPr lang="de-DE" sz="1600" dirty="0" err="1"/>
              <a:t>data</a:t>
            </a:r>
            <a:r>
              <a:rPr lang="de-DE" sz="1600" dirty="0"/>
              <a:t>, such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checks</a:t>
            </a:r>
            <a:r>
              <a:rPr lang="de-DE" sz="1600" dirty="0"/>
              <a:t>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cleaning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 -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actually</a:t>
            </a:r>
            <a:r>
              <a:rPr lang="de-DE" sz="1600" dirty="0"/>
              <a:t> a </a:t>
            </a:r>
            <a:r>
              <a:rPr lang="de-DE" sz="1600" dirty="0" err="1"/>
              <a:t>cleaning</a:t>
            </a:r>
            <a:r>
              <a:rPr lang="de-DE" sz="1600" dirty="0"/>
              <a:t> </a:t>
            </a:r>
            <a:r>
              <a:rPr lang="de-DE" sz="1600" dirty="0" err="1"/>
              <a:t>product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an </a:t>
            </a:r>
            <a:r>
              <a:rPr lang="de-DE" sz="1600" dirty="0" err="1"/>
              <a:t>ecolabel</a:t>
            </a:r>
            <a:r>
              <a:rPr lang="de-DE" sz="1600" dirty="0"/>
              <a:t>?</a:t>
            </a:r>
          </a:p>
        </p:txBody>
      </p:sp>
      <p:sp>
        <p:nvSpPr>
          <p:cNvPr id="194" name="Google Shape;194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2" name="Google Shape;184;p38">
            <a:extLst>
              <a:ext uri="{FF2B5EF4-FFF2-40B4-BE49-F238E27FC236}">
                <a16:creationId xmlns:a16="http://schemas.microsoft.com/office/drawing/2014/main" id="{4D1DCCED-AC60-2926-A0B0-EA4C78D4277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 flipH="1">
            <a:off x="7747089" y="0"/>
            <a:ext cx="5458495" cy="6858000"/>
          </a:xfrm>
          <a:prstGeom prst="flowChartDelay">
            <a:avLst/>
          </a:prstGeom>
          <a:solidFill>
            <a:srgbClr val="65B1BE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5" name="Google Shape;195;p39"/>
          <p:cNvSpPr txBox="1"/>
          <p:nvPr/>
        </p:nvSpPr>
        <p:spPr>
          <a:xfrm>
            <a:off x="8860795" y="2502787"/>
            <a:ext cx="3671380" cy="2308284"/>
          </a:xfrm>
          <a:prstGeom prst="rect">
            <a:avLst/>
          </a:prstGeom>
          <a:solidFill>
            <a:srgbClr val="65B1B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A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key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principle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is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to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keep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monitoring</a:t>
            </a:r>
            <a:endParaRPr lang="de-DE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as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simple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as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possible: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as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few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key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indicators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as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possible, but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enough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to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be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effective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  <a:endParaRPr lang="de-DE" sz="24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>
            <a:spLocks noGrp="1"/>
          </p:cNvSpPr>
          <p:nvPr>
            <p:ph type="title"/>
          </p:nvPr>
        </p:nvSpPr>
        <p:spPr>
          <a:xfrm>
            <a:off x="594360" y="466972"/>
            <a:ext cx="10786214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sz="3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Step</a:t>
            </a:r>
            <a:r>
              <a:rPr lang="de-DE" sz="3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4: </a:t>
            </a:r>
            <a:r>
              <a:rPr lang="de-DE" sz="3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Developing</a:t>
            </a:r>
            <a:r>
              <a:rPr lang="de-DE" sz="3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 </a:t>
            </a:r>
            <a:r>
              <a:rPr lang="de-DE" sz="3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system</a:t>
            </a:r>
            <a:r>
              <a:rPr lang="de-DE" sz="3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sz="3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br>
              <a:rPr lang="de-DE" sz="3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sz="3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ensure</a:t>
            </a:r>
            <a:r>
              <a:rPr lang="de-DE" sz="3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regular</a:t>
            </a:r>
            <a:r>
              <a:rPr lang="de-DE" sz="3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data</a:t>
            </a:r>
            <a:r>
              <a:rPr lang="de-DE" sz="3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delivery</a:t>
            </a:r>
            <a:endParaRPr sz="3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1" name="Google Shape;201;p40"/>
          <p:cNvSpPr txBox="1">
            <a:spLocks noGrp="1"/>
          </p:cNvSpPr>
          <p:nvPr>
            <p:ph type="body" idx="1"/>
          </p:nvPr>
        </p:nvSpPr>
        <p:spPr>
          <a:xfrm>
            <a:off x="237375" y="2259782"/>
            <a:ext cx="8228364" cy="1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   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any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needs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collected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separately</a:t>
            </a:r>
            <a:r>
              <a:rPr lang="de-DE" dirty="0">
                <a:latin typeface="Aptos" panose="020B0004020202020204" pitchFamily="34" charset="0"/>
              </a:rPr>
              <a:t>, such </a:t>
            </a:r>
            <a:r>
              <a:rPr lang="de-DE" dirty="0" err="1">
                <a:latin typeface="Aptos" panose="020B0004020202020204" pitchFamily="34" charset="0"/>
              </a:rPr>
              <a:t>as</a:t>
            </a:r>
            <a:r>
              <a:rPr lang="de-DE" dirty="0">
                <a:latin typeface="Aptos" panose="020B0004020202020204" pitchFamily="34" charset="0"/>
              </a:rPr>
              <a:t> supplier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control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data</a:t>
            </a:r>
            <a:r>
              <a:rPr lang="de-DE" dirty="0">
                <a:latin typeface="Aptos" panose="020B0004020202020204" pitchFamily="34" charset="0"/>
              </a:rPr>
              <a:t>, a </a:t>
            </a:r>
            <a:r>
              <a:rPr lang="de-DE" dirty="0" err="1">
                <a:latin typeface="Aptos" panose="020B0004020202020204" pitchFamily="34" charset="0"/>
              </a:rPr>
              <a:t>system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ensure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regular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consistent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collection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02" name="Google Shape;202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grpSp>
        <p:nvGrpSpPr>
          <p:cNvPr id="203" name="Google Shape;203;p40"/>
          <p:cNvGrpSpPr/>
          <p:nvPr/>
        </p:nvGrpSpPr>
        <p:grpSpPr>
          <a:xfrm>
            <a:off x="2033587" y="3866430"/>
            <a:ext cx="8124824" cy="1777300"/>
            <a:chOff x="1587" y="0"/>
            <a:chExt cx="8124824" cy="1777300"/>
          </a:xfrm>
          <a:solidFill>
            <a:srgbClr val="65B1BE"/>
          </a:solidFill>
        </p:grpSpPr>
        <p:sp>
          <p:nvSpPr>
            <p:cNvPr id="204" name="Google Shape;204;p40"/>
            <p:cNvSpPr/>
            <p:nvPr/>
          </p:nvSpPr>
          <p:spPr>
            <a:xfrm>
              <a:off x="1587" y="0"/>
              <a:ext cx="3385343" cy="1777300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5" name="Google Shape;205;p40"/>
            <p:cNvSpPr txBox="1"/>
            <p:nvPr/>
          </p:nvSpPr>
          <p:spPr>
            <a:xfrm>
              <a:off x="53642" y="52055"/>
              <a:ext cx="3281233" cy="167319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de-DE" sz="35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Data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6" name="Google Shape;206;p40"/>
            <p:cNvSpPr/>
            <p:nvPr/>
          </p:nvSpPr>
          <p:spPr>
            <a:xfrm>
              <a:off x="3725465" y="468867"/>
              <a:ext cx="717692" cy="83956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7" name="Google Shape;207;p40"/>
            <p:cNvSpPr txBox="1"/>
            <p:nvPr/>
          </p:nvSpPr>
          <p:spPr>
            <a:xfrm>
              <a:off x="3725465" y="636780"/>
              <a:ext cx="502384" cy="50373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8" name="Google Shape;208;p40"/>
            <p:cNvSpPr/>
            <p:nvPr/>
          </p:nvSpPr>
          <p:spPr>
            <a:xfrm>
              <a:off x="4741068" y="0"/>
              <a:ext cx="3385343" cy="1777300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9" name="Google Shape;209;p40"/>
            <p:cNvSpPr txBox="1"/>
            <p:nvPr/>
          </p:nvSpPr>
          <p:spPr>
            <a:xfrm>
              <a:off x="4793123" y="52055"/>
              <a:ext cx="3281233" cy="167319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Person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responsible</a:t>
              </a: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for</a:t>
              </a: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monitoring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7677281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Step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5: Regular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analysis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data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228631" y="2417985"/>
            <a:ext cx="598259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85000" lnSpcReduction="20000"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    </a:t>
            </a:r>
            <a:r>
              <a:rPr lang="de-DE" sz="2200" dirty="0">
                <a:latin typeface="Aptos" panose="020B0004020202020204" pitchFamily="34" charset="0"/>
              </a:rPr>
              <a:t>Data </a:t>
            </a:r>
            <a:r>
              <a:rPr lang="de-DE" sz="2200" dirty="0" err="1">
                <a:latin typeface="Aptos" panose="020B0004020202020204" pitchFamily="34" charset="0"/>
              </a:rPr>
              <a:t>for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each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key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indicator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should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be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plotted</a:t>
            </a:r>
            <a:r>
              <a:rPr lang="de-DE" sz="2200" dirty="0">
                <a:latin typeface="Aptos" panose="020B0004020202020204" pitchFamily="34" charset="0"/>
              </a:rPr>
              <a:t> on a </a:t>
            </a:r>
            <a:r>
              <a:rPr lang="de-DE" sz="2200" dirty="0" err="1">
                <a:latin typeface="Aptos" panose="020B0004020202020204" pitchFamily="34" charset="0"/>
              </a:rPr>
              <a:t>timescale</a:t>
            </a:r>
            <a:r>
              <a:rPr lang="de-DE" sz="2200" dirty="0">
                <a:latin typeface="Aptos" panose="020B0004020202020204" pitchFamily="34" charset="0"/>
              </a:rPr>
              <a:t>. This </a:t>
            </a:r>
            <a:r>
              <a:rPr lang="de-DE" sz="2200" dirty="0" err="1">
                <a:latin typeface="Aptos" panose="020B0004020202020204" pitchFamily="34" charset="0"/>
              </a:rPr>
              <a:t>example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chart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displays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data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over</a:t>
            </a:r>
            <a:r>
              <a:rPr lang="de-DE" sz="2200" dirty="0">
                <a:latin typeface="Aptos" panose="020B0004020202020204" pitchFamily="34" charset="0"/>
              </a:rPr>
              <a:t> a </a:t>
            </a:r>
            <a:r>
              <a:rPr lang="de-DE" sz="2200" dirty="0" err="1">
                <a:latin typeface="Aptos" panose="020B0004020202020204" pitchFamily="34" charset="0"/>
              </a:rPr>
              <a:t>specific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period</a:t>
            </a:r>
            <a:r>
              <a:rPr lang="de-DE" sz="2200" dirty="0">
                <a:latin typeface="Aptos" panose="020B0004020202020204" pitchFamily="34" charset="0"/>
              </a:rPr>
              <a:t>, </a:t>
            </a:r>
            <a:r>
              <a:rPr lang="de-DE" sz="2200" dirty="0" err="1">
                <a:latin typeface="Aptos" panose="020B0004020202020204" pitchFamily="34" charset="0"/>
              </a:rPr>
              <a:t>with</a:t>
            </a:r>
            <a:r>
              <a:rPr lang="de-DE" sz="2200" dirty="0">
                <a:latin typeface="Aptos" panose="020B0004020202020204" pitchFamily="34" charset="0"/>
              </a:rPr>
              <a:t> time (e.g., </a:t>
            </a:r>
            <a:r>
              <a:rPr lang="de-DE" sz="2200" dirty="0" err="1">
                <a:latin typeface="Aptos" panose="020B0004020202020204" pitchFamily="34" charset="0"/>
              </a:rPr>
              <a:t>years</a:t>
            </a:r>
            <a:r>
              <a:rPr lang="de-DE" sz="2200" dirty="0">
                <a:latin typeface="Aptos" panose="020B0004020202020204" pitchFamily="34" charset="0"/>
              </a:rPr>
              <a:t>) on </a:t>
            </a:r>
            <a:r>
              <a:rPr lang="de-DE" sz="2200" dirty="0" err="1">
                <a:latin typeface="Aptos" panose="020B0004020202020204" pitchFamily="34" charset="0"/>
              </a:rPr>
              <a:t>the</a:t>
            </a:r>
            <a:r>
              <a:rPr lang="de-DE" sz="2200" dirty="0">
                <a:latin typeface="Aptos" panose="020B0004020202020204" pitchFamily="34" charset="0"/>
              </a:rPr>
              <a:t> x-</a:t>
            </a:r>
            <a:r>
              <a:rPr lang="de-DE" sz="2200" dirty="0" err="1">
                <a:latin typeface="Aptos" panose="020B0004020202020204" pitchFamily="34" charset="0"/>
              </a:rPr>
              <a:t>axis</a:t>
            </a:r>
            <a:r>
              <a:rPr lang="de-DE" sz="2200" dirty="0">
                <a:latin typeface="Aptos" panose="020B0004020202020204" pitchFamily="34" charset="0"/>
              </a:rPr>
              <a:t> and </a:t>
            </a:r>
            <a:r>
              <a:rPr lang="de-DE" sz="2200" dirty="0" err="1">
                <a:latin typeface="Aptos" panose="020B0004020202020204" pitchFamily="34" charset="0"/>
              </a:rPr>
              <a:t>the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event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or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measurement</a:t>
            </a:r>
            <a:r>
              <a:rPr lang="de-DE" sz="2200" dirty="0">
                <a:latin typeface="Aptos" panose="020B0004020202020204" pitchFamily="34" charset="0"/>
              </a:rPr>
              <a:t> (e.g., annual </a:t>
            </a:r>
            <a:r>
              <a:rPr lang="de-DE" sz="2200" dirty="0" err="1">
                <a:latin typeface="Aptos" panose="020B0004020202020204" pitchFamily="34" charset="0"/>
              </a:rPr>
              <a:t>energy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consumption</a:t>
            </a:r>
            <a:r>
              <a:rPr lang="de-DE" sz="2200" dirty="0">
                <a:latin typeface="Aptos" panose="020B0004020202020204" pitchFamily="34" charset="0"/>
              </a:rPr>
              <a:t>) on </a:t>
            </a:r>
            <a:r>
              <a:rPr lang="de-DE" sz="2200" dirty="0" err="1">
                <a:latin typeface="Aptos" panose="020B0004020202020204" pitchFamily="34" charset="0"/>
              </a:rPr>
              <a:t>the</a:t>
            </a:r>
            <a:r>
              <a:rPr lang="de-DE" sz="2200" dirty="0">
                <a:latin typeface="Aptos" panose="020B0004020202020204" pitchFamily="34" charset="0"/>
              </a:rPr>
              <a:t> </a:t>
            </a:r>
            <a:r>
              <a:rPr lang="de-DE" sz="2200" dirty="0" err="1">
                <a:latin typeface="Aptos" panose="020B0004020202020204" pitchFamily="34" charset="0"/>
              </a:rPr>
              <a:t>y-axis</a:t>
            </a:r>
            <a:r>
              <a:rPr lang="de-DE" sz="2200" dirty="0">
                <a:latin typeface="Aptos" panose="020B0004020202020204" pitchFamily="34" charset="0"/>
              </a:rPr>
              <a:t>.</a:t>
            </a:r>
            <a:endParaRPr sz="22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16" name="Google Shape;216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pic>
        <p:nvPicPr>
          <p:cNvPr id="3" name="Grafik 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A7BC90CC-95A8-6AD7-7FD6-8585251AA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45" y="2325030"/>
            <a:ext cx="5354750" cy="32505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ctrTitle"/>
          </p:nvPr>
        </p:nvSpPr>
        <p:spPr>
          <a:xfrm>
            <a:off x="609600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4. Feedback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mechanisms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0332701F-A575-3BD9-4035-6C90B18DA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>
            <a:extLst>
              <a:ext uri="{FF2B5EF4-FFF2-40B4-BE49-F238E27FC236}">
                <a16:creationId xmlns:a16="http://schemas.microsoft.com/office/drawing/2014/main" id="{B0007774-774E-F4A6-F206-B6A34FAB5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How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monitoring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progress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>
            <a:extLst>
              <a:ext uri="{FF2B5EF4-FFF2-40B4-BE49-F238E27FC236}">
                <a16:creationId xmlns:a16="http://schemas.microsoft.com/office/drawing/2014/main" id="{0BAA9896-7691-A3D4-FD39-BB51FB9051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2630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1: Review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types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collected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by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municipality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2: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key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indicators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based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on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existing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data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3: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additional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key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indicators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4: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system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ensure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regular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delivery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5: Regular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analysis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data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6: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Discussion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and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reporting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results</a:t>
            </a:r>
            <a:endParaRPr lang="de-DE" dirty="0">
              <a:solidFill>
                <a:srgbClr val="65B1BE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>
            <a:extLst>
              <a:ext uri="{FF2B5EF4-FFF2-40B4-BE49-F238E27FC236}">
                <a16:creationId xmlns:a16="http://schemas.microsoft.com/office/drawing/2014/main" id="{A86FC836-4B52-FFCC-A4BC-AF4674B8C3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5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>
            <a:spLocks noGrp="1"/>
          </p:cNvSpPr>
          <p:nvPr>
            <p:ph type="title"/>
          </p:nvPr>
        </p:nvSpPr>
        <p:spPr>
          <a:xfrm>
            <a:off x="594360" y="584005"/>
            <a:ext cx="9141311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Step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6: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Discussion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and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reporting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results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433457" y="2802658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Review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monitoring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results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within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working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group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r>
              <a:rPr lang="de-DE" dirty="0" err="1">
                <a:latin typeface="Aptos" panose="020B0004020202020204" pitchFamily="34" charset="0"/>
              </a:rPr>
              <a:t>There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logical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explanations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rising</a:t>
            </a:r>
            <a:r>
              <a:rPr lang="de-DE" dirty="0">
                <a:latin typeface="Aptos" panose="020B0004020202020204" pitchFamily="34" charset="0"/>
              </a:rPr>
              <a:t> KPIs e.g.,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purchase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electric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vehicles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if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energy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consumption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raising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236" name="Google Shape;236;p44"/>
          <p:cNvSpPr txBox="1">
            <a:spLocks noGrp="1"/>
          </p:cNvSpPr>
          <p:nvPr>
            <p:ph type="body" idx="2"/>
          </p:nvPr>
        </p:nvSpPr>
        <p:spPr>
          <a:xfrm>
            <a:off x="7490257" y="279927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results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should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presented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decision-makers</a:t>
            </a:r>
            <a:r>
              <a:rPr lang="de-DE" dirty="0">
                <a:latin typeface="Aptos" panose="020B0004020202020204" pitchFamily="34" charset="0"/>
              </a:rPr>
              <a:t>, such </a:t>
            </a:r>
            <a:r>
              <a:rPr lang="de-DE" dirty="0" err="1">
                <a:latin typeface="Aptos" panose="020B0004020202020204" pitchFamily="34" charset="0"/>
              </a:rPr>
              <a:t>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mayor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council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who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authority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adjust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municipality’s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strategy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37" name="Google Shape;237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pic>
        <p:nvPicPr>
          <p:cNvPr id="238" name="Google Shape;238;p44" descr="Aufwärtstrend Silhou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780" y="27992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4" descr="Präsentation mit Checkliste Silhoue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9615" y="279927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Tools: Reporting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templates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5" name="Google Shape;245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pic>
        <p:nvPicPr>
          <p:cNvPr id="3" name="Grafik 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4248BFC3-4F84-4833-C376-3C5A89EBC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436" y="2205984"/>
            <a:ext cx="7120364" cy="41262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Agenda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594360" y="2533938"/>
            <a:ext cx="976884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Monitoring &amp; Evaluation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Tracking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locally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KPIs &amp; </a:t>
            </a:r>
            <a:r>
              <a:rPr lang="de-DE" dirty="0" err="1"/>
              <a:t>reporting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Feedback </a:t>
            </a:r>
            <a:r>
              <a:rPr lang="de-DE" dirty="0" err="1"/>
              <a:t>machanisms</a:t>
            </a:r>
            <a:endParaRPr lang="de-DE"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Feedback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mechanism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2" name="Google Shape;252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grpSp>
        <p:nvGrpSpPr>
          <p:cNvPr id="253" name="Google Shape;253;p46"/>
          <p:cNvGrpSpPr/>
          <p:nvPr/>
        </p:nvGrpSpPr>
        <p:grpSpPr>
          <a:xfrm>
            <a:off x="2854507" y="2170929"/>
            <a:ext cx="6380313" cy="4031798"/>
            <a:chOff x="327656" y="-23881"/>
            <a:chExt cx="6380313" cy="4031798"/>
          </a:xfrm>
          <a:solidFill>
            <a:srgbClr val="65B1BE"/>
          </a:solidFill>
        </p:grpSpPr>
        <p:sp>
          <p:nvSpPr>
            <p:cNvPr id="254" name="Google Shape;254;p46"/>
            <p:cNvSpPr/>
            <p:nvPr/>
          </p:nvSpPr>
          <p:spPr>
            <a:xfrm>
              <a:off x="1553249" y="-23881"/>
              <a:ext cx="4031798" cy="4031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973" y="6868"/>
                  </a:moveTo>
                  <a:lnTo>
                    <a:pt x="78973" y="6868"/>
                  </a:lnTo>
                  <a:cubicBezTo>
                    <a:pt x="103061" y="15469"/>
                    <a:pt x="118348" y="39199"/>
                    <a:pt x="116223" y="64688"/>
                  </a:cubicBezTo>
                  <a:cubicBezTo>
                    <a:pt x="114097" y="90177"/>
                    <a:pt x="95091" y="111048"/>
                    <a:pt x="69911" y="115541"/>
                  </a:cubicBezTo>
                  <a:cubicBezTo>
                    <a:pt x="44731" y="120034"/>
                    <a:pt x="19679" y="107026"/>
                    <a:pt x="8869" y="83845"/>
                  </a:cubicBezTo>
                  <a:cubicBezTo>
                    <a:pt x="-1942" y="60664"/>
                    <a:pt x="4195" y="33111"/>
                    <a:pt x="23821" y="16709"/>
                  </a:cubicBezTo>
                  <a:lnTo>
                    <a:pt x="21790" y="13776"/>
                  </a:lnTo>
                  <a:lnTo>
                    <a:pt x="29776" y="16351"/>
                  </a:lnTo>
                  <a:lnTo>
                    <a:pt x="29656" y="25136"/>
                  </a:lnTo>
                  <a:lnTo>
                    <a:pt x="27626" y="22204"/>
                  </a:lnTo>
                  <a:lnTo>
                    <a:pt x="27626" y="22204"/>
                  </a:lnTo>
                  <a:cubicBezTo>
                    <a:pt x="10534" y="36845"/>
                    <a:pt x="5394" y="61134"/>
                    <a:pt x="15091" y="81443"/>
                  </a:cubicBezTo>
                  <a:cubicBezTo>
                    <a:pt x="24788" y="101752"/>
                    <a:pt x="46908" y="113025"/>
                    <a:pt x="69039" y="108937"/>
                  </a:cubicBezTo>
                  <a:cubicBezTo>
                    <a:pt x="91170" y="104849"/>
                    <a:pt x="107803" y="86418"/>
                    <a:pt x="109605" y="63985"/>
                  </a:cubicBezTo>
                  <a:cubicBezTo>
                    <a:pt x="111407" y="41552"/>
                    <a:pt x="97930" y="20701"/>
                    <a:pt x="76735" y="13133"/>
                  </a:cubicBezTo>
                  <a:close/>
                </a:path>
              </a:pathLst>
            </a:custGeom>
            <a:solidFill>
              <a:srgbClr val="65B1BE">
                <a:alpha val="5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2629807" y="867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6"/>
            <p:cNvSpPr txBox="1"/>
            <p:nvPr/>
          </p:nvSpPr>
          <p:spPr>
            <a:xfrm>
              <a:off x="2675662" y="46722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Collecting</a:t>
              </a:r>
              <a:r>
                <a:rPr lang="de-DE" sz="1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1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data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7" name="Google Shape;257;p46"/>
            <p:cNvSpPr/>
            <p:nvPr/>
          </p:nvSpPr>
          <p:spPr>
            <a:xfrm>
              <a:off x="4829287" y="1080876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6"/>
            <p:cNvSpPr txBox="1"/>
            <p:nvPr/>
          </p:nvSpPr>
          <p:spPr>
            <a:xfrm>
              <a:off x="4875142" y="1126731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Analyzing</a:t>
              </a:r>
              <a:r>
                <a:rPr lang="de-DE" sz="1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1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data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9" name="Google Shape;259;p46"/>
            <p:cNvSpPr/>
            <p:nvPr/>
          </p:nvSpPr>
          <p:spPr>
            <a:xfrm>
              <a:off x="4447222" y="2890467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6"/>
            <p:cNvSpPr txBox="1"/>
            <p:nvPr/>
          </p:nvSpPr>
          <p:spPr>
            <a:xfrm>
              <a:off x="4493077" y="2936322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Discussing</a:t>
              </a:r>
              <a:r>
                <a:rPr lang="de-DE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data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61" name="Google Shape;261;p46"/>
            <p:cNvSpPr/>
            <p:nvPr/>
          </p:nvSpPr>
          <p:spPr>
            <a:xfrm>
              <a:off x="996429" y="2890464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6"/>
            <p:cNvSpPr txBox="1"/>
            <p:nvPr/>
          </p:nvSpPr>
          <p:spPr>
            <a:xfrm>
              <a:off x="1042284" y="2936319"/>
              <a:ext cx="1787100" cy="84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dirty="0">
                  <a:solidFill>
                    <a:schemeClr val="lt1"/>
                  </a:solidFill>
                  <a:latin typeface="Aptos" panose="020B0004020202020204" pitchFamily="34" charset="0"/>
                </a:rPr>
                <a:t>Reporting </a:t>
              </a:r>
              <a:r>
                <a:rPr lang="de-DE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data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63" name="Google Shape;263;p46"/>
            <p:cNvSpPr/>
            <p:nvPr/>
          </p:nvSpPr>
          <p:spPr>
            <a:xfrm>
              <a:off x="327656" y="1080892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6"/>
            <p:cNvSpPr txBox="1"/>
            <p:nvPr/>
          </p:nvSpPr>
          <p:spPr>
            <a:xfrm>
              <a:off x="373511" y="1126747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Adjusting</a:t>
              </a:r>
              <a:r>
                <a:rPr lang="de-DE" sz="1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1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sustainable</a:t>
              </a:r>
              <a:r>
                <a:rPr lang="de-DE" sz="1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1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procurement</a:t>
              </a:r>
              <a:r>
                <a:rPr lang="de-DE" sz="1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1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strategy</a:t>
              </a:r>
              <a:endParaRPr sz="1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Thank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you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!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71" name="Google Shape;271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650" y="4920802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E1CD901-ED00-51CE-2D82-A76DACA7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Sources: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79" name="Google Shape;279;p53"/>
          <p:cNvSpPr txBox="1">
            <a:spLocks noGrp="1"/>
          </p:cNvSpPr>
          <p:nvPr>
            <p:ph type="body" idx="1"/>
          </p:nvPr>
        </p:nvSpPr>
        <p:spPr>
          <a:xfrm>
            <a:off x="594360" y="1956391"/>
            <a:ext cx="11303472" cy="46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>
              <a:lnSpc>
                <a:spcPct val="100000"/>
              </a:lnSpc>
            </a:pPr>
            <a:r>
              <a:rPr lang="de-DE" sz="2000" b="0" dirty="0">
                <a:latin typeface="Aptos" panose="020B0004020202020204" pitchFamily="34" charset="0"/>
                <a:sym typeface="Arial"/>
              </a:rPr>
              <a:t>Handbuch „Kleine Schritte, große Wirkung: Nachhaltige Beschaffung in Gemeinden“ aus dem Projekt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proCURE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, veröffentlicht vom Gemeindenetzwerk Allianz in den Alpen. </a:t>
            </a:r>
          </a:p>
          <a:p>
            <a:pPr marL="228600" lvl="0" indent="0">
              <a:lnSpc>
                <a:spcPct val="100000"/>
              </a:lnSpc>
            </a:pPr>
            <a:r>
              <a:rPr lang="de-DE" sz="2000" b="0" dirty="0">
                <a:latin typeface="Aptos" panose="020B0004020202020204" pitchFamily="34" charset="0"/>
                <a:sym typeface="Arial"/>
              </a:rPr>
              <a:t>Online verfügbar:</a:t>
            </a:r>
          </a:p>
          <a:p>
            <a:pPr marL="228600" lvl="0" indent="0">
              <a:lnSpc>
                <a:spcPct val="100000"/>
              </a:lnSpc>
            </a:pPr>
            <a:r>
              <a:rPr lang="de-DE" sz="2000" b="0" dirty="0">
                <a:latin typeface="Aptos" panose="020B0004020202020204" pitchFamily="34" charset="0"/>
              </a:rPr>
              <a:t>https://</a:t>
            </a:r>
            <a:r>
              <a:rPr lang="de-DE" sz="2000" b="0" dirty="0" err="1">
                <a:latin typeface="Aptos" panose="020B0004020202020204" pitchFamily="34" charset="0"/>
              </a:rPr>
              <a:t>alpenallianz.org</a:t>
            </a:r>
            <a:r>
              <a:rPr lang="de-DE" sz="2000" b="0" dirty="0">
                <a:latin typeface="Aptos" panose="020B0004020202020204" pitchFamily="34" charset="0"/>
              </a:rPr>
              <a:t>/de/</a:t>
            </a:r>
            <a:r>
              <a:rPr lang="de-DE" sz="2000" b="0" dirty="0" err="1">
                <a:latin typeface="Aptos" panose="020B0004020202020204" pitchFamily="34" charset="0"/>
              </a:rPr>
              <a:t>projekte</a:t>
            </a:r>
            <a:r>
              <a:rPr lang="de-DE" sz="2000" b="0" dirty="0">
                <a:latin typeface="Aptos" panose="020B0004020202020204" pitchFamily="34" charset="0"/>
              </a:rPr>
              <a:t>/</a:t>
            </a:r>
            <a:r>
              <a:rPr lang="de-DE" sz="2000" b="0" dirty="0" err="1">
                <a:latin typeface="Aptos" panose="020B0004020202020204" pitchFamily="34" charset="0"/>
              </a:rPr>
              <a:t>procure</a:t>
            </a:r>
            <a:r>
              <a:rPr lang="de-DE" sz="2000" b="0" dirty="0">
                <a:latin typeface="Aptos" panose="020B0004020202020204" pitchFamily="34" charset="0"/>
              </a:rPr>
              <a:t>/</a:t>
            </a:r>
            <a:r>
              <a:rPr lang="de-DE" sz="2000" b="0" dirty="0" err="1">
                <a:latin typeface="Aptos" panose="020B0004020202020204" pitchFamily="34" charset="0"/>
              </a:rPr>
              <a:t>procure</a:t>
            </a:r>
            <a:r>
              <a:rPr lang="de-DE" sz="2000" b="0" dirty="0">
                <a:latin typeface="Aptos" panose="020B0004020202020204" pitchFamily="34" charset="0"/>
              </a:rPr>
              <a:t>-toolbox</a:t>
            </a:r>
            <a:endParaRPr b="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80" name="Google Shape;280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ctrTitle"/>
          </p:nvPr>
        </p:nvSpPr>
        <p:spPr>
          <a:xfrm>
            <a:off x="5870088" y="443752"/>
            <a:ext cx="5726655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Monitoring &amp; Evaluation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36337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Monitoring &amp; Evaluation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118991" y="3247870"/>
            <a:ext cx="6614514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Monitoring </a:t>
            </a:r>
            <a:r>
              <a:rPr lang="de-DE" dirty="0" err="1">
                <a:latin typeface="Aptos" panose="020B0004020202020204" pitchFamily="34" charset="0"/>
              </a:rPr>
              <a:t>involves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tracking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progress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regularly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collecting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data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analyzing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using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key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indicators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25" name="Google Shape;125;p30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9218" r="11188" b="-2"/>
          <a:stretch/>
        </p:blipFill>
        <p:spPr>
          <a:xfrm>
            <a:off x="8112302" y="1455142"/>
            <a:ext cx="3171568" cy="41148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How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monitoring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progress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362630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1: Review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data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types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collected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by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municipality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2: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key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indicators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based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on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existing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data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3: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additional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key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indicators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4: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Developing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system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ensure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regular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delivery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5: Regular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analysis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data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Step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6: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Discussion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reporting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results</a:t>
            </a:r>
            <a:endParaRPr lang="de-DE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6096000" y="411479"/>
            <a:ext cx="590393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2. Tracking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implementation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locally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594360" y="525781"/>
            <a:ext cx="627977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Step</a:t>
            </a:r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1: Review </a:t>
            </a: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data</a:t>
            </a:r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types</a:t>
            </a:r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collected</a:t>
            </a:r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by</a:t>
            </a:r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solidFill>
                  <a:schemeClr val="accent4"/>
                </a:solidFill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municipality</a:t>
            </a:r>
            <a:endParaRPr dirty="0">
              <a:solidFill>
                <a:schemeClr val="accent4"/>
              </a:solidFill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2"/>
          </p:nvPr>
        </p:nvSpPr>
        <p:spPr>
          <a:xfrm>
            <a:off x="594360" y="3429000"/>
            <a:ext cx="8772062" cy="254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Gaining</a:t>
            </a:r>
            <a:r>
              <a:rPr lang="de-DE" dirty="0">
                <a:latin typeface="Aptos" panose="020B0004020202020204" pitchFamily="34" charset="0"/>
              </a:rPr>
              <a:t> an </a:t>
            </a:r>
            <a:r>
              <a:rPr lang="de-DE" dirty="0" err="1">
                <a:latin typeface="Aptos" panose="020B0004020202020204" pitchFamily="34" charset="0"/>
              </a:rPr>
              <a:t>overview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currently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collected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within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its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departments</a:t>
            </a:r>
            <a:endParaRPr lang="de-DE" dirty="0"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How </a:t>
            </a:r>
            <a:r>
              <a:rPr lang="de-DE" dirty="0" err="1">
                <a:latin typeface="Aptos" panose="020B0004020202020204" pitchFamily="34" charset="0"/>
              </a:rPr>
              <a:t>it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stored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processed</a:t>
            </a:r>
            <a:r>
              <a:rPr lang="de-DE" dirty="0">
                <a:latin typeface="Aptos" panose="020B0004020202020204" pitchFamily="34" charset="0"/>
              </a:rPr>
              <a:t> (e.g., in an Enterprise </a:t>
            </a:r>
            <a:r>
              <a:rPr lang="de-DE" dirty="0" err="1">
                <a:latin typeface="Aptos" panose="020B0004020202020204" pitchFamily="34" charset="0"/>
              </a:rPr>
              <a:t>Resource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Planning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software</a:t>
            </a:r>
            <a:r>
              <a:rPr lang="de-DE" dirty="0">
                <a:latin typeface="Aptos" panose="020B0004020202020204" pitchFamily="34" charset="0"/>
              </a:rPr>
              <a:t>)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additional </a:t>
            </a:r>
            <a:r>
              <a:rPr lang="de-DE" dirty="0" err="1">
                <a:latin typeface="Aptos" panose="020B0004020202020204" pitchFamily="34" charset="0"/>
              </a:rPr>
              <a:t>data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necessary</a:t>
            </a:r>
            <a:r>
              <a:rPr lang="de-DE" dirty="0">
                <a:latin typeface="Aptos" panose="020B0004020202020204" pitchFamily="34" charset="0"/>
              </a:rPr>
              <a:t>? </a:t>
            </a:r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594360" y="65673"/>
            <a:ext cx="627977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Tracking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implemenation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locally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53" name="Google Shape;153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154" name="Google Shape;154;p34"/>
          <p:cNvSpPr txBox="1"/>
          <p:nvPr/>
        </p:nvSpPr>
        <p:spPr>
          <a:xfrm>
            <a:off x="478741" y="3055755"/>
            <a:ext cx="93576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From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Tool „Monitoring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Results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– Reporting Template“: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BDF87AD5-A891-8403-6EB8-60918C0F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41" y="3574206"/>
            <a:ext cx="4762500" cy="2349500"/>
          </a:xfrm>
          <a:prstGeom prst="rect">
            <a:avLst/>
          </a:prstGeom>
        </p:spPr>
      </p:pic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1FB5A8D3-B514-EC59-59CE-F99840619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030" y="3599606"/>
            <a:ext cx="4889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>
            <a:spLocks noGrp="1"/>
          </p:cNvSpPr>
          <p:nvPr>
            <p:ph type="ctrTitle"/>
          </p:nvPr>
        </p:nvSpPr>
        <p:spPr>
          <a:xfrm>
            <a:off x="3479850" y="400725"/>
            <a:ext cx="871215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3. KPIs &amp; Reporting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Macintosh PowerPoint</Application>
  <PresentationFormat>Breitbild</PresentationFormat>
  <Paragraphs>102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Aptos</vt:lpstr>
      <vt:lpstr>Calibri</vt:lpstr>
      <vt:lpstr>Play</vt:lpstr>
      <vt:lpstr>Aptos Serif</vt:lpstr>
      <vt:lpstr>Benutzerdefiniert</vt:lpstr>
      <vt:lpstr>PowerPoint-Präsentation</vt:lpstr>
      <vt:lpstr>Agenda</vt:lpstr>
      <vt:lpstr>1. Introduction to Monitoring &amp; Evaluation</vt:lpstr>
      <vt:lpstr>Monitoring &amp; Evaluation</vt:lpstr>
      <vt:lpstr>How to monitoring progress</vt:lpstr>
      <vt:lpstr>2. Tracking implementation locally</vt:lpstr>
      <vt:lpstr>Step 1: Review of data types collected by the municipality</vt:lpstr>
      <vt:lpstr>Tracking implemenation locally</vt:lpstr>
      <vt:lpstr>3. KPIs &amp; Reporting</vt:lpstr>
      <vt:lpstr>Was sind Schlüsselindikatoren?</vt:lpstr>
      <vt:lpstr>How to monitoring progress</vt:lpstr>
      <vt:lpstr>Step 2: Developing key indicators based on existing</vt:lpstr>
      <vt:lpstr>Step 3: Developing additional key indicators</vt:lpstr>
      <vt:lpstr>Step 4: Developing a system to  ensure regular data delivery</vt:lpstr>
      <vt:lpstr>Step 5: Regular analysis of data</vt:lpstr>
      <vt:lpstr>4. Feedback mechanisms</vt:lpstr>
      <vt:lpstr>How to monitoring progress</vt:lpstr>
      <vt:lpstr>Step 6: Discussion and reporting of results</vt:lpstr>
      <vt:lpstr>Tools: Reporting templates</vt:lpstr>
      <vt:lpstr>Feedback mechanism</vt:lpstr>
      <vt:lpstr>Thank you!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Katharina Gasteiger</cp:lastModifiedBy>
  <cp:revision>6</cp:revision>
  <dcterms:created xsi:type="dcterms:W3CDTF">2024-09-16T10:50:40Z</dcterms:created>
  <dcterms:modified xsi:type="dcterms:W3CDTF">2026-04-27T09:51:10Z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