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Aptos Serif" panose="02020604070405020304" pitchFamily="18" charset="0"/>
      <p:regular r:id="rId21"/>
      <p:bold r:id="rId22"/>
      <p:italic r:id="rId23"/>
      <p:boldItalic r:id="rId24"/>
    </p:embeddedFont>
    <p:embeddedFont>
      <p:font typeface="Play" pitchFamily="2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jdl6cO3AwiDvQDiVy6q+Z4UAWz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66241"/>
  </p:normalViewPr>
  <p:slideViewPr>
    <p:cSldViewPr snapToGrid="0">
      <p:cViewPr varScale="1">
        <p:scale>
          <a:sx n="65" d="100"/>
          <a:sy n="65" d="100"/>
        </p:scale>
        <p:origin x="218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l.at/maeder-feiert-sonnenfest/8131894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Source Text: https://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gemeindebund.at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images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uploads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downloads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/2017/Projekte/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Ressourceneffiziente_Gemeinde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Projekt_Ressourceneffiziente_Gemeinde_Massnahmenkatalog.pdf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S. 41-42</a:t>
            </a:r>
            <a:endParaRPr lang="de-DE" dirty="0">
              <a:effectLst/>
            </a:endParaRPr>
          </a:p>
          <a:p>
            <a:br>
              <a:rPr lang="de-DE" dirty="0"/>
            </a:br>
            <a:endParaRPr lang="de-DE" dirty="0"/>
          </a:p>
          <a:p>
            <a:pPr rtl="0"/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Source Picture: https://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www.umweltberatung.at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img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/1400/4409.jpg</a:t>
            </a:r>
            <a:endParaRPr lang="de-DE" dirty="0">
              <a:effectLst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8" name="Google Shape;188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Source Text: https://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www.klimabuendnis.at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wp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-content/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uploads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/2024/03/6_kbu_lf_beschaffung.pdf </a:t>
            </a:r>
            <a:endParaRPr lang="de-DE" dirty="0">
              <a:effectLst/>
            </a:endParaRPr>
          </a:p>
          <a:p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Source Picture: </a:t>
            </a:r>
            <a:r>
              <a:rPr lang="de-DE" sz="1200" b="0" i="0" u="sng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https://www.vol.at/maeder-feiert-sonnenfest/8131894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Sonnenfest Mäder 2023</a:t>
            </a:r>
            <a:endParaRPr dirty="0"/>
          </a:p>
        </p:txBody>
      </p:sp>
      <p:sp>
        <p:nvSpPr>
          <p:cNvPr id="204" name="Google Shape;204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Source Text: Film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website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min. 18:15): https://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www.kompass-nachhaltigkeit.de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/grundlagenwissen/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einblick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-in-die-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beschaffungspraxis</a:t>
            </a:r>
            <a:endParaRPr lang="de-DE" dirty="0">
              <a:effectLst/>
            </a:endParaRPr>
          </a:p>
          <a:p>
            <a:pPr rtl="0"/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Source Picture: https://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polizeibericht.info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ausruestung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fuhrpark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endParaRPr lang="de-DE" dirty="0">
              <a:effectLst/>
            </a:endParaRPr>
          </a:p>
          <a:p>
            <a:br>
              <a:rPr lang="de-DE" dirty="0"/>
            </a:br>
            <a:endParaRPr lang="de-DE" dirty="0"/>
          </a:p>
          <a:p>
            <a:pPr rtl="0"/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Explanation: Police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patrol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cars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must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ready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action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day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night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Long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charging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times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electric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cars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require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great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deal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logistical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effort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ensure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operational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readiness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  <a:endParaRPr lang="de-DE" dirty="0">
              <a:effectLst/>
            </a:endParaRPr>
          </a:p>
          <a:p>
            <a:br>
              <a:rPr lang="de-DE" dirty="0"/>
            </a:br>
            <a:endParaRPr lang="de-DE" dirty="0"/>
          </a:p>
          <a:p>
            <a:pPr rtl="0"/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Procurement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officers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Berlin Police Department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would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like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see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certificates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manufacture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vehicles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cars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combustion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engines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well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electric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cars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) so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they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also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ensure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sustainability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combustion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engines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  <a:endParaRPr lang="de-DE" dirty="0">
              <a:effectLst/>
            </a:endParaRPr>
          </a:p>
          <a:p>
            <a:br>
              <a:rPr lang="de-DE" dirty="0"/>
            </a:br>
            <a:endParaRPr lang="de-DE" dirty="0"/>
          </a:p>
          <a:p>
            <a:pPr rtl="0"/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addition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electric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cars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Berlin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police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also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procuring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hydrogen-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powered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cars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  <a:endParaRPr lang="de-DE" dirty="0">
              <a:effectLst/>
            </a:endParaRPr>
          </a:p>
        </p:txBody>
      </p:sp>
      <p:sp>
        <p:nvSpPr>
          <p:cNvPr id="221" name="Google Shape;22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Explanation: Police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patrol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cars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must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ready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action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day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night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Long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charging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times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electric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cars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require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great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deal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logistical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effort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ensure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operational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readiness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  <a:endParaRPr lang="de-DE" dirty="0">
              <a:effectLst/>
            </a:endParaRPr>
          </a:p>
          <a:p>
            <a:br>
              <a:rPr lang="de-DE" dirty="0"/>
            </a:br>
            <a:endParaRPr lang="de-DE" dirty="0"/>
          </a:p>
          <a:p>
            <a:pPr rtl="0"/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Procurement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officers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Berlin Police Department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would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like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see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certificates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manufacture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vehicles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cars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combustion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engines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well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electric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cars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) so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they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also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ensure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sustainability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combustion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engines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  <a:endParaRPr lang="de-DE" dirty="0">
              <a:effectLst/>
            </a:endParaRPr>
          </a:p>
          <a:p>
            <a:br>
              <a:rPr lang="de-DE" dirty="0"/>
            </a:br>
            <a:endParaRPr lang="de-DE" dirty="0"/>
          </a:p>
          <a:p>
            <a:pPr rtl="0"/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addition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electric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cars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Berlin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police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also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procuring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hydrogen-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powered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cars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  <a:endParaRPr lang="de-DE" dirty="0">
              <a:effectLst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0" name="Google Shape;230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Quelle Text: https://www.eineweltnetzwerkbayern.de/fileadmin/assets/Kommunen_Eine_Welt/2024_6_A/2024_-_Kommunen_Eine_Welt_-_6_A_-_EWNB.pdf S. 36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Quelle Bild: https://www.fairtrade.net/de-de/produkte/fairtrade_produkte/sportbaelle.html</a:t>
            </a:r>
            <a:endParaRPr/>
          </a:p>
        </p:txBody>
      </p:sp>
      <p:sp>
        <p:nvSpPr>
          <p:cNvPr id="118" name="Google Shape;11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/>
              <a:t>See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proCURE</a:t>
            </a:r>
            <a:r>
              <a:rPr lang="de-DE" dirty="0"/>
              <a:t> Handbook, pp. 29–31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/>
              <a:t>Quality </a:t>
            </a:r>
            <a:r>
              <a:rPr lang="de-DE" dirty="0" err="1"/>
              <a:t>labels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 </a:t>
            </a:r>
            <a:r>
              <a:rPr lang="de-DE" dirty="0" err="1"/>
              <a:t>crucial</a:t>
            </a:r>
            <a:r>
              <a:rPr lang="de-DE" dirty="0"/>
              <a:t> </a:t>
            </a:r>
            <a:r>
              <a:rPr lang="de-DE" dirty="0" err="1"/>
              <a:t>tool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procurement</a:t>
            </a:r>
            <a:r>
              <a:rPr lang="de-DE" dirty="0"/>
              <a:t>, </a:t>
            </a:r>
            <a:r>
              <a:rPr lang="de-DE" dirty="0" err="1"/>
              <a:t>particularly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authorities</a:t>
            </a:r>
            <a:r>
              <a:rPr lang="de-DE" dirty="0"/>
              <a:t>. With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labels</a:t>
            </a:r>
            <a:r>
              <a:rPr lang="de-DE" dirty="0"/>
              <a:t>,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authority</a:t>
            </a:r>
            <a:r>
              <a:rPr lang="de-DE" dirty="0"/>
              <a:t> </a:t>
            </a:r>
            <a:r>
              <a:rPr lang="de-DE" dirty="0" err="1"/>
              <a:t>procurement</a:t>
            </a:r>
            <a:r>
              <a:rPr lang="de-DE" dirty="0"/>
              <a:t> </a:t>
            </a:r>
            <a:r>
              <a:rPr lang="de-DE" dirty="0" err="1"/>
              <a:t>officers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quickly</a:t>
            </a:r>
            <a:r>
              <a:rPr lang="de-DE" dirty="0"/>
              <a:t> </a:t>
            </a:r>
            <a:r>
              <a:rPr lang="de-DE" dirty="0" err="1"/>
              <a:t>determine</a:t>
            </a:r>
            <a:r>
              <a:rPr lang="de-DE" dirty="0"/>
              <a:t> </a:t>
            </a:r>
            <a:r>
              <a:rPr lang="de-DE" dirty="0" err="1"/>
              <a:t>whether</a:t>
            </a:r>
            <a:r>
              <a:rPr lang="de-DE" dirty="0"/>
              <a:t> a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sustainable</a:t>
            </a:r>
            <a:r>
              <a:rPr lang="de-DE" dirty="0"/>
              <a:t>. The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labels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procurement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permitted</a:t>
            </a:r>
            <a:r>
              <a:rPr lang="de-DE" dirty="0"/>
              <a:t>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labels</a:t>
            </a:r>
            <a:r>
              <a:rPr lang="de-DE" dirty="0"/>
              <a:t> </a:t>
            </a:r>
            <a:r>
              <a:rPr lang="de-DE" dirty="0" err="1"/>
              <a:t>meet</a:t>
            </a:r>
            <a:r>
              <a:rPr lang="de-DE" dirty="0"/>
              <a:t>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criteria</a:t>
            </a:r>
            <a:r>
              <a:rPr lang="de-DE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/>
              <a:t>The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label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objectively</a:t>
            </a:r>
            <a:r>
              <a:rPr lang="de-DE" dirty="0"/>
              <a:t> </a:t>
            </a:r>
            <a:r>
              <a:rPr lang="de-DE" dirty="0" err="1"/>
              <a:t>verifiable</a:t>
            </a:r>
            <a:r>
              <a:rPr lang="de-DE" dirty="0"/>
              <a:t> and non-</a:t>
            </a:r>
            <a:r>
              <a:rPr lang="de-DE" dirty="0" err="1"/>
              <a:t>discriminatory</a:t>
            </a:r>
            <a:r>
              <a:rPr lang="de-DE" dirty="0"/>
              <a:t> </a:t>
            </a:r>
            <a:r>
              <a:rPr lang="de-DE" dirty="0" err="1"/>
              <a:t>criteria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suitable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determining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characteristics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/>
              <a:t>The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labels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introduced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an open and transparent </a:t>
            </a:r>
            <a:r>
              <a:rPr lang="de-DE" dirty="0" err="1"/>
              <a:t>procedure</a:t>
            </a:r>
            <a:r>
              <a:rPr lang="de-DE" dirty="0"/>
              <a:t> in </a:t>
            </a:r>
            <a:r>
              <a:rPr lang="de-DE" dirty="0" err="1"/>
              <a:t>which</a:t>
            </a:r>
            <a:r>
              <a:rPr lang="de-DE" dirty="0"/>
              <a:t> all relevant </a:t>
            </a:r>
            <a:r>
              <a:rPr lang="de-DE" dirty="0" err="1"/>
              <a:t>stakeholders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participate</a:t>
            </a:r>
            <a:r>
              <a:rPr lang="de-DE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/>
              <a:t>The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labels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accessible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all </a:t>
            </a:r>
            <a:r>
              <a:rPr lang="de-DE" dirty="0" err="1"/>
              <a:t>interested</a:t>
            </a:r>
            <a:r>
              <a:rPr lang="de-DE" dirty="0"/>
              <a:t> </a:t>
            </a:r>
            <a:r>
              <a:rPr lang="de-DE" dirty="0" err="1"/>
              <a:t>parties</a:t>
            </a:r>
            <a:r>
              <a:rPr lang="de-DE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/>
              <a:t>The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labels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an </a:t>
            </a:r>
            <a:r>
              <a:rPr lang="de-DE" dirty="0" err="1"/>
              <a:t>independent</a:t>
            </a:r>
            <a:r>
              <a:rPr lang="de-DE" dirty="0"/>
              <a:t>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party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companies</a:t>
            </a:r>
            <a:r>
              <a:rPr lang="de-DE" dirty="0"/>
              <a:t> </a:t>
            </a:r>
            <a:r>
              <a:rPr lang="de-DE" dirty="0" err="1"/>
              <a:t>applying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label</a:t>
            </a:r>
            <a:r>
              <a:rPr lang="de-DE" dirty="0"/>
              <a:t>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exert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significant</a:t>
            </a:r>
            <a:r>
              <a:rPr lang="de-DE" dirty="0"/>
              <a:t> </a:t>
            </a:r>
            <a:r>
              <a:rPr lang="de-DE" dirty="0" err="1"/>
              <a:t>influence</a:t>
            </a:r>
            <a:r>
              <a:rPr lang="de-DE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 err="1"/>
              <a:t>Although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 large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labels</a:t>
            </a:r>
            <a:r>
              <a:rPr lang="de-DE" dirty="0"/>
              <a:t>, </a:t>
            </a:r>
            <a:r>
              <a:rPr lang="de-DE" dirty="0" err="1"/>
              <a:t>only</a:t>
            </a:r>
            <a:r>
              <a:rPr lang="de-DE" dirty="0"/>
              <a:t> a limited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meet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above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. The </a:t>
            </a:r>
            <a:r>
              <a:rPr lang="de-DE" dirty="0" err="1"/>
              <a:t>challenge</a:t>
            </a:r>
            <a:r>
              <a:rPr lang="de-DE" dirty="0"/>
              <a:t> lies in </a:t>
            </a:r>
            <a:r>
              <a:rPr lang="de-DE" dirty="0" err="1"/>
              <a:t>familiarising</a:t>
            </a:r>
            <a:r>
              <a:rPr lang="de-DE" dirty="0"/>
              <a:t> </a:t>
            </a:r>
            <a:r>
              <a:rPr lang="de-DE" dirty="0" err="1"/>
              <a:t>oneself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labels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meet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and </a:t>
            </a:r>
            <a:r>
              <a:rPr lang="de-DE" dirty="0" err="1"/>
              <a:t>recognising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on </a:t>
            </a:r>
            <a:r>
              <a:rPr lang="de-DE" dirty="0" err="1"/>
              <a:t>products</a:t>
            </a:r>
            <a:r>
              <a:rPr lang="de-DE" dirty="0"/>
              <a:t>. </a:t>
            </a:r>
            <a:r>
              <a:rPr lang="de-DE" dirty="0" err="1"/>
              <a:t>Four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labels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described</a:t>
            </a:r>
            <a:r>
              <a:rPr lang="de-DE" dirty="0"/>
              <a:t> </a:t>
            </a:r>
            <a:r>
              <a:rPr lang="de-DE" dirty="0" err="1"/>
              <a:t>below</a:t>
            </a:r>
            <a:r>
              <a:rPr lang="de-DE" dirty="0"/>
              <a:t>. The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labels</a:t>
            </a:r>
            <a:r>
              <a:rPr lang="de-DE" dirty="0"/>
              <a:t> </a:t>
            </a:r>
            <a:r>
              <a:rPr lang="de-DE" dirty="0" err="1"/>
              <a:t>generally</a:t>
            </a:r>
            <a:r>
              <a:rPr lang="de-DE" dirty="0"/>
              <a:t> </a:t>
            </a:r>
            <a:r>
              <a:rPr lang="de-DE" dirty="0" err="1"/>
              <a:t>meet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above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/>
              <a:t>Quality </a:t>
            </a:r>
            <a:r>
              <a:rPr lang="de-DE" dirty="0" err="1"/>
              <a:t>labels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broad-based</a:t>
            </a:r>
            <a:r>
              <a:rPr lang="de-DE" dirty="0"/>
              <a:t> </a:t>
            </a:r>
            <a:r>
              <a:rPr lang="de-DE" dirty="0" err="1"/>
              <a:t>certification</a:t>
            </a:r>
            <a:r>
              <a:rPr lang="de-DE" dirty="0"/>
              <a:t> initiatives: In </a:t>
            </a:r>
            <a:r>
              <a:rPr lang="de-DE" dirty="0" err="1"/>
              <a:t>the</a:t>
            </a:r>
            <a:r>
              <a:rPr lang="de-DE" dirty="0"/>
              <a:t> EU,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certification</a:t>
            </a:r>
            <a:r>
              <a:rPr lang="de-DE" dirty="0"/>
              <a:t> initiatives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guidelines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wide</a:t>
            </a:r>
            <a:r>
              <a:rPr lang="de-DE" dirty="0"/>
              <a:t> </a:t>
            </a:r>
            <a:r>
              <a:rPr lang="de-DE" dirty="0" err="1"/>
              <a:t>range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 and </a:t>
            </a:r>
            <a:r>
              <a:rPr lang="de-DE" dirty="0" err="1"/>
              <a:t>services</a:t>
            </a:r>
            <a:r>
              <a:rPr lang="de-DE" dirty="0"/>
              <a:t>. These initiatives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backed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government</a:t>
            </a:r>
            <a:r>
              <a:rPr lang="de-DE" dirty="0"/>
              <a:t> </a:t>
            </a:r>
            <a:r>
              <a:rPr lang="de-DE" dirty="0" err="1"/>
              <a:t>bodies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institutions</a:t>
            </a:r>
            <a:r>
              <a:rPr lang="de-DE" dirty="0"/>
              <a:t> </a:t>
            </a:r>
            <a:r>
              <a:rPr lang="de-DE" dirty="0" err="1"/>
              <a:t>closely</a:t>
            </a:r>
            <a:r>
              <a:rPr lang="de-DE" dirty="0"/>
              <a:t> </a:t>
            </a:r>
            <a:r>
              <a:rPr lang="de-DE" dirty="0" err="1"/>
              <a:t>associated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, such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standards</a:t>
            </a:r>
            <a:r>
              <a:rPr lang="de-DE" dirty="0"/>
              <a:t> </a:t>
            </a:r>
            <a:r>
              <a:rPr lang="de-DE" dirty="0" err="1"/>
              <a:t>organisations</a:t>
            </a:r>
            <a:r>
              <a:rPr lang="de-DE" dirty="0"/>
              <a:t>. The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labels</a:t>
            </a:r>
            <a:r>
              <a:rPr lang="de-DE" dirty="0"/>
              <a:t> </a:t>
            </a:r>
            <a:r>
              <a:rPr lang="de-DE" dirty="0" err="1"/>
              <a:t>awarded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bodies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generally</a:t>
            </a:r>
            <a:r>
              <a:rPr lang="de-DE" dirty="0"/>
              <a:t> </a:t>
            </a:r>
            <a:r>
              <a:rPr lang="de-DE" dirty="0" err="1"/>
              <a:t>among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meaningful</a:t>
            </a:r>
            <a:r>
              <a:rPr lang="de-DE" dirty="0"/>
              <a:t> </a:t>
            </a:r>
            <a:r>
              <a:rPr lang="de-DE" dirty="0" err="1"/>
              <a:t>indicators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product’s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service’s</a:t>
            </a:r>
            <a:r>
              <a:rPr lang="de-DE" dirty="0"/>
              <a:t> </a:t>
            </a:r>
            <a:r>
              <a:rPr lang="de-DE" dirty="0" err="1"/>
              <a:t>sustainability</a:t>
            </a:r>
            <a:r>
              <a:rPr lang="de-DE" dirty="0"/>
              <a:t>. The </a:t>
            </a:r>
            <a:r>
              <a:rPr lang="de-DE" dirty="0" err="1"/>
              <a:t>certification</a:t>
            </a:r>
            <a:r>
              <a:rPr lang="de-DE" dirty="0"/>
              <a:t> initiatives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guidelines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individual </a:t>
            </a:r>
            <a:r>
              <a:rPr lang="de-DE" dirty="0" err="1"/>
              <a:t>product</a:t>
            </a:r>
            <a:r>
              <a:rPr lang="de-DE" dirty="0"/>
              <a:t> and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groups</a:t>
            </a:r>
            <a:r>
              <a:rPr lang="de-DE" dirty="0"/>
              <a:t>, in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relevant </a:t>
            </a:r>
            <a:r>
              <a:rPr lang="de-DE" dirty="0" err="1"/>
              <a:t>sustainability</a:t>
            </a:r>
            <a:r>
              <a:rPr lang="de-DE" dirty="0"/>
              <a:t> and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criteria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described</a:t>
            </a:r>
            <a:r>
              <a:rPr lang="de-DE" dirty="0"/>
              <a:t> in </a:t>
            </a:r>
            <a:r>
              <a:rPr lang="de-DE" dirty="0" err="1"/>
              <a:t>detail</a:t>
            </a:r>
            <a:r>
              <a:rPr lang="de-DE" dirty="0"/>
              <a:t>. Companies </a:t>
            </a:r>
            <a:r>
              <a:rPr lang="de-DE" dirty="0" err="1"/>
              <a:t>wishing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obtain</a:t>
            </a:r>
            <a:r>
              <a:rPr lang="de-DE" dirty="0"/>
              <a:t> such a </a:t>
            </a:r>
            <a:r>
              <a:rPr lang="de-DE" dirty="0" err="1"/>
              <a:t>certificate</a:t>
            </a:r>
            <a:r>
              <a:rPr lang="de-DE" dirty="0"/>
              <a:t> 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demonstrate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meet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criteria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out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guidelines</a:t>
            </a:r>
            <a:r>
              <a:rPr lang="de-DE" dirty="0"/>
              <a:t>.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confirmed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an </a:t>
            </a:r>
            <a:r>
              <a:rPr lang="de-DE" dirty="0" err="1"/>
              <a:t>audit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companies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granted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relevant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label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period</a:t>
            </a:r>
            <a:r>
              <a:rPr lang="de-DE" dirty="0"/>
              <a:t>. </a:t>
            </a:r>
            <a:r>
              <a:rPr lang="de-DE" dirty="0" err="1"/>
              <a:t>Examples</a:t>
            </a:r>
            <a:r>
              <a:rPr lang="de-DE" dirty="0"/>
              <a:t>: </a:t>
            </a:r>
            <a:r>
              <a:rPr lang="de-DE" dirty="0" err="1"/>
              <a:t>the</a:t>
            </a:r>
            <a:r>
              <a:rPr lang="de-DE" dirty="0"/>
              <a:t> EU </a:t>
            </a:r>
            <a:r>
              <a:rPr lang="de-DE" dirty="0" err="1"/>
              <a:t>Ecolabel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Austrian </a:t>
            </a:r>
            <a:r>
              <a:rPr lang="de-DE" dirty="0" err="1"/>
              <a:t>Ecolabel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Blue Angel, NF </a:t>
            </a:r>
            <a:r>
              <a:rPr lang="de-DE" dirty="0" err="1"/>
              <a:t>Environnement</a:t>
            </a:r>
            <a:r>
              <a:rPr lang="de-DE" dirty="0"/>
              <a:t> and C2C.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/>
              <a:t>Labels </a:t>
            </a:r>
            <a:r>
              <a:rPr lang="de-DE" dirty="0" err="1"/>
              <a:t>awarded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individual end </a:t>
            </a:r>
            <a:r>
              <a:rPr lang="de-DE" dirty="0" err="1"/>
              <a:t>products</a:t>
            </a:r>
            <a:r>
              <a:rPr lang="de-DE" dirty="0"/>
              <a:t>: This type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label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also </a:t>
            </a:r>
            <a:r>
              <a:rPr lang="de-DE" dirty="0" err="1"/>
              <a:t>awarded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independent</a:t>
            </a:r>
            <a:r>
              <a:rPr lang="de-DE" dirty="0"/>
              <a:t>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parties</a:t>
            </a:r>
            <a:r>
              <a:rPr lang="de-DE" dirty="0"/>
              <a:t>. </a:t>
            </a:r>
            <a:r>
              <a:rPr lang="de-DE" dirty="0" err="1"/>
              <a:t>However</a:t>
            </a:r>
            <a:r>
              <a:rPr lang="de-DE" dirty="0"/>
              <a:t>,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major</a:t>
            </a:r>
            <a:r>
              <a:rPr lang="de-DE" dirty="0"/>
              <a:t> </a:t>
            </a:r>
            <a:r>
              <a:rPr lang="de-DE" dirty="0" err="1"/>
              <a:t>difference</a:t>
            </a:r>
            <a:r>
              <a:rPr lang="de-DE" dirty="0"/>
              <a:t>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labels</a:t>
            </a:r>
            <a:r>
              <a:rPr lang="de-DE" dirty="0"/>
              <a:t> </a:t>
            </a:r>
            <a:r>
              <a:rPr lang="de-DE" dirty="0" err="1"/>
              <a:t>mentioned</a:t>
            </a:r>
            <a:r>
              <a:rPr lang="de-DE" dirty="0"/>
              <a:t> </a:t>
            </a:r>
            <a:r>
              <a:rPr lang="de-DE" dirty="0" err="1"/>
              <a:t>above</a:t>
            </a:r>
            <a:r>
              <a:rPr lang="de-DE" dirty="0"/>
              <a:t>: </a:t>
            </a:r>
            <a:r>
              <a:rPr lang="de-DE" dirty="0" err="1"/>
              <a:t>only</a:t>
            </a:r>
            <a:r>
              <a:rPr lang="de-DE" dirty="0"/>
              <a:t> a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groups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certified</a:t>
            </a:r>
            <a:r>
              <a:rPr lang="de-DE" dirty="0"/>
              <a:t>. </a:t>
            </a:r>
            <a:r>
              <a:rPr lang="de-DE" dirty="0" err="1"/>
              <a:t>Often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organisations</a:t>
            </a:r>
            <a:r>
              <a:rPr lang="de-DE" dirty="0"/>
              <a:t> </a:t>
            </a:r>
            <a:r>
              <a:rPr lang="de-DE" dirty="0" err="1"/>
              <a:t>responsible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awarding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labels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private </a:t>
            </a:r>
            <a:r>
              <a:rPr lang="de-DE" dirty="0" err="1"/>
              <a:t>bodies</a:t>
            </a:r>
            <a:r>
              <a:rPr lang="de-DE" dirty="0"/>
              <a:t>. Labels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primarily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textiles, </a:t>
            </a:r>
            <a:r>
              <a:rPr lang="de-DE" dirty="0" err="1"/>
              <a:t>food</a:t>
            </a:r>
            <a:r>
              <a:rPr lang="de-DE" dirty="0"/>
              <a:t> and IT </a:t>
            </a:r>
            <a:r>
              <a:rPr lang="de-DE" dirty="0" err="1"/>
              <a:t>equipment</a:t>
            </a:r>
            <a:r>
              <a:rPr lang="de-DE" dirty="0"/>
              <a:t>. A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selection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labels</a:t>
            </a:r>
            <a:r>
              <a:rPr lang="de-DE" dirty="0"/>
              <a:t>: TCO-</a:t>
            </a:r>
            <a:r>
              <a:rPr lang="de-DE" dirty="0" err="1"/>
              <a:t>certified</a:t>
            </a:r>
            <a:r>
              <a:rPr lang="de-DE" dirty="0"/>
              <a:t>, </a:t>
            </a:r>
            <a:r>
              <a:rPr lang="de-DE" dirty="0" err="1"/>
              <a:t>Oeko</a:t>
            </a:r>
            <a:r>
              <a:rPr lang="de-DE" dirty="0"/>
              <a:t>-Tex Standard 100, GOTS, Fair </a:t>
            </a:r>
            <a:r>
              <a:rPr lang="de-DE" dirty="0" err="1"/>
              <a:t>Wear</a:t>
            </a:r>
            <a:r>
              <a:rPr lang="de-DE" dirty="0"/>
              <a:t> and ASC.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 err="1"/>
              <a:t>Legally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labels</a:t>
            </a:r>
            <a:r>
              <a:rPr lang="de-DE" dirty="0"/>
              <a:t>: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labels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indicate</a:t>
            </a:r>
            <a:r>
              <a:rPr lang="de-DE" dirty="0"/>
              <a:t> </a:t>
            </a:r>
            <a:r>
              <a:rPr lang="de-DE" dirty="0" err="1"/>
              <a:t>compliance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law</a:t>
            </a:r>
            <a:r>
              <a:rPr lang="de-DE" dirty="0"/>
              <a:t>. These </a:t>
            </a:r>
            <a:r>
              <a:rPr lang="de-DE" dirty="0" err="1"/>
              <a:t>include</a:t>
            </a:r>
            <a:r>
              <a:rPr lang="de-DE" dirty="0"/>
              <a:t>,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EU </a:t>
            </a:r>
            <a:r>
              <a:rPr lang="de-DE" dirty="0" err="1"/>
              <a:t>organic</a:t>
            </a:r>
            <a:r>
              <a:rPr lang="de-DE" dirty="0"/>
              <a:t> logo,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appear</a:t>
            </a:r>
            <a:r>
              <a:rPr lang="de-DE" dirty="0"/>
              <a:t> on all </a:t>
            </a:r>
            <a:r>
              <a:rPr lang="de-DE" dirty="0" err="1"/>
              <a:t>packaged</a:t>
            </a:r>
            <a:r>
              <a:rPr lang="de-DE" dirty="0"/>
              <a:t> </a:t>
            </a:r>
            <a:r>
              <a:rPr lang="de-DE" dirty="0" err="1"/>
              <a:t>food</a:t>
            </a:r>
            <a:r>
              <a:rPr lang="de-DE" dirty="0"/>
              <a:t> </a:t>
            </a:r>
            <a:r>
              <a:rPr lang="de-DE" dirty="0" err="1"/>
              <a:t>produced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EU and </a:t>
            </a:r>
            <a:r>
              <a:rPr lang="de-DE" dirty="0" err="1"/>
              <a:t>marketed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an </a:t>
            </a:r>
            <a:r>
              <a:rPr lang="de-DE" dirty="0" err="1"/>
              <a:t>organic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. The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consumption</a:t>
            </a:r>
            <a:r>
              <a:rPr lang="de-DE" dirty="0"/>
              <a:t> </a:t>
            </a:r>
            <a:r>
              <a:rPr lang="de-DE" dirty="0" err="1"/>
              <a:t>label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affixed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electrical</a:t>
            </a:r>
            <a:r>
              <a:rPr lang="de-DE" dirty="0"/>
              <a:t> </a:t>
            </a:r>
            <a:r>
              <a:rPr lang="de-DE" dirty="0" err="1"/>
              <a:t>appliances</a:t>
            </a:r>
            <a:r>
              <a:rPr lang="de-DE" dirty="0"/>
              <a:t>,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, </a:t>
            </a:r>
            <a:r>
              <a:rPr lang="de-DE" dirty="0" err="1"/>
              <a:t>is</a:t>
            </a:r>
            <a:r>
              <a:rPr lang="de-DE" dirty="0"/>
              <a:t> also </a:t>
            </a:r>
            <a:r>
              <a:rPr lang="de-DE" dirty="0" err="1"/>
              <a:t>included</a:t>
            </a:r>
            <a:r>
              <a:rPr lang="de-DE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27" name="Google Shape;12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Source Text: „NACHHALTIG EINKAUFEN – EINE ORIENTIERUNG FÜR STÄDTE UND GEMEINDEN“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edited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BUNDESMINISTERIUM FÜR LAND- UND FORSTWIRTSCHAFT, UMWELT UND WASSERWIRTSCHAFT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page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43</a:t>
            </a:r>
            <a:b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b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de-DE" dirty="0">
              <a:effectLst/>
            </a:endParaRPr>
          </a:p>
          <a:p>
            <a:pPr rtl="0"/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Source Picture: „NACHHALTIG EINKAUFEN – EINE ORIENTIERUNG FÜR STÄDTE UND GEMEINDEN“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edited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BUNDESMINISTERIUM FÜR LAND- UND FORSTWIRTSCHAFT, UMWELT UND WASSERWIRTSCHAFT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page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43</a:t>
            </a:r>
            <a:endParaRPr lang="de-DE" dirty="0">
              <a:effectLst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6" name="Google Shape;156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33B8DE34-CB9A-415F-FAE5-20A5F5681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:notes">
            <a:extLst>
              <a:ext uri="{FF2B5EF4-FFF2-40B4-BE49-F238E27FC236}">
                <a16:creationId xmlns:a16="http://schemas.microsoft.com/office/drawing/2014/main" id="{BCDE90DD-3B75-C72C-83F9-1EDF211421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Source Text: https://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www.kompass-nachhaltigkeit.de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/kommunaler-kompass/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bayern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/rahmenbedingungen-nutzen#c42191036</a:t>
            </a:r>
            <a:endParaRPr lang="de-DE" dirty="0">
              <a:effectLst/>
            </a:endParaRPr>
          </a:p>
          <a:p>
            <a:br>
              <a:rPr lang="de-DE" dirty="0"/>
            </a:br>
            <a:endParaRPr lang="de-DE" dirty="0"/>
          </a:p>
          <a:p>
            <a:pPr rtl="0"/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Source Picture: https://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www.nuernberg.de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internet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beschaffung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/ekv_shop.html#_0_3</a:t>
            </a:r>
            <a:endParaRPr lang="de-DE" dirty="0">
              <a:effectLst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de-D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4" name="Google Shape;164;p33:notes">
            <a:extLst>
              <a:ext uri="{FF2B5EF4-FFF2-40B4-BE49-F238E27FC236}">
                <a16:creationId xmlns:a16="http://schemas.microsoft.com/office/drawing/2014/main" id="{FFF9943E-D37F-0019-C530-6751683840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8563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7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7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1" name="Google Shape;91;p2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4" name="Google Shape;94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>
  <p:cSld name="Titelinhalt und Bild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3" name="Google Shape;33;p25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" name="Google Shape;34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>
  <p:cSld name="Titel und zwei Inhalte 2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594360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2"/>
          </p:nvPr>
        </p:nvSpPr>
        <p:spPr>
          <a:xfrm>
            <a:off x="5881898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3" name="Google Shape;43;p23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>
  <p:cSld name="Titel 3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0" name="Google Shape;50;p20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" name="Google Shape;51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2">
  <p:cSld name="Titel 2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7" name="Google Shape;57;p21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" name="Google Shape;58;p21"/>
          <p:cNvSpPr>
            <a:spLocks noGrp="1"/>
          </p:cNvSpPr>
          <p:nvPr>
            <p:ph type="pic" idx="2"/>
          </p:nvPr>
        </p:nvSpPr>
        <p:spPr>
          <a:xfrm>
            <a:off x="0" y="-11113"/>
            <a:ext cx="5628068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1" name="Google Shape;61;p22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6309905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/>
          <p:nvPr/>
        </p:nvSpPr>
        <p:spPr>
          <a:xfrm rot="-5400000">
            <a:off x="-1994302" y="2784058"/>
            <a:ext cx="3988604" cy="4143593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2"/>
          <p:cNvSpPr/>
          <p:nvPr/>
        </p:nvSpPr>
        <p:spPr>
          <a:xfrm rot="10800000">
            <a:off x="1657654" y="5606713"/>
            <a:ext cx="2376839" cy="2502573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2"/>
          <p:cNvSpPr/>
          <p:nvPr/>
        </p:nvSpPr>
        <p:spPr>
          <a:xfrm rot="-8153822">
            <a:off x="691437" y="2439793"/>
            <a:ext cx="1375053" cy="140689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>
  <p:cSld name="Titel und Inhalt 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8" name="Google Shape;68;p24"/>
          <p:cNvCxnSpPr/>
          <p:nvPr/>
        </p:nvCxnSpPr>
        <p:spPr>
          <a:xfrm>
            <a:off x="6347460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03885" y="457201"/>
            <a:ext cx="5198269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lphaLcPeriod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arenR"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None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94360" y="2810595"/>
            <a:ext cx="5198269" cy="331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>
  <p:cSld name="Titelinhalt und Tabelle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8" name="Google Shape;78;p26"/>
          <p:cNvCxnSpPr/>
          <p:nvPr/>
        </p:nvCxnSpPr>
        <p:spPr>
          <a:xfrm>
            <a:off x="3670935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282511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2"/>
          </p:nvPr>
        </p:nvSpPr>
        <p:spPr>
          <a:xfrm>
            <a:off x="3670934" y="584005"/>
            <a:ext cx="792670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3" name="Google Shape;83;p26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84" name="Google Shape;84;p26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6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6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neweltnetzwerkbayern.de/fileadmin/assets/Kommunen_Eine_Welt/2024_6_A/2024_-_Kommunen_Eine_Welt_-_6_A_-_EWNB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meindebund.at/images/uploads/downloads/2017/Projekte/Ressourceneffiziente_Gemeinde/Projekt_Ressourceneffiziente_Gemeinde_Massnahmenkatalog.pdf" TargetMode="External"/><Relationship Id="rId5" Type="http://schemas.openxmlformats.org/officeDocument/2006/relationships/hyperlink" Target="https://www.kompass-nachhaltigkeit.de/grundlagenwissen/einblick-in-die-beschaffungspraxis" TargetMode="External"/><Relationship Id="rId4" Type="http://schemas.openxmlformats.org/officeDocument/2006/relationships/hyperlink" Target="https://www.kompass-nachhaltigkeit.de/kommunaler-kompass/bayern/rahmenbedingungen-nutzen#c4219103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weltberatung.at/img/1400/4409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ol.at/maeder-feiert-sonnenfest/8131894" TargetMode="External"/><Relationship Id="rId5" Type="http://schemas.openxmlformats.org/officeDocument/2006/relationships/hyperlink" Target="https://www.nuernberg.de/internet/beschaffung/ekv_shop.html#_0_3" TargetMode="External"/><Relationship Id="rId4" Type="http://schemas.openxmlformats.org/officeDocument/2006/relationships/hyperlink" Target="https://www.fairtrade.net/de-de/produkte/fairtrade_produkte/sportbaelle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7131" y="4836746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"/>
          <p:cNvSpPr txBox="1"/>
          <p:nvPr/>
        </p:nvSpPr>
        <p:spPr>
          <a:xfrm>
            <a:off x="6309904" y="4085366"/>
            <a:ext cx="27451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Date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6309904" y="2699012"/>
            <a:ext cx="58821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4000"/>
            </a:pPr>
            <a:r>
              <a:rPr lang="de-DE" sz="3200" b="1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Local</a:t>
            </a:r>
            <a:r>
              <a:rPr lang="de-DE" sz="3200" b="1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 Case Studies – </a:t>
            </a:r>
          </a:p>
          <a:p>
            <a:pPr>
              <a:buSzPts val="4000"/>
            </a:pPr>
            <a:r>
              <a:rPr lang="de-DE" sz="3200" b="1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Peer Sharing</a:t>
            </a:r>
          </a:p>
        </p:txBody>
      </p:sp>
      <p:pic>
        <p:nvPicPr>
          <p:cNvPr id="119" name="Google Shape;119;p1" descr="Ein Bild, das Screenshot, Grafiken, Schrift, Grafikdesig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6857" y="2224159"/>
            <a:ext cx="3409143" cy="186120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"/>
          <p:cNvSpPr txBox="1"/>
          <p:nvPr/>
        </p:nvSpPr>
        <p:spPr>
          <a:xfrm>
            <a:off x="6309904" y="1956744"/>
            <a:ext cx="48914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Train </a:t>
            </a:r>
            <a:r>
              <a:rPr lang="de-DE" sz="18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the</a:t>
            </a: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Trainer: 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5F6492-FEBB-3B1B-71C2-28018DA564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5383033"/>
            <a:ext cx="3687417" cy="14749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>
            <a:spLocks noGrp="1"/>
          </p:cNvSpPr>
          <p:nvPr>
            <p:ph type="title"/>
          </p:nvPr>
        </p:nvSpPr>
        <p:spPr>
          <a:xfrm>
            <a:off x="594349" y="867325"/>
            <a:ext cx="75267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4. Practice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example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Engaging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municipal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employees</a:t>
            </a:r>
            <a:b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</a:b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91" name="Google Shape;191;p36"/>
          <p:cNvSpPr txBox="1">
            <a:spLocks noGrp="1"/>
          </p:cNvSpPr>
          <p:nvPr>
            <p:ph type="body" idx="1"/>
          </p:nvPr>
        </p:nvSpPr>
        <p:spPr>
          <a:xfrm>
            <a:off x="594349" y="2688088"/>
            <a:ext cx="8413726" cy="346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r>
              <a:rPr lang="de-DE" dirty="0">
                <a:latin typeface="Aptos" panose="020B0004020202020204" pitchFamily="34" charset="0"/>
              </a:rPr>
              <a:t>The </a:t>
            </a:r>
            <a:r>
              <a:rPr lang="de-DE" dirty="0" err="1">
                <a:latin typeface="Aptos" panose="020B0004020202020204" pitchFamily="34" charset="0"/>
              </a:rPr>
              <a:t>cleaning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staff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municipality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Payerbach</a:t>
            </a:r>
            <a:r>
              <a:rPr lang="de-DE" dirty="0">
                <a:latin typeface="Aptos" panose="020B0004020202020204" pitchFamily="34" charset="0"/>
              </a:rPr>
              <a:t> (Austria) </a:t>
            </a:r>
            <a:r>
              <a:rPr lang="de-DE" dirty="0" err="1">
                <a:latin typeface="Aptos" panose="020B0004020202020204" pitchFamily="34" charset="0"/>
              </a:rPr>
              <a:t>completed</a:t>
            </a:r>
            <a:r>
              <a:rPr lang="de-DE" dirty="0">
                <a:latin typeface="Aptos" panose="020B0004020202020204" pitchFamily="34" charset="0"/>
              </a:rPr>
              <a:t> a </a:t>
            </a:r>
            <a:r>
              <a:rPr lang="de-DE" dirty="0" err="1">
                <a:latin typeface="Aptos" panose="020B0004020202020204" pitchFamily="34" charset="0"/>
              </a:rPr>
              <a:t>training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course</a:t>
            </a:r>
            <a:r>
              <a:rPr lang="de-DE" dirty="0">
                <a:latin typeface="Aptos" panose="020B0004020202020204" pitchFamily="34" charset="0"/>
              </a:rPr>
              <a:t> on </a:t>
            </a:r>
            <a:r>
              <a:rPr lang="de-DE" dirty="0" err="1">
                <a:latin typeface="Aptos" panose="020B0004020202020204" pitchFamily="34" charset="0"/>
              </a:rPr>
              <a:t>ecological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cleaning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provided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by</a:t>
            </a:r>
            <a:r>
              <a:rPr lang="de-DE" dirty="0">
                <a:latin typeface="Aptos" panose="020B0004020202020204" pitchFamily="34" charset="0"/>
              </a:rPr>
              <a:t> “die </a:t>
            </a:r>
            <a:r>
              <a:rPr lang="de-DE" dirty="0" err="1">
                <a:latin typeface="Aptos" panose="020B0004020202020204" pitchFamily="34" charset="0"/>
              </a:rPr>
              <a:t>umweltberatung</a:t>
            </a:r>
            <a:r>
              <a:rPr lang="de-DE" dirty="0">
                <a:latin typeface="Aptos" panose="020B0004020202020204" pitchFamily="34" charset="0"/>
              </a:rPr>
              <a:t>.” The </a:t>
            </a:r>
            <a:r>
              <a:rPr lang="de-DE" dirty="0" err="1">
                <a:latin typeface="Aptos" panose="020B0004020202020204" pitchFamily="34" charset="0"/>
              </a:rPr>
              <a:t>course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covered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ingredients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dosages</a:t>
            </a:r>
            <a:r>
              <a:rPr lang="de-DE" dirty="0">
                <a:latin typeface="Aptos" panose="020B0004020202020204" pitchFamily="34" charset="0"/>
              </a:rPr>
              <a:t>, and </a:t>
            </a:r>
            <a:r>
              <a:rPr lang="de-DE" dirty="0" err="1">
                <a:latin typeface="Aptos" panose="020B0004020202020204" pitchFamily="34" charset="0"/>
              </a:rPr>
              <a:t>occupational</a:t>
            </a:r>
            <a:r>
              <a:rPr lang="de-DE" dirty="0">
                <a:latin typeface="Aptos" panose="020B0004020202020204" pitchFamily="34" charset="0"/>
              </a:rPr>
              <a:t> and </a:t>
            </a:r>
            <a:r>
              <a:rPr lang="de-DE" dirty="0" err="1">
                <a:latin typeface="Aptos" panose="020B0004020202020204" pitchFamily="34" charset="0"/>
              </a:rPr>
              <a:t>skin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protection</a:t>
            </a:r>
            <a:r>
              <a:rPr lang="de-DE" dirty="0">
                <a:latin typeface="Aptos" panose="020B0004020202020204" pitchFamily="34" charset="0"/>
              </a:rPr>
              <a:t>. As a </a:t>
            </a:r>
            <a:r>
              <a:rPr lang="de-DE" dirty="0" err="1">
                <a:latin typeface="Aptos" panose="020B0004020202020204" pitchFamily="34" charset="0"/>
              </a:rPr>
              <a:t>result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municipality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switched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cleaning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methods</a:t>
            </a:r>
            <a:r>
              <a:rPr lang="de-DE" dirty="0">
                <a:latin typeface="Aptos" panose="020B0004020202020204" pitchFamily="34" charset="0"/>
              </a:rPr>
              <a:t> and </a:t>
            </a:r>
            <a:r>
              <a:rPr lang="de-DE" dirty="0" err="1">
                <a:latin typeface="Aptos" panose="020B0004020202020204" pitchFamily="34" charset="0"/>
              </a:rPr>
              <a:t>products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environmentally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friendly</a:t>
            </a:r>
            <a:r>
              <a:rPr lang="de-DE" dirty="0">
                <a:latin typeface="Aptos" panose="020B0004020202020204" pitchFamily="34" charset="0"/>
              </a:rPr>
              <a:t> alternatives.</a:t>
            </a:r>
          </a:p>
          <a:p>
            <a:r>
              <a:rPr lang="de-DE" dirty="0">
                <a:latin typeface="Aptos" panose="020B0004020202020204" pitchFamily="34" charset="0"/>
              </a:rPr>
              <a:t>The </a:t>
            </a:r>
            <a:r>
              <a:rPr lang="de-DE" dirty="0" err="1">
                <a:latin typeface="Aptos" panose="020B0004020202020204" pitchFamily="34" charset="0"/>
              </a:rPr>
              <a:t>training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greater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awareness</a:t>
            </a:r>
            <a:r>
              <a:rPr lang="de-DE" dirty="0">
                <a:latin typeface="Aptos" panose="020B0004020202020204" pitchFamily="34" charset="0"/>
              </a:rPr>
              <a:t> and </a:t>
            </a:r>
            <a:r>
              <a:rPr lang="de-DE" dirty="0" err="1">
                <a:latin typeface="Aptos" panose="020B0004020202020204" pitchFamily="34" charset="0"/>
              </a:rPr>
              <a:t>motivation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within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team</a:t>
            </a:r>
            <a:r>
              <a:rPr lang="de-DE" dirty="0">
                <a:latin typeface="Aptos" panose="020B0004020202020204" pitchFamily="34" charset="0"/>
              </a:rPr>
              <a:t>, a </a:t>
            </a:r>
            <a:r>
              <a:rPr lang="de-DE" dirty="0" err="1">
                <a:latin typeface="Aptos" panose="020B0004020202020204" pitchFamily="34" charset="0"/>
              </a:rPr>
              <a:t>more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responsible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approach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environmental </a:t>
            </a:r>
            <a:r>
              <a:rPr lang="de-DE" dirty="0" err="1">
                <a:latin typeface="Aptos" panose="020B0004020202020204" pitchFamily="34" charset="0"/>
              </a:rPr>
              <a:t>issues</a:t>
            </a:r>
            <a:r>
              <a:rPr lang="de-DE" dirty="0">
                <a:latin typeface="Aptos" panose="020B0004020202020204" pitchFamily="34" charset="0"/>
              </a:rPr>
              <a:t>, and a </a:t>
            </a:r>
            <a:r>
              <a:rPr lang="de-DE" dirty="0" err="1">
                <a:latin typeface="Aptos" panose="020B0004020202020204" pitchFamily="34" charset="0"/>
              </a:rPr>
              <a:t>significant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reduction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use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chemicals</a:t>
            </a:r>
            <a:r>
              <a:rPr lang="de-DE" dirty="0">
                <a:latin typeface="Aptos" panose="020B0004020202020204" pitchFamily="34" charset="0"/>
              </a:rPr>
              <a:t>. At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same time,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costs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cleaning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agents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were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reduced</a:t>
            </a:r>
            <a:r>
              <a:rPr lang="de-DE" dirty="0">
                <a:latin typeface="Aptos" panose="020B0004020202020204" pitchFamily="34" charset="0"/>
              </a:rPr>
              <a:t> and </a:t>
            </a:r>
            <a:r>
              <a:rPr lang="de-DE" dirty="0" err="1">
                <a:latin typeface="Aptos" panose="020B0004020202020204" pitchFamily="34" charset="0"/>
              </a:rPr>
              <a:t>ecological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standards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were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improved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lang="de-DE" dirty="0">
              <a:effectLst/>
              <a:latin typeface="Aptos" panose="020B0004020202020204" pitchFamily="34" charset="0"/>
            </a:endParaRPr>
          </a:p>
        </p:txBody>
      </p:sp>
      <p:sp>
        <p:nvSpPr>
          <p:cNvPr id="192" name="Google Shape;192;p3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  <p:pic>
        <p:nvPicPr>
          <p:cNvPr id="193" name="Google Shape;193;p36" descr="Ein Bild, das Text, Spielzeug, Screenshot, Grafikdesign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9152" r="14380"/>
          <a:stretch/>
        </p:blipFill>
        <p:spPr>
          <a:xfrm>
            <a:off x="9008075" y="195409"/>
            <a:ext cx="3023099" cy="3026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>
            <a:spLocks noGrp="1"/>
          </p:cNvSpPr>
          <p:nvPr>
            <p:ph type="title"/>
          </p:nvPr>
        </p:nvSpPr>
        <p:spPr>
          <a:xfrm>
            <a:off x="594360" y="437155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Group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exercise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: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Engaging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employees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99" name="Google Shape;199;p37"/>
          <p:cNvSpPr txBox="1">
            <a:spLocks noGrp="1"/>
          </p:cNvSpPr>
          <p:nvPr>
            <p:ph type="body" idx="1"/>
          </p:nvPr>
        </p:nvSpPr>
        <p:spPr>
          <a:xfrm>
            <a:off x="594360" y="2315817"/>
            <a:ext cx="10169718" cy="3958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r>
              <a:rPr lang="de-DE" dirty="0"/>
              <a:t>Work in </a:t>
            </a:r>
            <a:r>
              <a:rPr lang="de-DE" dirty="0" err="1"/>
              <a:t>groups</a:t>
            </a:r>
            <a:r>
              <a:rPr lang="de-DE" dirty="0"/>
              <a:t> and </a:t>
            </a:r>
            <a:r>
              <a:rPr lang="de-DE" dirty="0" err="1"/>
              <a:t>discuss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: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/>
              <a:t>What</a:t>
            </a:r>
            <a:r>
              <a:rPr lang="de-DE" dirty="0"/>
              <a:t> do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think</a:t>
            </a:r>
            <a:r>
              <a:rPr lang="de-DE" dirty="0"/>
              <a:t> was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decisive</a:t>
            </a:r>
            <a:r>
              <a:rPr lang="de-DE" dirty="0"/>
              <a:t> </a:t>
            </a:r>
            <a:r>
              <a:rPr lang="de-DE" dirty="0" err="1"/>
              <a:t>factor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success</a:t>
            </a:r>
            <a:r>
              <a:rPr lang="de-DE" dirty="0"/>
              <a:t>? 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pitfalls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avoid</a:t>
            </a:r>
            <a:r>
              <a:rPr lang="de-DE" dirty="0"/>
              <a:t>? 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difficulties</a:t>
            </a:r>
            <a:r>
              <a:rPr lang="de-DE" dirty="0"/>
              <a:t> in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municipality</a:t>
            </a:r>
            <a:r>
              <a:rPr lang="de-DE" dirty="0"/>
              <a:t>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practice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?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municipality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carried</a:t>
            </a:r>
            <a:r>
              <a:rPr lang="de-DE" dirty="0"/>
              <a:t> out initiatives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engage</a:t>
            </a:r>
            <a:r>
              <a:rPr lang="de-DE" dirty="0"/>
              <a:t> </a:t>
            </a:r>
            <a:r>
              <a:rPr lang="de-DE" dirty="0" err="1"/>
              <a:t>employees</a:t>
            </a:r>
            <a:r>
              <a:rPr lang="de-DE" dirty="0"/>
              <a:t>?</a:t>
            </a:r>
          </a:p>
          <a:p>
            <a:pPr lvl="1" fontAlgn="base"/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yes</a:t>
            </a:r>
            <a:r>
              <a:rPr lang="de-DE" dirty="0"/>
              <a:t>,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did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initiative </a:t>
            </a:r>
            <a:r>
              <a:rPr lang="de-DE" dirty="0" err="1"/>
              <a:t>look</a:t>
            </a:r>
            <a:r>
              <a:rPr lang="de-DE" dirty="0"/>
              <a:t> like?</a:t>
            </a:r>
          </a:p>
          <a:p>
            <a:pPr lvl="1" fontAlgn="base"/>
            <a:r>
              <a:rPr lang="de-DE" dirty="0" err="1"/>
              <a:t>If</a:t>
            </a:r>
            <a:r>
              <a:rPr lang="de-DE" dirty="0"/>
              <a:t> not,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a </a:t>
            </a:r>
            <a:r>
              <a:rPr lang="de-DE" dirty="0" err="1"/>
              <a:t>suitable</a:t>
            </a:r>
            <a:r>
              <a:rPr lang="de-DE" dirty="0"/>
              <a:t> initiative?</a:t>
            </a:r>
          </a:p>
        </p:txBody>
      </p:sp>
      <p:sp>
        <p:nvSpPr>
          <p:cNvPr id="200" name="Google Shape;200;p3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/>
          <p:cNvSpPr txBox="1">
            <a:spLocks noGrp="1"/>
          </p:cNvSpPr>
          <p:nvPr>
            <p:ph type="title"/>
          </p:nvPr>
        </p:nvSpPr>
        <p:spPr>
          <a:xfrm>
            <a:off x="594360" y="528084"/>
            <a:ext cx="6095198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sz="37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5. Practice </a:t>
            </a:r>
            <a:r>
              <a:rPr lang="de-DE" sz="37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example</a:t>
            </a:r>
            <a:r>
              <a:rPr lang="de-DE" sz="37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37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Engaging</a:t>
            </a:r>
            <a:r>
              <a:rPr lang="de-DE" sz="37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37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stakeholders</a:t>
            </a:r>
            <a:endParaRPr sz="37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07" name="Google Shape;207;p38"/>
          <p:cNvSpPr txBox="1">
            <a:spLocks noGrp="1"/>
          </p:cNvSpPr>
          <p:nvPr>
            <p:ph type="body" idx="1"/>
          </p:nvPr>
        </p:nvSpPr>
        <p:spPr>
          <a:xfrm>
            <a:off x="594359" y="2984980"/>
            <a:ext cx="7820591" cy="324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r>
              <a:rPr lang="de-DE" dirty="0" err="1">
                <a:latin typeface="Aptos" panose="020B0004020202020204" pitchFamily="34" charset="0"/>
              </a:rPr>
              <a:t>For</a:t>
            </a:r>
            <a:r>
              <a:rPr lang="de-DE" dirty="0">
                <a:latin typeface="Aptos" panose="020B0004020202020204" pitchFamily="34" charset="0"/>
              </a:rPr>
              <a:t> 15 </a:t>
            </a:r>
            <a:r>
              <a:rPr lang="de-DE" dirty="0" err="1">
                <a:latin typeface="Aptos" panose="020B0004020202020204" pitchFamily="34" charset="0"/>
              </a:rPr>
              <a:t>years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municipality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 Mäder (Austria) </a:t>
            </a:r>
            <a:r>
              <a:rPr lang="de-DE" dirty="0" err="1">
                <a:latin typeface="Aptos" panose="020B0004020202020204" pitchFamily="34" charset="0"/>
              </a:rPr>
              <a:t>has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been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hosting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Sonnenfest (Sun Festival) and </a:t>
            </a:r>
            <a:r>
              <a:rPr lang="de-DE" dirty="0" err="1">
                <a:latin typeface="Aptos" panose="020B0004020202020204" pitchFamily="34" charset="0"/>
              </a:rPr>
              <a:t>inviting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over</a:t>
            </a:r>
            <a:r>
              <a:rPr lang="de-DE" dirty="0">
                <a:latin typeface="Aptos" panose="020B0004020202020204" pitchFamily="34" charset="0"/>
              </a:rPr>
              <a:t> 1,000 </a:t>
            </a:r>
            <a:r>
              <a:rPr lang="de-DE" dirty="0" err="1">
                <a:latin typeface="Aptos" panose="020B0004020202020204" pitchFamily="34" charset="0"/>
              </a:rPr>
              <a:t>co-owners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photovoltaic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system</a:t>
            </a:r>
            <a:r>
              <a:rPr lang="de-DE" dirty="0">
                <a:latin typeface="Aptos" panose="020B0004020202020204" pitchFamily="34" charset="0"/>
              </a:rPr>
              <a:t> on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roof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ÖKO </a:t>
            </a:r>
            <a:r>
              <a:rPr lang="de-DE" dirty="0" err="1">
                <a:latin typeface="Aptos" panose="020B0004020202020204" pitchFamily="34" charset="0"/>
              </a:rPr>
              <a:t>secondary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school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attend</a:t>
            </a:r>
            <a:r>
              <a:rPr lang="de-DE" dirty="0">
                <a:latin typeface="Aptos" panose="020B0004020202020204" pitchFamily="34" charset="0"/>
              </a:rPr>
              <a:t>. The </a:t>
            </a:r>
            <a:r>
              <a:rPr lang="de-DE" dirty="0" err="1">
                <a:latin typeface="Aptos" panose="020B0004020202020204" pitchFamily="34" charset="0"/>
              </a:rPr>
              <a:t>festival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promotes</a:t>
            </a:r>
            <a:r>
              <a:rPr lang="de-DE" dirty="0">
                <a:latin typeface="Aptos" panose="020B0004020202020204" pitchFamily="34" charset="0"/>
              </a:rPr>
              <a:t> environmental </a:t>
            </a:r>
            <a:r>
              <a:rPr lang="de-DE" dirty="0" err="1">
                <a:latin typeface="Aptos" panose="020B0004020202020204" pitchFamily="34" charset="0"/>
              </a:rPr>
              <a:t>education</a:t>
            </a:r>
            <a:r>
              <a:rPr lang="de-DE" dirty="0">
                <a:latin typeface="Aptos" panose="020B0004020202020204" pitchFamily="34" charset="0"/>
              </a:rPr>
              <a:t> and </a:t>
            </a:r>
            <a:r>
              <a:rPr lang="de-DE" dirty="0" err="1">
                <a:latin typeface="Aptos" panose="020B0004020202020204" pitchFamily="34" charset="0"/>
              </a:rPr>
              <a:t>is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hosted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by</a:t>
            </a:r>
            <a:r>
              <a:rPr lang="de-DE" dirty="0">
                <a:latin typeface="Aptos" panose="020B0004020202020204" pitchFamily="34" charset="0"/>
              </a:rPr>
              <a:t> a different Mäder </a:t>
            </a:r>
            <a:r>
              <a:rPr lang="de-DE" dirty="0" err="1">
                <a:latin typeface="Aptos" panose="020B0004020202020204" pitchFamily="34" charset="0"/>
              </a:rPr>
              <a:t>association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each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year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with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organic</a:t>
            </a:r>
            <a:r>
              <a:rPr lang="de-DE" dirty="0">
                <a:latin typeface="Aptos" panose="020B0004020202020204" pitchFamily="34" charset="0"/>
              </a:rPr>
              <a:t> and regional </a:t>
            </a:r>
            <a:r>
              <a:rPr lang="de-DE" dirty="0" err="1">
                <a:latin typeface="Aptos" panose="020B0004020202020204" pitchFamily="34" charset="0"/>
              </a:rPr>
              <a:t>products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  <a:p>
            <a:r>
              <a:rPr lang="de-DE" dirty="0">
                <a:latin typeface="Aptos" panose="020B0004020202020204" pitchFamily="34" charset="0"/>
              </a:rPr>
              <a:t>The </a:t>
            </a:r>
            <a:r>
              <a:rPr lang="de-DE" dirty="0" err="1">
                <a:latin typeface="Aptos" panose="020B0004020202020204" pitchFamily="34" charset="0"/>
              </a:rPr>
              <a:t>journey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climate-friendly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either</a:t>
            </a:r>
            <a:r>
              <a:rPr lang="de-DE" dirty="0">
                <a:latin typeface="Aptos" panose="020B0004020202020204" pitchFamily="34" charset="0"/>
              </a:rPr>
              <a:t> on </a:t>
            </a:r>
            <a:r>
              <a:rPr lang="de-DE" dirty="0" err="1">
                <a:latin typeface="Aptos" panose="020B0004020202020204" pitchFamily="34" charset="0"/>
              </a:rPr>
              <a:t>foot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by</a:t>
            </a:r>
            <a:r>
              <a:rPr lang="de-DE" dirty="0">
                <a:latin typeface="Aptos" panose="020B0004020202020204" pitchFamily="34" charset="0"/>
              </a:rPr>
              <a:t> bike, </a:t>
            </a:r>
            <a:r>
              <a:rPr lang="de-DE" dirty="0" err="1">
                <a:latin typeface="Aptos" panose="020B0004020202020204" pitchFamily="34" charset="0"/>
              </a:rPr>
              <a:t>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public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transport</a:t>
            </a:r>
            <a:r>
              <a:rPr lang="de-DE" dirty="0">
                <a:latin typeface="Aptos" panose="020B0004020202020204" pitchFamily="34" charset="0"/>
              </a:rPr>
              <a:t>. </a:t>
            </a:r>
            <a:r>
              <a:rPr lang="de-DE" dirty="0" err="1">
                <a:latin typeface="Aptos" panose="020B0004020202020204" pitchFamily="34" charset="0"/>
              </a:rPr>
              <a:t>Thanks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free</a:t>
            </a:r>
            <a:r>
              <a:rPr lang="de-DE" dirty="0">
                <a:latin typeface="Aptos" panose="020B0004020202020204" pitchFamily="34" charset="0"/>
              </a:rPr>
              <a:t> bike </a:t>
            </a:r>
            <a:r>
              <a:rPr lang="de-DE" dirty="0" err="1">
                <a:latin typeface="Aptos" panose="020B0004020202020204" pitchFamily="34" charset="0"/>
              </a:rPr>
              <a:t>cleaning</a:t>
            </a:r>
            <a:r>
              <a:rPr lang="de-DE" dirty="0">
                <a:latin typeface="Aptos" panose="020B0004020202020204" pitchFamily="34" charset="0"/>
              </a:rPr>
              <a:t> and </a:t>
            </a:r>
            <a:r>
              <a:rPr lang="de-DE" dirty="0" err="1">
                <a:latin typeface="Aptos" panose="020B0004020202020204" pitchFamily="34" charset="0"/>
              </a:rPr>
              <a:t>free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public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transport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car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parking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spaces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longer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necessary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lang="de-DE" dirty="0">
              <a:effectLst/>
              <a:latin typeface="Aptos" panose="020B0004020202020204" pitchFamily="34" charset="0"/>
            </a:endParaRPr>
          </a:p>
        </p:txBody>
      </p:sp>
      <p:sp>
        <p:nvSpPr>
          <p:cNvPr id="208" name="Google Shape;208;p38"/>
          <p:cNvSpPr txBox="1"/>
          <p:nvPr/>
        </p:nvSpPr>
        <p:spPr>
          <a:xfrm>
            <a:off x="10409275" y="6457880"/>
            <a:ext cx="15523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Sonnenfest Mäder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Quelle: vol.at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  <p:pic>
        <p:nvPicPr>
          <p:cNvPr id="210" name="Google Shape;210;p38" descr="Ein Bild, das draußen, Himmel, Gebäude, Schuhwerk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14216" r="23775"/>
          <a:stretch/>
        </p:blipFill>
        <p:spPr>
          <a:xfrm>
            <a:off x="8909221" y="311860"/>
            <a:ext cx="3052407" cy="345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>
            <a:spLocks noGrp="1"/>
          </p:cNvSpPr>
          <p:nvPr>
            <p:ph type="title"/>
          </p:nvPr>
        </p:nvSpPr>
        <p:spPr>
          <a:xfrm>
            <a:off x="594360" y="437155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Group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exercise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: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Engaging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stakeholders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16" name="Google Shape;216;p39"/>
          <p:cNvSpPr txBox="1">
            <a:spLocks noGrp="1"/>
          </p:cNvSpPr>
          <p:nvPr>
            <p:ph type="body" idx="1"/>
          </p:nvPr>
        </p:nvSpPr>
        <p:spPr>
          <a:xfrm>
            <a:off x="594360" y="2315817"/>
            <a:ext cx="10169718" cy="3958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r>
              <a:rPr lang="de-DE" dirty="0">
                <a:latin typeface="Aptos" panose="020B0004020202020204" pitchFamily="34" charset="0"/>
              </a:rPr>
              <a:t>Work in </a:t>
            </a:r>
            <a:r>
              <a:rPr lang="de-DE" dirty="0" err="1">
                <a:latin typeface="Aptos" panose="020B0004020202020204" pitchFamily="34" charset="0"/>
              </a:rPr>
              <a:t>groups</a:t>
            </a:r>
            <a:r>
              <a:rPr lang="de-DE" dirty="0">
                <a:latin typeface="Aptos" panose="020B0004020202020204" pitchFamily="34" charset="0"/>
              </a:rPr>
              <a:t> and </a:t>
            </a:r>
            <a:r>
              <a:rPr lang="de-DE" dirty="0" err="1">
                <a:latin typeface="Aptos" panose="020B0004020202020204" pitchFamily="34" charset="0"/>
              </a:rPr>
              <a:t>discuss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following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questions</a:t>
            </a:r>
            <a:r>
              <a:rPr lang="de-DE" dirty="0">
                <a:latin typeface="Aptos" panose="020B0004020202020204" pitchFamily="34" charset="0"/>
              </a:rPr>
              <a:t>: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What</a:t>
            </a:r>
            <a:r>
              <a:rPr lang="de-DE" dirty="0">
                <a:latin typeface="Aptos" panose="020B0004020202020204" pitchFamily="34" charset="0"/>
              </a:rPr>
              <a:t> do </a:t>
            </a:r>
            <a:r>
              <a:rPr lang="de-DE" dirty="0" err="1">
                <a:latin typeface="Aptos" panose="020B0004020202020204" pitchFamily="34" charset="0"/>
              </a:rPr>
              <a:t>you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think</a:t>
            </a:r>
            <a:r>
              <a:rPr lang="de-DE" dirty="0">
                <a:latin typeface="Aptos" panose="020B0004020202020204" pitchFamily="34" charset="0"/>
              </a:rPr>
              <a:t> was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decisive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factor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success</a:t>
            </a:r>
            <a:r>
              <a:rPr lang="de-DE" dirty="0">
                <a:latin typeface="Aptos" panose="020B0004020202020204" pitchFamily="34" charset="0"/>
              </a:rPr>
              <a:t>? 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What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pitfalls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avoid</a:t>
            </a:r>
            <a:r>
              <a:rPr lang="de-DE" dirty="0">
                <a:latin typeface="Aptos" panose="020B0004020202020204" pitchFamily="34" charset="0"/>
              </a:rPr>
              <a:t>? 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Would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difficulties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your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municipality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compared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good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practice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example</a:t>
            </a:r>
            <a:r>
              <a:rPr lang="de-DE" dirty="0">
                <a:latin typeface="Aptos" panose="020B0004020202020204" pitchFamily="34" charset="0"/>
              </a:rPr>
              <a:t>?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Has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your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municipality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already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carried</a:t>
            </a:r>
            <a:r>
              <a:rPr lang="de-DE" dirty="0">
                <a:latin typeface="Aptos" panose="020B0004020202020204" pitchFamily="34" charset="0"/>
              </a:rPr>
              <a:t> out initiatives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engage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stakeholders</a:t>
            </a:r>
            <a:r>
              <a:rPr lang="de-DE" dirty="0">
                <a:latin typeface="Aptos" panose="020B0004020202020204" pitchFamily="34" charset="0"/>
              </a:rPr>
              <a:t>?</a:t>
            </a:r>
          </a:p>
          <a:p>
            <a:pPr lvl="1" fontAlgn="base"/>
            <a:r>
              <a:rPr lang="de-DE" dirty="0" err="1">
                <a:latin typeface="Aptos" panose="020B0004020202020204" pitchFamily="34" charset="0"/>
              </a:rPr>
              <a:t>If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yes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how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did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initiative </a:t>
            </a:r>
            <a:r>
              <a:rPr lang="de-DE" dirty="0" err="1">
                <a:latin typeface="Aptos" panose="020B0004020202020204" pitchFamily="34" charset="0"/>
              </a:rPr>
              <a:t>look</a:t>
            </a:r>
            <a:r>
              <a:rPr lang="de-DE" dirty="0">
                <a:latin typeface="Aptos" panose="020B0004020202020204" pitchFamily="34" charset="0"/>
              </a:rPr>
              <a:t> like?</a:t>
            </a:r>
          </a:p>
          <a:p>
            <a:pPr lvl="1" fontAlgn="base"/>
            <a:r>
              <a:rPr lang="de-DE" dirty="0" err="1">
                <a:latin typeface="Aptos" panose="020B0004020202020204" pitchFamily="34" charset="0"/>
              </a:rPr>
              <a:t>If</a:t>
            </a:r>
            <a:r>
              <a:rPr lang="de-DE" dirty="0">
                <a:latin typeface="Aptos" panose="020B0004020202020204" pitchFamily="34" charset="0"/>
              </a:rPr>
              <a:t> not, </a:t>
            </a:r>
            <a:r>
              <a:rPr lang="de-DE" dirty="0" err="1">
                <a:latin typeface="Aptos" panose="020B0004020202020204" pitchFamily="34" charset="0"/>
              </a:rPr>
              <a:t>what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could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be</a:t>
            </a:r>
            <a:r>
              <a:rPr lang="de-DE" dirty="0">
                <a:latin typeface="Aptos" panose="020B0004020202020204" pitchFamily="34" charset="0"/>
              </a:rPr>
              <a:t> a </a:t>
            </a:r>
            <a:r>
              <a:rPr lang="de-DE" dirty="0" err="1">
                <a:latin typeface="Aptos" panose="020B0004020202020204" pitchFamily="34" charset="0"/>
              </a:rPr>
              <a:t>suitable</a:t>
            </a:r>
            <a:r>
              <a:rPr lang="de-DE" dirty="0">
                <a:latin typeface="Aptos" panose="020B0004020202020204" pitchFamily="34" charset="0"/>
              </a:rPr>
              <a:t> initiative?</a:t>
            </a:r>
          </a:p>
        </p:txBody>
      </p:sp>
      <p:sp>
        <p:nvSpPr>
          <p:cNvPr id="217" name="Google Shape;217;p3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>
            <a:spLocks noGrp="1"/>
          </p:cNvSpPr>
          <p:nvPr>
            <p:ph type="title"/>
          </p:nvPr>
        </p:nvSpPr>
        <p:spPr>
          <a:xfrm>
            <a:off x="594359" y="525780"/>
            <a:ext cx="10009473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6. Practice </a:t>
            </a:r>
            <a:r>
              <a:rPr lang="de-DE" sz="40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example</a:t>
            </a:r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: Risk Electric </a:t>
            </a:r>
            <a:r>
              <a:rPr lang="de-DE" sz="40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cars</a:t>
            </a:r>
            <a:endParaRPr sz="40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24" name="Google Shape;224;p40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622870" cy="4050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The Berlin Police Department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has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purchased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electric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cars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, but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users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are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not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entirely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happy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with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them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. 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What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risks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might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there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be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?</a:t>
            </a:r>
            <a:endParaRPr lang="de-DE" sz="2000" dirty="0">
              <a:solidFill>
                <a:srgbClr val="3F3F3F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225" name="Google Shape;225;p4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  <p:pic>
        <p:nvPicPr>
          <p:cNvPr id="226" name="Google Shape;226;p40" descr="Ein Bild, das Landfahrzeug, Fahrzeug, Transport, Rad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4511" y="2645414"/>
            <a:ext cx="4451912" cy="2826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1"/>
          <p:cNvSpPr txBox="1">
            <a:spLocks noGrp="1"/>
          </p:cNvSpPr>
          <p:nvPr>
            <p:ph type="title"/>
          </p:nvPr>
        </p:nvSpPr>
        <p:spPr>
          <a:xfrm>
            <a:off x="594360" y="482405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Group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example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: Risk Electric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cars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33" name="Google Shape;233;p41"/>
          <p:cNvSpPr txBox="1">
            <a:spLocks noGrp="1"/>
          </p:cNvSpPr>
          <p:nvPr>
            <p:ph type="body" idx="1"/>
          </p:nvPr>
        </p:nvSpPr>
        <p:spPr>
          <a:xfrm>
            <a:off x="514847" y="2621693"/>
            <a:ext cx="10169718" cy="3958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r>
              <a:rPr lang="de-DE" dirty="0">
                <a:latin typeface="Aptos" panose="020B0004020202020204" pitchFamily="34" charset="0"/>
              </a:rPr>
              <a:t>Work in </a:t>
            </a:r>
            <a:r>
              <a:rPr lang="de-DE" dirty="0" err="1">
                <a:latin typeface="Aptos" panose="020B0004020202020204" pitchFamily="34" charset="0"/>
              </a:rPr>
              <a:t>groups</a:t>
            </a:r>
            <a:r>
              <a:rPr lang="de-DE" dirty="0">
                <a:latin typeface="Aptos" panose="020B0004020202020204" pitchFamily="34" charset="0"/>
              </a:rPr>
              <a:t> and </a:t>
            </a:r>
            <a:r>
              <a:rPr lang="de-DE" dirty="0" err="1">
                <a:latin typeface="Aptos" panose="020B0004020202020204" pitchFamily="34" charset="0"/>
              </a:rPr>
              <a:t>discuss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following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questions</a:t>
            </a:r>
            <a:r>
              <a:rPr lang="de-DE" dirty="0">
                <a:latin typeface="Aptos" panose="020B0004020202020204" pitchFamily="34" charset="0"/>
              </a:rPr>
              <a:t>: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What</a:t>
            </a:r>
            <a:r>
              <a:rPr lang="de-DE" dirty="0">
                <a:latin typeface="Aptos" panose="020B0004020202020204" pitchFamily="34" charset="0"/>
              </a:rPr>
              <a:t> do </a:t>
            </a:r>
            <a:r>
              <a:rPr lang="de-DE" dirty="0" err="1">
                <a:latin typeface="Aptos" panose="020B0004020202020204" pitchFamily="34" charset="0"/>
              </a:rPr>
              <a:t>you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think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risks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if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Berlin Police Department </a:t>
            </a:r>
            <a:r>
              <a:rPr lang="de-DE" dirty="0" err="1">
                <a:latin typeface="Aptos" panose="020B0004020202020204" pitchFamily="34" charset="0"/>
              </a:rPr>
              <a:t>procures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electric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cars</a:t>
            </a:r>
            <a:r>
              <a:rPr lang="de-DE" dirty="0">
                <a:latin typeface="Aptos" panose="020B0004020202020204" pitchFamily="34" charset="0"/>
              </a:rPr>
              <a:t>?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How </a:t>
            </a:r>
            <a:r>
              <a:rPr lang="de-DE" dirty="0" err="1">
                <a:latin typeface="Aptos" panose="020B0004020202020204" pitchFamily="34" charset="0"/>
              </a:rPr>
              <a:t>can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these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risks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be</a:t>
            </a:r>
            <a:r>
              <a:rPr lang="de-DE" dirty="0">
                <a:latin typeface="Aptos" panose="020B0004020202020204" pitchFamily="34" charset="0"/>
              </a:rPr>
              <a:t> dealt </a:t>
            </a:r>
            <a:r>
              <a:rPr lang="de-DE" dirty="0" err="1">
                <a:latin typeface="Aptos" panose="020B0004020202020204" pitchFamily="34" charset="0"/>
              </a:rPr>
              <a:t>with</a:t>
            </a:r>
            <a:r>
              <a:rPr lang="de-DE" dirty="0">
                <a:latin typeface="Aptos" panose="020B0004020202020204" pitchFamily="34" charset="0"/>
              </a:rPr>
              <a:t>?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Would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difficulties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your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municipality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procuring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electric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cars</a:t>
            </a:r>
            <a:r>
              <a:rPr lang="de-DE" dirty="0">
                <a:latin typeface="Aptos" panose="020B0004020202020204" pitchFamily="34" charset="0"/>
              </a:rPr>
              <a:t>?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What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risks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concerning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sustainable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procurement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occurred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your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municipality</a:t>
            </a:r>
            <a:r>
              <a:rPr lang="de-DE" dirty="0">
                <a:latin typeface="Aptos" panose="020B0004020202020204" pitchFamily="34" charset="0"/>
              </a:rPr>
              <a:t>?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What</a:t>
            </a:r>
            <a:r>
              <a:rPr lang="de-DE" dirty="0">
                <a:latin typeface="Aptos" panose="020B0004020202020204" pitchFamily="34" charset="0"/>
              </a:rPr>
              <a:t> possible </a:t>
            </a:r>
            <a:r>
              <a:rPr lang="de-DE" dirty="0" err="1">
                <a:latin typeface="Aptos" panose="020B0004020202020204" pitchFamily="34" charset="0"/>
              </a:rPr>
              <a:t>risks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could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you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think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?</a:t>
            </a:r>
          </a:p>
        </p:txBody>
      </p:sp>
      <p:sp>
        <p:nvSpPr>
          <p:cNvPr id="234" name="Google Shape;234;p4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901954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de-DE" sz="48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Thank</a:t>
            </a:r>
            <a:r>
              <a:rPr lang="de-DE" sz="48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48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you</a:t>
            </a:r>
            <a:r>
              <a:rPr lang="de-DE" sz="48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!</a:t>
            </a:r>
            <a:endParaRPr sz="54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241" name="Google Shape;241;p15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1263" y="4950064"/>
            <a:ext cx="5273749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EDD41A4-525B-344A-128F-A3B33F1BF2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5383033"/>
            <a:ext cx="3687417" cy="147496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4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Sources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text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: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50" name="Google Shape;250;p44"/>
          <p:cNvSpPr txBox="1">
            <a:spLocks noGrp="1"/>
          </p:cNvSpPr>
          <p:nvPr>
            <p:ph type="body" idx="1"/>
          </p:nvPr>
        </p:nvSpPr>
        <p:spPr>
          <a:xfrm>
            <a:off x="594360" y="1988665"/>
            <a:ext cx="11131475" cy="4057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55000" lnSpcReduction="20000"/>
          </a:bodyPr>
          <a:lstStyle/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218180"/>
              <a:buFont typeface="Arial"/>
              <a:buChar char="•"/>
            </a:pPr>
            <a:r>
              <a:rPr lang="de-DE" sz="2000" b="0" dirty="0">
                <a:latin typeface="Aptos" panose="020B0004020202020204" pitchFamily="34" charset="0"/>
                <a:sym typeface="Arial"/>
              </a:rPr>
              <a:t>„Kommunen und Eine Welt – Handreichung für kommunale Eine Welt-Arbeit in Bayern“ Dr. Alexander </a:t>
            </a:r>
            <a:r>
              <a:rPr lang="de-DE" sz="2000" b="0" dirty="0" err="1">
                <a:latin typeface="Aptos" panose="020B0004020202020204" pitchFamily="34" charset="0"/>
                <a:sym typeface="Arial"/>
              </a:rPr>
              <a:t>Fonari</a:t>
            </a:r>
            <a:r>
              <a:rPr lang="de-DE" sz="2000" b="0" dirty="0">
                <a:latin typeface="Aptos" panose="020B0004020202020204" pitchFamily="34" charset="0"/>
                <a:sym typeface="Arial"/>
              </a:rPr>
              <a:t>, Vivien Führ und Norbert Stamm für Eine Welt Netzwerk Bayern e.V. 6. Auflage, Augsburg 2024. S. 36. </a:t>
            </a:r>
            <a:r>
              <a:rPr lang="de-DE" sz="2000" b="0" dirty="0" err="1">
                <a:latin typeface="Aptos" panose="020B0004020202020204" pitchFamily="34" charset="0"/>
                <a:sym typeface="Arial"/>
              </a:rPr>
              <a:t>Available</a:t>
            </a:r>
            <a:r>
              <a:rPr lang="de-DE" sz="2000" b="0" dirty="0">
                <a:latin typeface="Aptos" panose="020B0004020202020204" pitchFamily="34" charset="0"/>
                <a:sym typeface="Arial"/>
              </a:rPr>
              <a:t> online: </a:t>
            </a:r>
            <a:r>
              <a:rPr lang="de-DE" sz="2000" b="0" u="sng" dirty="0">
                <a:solidFill>
                  <a:schemeClr val="hlink"/>
                </a:solidFill>
                <a:latin typeface="Aptos" panose="020B0004020202020204" pitchFamily="34" charset="0"/>
                <a:sym typeface="Arial"/>
                <a:hlinkClick r:id="rId3"/>
              </a:rPr>
              <a:t>https://www.eineweltnetzwerkbayern.de/fileadmin/assets/Kommunen_Eine_Welt/2024_6_A/2024_-_Kommunen_Eine_Welt_-_6_A_-_EWNB.pdf</a:t>
            </a:r>
            <a:r>
              <a:rPr lang="de-DE" sz="2000" b="0" dirty="0">
                <a:latin typeface="Aptos" panose="020B0004020202020204" pitchFamily="34" charset="0"/>
                <a:sym typeface="Arial"/>
              </a:rPr>
              <a:t> </a:t>
            </a:r>
            <a:endParaRPr b="0" dirty="0">
              <a:latin typeface="Aptos" panose="020B0004020202020204" pitchFamily="34" charset="0"/>
              <a:sym typeface="Arial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218180"/>
              <a:buFont typeface="Arial"/>
              <a:buChar char="•"/>
            </a:pPr>
            <a:r>
              <a:rPr lang="de-DE" sz="2000" b="0" dirty="0">
                <a:latin typeface="Aptos" panose="020B0004020202020204" pitchFamily="34" charset="0"/>
                <a:sym typeface="Arial"/>
              </a:rPr>
              <a:t>Kompass Nachhaltigkeit „Nürnberg - Elektronisches Einkaufssystem zur Steuerung nachhaltiger Beschaffung (2023)“. </a:t>
            </a:r>
            <a:r>
              <a:rPr lang="de-DE" sz="2000" b="0" dirty="0" err="1">
                <a:latin typeface="Aptos" panose="020B0004020202020204" pitchFamily="34" charset="0"/>
                <a:sym typeface="Arial"/>
              </a:rPr>
              <a:t>Available</a:t>
            </a:r>
            <a:r>
              <a:rPr lang="de-DE" sz="2000" b="0" dirty="0">
                <a:latin typeface="Aptos" panose="020B0004020202020204" pitchFamily="34" charset="0"/>
                <a:sym typeface="Arial"/>
              </a:rPr>
              <a:t> online: </a:t>
            </a:r>
            <a:r>
              <a:rPr lang="de-DE" sz="2000" b="0" u="sng" dirty="0">
                <a:solidFill>
                  <a:schemeClr val="hlink"/>
                </a:solidFill>
                <a:latin typeface="Aptos" panose="020B0004020202020204" pitchFamily="34" charset="0"/>
                <a:sym typeface="Arial"/>
                <a:hlinkClick r:id="rId4"/>
              </a:rPr>
              <a:t>https://www.kompass-nachhaltigkeit.de/kommunaler-kompass/bayern/rahmenbedingungen-nutzen#c42191036</a:t>
            </a:r>
            <a:endParaRPr sz="2000" b="0" dirty="0">
              <a:latin typeface="Aptos" panose="020B0004020202020204" pitchFamily="34" charset="0"/>
              <a:sym typeface="Arial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218180"/>
              <a:buFont typeface="Arial"/>
              <a:buChar char="•"/>
            </a:pPr>
            <a:r>
              <a:rPr lang="de-DE" sz="2000" b="0" dirty="0">
                <a:latin typeface="Aptos" panose="020B0004020202020204" pitchFamily="34" charset="0"/>
                <a:sym typeface="Arial"/>
              </a:rPr>
              <a:t>Kompass Nachhaltigkeit, Film „Einblicke in die Beschaffungspraxis“. </a:t>
            </a:r>
            <a:r>
              <a:rPr lang="de-DE" sz="2000" b="0" dirty="0" err="1">
                <a:latin typeface="Aptos" panose="020B0004020202020204" pitchFamily="34" charset="0"/>
                <a:sym typeface="Arial"/>
              </a:rPr>
              <a:t>Available</a:t>
            </a:r>
            <a:r>
              <a:rPr lang="de-DE" sz="2000" b="0" dirty="0">
                <a:latin typeface="Aptos" panose="020B0004020202020204" pitchFamily="34" charset="0"/>
                <a:sym typeface="Arial"/>
              </a:rPr>
              <a:t> online: </a:t>
            </a:r>
            <a:r>
              <a:rPr lang="de-DE" sz="2000" b="0" u="sng" dirty="0">
                <a:solidFill>
                  <a:schemeClr val="hlink"/>
                </a:solidFill>
                <a:latin typeface="Aptos" panose="020B0004020202020204" pitchFamily="34" charset="0"/>
                <a:sym typeface="Arial"/>
                <a:hlinkClick r:id="rId5"/>
              </a:rPr>
              <a:t>https://www.kompass-nachhaltigkeit.de/grundlagenwissen/einblick-in-die-beschaffungspraxis</a:t>
            </a:r>
            <a:r>
              <a:rPr lang="de-DE" sz="2000" b="0" dirty="0">
                <a:latin typeface="Aptos" panose="020B0004020202020204" pitchFamily="34" charset="0"/>
                <a:sym typeface="Arial"/>
              </a:rPr>
              <a:t> </a:t>
            </a:r>
            <a:endParaRPr b="0" dirty="0">
              <a:latin typeface="Aptos" panose="020B0004020202020204" pitchFamily="34" charset="0"/>
              <a:sym typeface="Arial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218180"/>
              <a:buFont typeface="Arial"/>
              <a:buChar char="•"/>
            </a:pPr>
            <a:r>
              <a:rPr lang="de-DE" sz="2000" b="0" dirty="0">
                <a:latin typeface="Aptos" panose="020B0004020202020204" pitchFamily="34" charset="0"/>
                <a:sym typeface="Arial"/>
              </a:rPr>
              <a:t>Leitfaden „Klimaschutz in Gemeinden“, Kapitel „Nachhaltige Beschaffung für Gemeinden“, 2016. Herausgeber und Vertrieb: Klimabündnis Österreich GmbH. „</a:t>
            </a:r>
            <a:r>
              <a:rPr lang="de-DE" sz="2000" b="0" dirty="0" err="1">
                <a:latin typeface="Aptos" panose="020B0004020202020204" pitchFamily="34" charset="0"/>
                <a:sym typeface="Arial"/>
              </a:rPr>
              <a:t>Good</a:t>
            </a:r>
            <a:r>
              <a:rPr lang="de-DE" sz="2000" b="0" dirty="0">
                <a:latin typeface="Aptos" panose="020B0004020202020204" pitchFamily="34" charset="0"/>
                <a:sym typeface="Arial"/>
              </a:rPr>
              <a:t>-Practice Beispiel: Sonnenfest – Gemeinde Mäder, Vorarlberg“ S. 8. </a:t>
            </a:r>
            <a:r>
              <a:rPr lang="de-DE" sz="2000" b="0" dirty="0" err="1">
                <a:latin typeface="Aptos" panose="020B0004020202020204" pitchFamily="34" charset="0"/>
                <a:sym typeface="Arial"/>
              </a:rPr>
              <a:t>Available</a:t>
            </a:r>
            <a:r>
              <a:rPr lang="de-DE" sz="2000" b="0" dirty="0">
                <a:latin typeface="Aptos" panose="020B0004020202020204" pitchFamily="34" charset="0"/>
                <a:sym typeface="Arial"/>
              </a:rPr>
              <a:t> online: https://</a:t>
            </a:r>
            <a:r>
              <a:rPr lang="de-DE" sz="2000" b="0" dirty="0" err="1">
                <a:latin typeface="Aptos" panose="020B0004020202020204" pitchFamily="34" charset="0"/>
                <a:sym typeface="Arial"/>
              </a:rPr>
              <a:t>www.klimabuendnis.at</a:t>
            </a:r>
            <a:r>
              <a:rPr lang="de-DE" sz="2000" b="0" dirty="0">
                <a:latin typeface="Aptos" panose="020B0004020202020204" pitchFamily="34" charset="0"/>
                <a:sym typeface="Arial"/>
              </a:rPr>
              <a:t>/</a:t>
            </a:r>
            <a:r>
              <a:rPr lang="de-DE" sz="2000" b="0" dirty="0" err="1">
                <a:latin typeface="Aptos" panose="020B0004020202020204" pitchFamily="34" charset="0"/>
                <a:sym typeface="Arial"/>
              </a:rPr>
              <a:t>wp</a:t>
            </a:r>
            <a:r>
              <a:rPr lang="de-DE" sz="2000" b="0" dirty="0">
                <a:latin typeface="Aptos" panose="020B0004020202020204" pitchFamily="34" charset="0"/>
                <a:sym typeface="Arial"/>
              </a:rPr>
              <a:t>-content/</a:t>
            </a:r>
            <a:r>
              <a:rPr lang="de-DE" sz="2000" b="0" dirty="0" err="1">
                <a:latin typeface="Aptos" panose="020B0004020202020204" pitchFamily="34" charset="0"/>
                <a:sym typeface="Arial"/>
              </a:rPr>
              <a:t>uploads</a:t>
            </a:r>
            <a:r>
              <a:rPr lang="de-DE" sz="2000" b="0" dirty="0">
                <a:latin typeface="Aptos" panose="020B0004020202020204" pitchFamily="34" charset="0"/>
                <a:sym typeface="Arial"/>
              </a:rPr>
              <a:t>/2024/03/6_kbu_lf_beschaffung.pdf</a:t>
            </a:r>
            <a:endParaRPr b="0" dirty="0">
              <a:latin typeface="Aptos" panose="020B0004020202020204" pitchFamily="34" charset="0"/>
              <a:sym typeface="Arial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218180"/>
              <a:buFont typeface="Arial"/>
              <a:buChar char="•"/>
            </a:pPr>
            <a:r>
              <a:rPr lang="de-DE" sz="2000" b="0" dirty="0">
                <a:latin typeface="Aptos" panose="020B0004020202020204" pitchFamily="34" charset="0"/>
                <a:sym typeface="Arial"/>
              </a:rPr>
              <a:t>Maßnahmenkatalog „ Ressourceneffiziente Gemeinde“ 2016, Hrsg. Ressourcen Management Agentur (RMA).S. 41 – 42. </a:t>
            </a:r>
            <a:r>
              <a:rPr lang="de-DE" sz="2000" b="0" dirty="0" err="1">
                <a:latin typeface="Aptos" panose="020B0004020202020204" pitchFamily="34" charset="0"/>
                <a:sym typeface="Arial"/>
              </a:rPr>
              <a:t>Available</a:t>
            </a:r>
            <a:r>
              <a:rPr lang="de-DE" sz="2000" b="0" dirty="0">
                <a:latin typeface="Aptos" panose="020B0004020202020204" pitchFamily="34" charset="0"/>
                <a:sym typeface="Arial"/>
              </a:rPr>
              <a:t> online: </a:t>
            </a:r>
            <a:r>
              <a:rPr lang="de-DE" sz="2000" b="0" u="sng" dirty="0">
                <a:solidFill>
                  <a:schemeClr val="hlink"/>
                </a:solidFill>
                <a:latin typeface="Aptos" panose="020B0004020202020204" pitchFamily="34" charset="0"/>
                <a:sym typeface="Arial"/>
                <a:hlinkClick r:id="rId6"/>
              </a:rPr>
              <a:t>https://gemeindebund.at/images/uploads/downloads/2017/Projekte/Ressourceneffiziente_Gemeinde/Projekt_Ressourceneffiziente_Gemeinde_Massnahmenkatalog.pdf</a:t>
            </a:r>
            <a:endParaRPr sz="2000" b="0" dirty="0">
              <a:latin typeface="Aptos" panose="020B0004020202020204" pitchFamily="34" charset="0"/>
              <a:sym typeface="Arial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218180"/>
              <a:buFont typeface="Arial"/>
              <a:buChar char="•"/>
            </a:pPr>
            <a:r>
              <a:rPr lang="de-DE" sz="2000" b="0" dirty="0">
                <a:latin typeface="Aptos" panose="020B0004020202020204" pitchFamily="34" charset="0"/>
                <a:sym typeface="Arial"/>
              </a:rPr>
              <a:t>„NACHHALTIG EINKAUFEN – EINE ORIENTIERUNG FÜR STÄDTE UND GEMEINDEN“ </a:t>
            </a:r>
            <a:r>
              <a:rPr lang="de-DE" sz="2000" b="0" dirty="0" err="1">
                <a:latin typeface="Aptos" panose="020B0004020202020204" pitchFamily="34" charset="0"/>
                <a:sym typeface="Arial"/>
              </a:rPr>
              <a:t>edited</a:t>
            </a:r>
            <a:r>
              <a:rPr lang="de-DE" sz="2000" b="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dirty="0" err="1">
                <a:latin typeface="Aptos" panose="020B0004020202020204" pitchFamily="34" charset="0"/>
                <a:sym typeface="Arial"/>
              </a:rPr>
              <a:t>by</a:t>
            </a:r>
            <a:r>
              <a:rPr lang="de-DE" sz="2000" b="0" dirty="0">
                <a:latin typeface="Aptos" panose="020B0004020202020204" pitchFamily="34" charset="0"/>
                <a:sym typeface="Arial"/>
              </a:rPr>
              <a:t> BUNDESMINISTERIUM FÜR LAND- UND FORSTWIRTSCHAFT, UMWELT UND WASSERWIRTSCHAFT </a:t>
            </a:r>
            <a:r>
              <a:rPr lang="de-DE" sz="2000" b="0" dirty="0" err="1">
                <a:latin typeface="Aptos" panose="020B0004020202020204" pitchFamily="34" charset="0"/>
                <a:sym typeface="Arial"/>
              </a:rPr>
              <a:t>page</a:t>
            </a:r>
            <a:r>
              <a:rPr lang="de-DE" sz="2000" b="0" dirty="0">
                <a:latin typeface="Aptos" panose="020B0004020202020204" pitchFamily="34" charset="0"/>
                <a:sym typeface="Arial"/>
              </a:rPr>
              <a:t>. 43</a:t>
            </a:r>
            <a:endParaRPr sz="2000" b="0"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251" name="Google Shape;251;p4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5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Sources </a:t>
            </a:r>
            <a:r>
              <a:rPr lang="de-DE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photos: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57" name="Google Shape;257;p45"/>
          <p:cNvSpPr txBox="1">
            <a:spLocks noGrp="1"/>
          </p:cNvSpPr>
          <p:nvPr>
            <p:ph type="body" idx="1"/>
          </p:nvPr>
        </p:nvSpPr>
        <p:spPr>
          <a:xfrm>
            <a:off x="594360" y="2040627"/>
            <a:ext cx="11303472" cy="403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1400" b="0" dirty="0">
                <a:latin typeface="Aptos" panose="020B0004020202020204" pitchFamily="34" charset="0"/>
                <a:sym typeface="Arial"/>
              </a:rPr>
              <a:t>Die Umweltberatung „Ökologisch und effizient reinigen“. </a:t>
            </a:r>
            <a:r>
              <a:rPr lang="de-DE" sz="1400" b="0" dirty="0" err="1">
                <a:latin typeface="Aptos" panose="020B0004020202020204" pitchFamily="34" charset="0"/>
                <a:sym typeface="Arial"/>
              </a:rPr>
              <a:t>Available</a:t>
            </a:r>
            <a:r>
              <a:rPr lang="de-DE" sz="1400" b="0" dirty="0">
                <a:latin typeface="Aptos" panose="020B0004020202020204" pitchFamily="34" charset="0"/>
                <a:sym typeface="Arial"/>
              </a:rPr>
              <a:t> online: </a:t>
            </a:r>
            <a:r>
              <a:rPr lang="de-DE" sz="1400" b="0" u="sng" dirty="0">
                <a:solidFill>
                  <a:schemeClr val="hlink"/>
                </a:solidFill>
                <a:latin typeface="Aptos" panose="020B0004020202020204" pitchFamily="34" charset="0"/>
                <a:sym typeface="Arial"/>
                <a:hlinkClick r:id="rId3"/>
              </a:rPr>
              <a:t>https://www.umweltberatung.at/img/1400/4409.jpg</a:t>
            </a:r>
            <a:endParaRPr sz="1400" b="0" dirty="0">
              <a:latin typeface="Aptos" panose="020B0004020202020204" pitchFamily="34" charset="0"/>
              <a:sym typeface="Arial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1400" b="0" dirty="0" err="1">
                <a:latin typeface="Aptos" panose="020B0004020202020204" pitchFamily="34" charset="0"/>
                <a:sym typeface="Arial"/>
              </a:rPr>
              <a:t>Fairtrade.net</a:t>
            </a:r>
            <a:r>
              <a:rPr lang="de-DE" sz="1400" b="0" dirty="0">
                <a:latin typeface="Aptos" panose="020B0004020202020204" pitchFamily="34" charset="0"/>
                <a:sym typeface="Arial"/>
              </a:rPr>
              <a:t> „Fairtrade-Sportbälle“. </a:t>
            </a:r>
            <a:r>
              <a:rPr lang="de-DE" sz="1400" b="0" dirty="0" err="1">
                <a:latin typeface="Aptos" panose="020B0004020202020204" pitchFamily="34" charset="0"/>
                <a:sym typeface="Arial"/>
              </a:rPr>
              <a:t>Available</a:t>
            </a:r>
            <a:r>
              <a:rPr lang="de-DE" sz="1400" b="0" dirty="0">
                <a:latin typeface="Aptos" panose="020B0004020202020204" pitchFamily="34" charset="0"/>
                <a:sym typeface="Arial"/>
              </a:rPr>
              <a:t> online: </a:t>
            </a:r>
            <a:r>
              <a:rPr lang="de-DE" sz="1400" b="0" u="sng" dirty="0">
                <a:solidFill>
                  <a:schemeClr val="hlink"/>
                </a:solidFill>
                <a:latin typeface="Aptos" panose="020B0004020202020204" pitchFamily="34" charset="0"/>
                <a:sym typeface="Arial"/>
                <a:hlinkClick r:id="rId4"/>
              </a:rPr>
              <a:t>https://www.fairtrade.net/de-de/produkte/fairtrade_produkte/sportbaelle.html</a:t>
            </a:r>
            <a:r>
              <a:rPr lang="de-DE" sz="1400" b="0" dirty="0">
                <a:latin typeface="Aptos" panose="020B0004020202020204" pitchFamily="34" charset="0"/>
                <a:sym typeface="Arial"/>
              </a:rPr>
              <a:t> </a:t>
            </a:r>
            <a:endParaRPr sz="3200" b="0" dirty="0">
              <a:latin typeface="Aptos" panose="020B0004020202020204" pitchFamily="34" charset="0"/>
              <a:sym typeface="Arial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1400" b="0" dirty="0">
                <a:latin typeface="Aptos" panose="020B0004020202020204" pitchFamily="34" charset="0"/>
                <a:sym typeface="Arial"/>
              </a:rPr>
              <a:t>„NACHHALTIG EINKAUFEN – EINE ORIENTIERUNG FÜR STÄDTE UND GEMEINDEN“ </a:t>
            </a:r>
            <a:r>
              <a:rPr lang="de-DE" sz="1400" b="0" dirty="0" err="1">
                <a:latin typeface="Aptos" panose="020B0004020202020204" pitchFamily="34" charset="0"/>
                <a:sym typeface="Arial"/>
              </a:rPr>
              <a:t>edited</a:t>
            </a:r>
            <a:r>
              <a:rPr lang="de-DE" sz="1400" b="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b="0" dirty="0" err="1">
                <a:latin typeface="Aptos" panose="020B0004020202020204" pitchFamily="34" charset="0"/>
                <a:sym typeface="Arial"/>
              </a:rPr>
              <a:t>by</a:t>
            </a:r>
            <a:r>
              <a:rPr lang="de-DE" sz="1400" b="0" dirty="0">
                <a:latin typeface="Aptos" panose="020B0004020202020204" pitchFamily="34" charset="0"/>
                <a:sym typeface="Arial"/>
              </a:rPr>
              <a:t> BUNDESMINISTERIUM FÜR LAND- UND FORSTWIRTSCHAFT, UMWELT UND WASSERWIRTSCHAFT </a:t>
            </a:r>
            <a:r>
              <a:rPr lang="de-DE" sz="1400" b="0" dirty="0" err="1">
                <a:latin typeface="Aptos" panose="020B0004020202020204" pitchFamily="34" charset="0"/>
                <a:sym typeface="Arial"/>
              </a:rPr>
              <a:t>page</a:t>
            </a:r>
            <a:r>
              <a:rPr lang="de-DE" sz="1400" b="0" dirty="0">
                <a:latin typeface="Aptos" panose="020B0004020202020204" pitchFamily="34" charset="0"/>
                <a:sym typeface="Arial"/>
              </a:rPr>
              <a:t>. 43</a:t>
            </a:r>
            <a:endParaRPr sz="1400" b="0" dirty="0">
              <a:latin typeface="Aptos" panose="020B0004020202020204" pitchFamily="34" charset="0"/>
              <a:sym typeface="Arial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1400" b="0" dirty="0" err="1">
                <a:latin typeface="Aptos" panose="020B0004020202020204" pitchFamily="34" charset="0"/>
                <a:sym typeface="Arial"/>
              </a:rPr>
              <a:t>Nuernberg.de</a:t>
            </a:r>
            <a:r>
              <a:rPr lang="de-DE" sz="1400" b="0" dirty="0">
                <a:latin typeface="Aptos" panose="020B0004020202020204" pitchFamily="34" charset="0"/>
                <a:sym typeface="Arial"/>
              </a:rPr>
              <a:t> „</a:t>
            </a:r>
            <a:r>
              <a:rPr lang="de-DE" sz="1400" b="0" dirty="0" err="1">
                <a:latin typeface="Aptos" panose="020B0004020202020204" pitchFamily="34" charset="0"/>
                <a:sym typeface="Arial"/>
              </a:rPr>
              <a:t>e</a:t>
            </a:r>
            <a:r>
              <a:rPr lang="de-DE" sz="1400" b="0" dirty="0">
                <a:latin typeface="Aptos" panose="020B0004020202020204" pitchFamily="34" charset="0"/>
                <a:sym typeface="Arial"/>
              </a:rPr>
              <a:t>-Shop Stadt Nürnberg“. </a:t>
            </a:r>
            <a:r>
              <a:rPr lang="de-DE" sz="1400" b="0" dirty="0" err="1">
                <a:latin typeface="Aptos" panose="020B0004020202020204" pitchFamily="34" charset="0"/>
                <a:sym typeface="Arial"/>
              </a:rPr>
              <a:t>Available</a:t>
            </a:r>
            <a:r>
              <a:rPr lang="de-DE" sz="1400" b="0" dirty="0">
                <a:latin typeface="Aptos" panose="020B0004020202020204" pitchFamily="34" charset="0"/>
                <a:sym typeface="Arial"/>
              </a:rPr>
              <a:t> online: </a:t>
            </a:r>
            <a:r>
              <a:rPr lang="de-DE" sz="1400" b="0" u="sng" dirty="0">
                <a:solidFill>
                  <a:schemeClr val="hlink"/>
                </a:solidFill>
                <a:latin typeface="Aptos" panose="020B0004020202020204" pitchFamily="34" charset="0"/>
                <a:sym typeface="Arial"/>
                <a:hlinkClick r:id="rId5"/>
              </a:rPr>
              <a:t>https://www.nuernberg.de/internet/beschaffung/ekv_shop.html#_0_3</a:t>
            </a:r>
            <a:r>
              <a:rPr lang="de-DE" sz="1400" b="0" dirty="0">
                <a:latin typeface="Aptos" panose="020B0004020202020204" pitchFamily="34" charset="0"/>
                <a:sym typeface="Arial"/>
              </a:rPr>
              <a:t> </a:t>
            </a:r>
            <a:endParaRPr sz="3200" b="0" dirty="0">
              <a:latin typeface="Aptos" panose="020B0004020202020204" pitchFamily="34" charset="0"/>
              <a:sym typeface="Arial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1400" b="0" dirty="0" err="1">
                <a:latin typeface="Aptos" panose="020B0004020202020204" pitchFamily="34" charset="0"/>
                <a:sym typeface="Arial"/>
              </a:rPr>
              <a:t>Polizeibericht.net</a:t>
            </a:r>
            <a:r>
              <a:rPr lang="de-DE" sz="1400" b="0" dirty="0">
                <a:latin typeface="Aptos" panose="020B0004020202020204" pitchFamily="34" charset="0"/>
                <a:sym typeface="Arial"/>
              </a:rPr>
              <a:t> „Polizeibericht 2021 – Fahrzeuge“. </a:t>
            </a:r>
            <a:r>
              <a:rPr lang="de-DE" sz="1400" b="0" dirty="0" err="1">
                <a:latin typeface="Aptos" panose="020B0004020202020204" pitchFamily="34" charset="0"/>
                <a:sym typeface="Arial"/>
              </a:rPr>
              <a:t>Available</a:t>
            </a:r>
            <a:r>
              <a:rPr lang="de-DE" sz="1400" b="0" dirty="0">
                <a:latin typeface="Aptos" panose="020B0004020202020204" pitchFamily="34" charset="0"/>
                <a:sym typeface="Arial"/>
              </a:rPr>
              <a:t> online: https://</a:t>
            </a:r>
            <a:r>
              <a:rPr lang="de-DE" sz="1400" b="0" dirty="0" err="1">
                <a:latin typeface="Aptos" panose="020B0004020202020204" pitchFamily="34" charset="0"/>
                <a:sym typeface="Arial"/>
              </a:rPr>
              <a:t>polizeibericht.info</a:t>
            </a:r>
            <a:r>
              <a:rPr lang="de-DE" sz="1400" b="0" dirty="0">
                <a:latin typeface="Aptos" panose="020B0004020202020204" pitchFamily="34" charset="0"/>
                <a:sym typeface="Arial"/>
              </a:rPr>
              <a:t>/</a:t>
            </a:r>
            <a:r>
              <a:rPr lang="de-DE" sz="1400" b="0" dirty="0" err="1">
                <a:latin typeface="Aptos" panose="020B0004020202020204" pitchFamily="34" charset="0"/>
                <a:sym typeface="Arial"/>
              </a:rPr>
              <a:t>ausruestung</a:t>
            </a:r>
            <a:r>
              <a:rPr lang="de-DE" sz="1400" b="0" dirty="0">
                <a:latin typeface="Aptos" panose="020B0004020202020204" pitchFamily="34" charset="0"/>
                <a:sym typeface="Arial"/>
              </a:rPr>
              <a:t>/</a:t>
            </a:r>
            <a:r>
              <a:rPr lang="de-DE" sz="1400" b="0" dirty="0" err="1">
                <a:latin typeface="Aptos" panose="020B0004020202020204" pitchFamily="34" charset="0"/>
                <a:sym typeface="Arial"/>
              </a:rPr>
              <a:t>fuhrpark</a:t>
            </a:r>
            <a:r>
              <a:rPr lang="de-DE" sz="1400" b="0" dirty="0">
                <a:latin typeface="Aptos" panose="020B0004020202020204" pitchFamily="34" charset="0"/>
                <a:sym typeface="Arial"/>
              </a:rPr>
              <a:t>/</a:t>
            </a:r>
            <a:endParaRPr sz="3200" b="0" dirty="0">
              <a:latin typeface="Aptos" panose="020B0004020202020204" pitchFamily="34" charset="0"/>
              <a:sym typeface="Arial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1400" b="0" dirty="0" err="1">
                <a:latin typeface="Aptos" panose="020B0004020202020204" pitchFamily="34" charset="0"/>
                <a:sym typeface="Arial"/>
              </a:rPr>
              <a:t>Vol.at</a:t>
            </a:r>
            <a:r>
              <a:rPr lang="de-DE" sz="1400" b="0" dirty="0">
                <a:latin typeface="Aptos" panose="020B0004020202020204" pitchFamily="34" charset="0"/>
                <a:sym typeface="Arial"/>
              </a:rPr>
              <a:t> „Mäder feiert Sonnenfest“. </a:t>
            </a:r>
            <a:r>
              <a:rPr lang="de-DE" sz="1400" b="0" dirty="0" err="1">
                <a:latin typeface="Aptos" panose="020B0004020202020204" pitchFamily="34" charset="0"/>
                <a:sym typeface="Arial"/>
              </a:rPr>
              <a:t>Available</a:t>
            </a:r>
            <a:r>
              <a:rPr lang="de-DE" sz="1400" b="0" dirty="0">
                <a:latin typeface="Aptos" panose="020B0004020202020204" pitchFamily="34" charset="0"/>
                <a:sym typeface="Arial"/>
              </a:rPr>
              <a:t> online: </a:t>
            </a:r>
            <a:r>
              <a:rPr lang="de-DE" sz="1400" b="0" u="sng" dirty="0">
                <a:solidFill>
                  <a:schemeClr val="hlink"/>
                </a:solidFill>
                <a:latin typeface="Aptos" panose="020B0004020202020204" pitchFamily="34" charset="0"/>
                <a:sym typeface="Arial"/>
                <a:hlinkClick r:id="rId6"/>
              </a:rPr>
              <a:t>https://www.vol.at/maeder-feiert-sonnenfest/8131894</a:t>
            </a:r>
            <a:endParaRPr sz="1400" b="0"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258" name="Google Shape;258;p4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Agenda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13" name="Google Shape;113;p6"/>
          <p:cNvSpPr txBox="1">
            <a:spLocks noGrp="1"/>
          </p:cNvSpPr>
          <p:nvPr>
            <p:ph type="body" idx="1"/>
          </p:nvPr>
        </p:nvSpPr>
        <p:spPr>
          <a:xfrm>
            <a:off x="553210" y="2256893"/>
            <a:ext cx="10020600" cy="4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685800" indent="-457200" fontAlgn="base">
              <a:buFont typeface="+mj-lt"/>
              <a:buAutoNum type="arabicPeriod"/>
            </a:pPr>
            <a:r>
              <a:rPr lang="de-DE" dirty="0"/>
              <a:t>Practice </a:t>
            </a:r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labels</a:t>
            </a:r>
            <a:endParaRPr lang="de-DE" dirty="0"/>
          </a:p>
          <a:p>
            <a:pPr marL="685800" indent="-457200" fontAlgn="base">
              <a:buFont typeface="+mj-lt"/>
              <a:buAutoNum type="arabicPeriod"/>
            </a:pPr>
            <a:r>
              <a:rPr lang="de-DE" dirty="0"/>
              <a:t>Practice </a:t>
            </a:r>
            <a:r>
              <a:rPr lang="de-DE" dirty="0" err="1"/>
              <a:t>example</a:t>
            </a:r>
            <a:r>
              <a:rPr lang="de-DE" dirty="0"/>
              <a:t>: LED </a:t>
            </a:r>
            <a:r>
              <a:rPr lang="de-DE" dirty="0" err="1"/>
              <a:t>lighting</a:t>
            </a:r>
            <a:endParaRPr lang="de-DE" dirty="0"/>
          </a:p>
          <a:p>
            <a:pPr marL="685800" indent="-457200" fontAlgn="base">
              <a:buFont typeface="+mj-lt"/>
              <a:buAutoNum type="arabicPeriod"/>
            </a:pPr>
            <a:r>
              <a:rPr lang="de-DE" dirty="0"/>
              <a:t>Practice </a:t>
            </a:r>
            <a:r>
              <a:rPr lang="de-DE" dirty="0" err="1"/>
              <a:t>example</a:t>
            </a:r>
            <a:r>
              <a:rPr lang="de-DE" dirty="0"/>
              <a:t>: (E-)Catalog</a:t>
            </a:r>
          </a:p>
          <a:p>
            <a:pPr marL="685800" indent="-457200" fontAlgn="base">
              <a:buFont typeface="+mj-lt"/>
              <a:buAutoNum type="arabicPeriod"/>
            </a:pPr>
            <a:r>
              <a:rPr lang="de-DE" dirty="0"/>
              <a:t>Practice </a:t>
            </a:r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Engaging</a:t>
            </a:r>
            <a:r>
              <a:rPr lang="de-DE" dirty="0"/>
              <a:t> municipal </a:t>
            </a:r>
            <a:r>
              <a:rPr lang="de-DE" dirty="0" err="1"/>
              <a:t>employees</a:t>
            </a:r>
            <a:endParaRPr lang="de-DE" dirty="0"/>
          </a:p>
          <a:p>
            <a:pPr marL="685800" indent="-457200" fontAlgn="base">
              <a:buFont typeface="+mj-lt"/>
              <a:buAutoNum type="arabicPeriod"/>
            </a:pPr>
            <a:r>
              <a:rPr lang="de-DE" dirty="0"/>
              <a:t>Practice </a:t>
            </a:r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Engaging</a:t>
            </a:r>
            <a:r>
              <a:rPr lang="de-DE" dirty="0"/>
              <a:t> </a:t>
            </a:r>
            <a:r>
              <a:rPr lang="de-DE" dirty="0" err="1"/>
              <a:t>stakeholders</a:t>
            </a:r>
            <a:endParaRPr lang="de-DE" dirty="0"/>
          </a:p>
          <a:p>
            <a:pPr marL="685800" indent="-457200" fontAlgn="base">
              <a:buFont typeface="+mj-lt"/>
              <a:buAutoNum type="arabicPeriod"/>
            </a:pPr>
            <a:r>
              <a:rPr lang="de-DE" dirty="0"/>
              <a:t>Practice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: Electric </a:t>
            </a:r>
            <a:r>
              <a:rPr lang="de-DE" dirty="0" err="1"/>
              <a:t>cars</a:t>
            </a:r>
            <a:endParaRPr lang="de-DE" dirty="0"/>
          </a:p>
        </p:txBody>
      </p:sp>
      <p:sp>
        <p:nvSpPr>
          <p:cNvPr id="114" name="Google Shape;114;p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>
            <a:spLocks noGrp="1"/>
          </p:cNvSpPr>
          <p:nvPr>
            <p:ph type="title"/>
          </p:nvPr>
        </p:nvSpPr>
        <p:spPr>
          <a:xfrm>
            <a:off x="594360" y="867327"/>
            <a:ext cx="70065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 Practice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examples</a:t>
            </a:r>
            <a:b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</a:b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Product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labels</a:t>
            </a:r>
            <a:b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</a:b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21" name="Google Shape;121;p8"/>
          <p:cNvSpPr txBox="1">
            <a:spLocks noGrp="1"/>
          </p:cNvSpPr>
          <p:nvPr>
            <p:ph type="body" idx="1"/>
          </p:nvPr>
        </p:nvSpPr>
        <p:spPr>
          <a:xfrm>
            <a:off x="594360" y="2867545"/>
            <a:ext cx="6320790" cy="346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>
              <a:lnSpc>
                <a:spcPct val="100000"/>
              </a:lnSpc>
            </a:pPr>
            <a:r>
              <a:rPr lang="de-DE" dirty="0">
                <a:latin typeface="Aptos" panose="020B0004020202020204" pitchFamily="34" charset="0"/>
              </a:rPr>
              <a:t>The </a:t>
            </a:r>
            <a:r>
              <a:rPr lang="de-DE" dirty="0" err="1">
                <a:latin typeface="Aptos" panose="020B0004020202020204" pitchFamily="34" charset="0"/>
              </a:rPr>
              <a:t>city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 Munich </a:t>
            </a:r>
            <a:r>
              <a:rPr lang="de-DE" dirty="0" err="1">
                <a:latin typeface="Aptos" panose="020B0004020202020204" pitchFamily="34" charset="0"/>
              </a:rPr>
              <a:t>procures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exclusively</a:t>
            </a:r>
            <a:r>
              <a:rPr lang="de-DE" dirty="0">
                <a:latin typeface="Aptos" panose="020B0004020202020204" pitchFamily="34" charset="0"/>
              </a:rPr>
              <a:t> fair trade </a:t>
            </a:r>
            <a:r>
              <a:rPr lang="de-DE" dirty="0" err="1">
                <a:latin typeface="Aptos" panose="020B0004020202020204" pitchFamily="34" charset="0"/>
              </a:rPr>
              <a:t>sports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balls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schools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where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available</a:t>
            </a:r>
            <a:r>
              <a:rPr lang="de-DE" dirty="0">
                <a:latin typeface="Aptos" panose="020B0004020202020204" pitchFamily="34" charset="0"/>
              </a:rPr>
              <a:t>. Every </a:t>
            </a:r>
            <a:r>
              <a:rPr lang="de-DE" dirty="0" err="1">
                <a:latin typeface="Aptos" panose="020B0004020202020204" pitchFamily="34" charset="0"/>
              </a:rPr>
              <a:t>two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years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sports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professionals</a:t>
            </a:r>
            <a:r>
              <a:rPr lang="de-DE" dirty="0">
                <a:latin typeface="Aptos" panose="020B0004020202020204" pitchFamily="34" charset="0"/>
              </a:rPr>
              <a:t> and </a:t>
            </a:r>
            <a:r>
              <a:rPr lang="de-DE" dirty="0" err="1">
                <a:latin typeface="Aptos" panose="020B0004020202020204" pitchFamily="34" charset="0"/>
              </a:rPr>
              <a:t>students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test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these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balls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their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suitability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use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lessons</a:t>
            </a:r>
            <a:r>
              <a:rPr lang="de-DE" dirty="0">
                <a:latin typeface="Aptos" panose="020B0004020202020204" pitchFamily="34" charset="0"/>
              </a:rPr>
              <a:t>. Framework </a:t>
            </a:r>
            <a:r>
              <a:rPr lang="de-DE" dirty="0" err="1">
                <a:latin typeface="Aptos" panose="020B0004020202020204" pitchFamily="34" charset="0"/>
              </a:rPr>
              <a:t>agreements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concluded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based</a:t>
            </a:r>
            <a:r>
              <a:rPr lang="de-DE" dirty="0">
                <a:latin typeface="Aptos" panose="020B0004020202020204" pitchFamily="34" charset="0"/>
              </a:rPr>
              <a:t> on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results</a:t>
            </a:r>
            <a:r>
              <a:rPr lang="de-DE" dirty="0">
                <a:latin typeface="Aptos" panose="020B0004020202020204" pitchFamily="34" charset="0"/>
              </a:rPr>
              <a:t>. The </a:t>
            </a:r>
            <a:r>
              <a:rPr lang="de-DE" dirty="0" err="1">
                <a:latin typeface="Aptos" panose="020B0004020202020204" pitchFamily="34" charset="0"/>
              </a:rPr>
              <a:t>range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 fair trade </a:t>
            </a:r>
            <a:r>
              <a:rPr lang="de-DE" dirty="0" err="1">
                <a:latin typeface="Aptos" panose="020B0004020202020204" pitchFamily="34" charset="0"/>
              </a:rPr>
              <a:t>sports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balls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has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expanded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recent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years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122" name="Google Shape;122;p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  <p:pic>
        <p:nvPicPr>
          <p:cNvPr id="123" name="Google Shape;123;p8" descr="Ein Bild, das Ball, Fußball, Sportausrüstung, Gras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4852" y="1970519"/>
            <a:ext cx="4377215" cy="291696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8"/>
          <p:cNvSpPr txBox="1"/>
          <p:nvPr/>
        </p:nvSpPr>
        <p:spPr>
          <a:xfrm>
            <a:off x="7484851" y="5175250"/>
            <a:ext cx="437721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https://www.fairtrade.net/de-de/produkte/fairtrade_produkte/sportbaelle.html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 txBox="1">
            <a:spLocks noGrp="1"/>
          </p:cNvSpPr>
          <p:nvPr>
            <p:ph type="title"/>
          </p:nvPr>
        </p:nvSpPr>
        <p:spPr>
          <a:xfrm>
            <a:off x="594360" y="272164"/>
            <a:ext cx="7402463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Examples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of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product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labels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130" name="Google Shape;130;p30" descr="Europäisches Umweltzeichen –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925" y="2941563"/>
            <a:ext cx="974873" cy="974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0" descr="Österreichisches Umweltzeich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1551" y="2897041"/>
            <a:ext cx="974872" cy="97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30" descr="Blauer Engel | Das deutsche Umweltzeich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96423" y="2897041"/>
            <a:ext cx="2007084" cy="112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0" descr="NF environnement - papier | écocons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63889" y="2881104"/>
            <a:ext cx="1332324" cy="97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0" descr="Cradle to Cradle Certified Tyman International product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95993" y="2986076"/>
            <a:ext cx="8858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0"/>
          <p:cNvSpPr txBox="1"/>
          <p:nvPr/>
        </p:nvSpPr>
        <p:spPr>
          <a:xfrm>
            <a:off x="487066" y="2296104"/>
            <a:ext cx="71565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Labels </a:t>
            </a:r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from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certification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 initiatives </a:t>
            </a:r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for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products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 and </a:t>
            </a:r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services</a:t>
            </a:r>
            <a:endParaRPr sz="16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36" name="Google Shape;136;p30"/>
          <p:cNvSpPr txBox="1"/>
          <p:nvPr/>
        </p:nvSpPr>
        <p:spPr>
          <a:xfrm>
            <a:off x="487066" y="4366081"/>
            <a:ext cx="750951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de-DE" sz="1600" b="1" dirty="0">
                <a:solidFill>
                  <a:schemeClr val="accent4"/>
                </a:solidFill>
              </a:rPr>
              <a:t>Labels </a:t>
            </a:r>
            <a:r>
              <a:rPr lang="de-DE" sz="1600" b="1" dirty="0" err="1">
                <a:solidFill>
                  <a:schemeClr val="accent4"/>
                </a:solidFill>
              </a:rPr>
              <a:t>awarded</a:t>
            </a:r>
            <a:r>
              <a:rPr lang="de-DE" sz="1600" b="1" dirty="0">
                <a:solidFill>
                  <a:schemeClr val="accent4"/>
                </a:solidFill>
              </a:rPr>
              <a:t> </a:t>
            </a:r>
            <a:r>
              <a:rPr lang="de-DE" sz="1600" b="1" dirty="0" err="1">
                <a:solidFill>
                  <a:schemeClr val="accent4"/>
                </a:solidFill>
              </a:rPr>
              <a:t>for</a:t>
            </a:r>
            <a:r>
              <a:rPr lang="de-DE" sz="1600" b="1" dirty="0">
                <a:solidFill>
                  <a:schemeClr val="accent4"/>
                </a:solidFill>
              </a:rPr>
              <a:t> individual </a:t>
            </a:r>
            <a:r>
              <a:rPr lang="de-DE" sz="1600" b="1" dirty="0" err="1">
                <a:solidFill>
                  <a:schemeClr val="accent4"/>
                </a:solidFill>
              </a:rPr>
              <a:t>or</a:t>
            </a:r>
            <a:r>
              <a:rPr lang="de-DE" sz="1600" b="1" dirty="0">
                <a:solidFill>
                  <a:schemeClr val="accent4"/>
                </a:solidFill>
              </a:rPr>
              <a:t> </a:t>
            </a:r>
            <a:r>
              <a:rPr lang="de-DE" sz="1600" b="1" dirty="0" err="1">
                <a:solidFill>
                  <a:schemeClr val="accent4"/>
                </a:solidFill>
              </a:rPr>
              <a:t>specific</a:t>
            </a:r>
            <a:r>
              <a:rPr lang="de-DE" sz="1600" b="1" dirty="0">
                <a:solidFill>
                  <a:schemeClr val="accent4"/>
                </a:solidFill>
              </a:rPr>
              <a:t> end </a:t>
            </a:r>
            <a:r>
              <a:rPr lang="de-DE" sz="1600" b="1" dirty="0" err="1">
                <a:solidFill>
                  <a:schemeClr val="accent4"/>
                </a:solidFill>
              </a:rPr>
              <a:t>products</a:t>
            </a:r>
            <a:endParaRPr sz="16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37" name="Google Shape;137;p30" descr="Die globale Nachhaltigkeitszertifizierung für IT-Produk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4360" y="4873538"/>
            <a:ext cx="143827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0" descr="OEKO-TEX® STANDARD 10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45852" y="4768739"/>
            <a:ext cx="106680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0" descr="Global Organic Textile Standard Log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74681" y="4868751"/>
            <a:ext cx="8096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63669" y="4968800"/>
            <a:ext cx="10191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0" descr="ASC | Labelinfo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562207" y="4474897"/>
            <a:ext cx="1597331" cy="159733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0"/>
          <p:cNvSpPr txBox="1"/>
          <p:nvPr/>
        </p:nvSpPr>
        <p:spPr>
          <a:xfrm>
            <a:off x="7943035" y="2196933"/>
            <a:ext cx="418684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Legally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required</a:t>
            </a:r>
            <a:r>
              <a:rPr lang="de-DE" sz="16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16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labels</a:t>
            </a:r>
            <a:endParaRPr sz="16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43" name="Google Shape;143;p30" descr="Bio-Logo - Europäische Kommission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996823" y="2897041"/>
            <a:ext cx="141922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0" descr="Kühl- und Gefriergeräte | Umweltbundesamt"/>
          <p:cNvPicPr preferRelativeResize="0"/>
          <p:nvPr/>
        </p:nvPicPr>
        <p:blipFill rotWithShape="1">
          <a:blip r:embed="rId14">
            <a:alphaModFix/>
          </a:blip>
          <a:srcRect l="37292" r="37838"/>
          <a:stretch/>
        </p:blipFill>
        <p:spPr>
          <a:xfrm>
            <a:off x="9635406" y="2781668"/>
            <a:ext cx="1031358" cy="208708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Group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exercise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: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Product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labels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1"/>
          </p:nvPr>
        </p:nvSpPr>
        <p:spPr>
          <a:xfrm>
            <a:off x="594360" y="2315817"/>
            <a:ext cx="10169718" cy="3958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r>
              <a:rPr lang="de-DE" dirty="0">
                <a:latin typeface="Aptos" panose="020B0004020202020204" pitchFamily="34" charset="0"/>
              </a:rPr>
              <a:t>Work in </a:t>
            </a:r>
            <a:r>
              <a:rPr lang="de-DE" dirty="0" err="1">
                <a:latin typeface="Aptos" panose="020B0004020202020204" pitchFamily="34" charset="0"/>
              </a:rPr>
              <a:t>groups</a:t>
            </a:r>
            <a:r>
              <a:rPr lang="de-DE" dirty="0">
                <a:latin typeface="Aptos" panose="020B0004020202020204" pitchFamily="34" charset="0"/>
              </a:rPr>
              <a:t> and </a:t>
            </a:r>
            <a:r>
              <a:rPr lang="de-DE" dirty="0" err="1">
                <a:latin typeface="Aptos" panose="020B0004020202020204" pitchFamily="34" charset="0"/>
              </a:rPr>
              <a:t>discuss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following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questions</a:t>
            </a:r>
            <a:r>
              <a:rPr lang="de-DE" dirty="0">
                <a:latin typeface="Aptos" panose="020B0004020202020204" pitchFamily="34" charset="0"/>
              </a:rPr>
              <a:t>: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What</a:t>
            </a:r>
            <a:r>
              <a:rPr lang="de-DE" dirty="0">
                <a:latin typeface="Aptos" panose="020B0004020202020204" pitchFamily="34" charset="0"/>
              </a:rPr>
              <a:t> do </a:t>
            </a:r>
            <a:r>
              <a:rPr lang="de-DE" dirty="0" err="1">
                <a:latin typeface="Aptos" panose="020B0004020202020204" pitchFamily="34" charset="0"/>
              </a:rPr>
              <a:t>you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think</a:t>
            </a:r>
            <a:r>
              <a:rPr lang="de-DE" dirty="0">
                <a:latin typeface="Aptos" panose="020B0004020202020204" pitchFamily="34" charset="0"/>
              </a:rPr>
              <a:t> was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decisive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factor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success</a:t>
            </a:r>
            <a:r>
              <a:rPr lang="de-DE" dirty="0">
                <a:latin typeface="Aptos" panose="020B0004020202020204" pitchFamily="34" charset="0"/>
              </a:rPr>
              <a:t>? 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What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pitfalls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avoid</a:t>
            </a:r>
            <a:r>
              <a:rPr lang="de-DE" dirty="0">
                <a:latin typeface="Aptos" panose="020B0004020202020204" pitchFamily="34" charset="0"/>
              </a:rPr>
              <a:t>? 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Would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difficulties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your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municipality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compared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good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practice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example</a:t>
            </a:r>
            <a:r>
              <a:rPr lang="de-DE" dirty="0">
                <a:latin typeface="Aptos" panose="020B0004020202020204" pitchFamily="34" charset="0"/>
              </a:rPr>
              <a:t>?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Does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your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municipality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already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procure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products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with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labels</a:t>
            </a:r>
            <a:r>
              <a:rPr lang="de-DE" dirty="0">
                <a:latin typeface="Aptos" panose="020B0004020202020204" pitchFamily="34" charset="0"/>
              </a:rPr>
              <a:t>? </a:t>
            </a:r>
          </a:p>
          <a:p>
            <a:pPr lvl="1" fontAlgn="base"/>
            <a:r>
              <a:rPr lang="de-DE" dirty="0" err="1">
                <a:latin typeface="Aptos" panose="020B0004020202020204" pitchFamily="34" charset="0"/>
              </a:rPr>
              <a:t>If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yes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which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ones</a:t>
            </a:r>
            <a:r>
              <a:rPr lang="de-DE" dirty="0">
                <a:latin typeface="Aptos" panose="020B0004020202020204" pitchFamily="34" charset="0"/>
              </a:rPr>
              <a:t>?</a:t>
            </a:r>
          </a:p>
          <a:p>
            <a:pPr lvl="1" fontAlgn="base"/>
            <a:r>
              <a:rPr lang="de-DE" dirty="0" err="1">
                <a:latin typeface="Aptos" panose="020B0004020202020204" pitchFamily="34" charset="0"/>
              </a:rPr>
              <a:t>If</a:t>
            </a:r>
            <a:r>
              <a:rPr lang="de-DE" dirty="0">
                <a:latin typeface="Aptos" panose="020B0004020202020204" pitchFamily="34" charset="0"/>
              </a:rPr>
              <a:t> not, </a:t>
            </a:r>
            <a:r>
              <a:rPr lang="de-DE" dirty="0" err="1">
                <a:latin typeface="Aptos" panose="020B0004020202020204" pitchFamily="34" charset="0"/>
              </a:rPr>
              <a:t>which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products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could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suitable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your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municipality</a:t>
            </a:r>
            <a:r>
              <a:rPr lang="de-DE" dirty="0">
                <a:latin typeface="Aptos" panose="020B0004020202020204" pitchFamily="34" charset="0"/>
              </a:rPr>
              <a:t>?</a:t>
            </a:r>
          </a:p>
        </p:txBody>
      </p:sp>
      <p:sp>
        <p:nvSpPr>
          <p:cNvPr id="152" name="Google Shape;152;p3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>
            <a:spLocks noGrp="1"/>
          </p:cNvSpPr>
          <p:nvPr>
            <p:ph type="title"/>
          </p:nvPr>
        </p:nvSpPr>
        <p:spPr>
          <a:xfrm>
            <a:off x="594360" y="867327"/>
            <a:ext cx="70065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2. Practice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example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: LED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lighting</a:t>
            </a:r>
            <a:b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</a:b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59" name="Google Shape;159;p32"/>
          <p:cNvSpPr txBox="1">
            <a:spLocks noGrp="1"/>
          </p:cNvSpPr>
          <p:nvPr>
            <p:ph type="body" idx="1"/>
          </p:nvPr>
        </p:nvSpPr>
        <p:spPr>
          <a:xfrm>
            <a:off x="594360" y="2867545"/>
            <a:ext cx="6320790" cy="346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r>
              <a:rPr lang="de-DE" dirty="0">
                <a:latin typeface="Aptos" panose="020B0004020202020204" pitchFamily="34" charset="0"/>
              </a:rPr>
              <a:t>After a </a:t>
            </a:r>
            <a:r>
              <a:rPr lang="de-DE" dirty="0" err="1">
                <a:latin typeface="Aptos" panose="020B0004020202020204" pitchFamily="34" charset="0"/>
              </a:rPr>
              <a:t>profitability</a:t>
            </a:r>
            <a:r>
              <a:rPr lang="de-DE" dirty="0">
                <a:latin typeface="Aptos" panose="020B0004020202020204" pitchFamily="34" charset="0"/>
              </a:rPr>
              <a:t> check </a:t>
            </a:r>
            <a:r>
              <a:rPr lang="de-DE" dirty="0" err="1">
                <a:latin typeface="Aptos" panose="020B0004020202020204" pitchFamily="34" charset="0"/>
              </a:rPr>
              <a:t>showed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that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switching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LED </a:t>
            </a:r>
            <a:r>
              <a:rPr lang="de-DE" dirty="0" err="1">
                <a:latin typeface="Aptos" panose="020B0004020202020204" pitchFamily="34" charset="0"/>
              </a:rPr>
              <a:t>lighting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would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worthwhile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municipality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 Mutters (Austria) </a:t>
            </a:r>
            <a:r>
              <a:rPr lang="de-DE" dirty="0" err="1">
                <a:latin typeface="Aptos" panose="020B0004020202020204" pitchFamily="34" charset="0"/>
              </a:rPr>
              <a:t>decided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replace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indoor </a:t>
            </a:r>
            <a:r>
              <a:rPr lang="de-DE" dirty="0" err="1">
                <a:latin typeface="Aptos" panose="020B0004020202020204" pitchFamily="34" charset="0"/>
              </a:rPr>
              <a:t>lighting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its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public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buildings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with</a:t>
            </a:r>
            <a:r>
              <a:rPr lang="de-DE" dirty="0">
                <a:latin typeface="Aptos" panose="020B0004020202020204" pitchFamily="34" charset="0"/>
              </a:rPr>
              <a:t> LED </a:t>
            </a:r>
            <a:r>
              <a:rPr lang="de-DE" dirty="0" err="1">
                <a:latin typeface="Aptos" panose="020B0004020202020204" pitchFamily="34" charset="0"/>
              </a:rPr>
              <a:t>lamps</a:t>
            </a:r>
            <a:r>
              <a:rPr lang="de-DE" dirty="0">
                <a:latin typeface="Aptos" panose="020B0004020202020204" pitchFamily="34" charset="0"/>
              </a:rPr>
              <a:t>. The </a:t>
            </a:r>
            <a:r>
              <a:rPr lang="de-DE" dirty="0" err="1">
                <a:latin typeface="Aptos" panose="020B0004020202020204" pitchFamily="34" charset="0"/>
              </a:rPr>
              <a:t>project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covered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municipal </a:t>
            </a:r>
            <a:r>
              <a:rPr lang="de-DE" dirty="0" err="1">
                <a:latin typeface="Aptos" panose="020B0004020202020204" pitchFamily="34" charset="0"/>
              </a:rPr>
              <a:t>office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school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two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fire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stations</a:t>
            </a:r>
            <a:r>
              <a:rPr lang="de-DE" dirty="0">
                <a:latin typeface="Aptos" panose="020B0004020202020204" pitchFamily="34" charset="0"/>
              </a:rPr>
              <a:t>, and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community</a:t>
            </a:r>
            <a:r>
              <a:rPr lang="de-DE" dirty="0">
                <a:latin typeface="Aptos" panose="020B0004020202020204" pitchFamily="34" charset="0"/>
              </a:rPr>
              <a:t>. </a:t>
            </a:r>
          </a:p>
          <a:p>
            <a:r>
              <a:rPr lang="de-DE" dirty="0">
                <a:latin typeface="Aptos" panose="020B0004020202020204" pitchFamily="34" charset="0"/>
              </a:rPr>
              <a:t>The </a:t>
            </a:r>
            <a:r>
              <a:rPr lang="de-DE" dirty="0" err="1">
                <a:latin typeface="Aptos" panose="020B0004020202020204" pitchFamily="34" charset="0"/>
              </a:rPr>
              <a:t>new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lighting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reduced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electricity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consumption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illumination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almost</a:t>
            </a:r>
            <a:r>
              <a:rPr lang="de-DE" dirty="0">
                <a:latin typeface="Aptos" panose="020B0004020202020204" pitchFamily="34" charset="0"/>
              </a:rPr>
              <a:t> 67%.</a:t>
            </a:r>
            <a:endParaRPr lang="de-DE" dirty="0">
              <a:effectLst/>
              <a:latin typeface="Aptos" panose="020B0004020202020204" pitchFamily="34" charset="0"/>
            </a:endParaRPr>
          </a:p>
        </p:txBody>
      </p:sp>
      <p:sp>
        <p:nvSpPr>
          <p:cNvPr id="160" name="Google Shape;160;p3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  <p:pic>
        <p:nvPicPr>
          <p:cNvPr id="161" name="Google Shape;161;p32"/>
          <p:cNvPicPr preferRelativeResize="0"/>
          <p:nvPr/>
        </p:nvPicPr>
        <p:blipFill rotWithShape="1">
          <a:blip r:embed="rId3">
            <a:alphaModFix/>
          </a:blip>
          <a:srcRect l="34187" t="41813" r="32112" b="28058"/>
          <a:stretch/>
        </p:blipFill>
        <p:spPr>
          <a:xfrm>
            <a:off x="7899846" y="3221353"/>
            <a:ext cx="3697794" cy="2066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Group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exercise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: LED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lighting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67" name="Google Shape;167;p33"/>
          <p:cNvSpPr txBox="1">
            <a:spLocks noGrp="1"/>
          </p:cNvSpPr>
          <p:nvPr>
            <p:ph type="body" idx="1"/>
          </p:nvPr>
        </p:nvSpPr>
        <p:spPr>
          <a:xfrm>
            <a:off x="594360" y="2315817"/>
            <a:ext cx="10169718" cy="3958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r>
              <a:rPr lang="de-DE" dirty="0">
                <a:latin typeface="Aptos" panose="020B0004020202020204" pitchFamily="34" charset="0"/>
              </a:rPr>
              <a:t>Work in </a:t>
            </a:r>
            <a:r>
              <a:rPr lang="de-DE" dirty="0" err="1">
                <a:latin typeface="Aptos" panose="020B0004020202020204" pitchFamily="34" charset="0"/>
              </a:rPr>
              <a:t>groups</a:t>
            </a:r>
            <a:r>
              <a:rPr lang="de-DE" dirty="0">
                <a:latin typeface="Aptos" panose="020B0004020202020204" pitchFamily="34" charset="0"/>
              </a:rPr>
              <a:t> and </a:t>
            </a:r>
            <a:r>
              <a:rPr lang="de-DE" dirty="0" err="1">
                <a:latin typeface="Aptos" panose="020B0004020202020204" pitchFamily="34" charset="0"/>
              </a:rPr>
              <a:t>discuss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following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questions</a:t>
            </a:r>
            <a:r>
              <a:rPr lang="de-DE" dirty="0">
                <a:latin typeface="Aptos" panose="020B0004020202020204" pitchFamily="34" charset="0"/>
              </a:rPr>
              <a:t>: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What</a:t>
            </a:r>
            <a:r>
              <a:rPr lang="de-DE" dirty="0">
                <a:latin typeface="Aptos" panose="020B0004020202020204" pitchFamily="34" charset="0"/>
              </a:rPr>
              <a:t> do </a:t>
            </a:r>
            <a:r>
              <a:rPr lang="de-DE" dirty="0" err="1">
                <a:latin typeface="Aptos" panose="020B0004020202020204" pitchFamily="34" charset="0"/>
              </a:rPr>
              <a:t>you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think</a:t>
            </a:r>
            <a:r>
              <a:rPr lang="de-DE" dirty="0">
                <a:latin typeface="Aptos" panose="020B0004020202020204" pitchFamily="34" charset="0"/>
              </a:rPr>
              <a:t> was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decisive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factor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success</a:t>
            </a:r>
            <a:r>
              <a:rPr lang="de-DE" dirty="0">
                <a:latin typeface="Aptos" panose="020B0004020202020204" pitchFamily="34" charset="0"/>
              </a:rPr>
              <a:t>? 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What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pitfalls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avoid</a:t>
            </a:r>
            <a:r>
              <a:rPr lang="de-DE" dirty="0">
                <a:latin typeface="Aptos" panose="020B0004020202020204" pitchFamily="34" charset="0"/>
              </a:rPr>
              <a:t>? 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Would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difficulties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your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municipality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compared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good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practice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example</a:t>
            </a:r>
            <a:r>
              <a:rPr lang="de-DE" dirty="0">
                <a:latin typeface="Aptos" panose="020B0004020202020204" pitchFamily="34" charset="0"/>
              </a:rPr>
              <a:t>?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Does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your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municipality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already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use</a:t>
            </a:r>
            <a:r>
              <a:rPr lang="de-DE" dirty="0">
                <a:latin typeface="Aptos" panose="020B0004020202020204" pitchFamily="34" charset="0"/>
              </a:rPr>
              <a:t> LED </a:t>
            </a:r>
            <a:r>
              <a:rPr lang="de-DE" dirty="0" err="1">
                <a:latin typeface="Aptos" panose="020B0004020202020204" pitchFamily="34" charset="0"/>
              </a:rPr>
              <a:t>lighting</a:t>
            </a:r>
            <a:r>
              <a:rPr lang="de-DE" dirty="0">
                <a:latin typeface="Aptos" panose="020B0004020202020204" pitchFamily="34" charset="0"/>
              </a:rPr>
              <a:t>?</a:t>
            </a:r>
          </a:p>
        </p:txBody>
      </p:sp>
      <p:sp>
        <p:nvSpPr>
          <p:cNvPr id="168" name="Google Shape;168;p3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611B0377-2E5D-64AF-C5F1-B2F89F02D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>
            <a:extLst>
              <a:ext uri="{FF2B5EF4-FFF2-40B4-BE49-F238E27FC236}">
                <a16:creationId xmlns:a16="http://schemas.microsoft.com/office/drawing/2014/main" id="{77E75199-5FB6-900D-4FD5-6EEB5DCAB1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3. Practice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example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: (E-)Catalog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67" name="Google Shape;167;p33">
            <a:extLst>
              <a:ext uri="{FF2B5EF4-FFF2-40B4-BE49-F238E27FC236}">
                <a16:creationId xmlns:a16="http://schemas.microsoft.com/office/drawing/2014/main" id="{8208AB24-9A6B-0613-6C7A-AADAEB4C39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4360" y="2254032"/>
            <a:ext cx="8041640" cy="441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/>
          <a:p>
            <a:r>
              <a:rPr lang="de-DE" sz="1800" dirty="0" err="1">
                <a:latin typeface="Aptos" panose="020B0004020202020204" pitchFamily="34" charset="0"/>
              </a:rPr>
              <a:t>Since</a:t>
            </a:r>
            <a:r>
              <a:rPr lang="de-DE" sz="1800" dirty="0">
                <a:latin typeface="Aptos" panose="020B0004020202020204" pitchFamily="34" charset="0"/>
              </a:rPr>
              <a:t> March 2023, </a:t>
            </a:r>
            <a:r>
              <a:rPr lang="de-DE" sz="1800" dirty="0" err="1">
                <a:latin typeface="Aptos" panose="020B0004020202020204" pitchFamily="34" charset="0"/>
              </a:rPr>
              <a:t>the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city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of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Nuremberg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has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been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using</a:t>
            </a:r>
            <a:r>
              <a:rPr lang="de-DE" sz="1800" dirty="0">
                <a:latin typeface="Aptos" panose="020B0004020202020204" pitchFamily="34" charset="0"/>
              </a:rPr>
              <a:t> a </a:t>
            </a:r>
            <a:r>
              <a:rPr lang="de-DE" sz="1800" dirty="0" err="1">
                <a:latin typeface="Aptos" panose="020B0004020202020204" pitchFamily="34" charset="0"/>
              </a:rPr>
              <a:t>new</a:t>
            </a:r>
            <a:r>
              <a:rPr lang="de-DE" sz="1800" dirty="0">
                <a:latin typeface="Aptos" panose="020B0004020202020204" pitchFamily="34" charset="0"/>
              </a:rPr>
              <a:t> electronic </a:t>
            </a:r>
            <a:r>
              <a:rPr lang="de-DE" sz="1800" dirty="0" err="1">
                <a:latin typeface="Aptos" panose="020B0004020202020204" pitchFamily="34" charset="0"/>
              </a:rPr>
              <a:t>purchasing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system</a:t>
            </a:r>
            <a:r>
              <a:rPr lang="de-DE" sz="1800" dirty="0">
                <a:latin typeface="Aptos" panose="020B0004020202020204" pitchFamily="34" charset="0"/>
              </a:rPr>
              <a:t>. The </a:t>
            </a:r>
            <a:r>
              <a:rPr lang="de-DE" sz="1800" dirty="0" err="1">
                <a:latin typeface="Aptos" panose="020B0004020202020204" pitchFamily="34" charset="0"/>
              </a:rPr>
              <a:t>catalog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shop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system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supports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decentralized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procurement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by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departments</a:t>
            </a:r>
            <a:r>
              <a:rPr lang="de-DE" sz="1800" dirty="0">
                <a:latin typeface="Aptos" panose="020B0004020202020204" pitchFamily="34" charset="0"/>
              </a:rPr>
              <a:t> and municipal </a:t>
            </a:r>
            <a:r>
              <a:rPr lang="de-DE" sz="1800" dirty="0" err="1">
                <a:latin typeface="Aptos" panose="020B0004020202020204" pitchFamily="34" charset="0"/>
              </a:rPr>
              <a:t>enterprises</a:t>
            </a:r>
            <a:r>
              <a:rPr lang="de-DE" sz="1800" dirty="0">
                <a:latin typeface="Aptos" panose="020B0004020202020204" pitchFamily="34" charset="0"/>
              </a:rPr>
              <a:t>. </a:t>
            </a:r>
            <a:r>
              <a:rPr lang="de-DE" sz="1800" dirty="0" err="1">
                <a:latin typeface="Aptos" panose="020B0004020202020204" pitchFamily="34" charset="0"/>
              </a:rPr>
              <a:t>Product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catalogs</a:t>
            </a:r>
            <a:r>
              <a:rPr lang="de-DE" sz="1800" dirty="0">
                <a:latin typeface="Aptos" panose="020B0004020202020204" pitchFamily="34" charset="0"/>
              </a:rPr>
              <a:t> in </a:t>
            </a:r>
            <a:r>
              <a:rPr lang="de-DE" sz="1800" dirty="0" err="1">
                <a:latin typeface="Aptos" panose="020B0004020202020204" pitchFamily="34" charset="0"/>
              </a:rPr>
              <a:t>the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system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are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based</a:t>
            </a:r>
            <a:r>
              <a:rPr lang="de-DE" sz="1800" dirty="0">
                <a:latin typeface="Aptos" panose="020B0004020202020204" pitchFamily="34" charset="0"/>
              </a:rPr>
              <a:t> on </a:t>
            </a:r>
            <a:r>
              <a:rPr lang="de-DE" sz="1800" dirty="0" err="1">
                <a:latin typeface="Aptos" panose="020B0004020202020204" pitchFamily="34" charset="0"/>
              </a:rPr>
              <a:t>tendered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framework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agreements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or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negotiated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discount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agreements</a:t>
            </a:r>
            <a:r>
              <a:rPr lang="de-DE" sz="1800" dirty="0">
                <a:latin typeface="Aptos" panose="020B0004020202020204" pitchFamily="34" charset="0"/>
              </a:rPr>
              <a:t>. The </a:t>
            </a:r>
            <a:r>
              <a:rPr lang="de-DE" sz="1800" dirty="0" err="1">
                <a:latin typeface="Aptos" panose="020B0004020202020204" pitchFamily="34" charset="0"/>
              </a:rPr>
              <a:t>central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procurement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office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selects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the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suppliers</a:t>
            </a:r>
            <a:r>
              <a:rPr lang="de-DE" sz="1800" dirty="0">
                <a:latin typeface="Aptos" panose="020B0004020202020204" pitchFamily="34" charset="0"/>
              </a:rPr>
              <a:t> and </a:t>
            </a:r>
            <a:r>
              <a:rPr lang="de-DE" sz="1800" dirty="0" err="1">
                <a:latin typeface="Aptos" panose="020B0004020202020204" pitchFamily="34" charset="0"/>
              </a:rPr>
              <a:t>carries</a:t>
            </a:r>
            <a:r>
              <a:rPr lang="de-DE" sz="1800" dirty="0">
                <a:latin typeface="Aptos" panose="020B0004020202020204" pitchFamily="34" charset="0"/>
              </a:rPr>
              <a:t> out </a:t>
            </a:r>
            <a:r>
              <a:rPr lang="de-DE" sz="1800" dirty="0" err="1">
                <a:latin typeface="Aptos" panose="020B0004020202020204" pitchFamily="34" charset="0"/>
              </a:rPr>
              <a:t>the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award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procedures</a:t>
            </a:r>
            <a:r>
              <a:rPr lang="de-DE" sz="1800" dirty="0">
                <a:latin typeface="Aptos" panose="020B0004020202020204" pitchFamily="34" charset="0"/>
              </a:rPr>
              <a:t>.</a:t>
            </a:r>
          </a:p>
          <a:p>
            <a:endParaRPr lang="de-DE" sz="1800" dirty="0">
              <a:latin typeface="Aptos" panose="020B0004020202020204" pitchFamily="34" charset="0"/>
            </a:endParaRPr>
          </a:p>
          <a:p>
            <a:r>
              <a:rPr lang="de-DE" sz="1800" dirty="0">
                <a:latin typeface="Aptos" panose="020B0004020202020204" pitchFamily="34" charset="0"/>
              </a:rPr>
              <a:t>The </a:t>
            </a:r>
            <a:r>
              <a:rPr lang="de-DE" sz="1800" dirty="0" err="1">
                <a:latin typeface="Aptos" panose="020B0004020202020204" pitchFamily="34" charset="0"/>
              </a:rPr>
              <a:t>platform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can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be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used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to</a:t>
            </a:r>
            <a:r>
              <a:rPr lang="de-DE" sz="1800" dirty="0">
                <a:latin typeface="Aptos" panose="020B0004020202020204" pitchFamily="34" charset="0"/>
              </a:rPr>
              <a:t>:</a:t>
            </a:r>
          </a:p>
          <a:p>
            <a:pPr marL="514350" indent="-285750" fontAlgn="base">
              <a:buFont typeface="Arial" panose="020B0604020202020204" pitchFamily="34" charset="0"/>
              <a:buChar char="•"/>
            </a:pPr>
            <a:r>
              <a:rPr lang="de-DE" sz="1800" dirty="0">
                <a:latin typeface="Aptos" panose="020B0004020202020204" pitchFamily="34" charset="0"/>
              </a:rPr>
              <a:t>Order </a:t>
            </a:r>
            <a:r>
              <a:rPr lang="de-DE" sz="1800" dirty="0" err="1">
                <a:latin typeface="Aptos" panose="020B0004020202020204" pitchFamily="34" charset="0"/>
              </a:rPr>
              <a:t>products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directly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from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framework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agreement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catalogs</a:t>
            </a:r>
            <a:endParaRPr lang="de-DE" sz="1800" dirty="0">
              <a:latin typeface="Aptos" panose="020B0004020202020204" pitchFamily="34" charset="0"/>
            </a:endParaRPr>
          </a:p>
          <a:p>
            <a:pPr marL="514350" indent="-285750" fontAlgn="base">
              <a:buFont typeface="Arial" panose="020B0604020202020204" pitchFamily="34" charset="0"/>
              <a:buChar char="•"/>
            </a:pPr>
            <a:r>
              <a:rPr lang="de-DE" sz="1800" dirty="0">
                <a:latin typeface="Aptos" panose="020B0004020202020204" pitchFamily="34" charset="0"/>
              </a:rPr>
              <a:t>Place </a:t>
            </a:r>
            <a:r>
              <a:rPr lang="de-DE" sz="1800" dirty="0" err="1">
                <a:latin typeface="Aptos" panose="020B0004020202020204" pitchFamily="34" charset="0"/>
              </a:rPr>
              <a:t>direct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orders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up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to</a:t>
            </a:r>
            <a:r>
              <a:rPr lang="de-DE" sz="1800" dirty="0">
                <a:latin typeface="Aptos" panose="020B0004020202020204" pitchFamily="34" charset="0"/>
              </a:rPr>
              <a:t> €5,000 </a:t>
            </a:r>
            <a:r>
              <a:rPr lang="de-DE" sz="1800" dirty="0" err="1">
                <a:latin typeface="Aptos" panose="020B0004020202020204" pitchFamily="34" charset="0"/>
              </a:rPr>
              <a:t>net</a:t>
            </a:r>
            <a:r>
              <a:rPr lang="de-DE" sz="1800" dirty="0">
                <a:latin typeface="Aptos" panose="020B0004020202020204" pitchFamily="34" charset="0"/>
              </a:rPr>
              <a:t> outside </a:t>
            </a:r>
            <a:r>
              <a:rPr lang="de-DE" sz="1800" dirty="0" err="1">
                <a:latin typeface="Aptos" panose="020B0004020202020204" pitchFamily="34" charset="0"/>
              </a:rPr>
              <a:t>of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framework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agreements</a:t>
            </a:r>
            <a:endParaRPr lang="de-DE" sz="1800" dirty="0">
              <a:latin typeface="Aptos" panose="020B0004020202020204" pitchFamily="34" charset="0"/>
            </a:endParaRPr>
          </a:p>
          <a:p>
            <a:pPr marL="514350" indent="-285750" fontAlgn="base">
              <a:buFont typeface="Arial" panose="020B0604020202020204" pitchFamily="34" charset="0"/>
              <a:buChar char="•"/>
            </a:pPr>
            <a:r>
              <a:rPr lang="de-DE" sz="1800" dirty="0">
                <a:latin typeface="Aptos" panose="020B0004020202020204" pitchFamily="34" charset="0"/>
              </a:rPr>
              <a:t>Report individual </a:t>
            </a:r>
            <a:r>
              <a:rPr lang="de-DE" sz="1800" dirty="0" err="1">
                <a:latin typeface="Aptos" panose="020B0004020202020204" pitchFamily="34" charset="0"/>
              </a:rPr>
              <a:t>requirements</a:t>
            </a:r>
            <a:r>
              <a:rPr lang="de-DE" sz="1800" dirty="0">
                <a:latin typeface="Aptos" panose="020B0004020202020204" pitchFamily="34" charset="0"/>
              </a:rPr>
              <a:t> (“</a:t>
            </a:r>
            <a:r>
              <a:rPr lang="de-DE" sz="1800" dirty="0" err="1">
                <a:latin typeface="Aptos" panose="020B0004020202020204" pitchFamily="34" charset="0"/>
              </a:rPr>
              <a:t>free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text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orders</a:t>
            </a:r>
            <a:r>
              <a:rPr lang="de-DE" sz="1800" dirty="0">
                <a:latin typeface="Aptos" panose="020B0004020202020204" pitchFamily="34" charset="0"/>
              </a:rPr>
              <a:t>”) </a:t>
            </a:r>
            <a:r>
              <a:rPr lang="de-DE" sz="1800" dirty="0" err="1">
                <a:latin typeface="Aptos" panose="020B0004020202020204" pitchFamily="34" charset="0"/>
              </a:rPr>
              <a:t>to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the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central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procurement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office</a:t>
            </a:r>
            <a:endParaRPr lang="de-DE" sz="1800" dirty="0">
              <a:latin typeface="Aptos" panose="020B0004020202020204" pitchFamily="34" charset="0"/>
            </a:endParaRPr>
          </a:p>
        </p:txBody>
      </p:sp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7202ACD6-5CBA-559E-F08A-00D4A825BA6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  <p:pic>
        <p:nvPicPr>
          <p:cNvPr id="3" name="Google Shape;177;p34">
            <a:extLst>
              <a:ext uri="{FF2B5EF4-FFF2-40B4-BE49-F238E27FC236}">
                <a16:creationId xmlns:a16="http://schemas.microsoft.com/office/drawing/2014/main" id="{06DFCB9B-A86F-4856-7401-19BBE25C55D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476" t="7667" r="15057" b="5736"/>
          <a:stretch/>
        </p:blipFill>
        <p:spPr>
          <a:xfrm>
            <a:off x="8909222" y="1772725"/>
            <a:ext cx="3110679" cy="214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49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Group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exercise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: (E-)Catalog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83" name="Google Shape;183;p35"/>
          <p:cNvSpPr txBox="1">
            <a:spLocks noGrp="1"/>
          </p:cNvSpPr>
          <p:nvPr>
            <p:ph type="body" idx="1"/>
          </p:nvPr>
        </p:nvSpPr>
        <p:spPr>
          <a:xfrm>
            <a:off x="594360" y="2315817"/>
            <a:ext cx="10169718" cy="3958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 lnSpcReduction="10000"/>
          </a:bodyPr>
          <a:lstStyle/>
          <a:p>
            <a:r>
              <a:rPr lang="de-DE" dirty="0"/>
              <a:t>Work in </a:t>
            </a:r>
            <a:r>
              <a:rPr lang="de-DE" dirty="0" err="1"/>
              <a:t>groups</a:t>
            </a:r>
            <a:r>
              <a:rPr lang="de-DE" dirty="0"/>
              <a:t> and </a:t>
            </a:r>
            <a:r>
              <a:rPr lang="de-DE" dirty="0" err="1"/>
              <a:t>discuss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: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/>
              <a:t>What</a:t>
            </a:r>
            <a:r>
              <a:rPr lang="de-DE" dirty="0"/>
              <a:t> do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think</a:t>
            </a:r>
            <a:r>
              <a:rPr lang="de-DE" dirty="0"/>
              <a:t> was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decisive</a:t>
            </a:r>
            <a:r>
              <a:rPr lang="de-DE" dirty="0"/>
              <a:t> </a:t>
            </a:r>
            <a:r>
              <a:rPr lang="de-DE" dirty="0" err="1"/>
              <a:t>factor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success</a:t>
            </a:r>
            <a:r>
              <a:rPr lang="de-DE" dirty="0"/>
              <a:t>? 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pitfalls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avoid</a:t>
            </a:r>
            <a:r>
              <a:rPr lang="de-DE" dirty="0"/>
              <a:t>? 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difficulties</a:t>
            </a:r>
            <a:r>
              <a:rPr lang="de-DE" dirty="0"/>
              <a:t> in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municipality</a:t>
            </a:r>
            <a:r>
              <a:rPr lang="de-DE" dirty="0"/>
              <a:t>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practice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?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municipality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an (E-)Catalog?</a:t>
            </a:r>
          </a:p>
          <a:p>
            <a:pPr lvl="1" fontAlgn="base"/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yes</a:t>
            </a:r>
            <a:r>
              <a:rPr lang="de-DE" dirty="0"/>
              <a:t>,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did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?</a:t>
            </a:r>
          </a:p>
          <a:p>
            <a:pPr lvl="1" fontAlgn="base"/>
            <a:r>
              <a:rPr lang="de-DE" dirty="0" err="1"/>
              <a:t>If</a:t>
            </a:r>
            <a:r>
              <a:rPr lang="de-DE" dirty="0"/>
              <a:t> not,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a </a:t>
            </a:r>
            <a:r>
              <a:rPr lang="de-DE" dirty="0" err="1"/>
              <a:t>possibility</a:t>
            </a:r>
            <a:r>
              <a:rPr lang="de-DE" dirty="0"/>
              <a:t> (just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municipality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joint</a:t>
            </a:r>
            <a:r>
              <a:rPr lang="de-DE" dirty="0"/>
              <a:t> </a:t>
            </a:r>
            <a:r>
              <a:rPr lang="de-DE" dirty="0" err="1"/>
              <a:t>procurement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municipalities</a:t>
            </a:r>
            <a:r>
              <a:rPr lang="de-DE" dirty="0"/>
              <a:t>)?</a:t>
            </a:r>
          </a:p>
        </p:txBody>
      </p:sp>
      <p:sp>
        <p:nvSpPr>
          <p:cNvPr id="184" name="Google Shape;184;p3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2487</Words>
  <Application>Microsoft Macintosh PowerPoint</Application>
  <PresentationFormat>Breitbild</PresentationFormat>
  <Paragraphs>163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Aptos</vt:lpstr>
      <vt:lpstr>Calibri</vt:lpstr>
      <vt:lpstr>Play</vt:lpstr>
      <vt:lpstr>Aptos Serif</vt:lpstr>
      <vt:lpstr>Benutzerdefiniert</vt:lpstr>
      <vt:lpstr>PowerPoint-Präsentation</vt:lpstr>
      <vt:lpstr>Agenda</vt:lpstr>
      <vt:lpstr>1. Practice examples Product labels </vt:lpstr>
      <vt:lpstr>Examples of product labels</vt:lpstr>
      <vt:lpstr>Group exercise: Product labels</vt:lpstr>
      <vt:lpstr>2. Practice example: LED lighting </vt:lpstr>
      <vt:lpstr>Group exercise: LED lighting</vt:lpstr>
      <vt:lpstr>3. Practice example: (E-)Catalog</vt:lpstr>
      <vt:lpstr>Group exercise: (E-)Catalog</vt:lpstr>
      <vt:lpstr>4. Practice example Engaging municipal employees </vt:lpstr>
      <vt:lpstr>Group exercise: Engaging employees</vt:lpstr>
      <vt:lpstr>5. Practice example Engaging stakeholders</vt:lpstr>
      <vt:lpstr>Group exercise: Engaging stakeholders</vt:lpstr>
      <vt:lpstr>6. Practice example: Risk Electric cars</vt:lpstr>
      <vt:lpstr>Group example: Risk Electric cars </vt:lpstr>
      <vt:lpstr>Thank you!</vt:lpstr>
      <vt:lpstr>Sources text:</vt:lpstr>
      <vt:lpstr>Sources photos: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nicole</dc:creator>
  <cp:lastModifiedBy>Katharina Gasteiger</cp:lastModifiedBy>
  <cp:revision>8</cp:revision>
  <dcterms:created xsi:type="dcterms:W3CDTF">2024-09-16T10:50:40Z</dcterms:created>
  <dcterms:modified xsi:type="dcterms:W3CDTF">2026-04-27T08:22:02Z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