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310" r:id="rId6"/>
    <p:sldId id="261" r:id="rId7"/>
    <p:sldId id="260" r:id="rId8"/>
    <p:sldId id="31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09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12" r:id="rId50"/>
    <p:sldId id="313" r:id="rId51"/>
    <p:sldId id="305" r:id="rId52"/>
    <p:sldId id="306" r:id="rId53"/>
    <p:sldId id="307" r:id="rId54"/>
    <p:sldId id="308" r:id="rId55"/>
  </p:sldIdLst>
  <p:sldSz cx="12192000" cy="6858000"/>
  <p:notesSz cx="6858000" cy="9144000"/>
  <p:embeddedFontLst>
    <p:embeddedFont>
      <p:font typeface="Aptos Serif" panose="02020604070405020304" pitchFamily="18" charset="0"/>
      <p:regular r:id="rId57"/>
      <p:bold r:id="rId58"/>
      <p:italic r:id="rId59"/>
      <p:boldItalic r:id="rId60"/>
    </p:embeddedFont>
    <p:embeddedFont>
      <p:font typeface="Play" pitchFamily="2" charset="0"/>
      <p:regular r:id="rId61"/>
      <p:bold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i5mYncJW5GWB6jaBHo2Dv2+Qqn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ziska Häll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62A"/>
    <a:srgbClr val="CBE277"/>
    <a:srgbClr val="BDE432"/>
    <a:srgbClr val="9FC52D"/>
    <a:srgbClr val="3F3F3F"/>
    <a:srgbClr val="167138"/>
    <a:srgbClr val="4D7BA5"/>
    <a:srgbClr val="1B4891"/>
    <a:srgbClr val="8EAE27"/>
    <a:srgbClr val="B2D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/>
    <p:restoredTop sz="81244"/>
  </p:normalViewPr>
  <p:slideViewPr>
    <p:cSldViewPr snapToGrid="0">
      <p:cViewPr varScale="1">
        <p:scale>
          <a:sx n="147" d="100"/>
          <a:sy n="147" d="100"/>
        </p:scale>
        <p:origin x="135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98FAF-C046-E344-9AD1-A5443A5EE7B9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31780774-92F9-8340-BD1F-A420CCC069D3}">
      <dgm:prSet phldrT="[Text]" custT="1"/>
      <dgm:spPr>
        <a:solidFill>
          <a:srgbClr val="A6C62A"/>
        </a:solidFill>
        <a:ln w="25400">
          <a:solidFill>
            <a:srgbClr val="A6C62A"/>
          </a:solidFill>
        </a:ln>
      </dgm:spPr>
      <dgm:t>
        <a:bodyPr lIns="0"/>
        <a:lstStyle/>
        <a:p>
          <a:r>
            <a:rPr lang="de-DE" sz="1450" b="1" dirty="0" err="1">
              <a:ln>
                <a:noFill/>
              </a:ln>
              <a:solidFill>
                <a:srgbClr val="167138"/>
              </a:solidFill>
              <a:latin typeface="Aptos" panose="020B0004020202020204" pitchFamily="34" charset="0"/>
            </a:rPr>
            <a:t>Institutional</a:t>
          </a:r>
          <a:endParaRPr lang="de-DE" sz="1450" b="1" dirty="0">
            <a:ln>
              <a:noFill/>
            </a:ln>
            <a:solidFill>
              <a:srgbClr val="167138"/>
            </a:solidFill>
            <a:latin typeface="Aptos" panose="020B0004020202020204" pitchFamily="34" charset="0"/>
          </a:endParaRPr>
        </a:p>
      </dgm:t>
    </dgm:pt>
    <dgm:pt modelId="{ED3CAD67-46AB-0C42-ABCC-241632A32A0A}" type="parTrans" cxnId="{3DCF15EF-0B4D-4749-8CE6-673FD08A1BDC}">
      <dgm:prSet/>
      <dgm:spPr/>
      <dgm:t>
        <a:bodyPr/>
        <a:lstStyle/>
        <a:p>
          <a:endParaRPr lang="de-DE"/>
        </a:p>
      </dgm:t>
    </dgm:pt>
    <dgm:pt modelId="{197BE81B-26F5-614C-836B-65E65E65E932}" type="sibTrans" cxnId="{3DCF15EF-0B4D-4749-8CE6-673FD08A1BDC}">
      <dgm:prSet/>
      <dgm:spPr>
        <a:solidFill>
          <a:srgbClr val="A6C62A"/>
        </a:solidFill>
      </dgm:spPr>
      <dgm:t>
        <a:bodyPr/>
        <a:lstStyle/>
        <a:p>
          <a:endParaRPr lang="de-DE"/>
        </a:p>
      </dgm:t>
    </dgm:pt>
    <dgm:pt modelId="{E995CBBE-7249-534C-B179-200FCF68776E}" type="pres">
      <dgm:prSet presAssocID="{44B98FAF-C046-E344-9AD1-A5443A5EE7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9852459-560D-4E4A-90EF-A1A1CBC934C1}" type="pres">
      <dgm:prSet presAssocID="{31780774-92F9-8340-BD1F-A420CCC069D3}" presName="gear1" presStyleLbl="node1" presStyleIdx="0" presStyleCnt="1">
        <dgm:presLayoutVars>
          <dgm:chMax val="1"/>
          <dgm:bulletEnabled val="1"/>
        </dgm:presLayoutVars>
      </dgm:prSet>
      <dgm:spPr/>
    </dgm:pt>
    <dgm:pt modelId="{1A6D0633-6582-464F-9DA8-E5601CAEF1DC}" type="pres">
      <dgm:prSet presAssocID="{31780774-92F9-8340-BD1F-A420CCC069D3}" presName="gear1srcNode" presStyleLbl="node1" presStyleIdx="0" presStyleCnt="1"/>
      <dgm:spPr/>
    </dgm:pt>
    <dgm:pt modelId="{1857137A-84A9-C547-B987-24656E069EE8}" type="pres">
      <dgm:prSet presAssocID="{31780774-92F9-8340-BD1F-A420CCC069D3}" presName="gear1dstNode" presStyleLbl="node1" presStyleIdx="0" presStyleCnt="1"/>
      <dgm:spPr/>
    </dgm:pt>
    <dgm:pt modelId="{B2D52F7D-F47B-774C-A02B-AA5818FBF9C3}" type="pres">
      <dgm:prSet presAssocID="{197BE81B-26F5-614C-836B-65E65E65E932}" presName="connector1" presStyleLbl="sibTrans2D1" presStyleIdx="0" presStyleCnt="1"/>
      <dgm:spPr/>
    </dgm:pt>
  </dgm:ptLst>
  <dgm:cxnLst>
    <dgm:cxn modelId="{505D5E07-94B2-BA4D-A4BA-7D74CC49BAFD}" type="presOf" srcId="{31780774-92F9-8340-BD1F-A420CCC069D3}" destId="{49852459-560D-4E4A-90EF-A1A1CBC934C1}" srcOrd="0" destOrd="0" presId="urn:microsoft.com/office/officeart/2005/8/layout/gear1"/>
    <dgm:cxn modelId="{C4CD0B09-14E8-3A40-A87B-593F82B22F1B}" type="presOf" srcId="{31780774-92F9-8340-BD1F-A420CCC069D3}" destId="{1A6D0633-6582-464F-9DA8-E5601CAEF1DC}" srcOrd="1" destOrd="0" presId="urn:microsoft.com/office/officeart/2005/8/layout/gear1"/>
    <dgm:cxn modelId="{6B2C692A-C222-524D-80D9-70D46A15648A}" type="presOf" srcId="{197BE81B-26F5-614C-836B-65E65E65E932}" destId="{B2D52F7D-F47B-774C-A02B-AA5818FBF9C3}" srcOrd="0" destOrd="0" presId="urn:microsoft.com/office/officeart/2005/8/layout/gear1"/>
    <dgm:cxn modelId="{C58DA169-5CBD-1345-850A-DE471C7B30C8}" type="presOf" srcId="{44B98FAF-C046-E344-9AD1-A5443A5EE7B9}" destId="{E995CBBE-7249-534C-B179-200FCF68776E}" srcOrd="0" destOrd="0" presId="urn:microsoft.com/office/officeart/2005/8/layout/gear1"/>
    <dgm:cxn modelId="{44ED1DD9-5467-4A4D-B428-CF745883FB2F}" type="presOf" srcId="{31780774-92F9-8340-BD1F-A420CCC069D3}" destId="{1857137A-84A9-C547-B987-24656E069EE8}" srcOrd="2" destOrd="0" presId="urn:microsoft.com/office/officeart/2005/8/layout/gear1"/>
    <dgm:cxn modelId="{3DCF15EF-0B4D-4749-8CE6-673FD08A1BDC}" srcId="{44B98FAF-C046-E344-9AD1-A5443A5EE7B9}" destId="{31780774-92F9-8340-BD1F-A420CCC069D3}" srcOrd="0" destOrd="0" parTransId="{ED3CAD67-46AB-0C42-ABCC-241632A32A0A}" sibTransId="{197BE81B-26F5-614C-836B-65E65E65E932}"/>
    <dgm:cxn modelId="{0957BCE6-5449-DD48-8761-3B699F327B26}" type="presParOf" srcId="{E995CBBE-7249-534C-B179-200FCF68776E}" destId="{49852459-560D-4E4A-90EF-A1A1CBC934C1}" srcOrd="0" destOrd="0" presId="urn:microsoft.com/office/officeart/2005/8/layout/gear1"/>
    <dgm:cxn modelId="{053AF037-356A-664D-88C1-1907EE571422}" type="presParOf" srcId="{E995CBBE-7249-534C-B179-200FCF68776E}" destId="{1A6D0633-6582-464F-9DA8-E5601CAEF1DC}" srcOrd="1" destOrd="0" presId="urn:microsoft.com/office/officeart/2005/8/layout/gear1"/>
    <dgm:cxn modelId="{946FA4A2-1FA5-6049-853F-A56E3852F19D}" type="presParOf" srcId="{E995CBBE-7249-534C-B179-200FCF68776E}" destId="{1857137A-84A9-C547-B987-24656E069EE8}" srcOrd="2" destOrd="0" presId="urn:microsoft.com/office/officeart/2005/8/layout/gear1"/>
    <dgm:cxn modelId="{080551E1-4511-D844-BC3D-51977B0FC55C}" type="presParOf" srcId="{E995CBBE-7249-534C-B179-200FCF68776E}" destId="{B2D52F7D-F47B-774C-A02B-AA5818FBF9C3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52459-560D-4E4A-90EF-A1A1CBC934C1}">
      <dsp:nvSpPr>
        <dsp:cNvPr id="0" name=""/>
        <dsp:cNvSpPr/>
      </dsp:nvSpPr>
      <dsp:spPr>
        <a:xfrm>
          <a:off x="1193928" y="863416"/>
          <a:ext cx="1899517" cy="1899517"/>
        </a:xfrm>
        <a:prstGeom prst="gear9">
          <a:avLst/>
        </a:prstGeom>
        <a:solidFill>
          <a:srgbClr val="A6C62A"/>
        </a:solidFill>
        <a:ln w="25400" cap="flat" cmpd="sng" algn="ctr">
          <a:solidFill>
            <a:srgbClr val="A6C62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19050" bIns="190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50" b="1" kern="1200" dirty="0" err="1">
              <a:ln>
                <a:noFill/>
              </a:ln>
              <a:solidFill>
                <a:srgbClr val="167138"/>
              </a:solidFill>
              <a:latin typeface="Aptos" panose="020B0004020202020204" pitchFamily="34" charset="0"/>
            </a:rPr>
            <a:t>Institutional</a:t>
          </a:r>
          <a:endParaRPr lang="de-DE" sz="1450" b="1" kern="1200" dirty="0">
            <a:ln>
              <a:noFill/>
            </a:ln>
            <a:solidFill>
              <a:srgbClr val="167138"/>
            </a:solidFill>
            <a:latin typeface="Aptos" panose="020B0004020202020204" pitchFamily="34" charset="0"/>
          </a:endParaRPr>
        </a:p>
      </dsp:txBody>
      <dsp:txXfrm>
        <a:off x="1575815" y="1308369"/>
        <a:ext cx="1135743" cy="976391"/>
      </dsp:txXfrm>
    </dsp:sp>
    <dsp:sp modelId="{B2D52F7D-F47B-774C-A02B-AA5818FBF9C3}">
      <dsp:nvSpPr>
        <dsp:cNvPr id="0" name=""/>
        <dsp:cNvSpPr/>
      </dsp:nvSpPr>
      <dsp:spPr>
        <a:xfrm>
          <a:off x="1262486" y="550233"/>
          <a:ext cx="2336406" cy="2336406"/>
        </a:xfrm>
        <a:prstGeom prst="circularArrow">
          <a:avLst>
            <a:gd name="adj1" fmla="val 4878"/>
            <a:gd name="adj2" fmla="val 312630"/>
            <a:gd name="adj3" fmla="val 3081097"/>
            <a:gd name="adj4" fmla="val 15307242"/>
            <a:gd name="adj5" fmla="val 5691"/>
          </a:avLst>
        </a:prstGeom>
        <a:solidFill>
          <a:srgbClr val="A6C62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 err="1"/>
              <a:t>Sustainability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depicted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building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pillars</a:t>
            </a:r>
            <a:r>
              <a:rPr lang="de-DE" dirty="0"/>
              <a:t>. The Brundtland Report </a:t>
            </a:r>
            <a:r>
              <a:rPr lang="de-DE" dirty="0" err="1"/>
              <a:t>identified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pillars</a:t>
            </a:r>
            <a:r>
              <a:rPr lang="de-DE" dirty="0"/>
              <a:t>: environmental, social and </a:t>
            </a:r>
            <a:r>
              <a:rPr lang="de-DE" dirty="0" err="1"/>
              <a:t>economic</a:t>
            </a:r>
            <a:r>
              <a:rPr lang="de-DE" dirty="0"/>
              <a:t>. </a:t>
            </a:r>
            <a:r>
              <a:rPr lang="de-DE" dirty="0" err="1"/>
              <a:t>Later</a:t>
            </a:r>
            <a:r>
              <a:rPr lang="de-DE" dirty="0"/>
              <a:t>, </a:t>
            </a:r>
            <a:r>
              <a:rPr lang="de-DE" dirty="0" err="1"/>
              <a:t>however</a:t>
            </a:r>
            <a:r>
              <a:rPr lang="de-DE" dirty="0"/>
              <a:t>, a 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pillar</a:t>
            </a:r>
            <a:r>
              <a:rPr lang="de-DE" dirty="0"/>
              <a:t> was </a:t>
            </a:r>
            <a:r>
              <a:rPr lang="de-DE" dirty="0" err="1"/>
              <a:t>added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pillar</a:t>
            </a:r>
            <a:r>
              <a:rPr lang="de-DE" dirty="0"/>
              <a:t>. This </a:t>
            </a:r>
            <a:r>
              <a:rPr lang="de-DE" dirty="0" err="1"/>
              <a:t>underscores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fact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sustainability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just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‘</a:t>
            </a:r>
            <a:r>
              <a:rPr lang="de-DE" dirty="0" err="1"/>
              <a:t>green</a:t>
            </a:r>
            <a:r>
              <a:rPr lang="de-DE" dirty="0"/>
              <a:t>’ –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, strong </a:t>
            </a:r>
            <a:r>
              <a:rPr lang="de-DE" dirty="0" err="1"/>
              <a:t>governance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,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laws</a:t>
            </a:r>
            <a:r>
              <a:rPr lang="de-DE" dirty="0"/>
              <a:t> and </a:t>
            </a:r>
            <a:r>
              <a:rPr lang="de-DE" dirty="0" err="1"/>
              <a:t>political</a:t>
            </a:r>
            <a:r>
              <a:rPr lang="de-DE" dirty="0"/>
              <a:t> will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/>
              <a:t>Climate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refers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changes</a:t>
            </a:r>
            <a:r>
              <a:rPr lang="de-DE" dirty="0"/>
              <a:t> in </a:t>
            </a:r>
            <a:r>
              <a:rPr lang="de-DE" dirty="0" err="1"/>
              <a:t>temperatures</a:t>
            </a:r>
            <a:r>
              <a:rPr lang="de-DE" dirty="0"/>
              <a:t> and </a:t>
            </a:r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patterns</a:t>
            </a:r>
            <a:r>
              <a:rPr lang="de-DE" dirty="0"/>
              <a:t>. </a:t>
            </a:r>
            <a:r>
              <a:rPr lang="de-DE" dirty="0" err="1"/>
              <a:t>Whilst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origin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human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19th </a:t>
            </a:r>
            <a:r>
              <a:rPr lang="de-DE" dirty="0" err="1"/>
              <a:t>century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, </a:t>
            </a:r>
            <a:r>
              <a:rPr lang="de-DE" dirty="0" err="1"/>
              <a:t>primarily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burning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fossil </a:t>
            </a:r>
            <a:r>
              <a:rPr lang="de-DE" dirty="0" err="1"/>
              <a:t>fuels</a:t>
            </a:r>
            <a:r>
              <a:rPr lang="de-DE" dirty="0"/>
              <a:t>. This </a:t>
            </a:r>
            <a:r>
              <a:rPr lang="de-DE" dirty="0" err="1"/>
              <a:t>releases</a:t>
            </a:r>
            <a:r>
              <a:rPr lang="de-DE" dirty="0"/>
              <a:t> </a:t>
            </a:r>
            <a:r>
              <a:rPr lang="de-DE" dirty="0" err="1"/>
              <a:t>greenhouse</a:t>
            </a:r>
            <a:r>
              <a:rPr lang="de-DE" dirty="0"/>
              <a:t> </a:t>
            </a:r>
            <a:r>
              <a:rPr lang="de-DE" dirty="0" err="1"/>
              <a:t>gases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CO₂, </a:t>
            </a:r>
            <a:r>
              <a:rPr lang="de-DE" dirty="0" err="1"/>
              <a:t>methane</a:t>
            </a:r>
            <a:r>
              <a:rPr lang="de-DE" dirty="0"/>
              <a:t> and </a:t>
            </a:r>
            <a:r>
              <a:rPr lang="de-DE" dirty="0" err="1"/>
              <a:t>nitrous</a:t>
            </a:r>
            <a:r>
              <a:rPr lang="de-DE" dirty="0"/>
              <a:t> </a:t>
            </a:r>
            <a:r>
              <a:rPr lang="de-DE" dirty="0" err="1"/>
              <a:t>oxide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trap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atmosphere</a:t>
            </a:r>
            <a:r>
              <a:rPr lang="de-DE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7" name="Google Shape;2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Zu den Hauptursachen des Klimawandels zählen Entwaldung, Umweltverschmutzung und die nicht nachhaltige Nutzung von Ressourcen. </a:t>
            </a:r>
            <a:endParaRPr dirty="0"/>
          </a:p>
        </p:txBody>
      </p:sp>
      <p:sp>
        <p:nvSpPr>
          <p:cNvPr id="225" name="Google Shape;22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/>
              <a:t>The </a:t>
            </a:r>
            <a:r>
              <a:rPr lang="de-DE" dirty="0" err="1"/>
              <a:t>consequences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evident: </a:t>
            </a:r>
            <a:r>
              <a:rPr lang="de-DE" dirty="0" err="1"/>
              <a:t>rising</a:t>
            </a:r>
            <a:r>
              <a:rPr lang="de-DE" dirty="0"/>
              <a:t> global </a:t>
            </a:r>
            <a:r>
              <a:rPr lang="de-DE" dirty="0" err="1"/>
              <a:t>temperatures</a:t>
            </a:r>
            <a:r>
              <a:rPr lang="de-DE" dirty="0"/>
              <a:t>, </a:t>
            </a:r>
            <a:r>
              <a:rPr lang="de-DE" dirty="0" err="1"/>
              <a:t>melting</a:t>
            </a:r>
            <a:r>
              <a:rPr lang="de-DE" dirty="0"/>
              <a:t> </a:t>
            </a:r>
            <a:r>
              <a:rPr lang="de-DE" dirty="0" err="1"/>
              <a:t>glaciers</a:t>
            </a:r>
            <a:r>
              <a:rPr lang="de-DE" dirty="0"/>
              <a:t>, </a:t>
            </a:r>
            <a:r>
              <a:rPr lang="de-DE" dirty="0" err="1"/>
              <a:t>rising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 and </a:t>
            </a:r>
            <a:r>
              <a:rPr lang="de-DE" dirty="0" err="1"/>
              <a:t>more</a:t>
            </a:r>
            <a:r>
              <a:rPr lang="de-DE" dirty="0"/>
              <a:t> frequent extreme </a:t>
            </a:r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events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droughts</a:t>
            </a:r>
            <a:r>
              <a:rPr lang="de-DE" dirty="0"/>
              <a:t> and </a:t>
            </a:r>
            <a:r>
              <a:rPr lang="de-DE" dirty="0" err="1"/>
              <a:t>floods</a:t>
            </a:r>
            <a:r>
              <a:rPr lang="de-DE" dirty="0"/>
              <a:t>. These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threaten</a:t>
            </a:r>
            <a:r>
              <a:rPr lang="de-DE" dirty="0"/>
              <a:t> </a:t>
            </a:r>
            <a:r>
              <a:rPr lang="de-DE" dirty="0" err="1"/>
              <a:t>biodiversity</a:t>
            </a:r>
            <a:r>
              <a:rPr lang="de-DE" dirty="0"/>
              <a:t>, human </a:t>
            </a:r>
            <a:r>
              <a:rPr lang="de-DE" dirty="0" err="1"/>
              <a:t>health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global </a:t>
            </a:r>
            <a:r>
              <a:rPr lang="de-DE" dirty="0" err="1"/>
              <a:t>economy</a:t>
            </a:r>
            <a:r>
              <a:rPr lang="de-DE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2" name="Google Shape;2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/>
              <a:t>The 2030 Agenda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global ‘</a:t>
            </a:r>
            <a:r>
              <a:rPr lang="de-DE" dirty="0" err="1"/>
              <a:t>action</a:t>
            </a:r>
            <a:r>
              <a:rPr lang="de-DE" dirty="0"/>
              <a:t> plan’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planet.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builds</a:t>
            </a:r>
            <a:r>
              <a:rPr lang="de-DE" dirty="0"/>
              <a:t> on </a:t>
            </a:r>
            <a:r>
              <a:rPr lang="de-DE" dirty="0" err="1"/>
              <a:t>earlier</a:t>
            </a:r>
            <a:r>
              <a:rPr lang="de-DE" dirty="0"/>
              <a:t> initiatives 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1992 Rio Earth Summit (Agenda 21) and </a:t>
            </a:r>
            <a:r>
              <a:rPr lang="de-DE" dirty="0" err="1"/>
              <a:t>the</a:t>
            </a:r>
            <a:r>
              <a:rPr lang="de-DE" dirty="0"/>
              <a:t> Millennium Development Goals (MDGs) </a:t>
            </a:r>
            <a:r>
              <a:rPr lang="de-DE" dirty="0" err="1"/>
              <a:t>from</a:t>
            </a:r>
            <a:r>
              <a:rPr lang="de-DE" dirty="0"/>
              <a:t> 2000,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aimed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combat</a:t>
            </a:r>
            <a:r>
              <a:rPr lang="de-DE" dirty="0"/>
              <a:t> extreme </a:t>
            </a:r>
            <a:r>
              <a:rPr lang="de-DE" dirty="0" err="1"/>
              <a:t>poverty</a:t>
            </a:r>
            <a:r>
              <a:rPr lang="de-DE" dirty="0"/>
              <a:t>. In 2012, at </a:t>
            </a:r>
            <a:r>
              <a:rPr lang="de-DE" dirty="0" err="1"/>
              <a:t>the</a:t>
            </a:r>
            <a:r>
              <a:rPr lang="de-DE" dirty="0"/>
              <a:t> ‘Rio+20’ </a:t>
            </a:r>
            <a:r>
              <a:rPr lang="de-DE" dirty="0" err="1"/>
              <a:t>conference</a:t>
            </a:r>
            <a:r>
              <a:rPr lang="de-DE" dirty="0"/>
              <a:t>, </a:t>
            </a:r>
            <a:r>
              <a:rPr lang="de-DE" dirty="0" err="1"/>
              <a:t>nations</a:t>
            </a:r>
            <a:r>
              <a:rPr lang="de-DE" dirty="0"/>
              <a:t> </a:t>
            </a:r>
            <a:r>
              <a:rPr lang="de-DE" dirty="0" err="1"/>
              <a:t>agreed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goals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gave</a:t>
            </a:r>
            <a:r>
              <a:rPr lang="de-DE" dirty="0"/>
              <a:t> </a:t>
            </a:r>
            <a:r>
              <a:rPr lang="de-DE" dirty="0" err="1"/>
              <a:t>rise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17 SDGs.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6" name="Google Shape;246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/>
              <a:t>The SDGs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just </a:t>
            </a:r>
            <a:r>
              <a:rPr lang="de-DE" dirty="0" err="1"/>
              <a:t>buzzwords</a:t>
            </a:r>
            <a:r>
              <a:rPr lang="de-DE" dirty="0"/>
              <a:t>; </a:t>
            </a:r>
            <a:r>
              <a:rPr lang="de-DE" dirty="0" err="1"/>
              <a:t>they</a:t>
            </a:r>
            <a:r>
              <a:rPr lang="de-DE" dirty="0"/>
              <a:t> form a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 </a:t>
            </a:r>
            <a:r>
              <a:rPr lang="de-DE" dirty="0" err="1"/>
              <a:t>comprising</a:t>
            </a:r>
            <a:r>
              <a:rPr lang="de-DE" dirty="0"/>
              <a:t> 17 </a:t>
            </a:r>
            <a:r>
              <a:rPr lang="de-DE" dirty="0" err="1"/>
              <a:t>goals</a:t>
            </a:r>
            <a:r>
              <a:rPr lang="de-DE" dirty="0"/>
              <a:t>, 169 </a:t>
            </a:r>
            <a:r>
              <a:rPr lang="de-DE" dirty="0" err="1"/>
              <a:t>targets</a:t>
            </a:r>
            <a:r>
              <a:rPr lang="de-DE" dirty="0"/>
              <a:t> and 230 </a:t>
            </a:r>
            <a:r>
              <a:rPr lang="de-DE" dirty="0" err="1"/>
              <a:t>measurable</a:t>
            </a:r>
            <a:r>
              <a:rPr lang="de-DE" dirty="0"/>
              <a:t> </a:t>
            </a:r>
            <a:r>
              <a:rPr lang="de-DE" dirty="0" err="1"/>
              <a:t>indicators</a:t>
            </a:r>
            <a:r>
              <a:rPr lang="de-DE" dirty="0"/>
              <a:t>.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clear</a:t>
            </a:r>
            <a:r>
              <a:rPr lang="de-DE" dirty="0"/>
              <a:t> and </a:t>
            </a:r>
            <a:r>
              <a:rPr lang="de-DE" dirty="0" err="1"/>
              <a:t>long</a:t>
            </a:r>
            <a:r>
              <a:rPr lang="de-DE" dirty="0"/>
              <a:t>-term in </a:t>
            </a:r>
            <a:r>
              <a:rPr lang="de-DE" dirty="0" err="1"/>
              <a:t>focus</a:t>
            </a:r>
            <a:r>
              <a:rPr lang="de-DE" dirty="0"/>
              <a:t>, and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adapted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different </a:t>
            </a:r>
            <a:r>
              <a:rPr lang="de-DE" dirty="0" err="1"/>
              <a:t>levels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government</a:t>
            </a:r>
            <a:r>
              <a:rPr lang="de-DE" dirty="0"/>
              <a:t> and </a:t>
            </a:r>
            <a:r>
              <a:rPr lang="de-DE" dirty="0" err="1"/>
              <a:t>sectors</a:t>
            </a:r>
            <a:r>
              <a:rPr lang="de-DE" dirty="0"/>
              <a:t>. Above all, </a:t>
            </a: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cross-cutting</a:t>
            </a:r>
            <a:r>
              <a:rPr lang="de-DE" dirty="0"/>
              <a:t>, </a:t>
            </a:r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progress</a:t>
            </a:r>
            <a:r>
              <a:rPr lang="de-DE" dirty="0"/>
              <a:t> on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(such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)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contributes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achieving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goals</a:t>
            </a:r>
            <a:r>
              <a:rPr lang="de-DE" dirty="0"/>
              <a:t> (such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gender</a:t>
            </a:r>
            <a:r>
              <a:rPr lang="de-DE" dirty="0"/>
              <a:t> </a:t>
            </a:r>
            <a:r>
              <a:rPr lang="de-DE" dirty="0" err="1"/>
              <a:t>equality</a:t>
            </a:r>
            <a:r>
              <a:rPr lang="de-DE" dirty="0"/>
              <a:t>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3" name="Google Shape;29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Although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SDGs </a:t>
            </a:r>
            <a:r>
              <a:rPr lang="de-DE" dirty="0" err="1"/>
              <a:t>are</a:t>
            </a:r>
            <a:r>
              <a:rPr lang="de-DE" dirty="0"/>
              <a:t> international in </a:t>
            </a:r>
            <a:r>
              <a:rPr lang="de-DE" dirty="0" err="1"/>
              <a:t>nature</a:t>
            </a:r>
            <a:r>
              <a:rPr lang="de-DE" dirty="0"/>
              <a:t>,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on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at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.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authorities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sectors</a:t>
            </a:r>
            <a:r>
              <a:rPr lang="de-DE" dirty="0"/>
              <a:t>: </a:t>
            </a:r>
            <a:r>
              <a:rPr lang="de-DE" dirty="0" err="1"/>
              <a:t>transport</a:t>
            </a:r>
            <a:r>
              <a:rPr lang="de-DE" dirty="0"/>
              <a:t>, </a:t>
            </a:r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and </a:t>
            </a:r>
            <a:r>
              <a:rPr lang="de-DE" dirty="0" err="1"/>
              <a:t>housing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estimated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65%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SDG </a:t>
            </a:r>
            <a:r>
              <a:rPr lang="de-DE" dirty="0" err="1"/>
              <a:t>targets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and regional </a:t>
            </a:r>
            <a:r>
              <a:rPr lang="de-DE" dirty="0" err="1"/>
              <a:t>authorities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actively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299" name="Google Shape;29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Public </a:t>
            </a:r>
            <a:r>
              <a:rPr lang="de-DE" dirty="0" err="1"/>
              <a:t>procurement</a:t>
            </a:r>
            <a:r>
              <a:rPr lang="de-DE" dirty="0"/>
              <a:t> –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governments</a:t>
            </a:r>
            <a:r>
              <a:rPr lang="de-DE" dirty="0"/>
              <a:t> </a:t>
            </a:r>
            <a:r>
              <a:rPr lang="de-DE" dirty="0" err="1"/>
              <a:t>purchase</a:t>
            </a:r>
            <a:r>
              <a:rPr lang="de-DE" dirty="0"/>
              <a:t> </a:t>
            </a:r>
            <a:r>
              <a:rPr lang="de-DE" dirty="0" err="1"/>
              <a:t>goods</a:t>
            </a:r>
            <a:r>
              <a:rPr lang="de-DE" dirty="0"/>
              <a:t> and </a:t>
            </a:r>
            <a:r>
              <a:rPr lang="de-DE" dirty="0" err="1"/>
              <a:t>services</a:t>
            </a:r>
            <a:r>
              <a:rPr lang="de-DE" dirty="0"/>
              <a:t> – </a:t>
            </a:r>
            <a:r>
              <a:rPr lang="de-DE" dirty="0" err="1"/>
              <a:t>accounts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15 </a:t>
            </a:r>
            <a:r>
              <a:rPr lang="de-DE" dirty="0" err="1"/>
              <a:t>to</a:t>
            </a:r>
            <a:r>
              <a:rPr lang="de-DE" dirty="0"/>
              <a:t> 20 per </a:t>
            </a:r>
            <a:r>
              <a:rPr lang="de-DE" dirty="0" err="1"/>
              <a:t>cent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GDP in </a:t>
            </a:r>
            <a:r>
              <a:rPr lang="de-DE" dirty="0" err="1"/>
              <a:t>many</a:t>
            </a:r>
            <a:r>
              <a:rPr lang="de-DE" dirty="0"/>
              <a:t> countries. Given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sheer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funds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represents</a:t>
            </a:r>
            <a:r>
              <a:rPr lang="de-DE" dirty="0"/>
              <a:t> a powerful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lever</a:t>
            </a:r>
            <a:r>
              <a:rPr lang="de-DE" dirty="0"/>
              <a:t>. By </a:t>
            </a:r>
            <a:r>
              <a:rPr lang="de-DE" dirty="0" err="1"/>
              <a:t>opting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options</a:t>
            </a:r>
            <a:r>
              <a:rPr lang="de-DE" dirty="0"/>
              <a:t>, </a:t>
            </a:r>
            <a:r>
              <a:rPr lang="de-DE" dirty="0" err="1"/>
              <a:t>governments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environmental </a:t>
            </a:r>
            <a:r>
              <a:rPr lang="de-DE" dirty="0" err="1"/>
              <a:t>damage</a:t>
            </a:r>
            <a:r>
              <a:rPr lang="de-DE" dirty="0"/>
              <a:t> (SDG 13), promote fair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(SDG 8) and </a:t>
            </a:r>
            <a:r>
              <a:rPr lang="de-DE" dirty="0" err="1"/>
              <a:t>encourage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innovate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306" name="Google Shape;3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5" name="Google Shape;34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/>
              <a:t>The linear </a:t>
            </a:r>
            <a:r>
              <a:rPr lang="de-DE" dirty="0" err="1"/>
              <a:t>economy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a ‘</a:t>
            </a:r>
            <a:r>
              <a:rPr lang="de-DE" dirty="0" err="1"/>
              <a:t>take-make-dispose</a:t>
            </a:r>
            <a:r>
              <a:rPr lang="de-DE" dirty="0"/>
              <a:t>’ </a:t>
            </a:r>
            <a:r>
              <a:rPr lang="de-DE" dirty="0" err="1"/>
              <a:t>model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depletion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and </a:t>
            </a:r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crises</a:t>
            </a:r>
            <a:r>
              <a:rPr lang="de-DE" dirty="0"/>
              <a:t>. The </a:t>
            </a:r>
            <a:r>
              <a:rPr lang="de-DE" dirty="0" err="1"/>
              <a:t>circular</a:t>
            </a:r>
            <a:r>
              <a:rPr lang="de-DE" dirty="0"/>
              <a:t> </a:t>
            </a:r>
            <a:r>
              <a:rPr lang="de-DE" dirty="0" err="1"/>
              <a:t>economy</a:t>
            </a:r>
            <a:r>
              <a:rPr lang="de-DE" dirty="0"/>
              <a:t> </a:t>
            </a:r>
            <a:r>
              <a:rPr lang="de-DE" dirty="0" err="1"/>
              <a:t>adds</a:t>
            </a:r>
            <a:r>
              <a:rPr lang="de-DE" dirty="0"/>
              <a:t> a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: </a:t>
            </a:r>
            <a:r>
              <a:rPr lang="de-DE" dirty="0" err="1"/>
              <a:t>reuse</a:t>
            </a:r>
            <a:r>
              <a:rPr lang="de-DE" dirty="0"/>
              <a:t> and </a:t>
            </a:r>
            <a:r>
              <a:rPr lang="de-DE" dirty="0" err="1"/>
              <a:t>recycling</a:t>
            </a:r>
            <a:r>
              <a:rPr lang="de-DE" dirty="0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2" name="Google Shape;35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Die „Doughnut-Ökonomie“ ist eine Theorie von Kate </a:t>
            </a:r>
            <a:r>
              <a:rPr lang="de-DE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Raworth</a:t>
            </a:r>
            <a:r>
              <a:rPr lang="de-DE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nach der das menschliche Wohlergehen ein Gleichgewicht zwischen unseren sozialen Bedürfnissen und der „ökologischen Obergrenze“ der Erde erfordert.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de-D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Picture: https://</a:t>
            </a:r>
            <a:r>
              <a:rPr lang="de-DE" dirty="0" err="1"/>
              <a:t>earth.org</a:t>
            </a:r>
            <a:r>
              <a:rPr lang="de-DE" dirty="0"/>
              <a:t>/</a:t>
            </a:r>
            <a:r>
              <a:rPr lang="de-DE" dirty="0" err="1"/>
              <a:t>what-is-doughnut-economics</a:t>
            </a:r>
            <a:r>
              <a:rPr lang="de-DE" dirty="0"/>
              <a:t>/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4" name="Google Shape;36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GPP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whereby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authorities</a:t>
            </a:r>
            <a:r>
              <a:rPr lang="de-DE" dirty="0"/>
              <a:t> </a:t>
            </a:r>
            <a:r>
              <a:rPr lang="de-DE" dirty="0" err="1"/>
              <a:t>incorporate</a:t>
            </a:r>
            <a:r>
              <a:rPr lang="de-DE" dirty="0"/>
              <a:t> environmental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all </a:t>
            </a:r>
            <a:r>
              <a:rPr lang="de-DE" dirty="0" err="1"/>
              <a:t>stages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. The </a:t>
            </a:r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promote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environmentally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selecting</a:t>
            </a:r>
            <a:r>
              <a:rPr lang="de-DE" dirty="0"/>
              <a:t>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lowest</a:t>
            </a:r>
            <a:r>
              <a:rPr lang="de-DE" dirty="0"/>
              <a:t> environmental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throughout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377" name="Google Shape;37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de-DE" dirty="0" err="1"/>
              <a:t>Whilst</a:t>
            </a:r>
            <a:r>
              <a:rPr lang="de-DE" dirty="0"/>
              <a:t> GPP </a:t>
            </a:r>
            <a:r>
              <a:rPr lang="de-DE" dirty="0" err="1"/>
              <a:t>focuses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, SPP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concept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involves</a:t>
            </a:r>
            <a:r>
              <a:rPr lang="de-DE" dirty="0"/>
              <a:t> </a:t>
            </a:r>
            <a:r>
              <a:rPr lang="de-DE" dirty="0" err="1"/>
              <a:t>ensuring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,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life-cycle</a:t>
            </a:r>
            <a:r>
              <a:rPr lang="de-DE" dirty="0"/>
              <a:t> </a:t>
            </a:r>
            <a:r>
              <a:rPr lang="de-DE" dirty="0" err="1"/>
              <a:t>costs</a:t>
            </a:r>
            <a:r>
              <a:rPr lang="de-DE" dirty="0"/>
              <a:t>, </a:t>
            </a:r>
            <a:r>
              <a:rPr lang="de-DE" dirty="0" err="1"/>
              <a:t>offers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money</a:t>
            </a:r>
            <a:r>
              <a:rPr lang="de-DE" dirty="0"/>
              <a:t> </a:t>
            </a:r>
            <a:r>
              <a:rPr lang="de-DE" dirty="0" err="1"/>
              <a:t>whilst</a:t>
            </a:r>
            <a:r>
              <a:rPr lang="de-DE" dirty="0"/>
              <a:t> also </a:t>
            </a:r>
            <a:r>
              <a:rPr lang="de-DE" dirty="0" err="1"/>
              <a:t>delivering</a:t>
            </a:r>
            <a:r>
              <a:rPr lang="de-DE" dirty="0"/>
              <a:t> </a:t>
            </a:r>
            <a:r>
              <a:rPr lang="de-DE" dirty="0" err="1"/>
              <a:t>benefits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, </a:t>
            </a:r>
            <a:r>
              <a:rPr lang="de-DE" dirty="0" err="1"/>
              <a:t>society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economy</a:t>
            </a:r>
            <a:r>
              <a:rPr lang="de-DE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6" name="Google Shape;39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A </a:t>
            </a:r>
            <a:r>
              <a:rPr lang="de-DE" dirty="0" err="1"/>
              <a:t>successful</a:t>
            </a:r>
            <a:r>
              <a:rPr lang="de-DE" dirty="0"/>
              <a:t> SPP </a:t>
            </a:r>
            <a:r>
              <a:rPr lang="de-DE" dirty="0" err="1"/>
              <a:t>requires</a:t>
            </a:r>
            <a:r>
              <a:rPr lang="de-DE" dirty="0"/>
              <a:t> strong </a:t>
            </a:r>
            <a:r>
              <a:rPr lang="de-DE" dirty="0" err="1"/>
              <a:t>leadership</a:t>
            </a:r>
            <a:r>
              <a:rPr lang="de-DE" dirty="0"/>
              <a:t>, a </a:t>
            </a:r>
            <a:r>
              <a:rPr lang="de-DE" dirty="0" err="1"/>
              <a:t>focus</a:t>
            </a:r>
            <a:r>
              <a:rPr lang="de-DE" dirty="0"/>
              <a:t> on </a:t>
            </a:r>
            <a:r>
              <a:rPr lang="de-DE" dirty="0" err="1"/>
              <a:t>overarching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objectives</a:t>
            </a:r>
            <a:r>
              <a:rPr lang="de-DE" dirty="0"/>
              <a:t> and </a:t>
            </a:r>
            <a:r>
              <a:rPr lang="de-DE" dirty="0" err="1"/>
              <a:t>sound</a:t>
            </a:r>
            <a:r>
              <a:rPr lang="de-DE" dirty="0"/>
              <a:t> </a:t>
            </a:r>
            <a:r>
              <a:rPr lang="de-DE" dirty="0" err="1"/>
              <a:t>administration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involve</a:t>
            </a:r>
            <a:r>
              <a:rPr lang="de-DE" dirty="0"/>
              <a:t> all </a:t>
            </a:r>
            <a:r>
              <a:rPr lang="de-DE" dirty="0" err="1"/>
              <a:t>stakeholders</a:t>
            </a:r>
            <a:r>
              <a:rPr lang="de-DE" dirty="0"/>
              <a:t> (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suppliers</a:t>
            </a:r>
            <a:r>
              <a:rPr lang="de-DE" dirty="0"/>
              <a:t> and </a:t>
            </a:r>
            <a:r>
              <a:rPr lang="de-DE" dirty="0" err="1"/>
              <a:t>citizens</a:t>
            </a:r>
            <a:r>
              <a:rPr lang="de-DE" dirty="0"/>
              <a:t>) and, </a:t>
            </a:r>
            <a:r>
              <a:rPr lang="de-DE" dirty="0" err="1"/>
              <a:t>above</a:t>
            </a:r>
            <a:r>
              <a:rPr lang="de-DE" dirty="0"/>
              <a:t> all, monitor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ensure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sustainability</a:t>
            </a:r>
            <a:r>
              <a:rPr lang="de-DE" dirty="0"/>
              <a:t> </a:t>
            </a:r>
            <a:r>
              <a:rPr lang="de-DE" dirty="0" err="1"/>
              <a:t>targets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met</a:t>
            </a:r>
            <a:r>
              <a:rPr lang="de-DE" dirty="0"/>
              <a:t>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4" name="Google Shape;404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clarify</a:t>
            </a:r>
            <a:r>
              <a:rPr lang="de-DE" dirty="0"/>
              <a:t>: GPP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subset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SPP. All ‘</a:t>
            </a:r>
            <a:r>
              <a:rPr lang="de-DE" dirty="0" err="1"/>
              <a:t>green</a:t>
            </a:r>
            <a:r>
              <a:rPr lang="de-DE" dirty="0"/>
              <a:t>’ </a:t>
            </a:r>
            <a:r>
              <a:rPr lang="de-DE" dirty="0" err="1"/>
              <a:t>procurement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, but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also </a:t>
            </a:r>
            <a:r>
              <a:rPr lang="de-DE" dirty="0" err="1"/>
              <a:t>encompasses</a:t>
            </a:r>
            <a:r>
              <a:rPr lang="de-DE" dirty="0"/>
              <a:t> social </a:t>
            </a:r>
            <a:r>
              <a:rPr lang="de-DE" dirty="0" err="1"/>
              <a:t>criteria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fair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, </a:t>
            </a:r>
            <a:r>
              <a:rPr lang="de-DE" dirty="0" err="1"/>
              <a:t>ethical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and </a:t>
            </a:r>
            <a:r>
              <a:rPr lang="de-DE" dirty="0" err="1"/>
              <a:t>accessibility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disabilities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428" name="Google Shape;42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>
          <a:extLst>
            <a:ext uri="{FF2B5EF4-FFF2-40B4-BE49-F238E27FC236}">
              <a16:creationId xmlns:a16="http://schemas.microsoft.com/office/drawing/2014/main" id="{407C7502-623D-7FCD-F7D7-4382CA316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0:notes">
            <a:extLst>
              <a:ext uri="{FF2B5EF4-FFF2-40B4-BE49-F238E27FC236}">
                <a16:creationId xmlns:a16="http://schemas.microsoft.com/office/drawing/2014/main" id="{E238C71C-727B-8641-B636-D231DA964C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EU </a:t>
            </a:r>
            <a:r>
              <a:rPr lang="de-DE" dirty="0" err="1"/>
              <a:t>promotes</a:t>
            </a:r>
            <a:r>
              <a:rPr lang="de-DE" dirty="0"/>
              <a:t>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(GPP)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benefits</a:t>
            </a:r>
            <a:r>
              <a:rPr lang="de-DE" dirty="0"/>
              <a:t> European </a:t>
            </a:r>
            <a:r>
              <a:rPr lang="de-DE" dirty="0" err="1"/>
              <a:t>industry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environmental and social </a:t>
            </a:r>
            <a:r>
              <a:rPr lang="de-DE" dirty="0" err="1"/>
              <a:t>standards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global </a:t>
            </a:r>
            <a:r>
              <a:rPr lang="de-DE" dirty="0" err="1"/>
              <a:t>competitors</a:t>
            </a:r>
            <a:r>
              <a:rPr lang="de-DE" dirty="0"/>
              <a:t>. By </a:t>
            </a:r>
            <a:r>
              <a:rPr lang="de-DE" dirty="0" err="1"/>
              <a:t>setting</a:t>
            </a:r>
            <a:r>
              <a:rPr lang="de-DE" dirty="0"/>
              <a:t> high </a:t>
            </a:r>
            <a:r>
              <a:rPr lang="de-DE" dirty="0" err="1"/>
              <a:t>standards</a:t>
            </a:r>
            <a:r>
              <a:rPr lang="de-DE" dirty="0"/>
              <a:t> in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tenders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EU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steer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global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428" name="Google Shape;428;p60:notes">
            <a:extLst>
              <a:ext uri="{FF2B5EF4-FFF2-40B4-BE49-F238E27FC236}">
                <a16:creationId xmlns:a16="http://schemas.microsoft.com/office/drawing/2014/main" id="{ACB75E87-BDD7-D31B-0F18-C0F8793E6F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7171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/>
              <a:t>Quellen: 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/>
              <a:t>https://</a:t>
            </a:r>
            <a:r>
              <a:rPr lang="de-DE" dirty="0" err="1"/>
              <a:t>www.un.org</a:t>
            </a:r>
            <a:r>
              <a:rPr lang="de-DE" dirty="0"/>
              <a:t>/en/</a:t>
            </a:r>
            <a:r>
              <a:rPr lang="de-DE" dirty="0" err="1"/>
              <a:t>about-us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/>
              <a:t>https://</a:t>
            </a:r>
            <a:r>
              <a:rPr lang="de-DE" dirty="0" err="1"/>
              <a:t>ec.europa.eu</a:t>
            </a:r>
            <a:r>
              <a:rPr lang="de-DE" dirty="0"/>
              <a:t>/</a:t>
            </a:r>
            <a:r>
              <a:rPr lang="de-DE" dirty="0" err="1"/>
              <a:t>eurostat</a:t>
            </a:r>
            <a:r>
              <a:rPr lang="de-DE" dirty="0"/>
              <a:t>/</a:t>
            </a:r>
            <a:r>
              <a:rPr lang="de-DE" dirty="0" err="1"/>
              <a:t>statistics-explained</a:t>
            </a:r>
            <a:r>
              <a:rPr lang="de-DE" dirty="0"/>
              <a:t>/</a:t>
            </a:r>
            <a:r>
              <a:rPr lang="de-DE" dirty="0" err="1"/>
              <a:t>index.php?title</a:t>
            </a:r>
            <a:r>
              <a:rPr lang="de-DE" dirty="0"/>
              <a:t>=</a:t>
            </a:r>
            <a:r>
              <a:rPr lang="de-DE" dirty="0" err="1"/>
              <a:t>Glossary:European_Union</a:t>
            </a:r>
            <a:r>
              <a:rPr lang="de-DE" dirty="0"/>
              <a:t>_(EU); https://</a:t>
            </a:r>
            <a:r>
              <a:rPr lang="de-DE" dirty="0" err="1"/>
              <a:t>next</a:t>
            </a:r>
            <a:r>
              <a:rPr lang="de-DE" dirty="0"/>
              <a:t>-generation-</a:t>
            </a:r>
            <a:r>
              <a:rPr lang="de-DE" dirty="0" err="1"/>
              <a:t>eu.europa.eu</a:t>
            </a:r>
            <a:r>
              <a:rPr lang="de-DE" dirty="0"/>
              <a:t>/</a:t>
            </a:r>
            <a:r>
              <a:rPr lang="de-DE" dirty="0" err="1"/>
              <a:t>index_de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dirty="0"/>
              <a:t>https://</a:t>
            </a:r>
            <a:r>
              <a:rPr lang="de-DE" dirty="0" err="1"/>
              <a:t>www.iso.org</a:t>
            </a:r>
            <a:r>
              <a:rPr lang="de-DE" dirty="0"/>
              <a:t>/</a:t>
            </a:r>
            <a:r>
              <a:rPr lang="de-DE" dirty="0" err="1"/>
              <a:t>standard</a:t>
            </a:r>
            <a:r>
              <a:rPr lang="de-DE" dirty="0"/>
              <a:t>/63026.html#:~:</a:t>
            </a:r>
            <a:r>
              <a:rPr lang="de-DE" dirty="0" err="1"/>
              <a:t>text</a:t>
            </a:r>
            <a:r>
              <a:rPr lang="de-DE" dirty="0"/>
              <a:t>=ISO%2020400:2017%20provides%20guidance,by%2C%20procurement%20decisions%20and%20processes.</a:t>
            </a:r>
            <a:endParaRPr dirty="0"/>
          </a:p>
        </p:txBody>
      </p:sp>
      <p:sp>
        <p:nvSpPr>
          <p:cNvPr id="137" name="Google Shape;13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Interest in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(GPP) </a:t>
            </a:r>
            <a:r>
              <a:rPr lang="de-DE" dirty="0" err="1"/>
              <a:t>across</a:t>
            </a:r>
            <a:r>
              <a:rPr lang="de-DE" dirty="0"/>
              <a:t> Europe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evolved</a:t>
            </a:r>
            <a:r>
              <a:rPr lang="de-DE" dirty="0"/>
              <a:t> in </a:t>
            </a:r>
            <a:r>
              <a:rPr lang="de-DE" dirty="0" err="1"/>
              <a:t>six</a:t>
            </a:r>
            <a:r>
              <a:rPr lang="de-DE" dirty="0"/>
              <a:t> </a:t>
            </a:r>
            <a:r>
              <a:rPr lang="de-DE" dirty="0" err="1"/>
              <a:t>phases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2001, </a:t>
            </a:r>
            <a:r>
              <a:rPr lang="de-DE" dirty="0" err="1"/>
              <a:t>transforming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voluntary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European Green Deal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Circular</a:t>
            </a:r>
            <a:r>
              <a:rPr lang="de-DE" dirty="0"/>
              <a:t> Economy Action Plan.</a:t>
            </a:r>
            <a:endParaRPr dirty="0"/>
          </a:p>
        </p:txBody>
      </p:sp>
      <p:sp>
        <p:nvSpPr>
          <p:cNvPr id="481" name="Google Shape;481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86aeba7f74_0_4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g386aeba7f7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86aeba7f7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EU </a:t>
            </a:r>
            <a:r>
              <a:rPr lang="de-DE" dirty="0" err="1"/>
              <a:t>provides</a:t>
            </a:r>
            <a:r>
              <a:rPr lang="de-DE" dirty="0"/>
              <a:t>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guides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assist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authorities</a:t>
            </a:r>
            <a:r>
              <a:rPr lang="de-DE" dirty="0"/>
              <a:t>. The ‘</a:t>
            </a:r>
            <a:r>
              <a:rPr lang="de-DE" dirty="0" err="1"/>
              <a:t>Buying</a:t>
            </a:r>
            <a:r>
              <a:rPr lang="de-DE" dirty="0"/>
              <a:t> Green!’ </a:t>
            </a:r>
            <a:r>
              <a:rPr lang="de-DE" dirty="0" err="1"/>
              <a:t>handbook</a:t>
            </a:r>
            <a:r>
              <a:rPr lang="de-DE" dirty="0"/>
              <a:t> </a:t>
            </a:r>
            <a:r>
              <a:rPr lang="de-DE" dirty="0" err="1"/>
              <a:t>explains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environmental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applied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EU </a:t>
            </a:r>
            <a:r>
              <a:rPr lang="de-DE" dirty="0" err="1"/>
              <a:t>law</a:t>
            </a:r>
            <a:r>
              <a:rPr lang="de-DE" dirty="0"/>
              <a:t>. </a:t>
            </a:r>
            <a:endParaRPr dirty="0"/>
          </a:p>
        </p:txBody>
      </p:sp>
      <p:sp>
        <p:nvSpPr>
          <p:cNvPr id="497" name="Google Shape;497;g386aeba7f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86aeba7f74_1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‘</a:t>
            </a:r>
            <a:r>
              <a:rPr lang="de-DE" dirty="0" err="1"/>
              <a:t>Buying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’ </a:t>
            </a:r>
            <a:r>
              <a:rPr lang="de-DE" dirty="0" err="1"/>
              <a:t>guide</a:t>
            </a:r>
            <a:r>
              <a:rPr lang="de-DE" dirty="0"/>
              <a:t> (2021) </a:t>
            </a:r>
            <a:r>
              <a:rPr lang="de-DE" dirty="0" err="1"/>
              <a:t>focuses</a:t>
            </a:r>
            <a:r>
              <a:rPr lang="de-DE" dirty="0"/>
              <a:t> on </a:t>
            </a:r>
            <a:r>
              <a:rPr lang="de-DE" dirty="0" err="1"/>
              <a:t>achieving</a:t>
            </a:r>
            <a:r>
              <a:rPr lang="de-DE" dirty="0"/>
              <a:t> positive social </a:t>
            </a:r>
            <a:r>
              <a:rPr lang="de-DE" dirty="0" err="1"/>
              <a:t>impacts</a:t>
            </a:r>
            <a:r>
              <a:rPr lang="de-DE" dirty="0"/>
              <a:t>, 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gender</a:t>
            </a:r>
            <a:r>
              <a:rPr lang="de-DE" dirty="0"/>
              <a:t> </a:t>
            </a:r>
            <a:r>
              <a:rPr lang="de-DE" dirty="0" err="1"/>
              <a:t>equality</a:t>
            </a:r>
            <a:r>
              <a:rPr lang="de-DE" dirty="0"/>
              <a:t> and </a:t>
            </a:r>
            <a:r>
              <a:rPr lang="de-DE" dirty="0" err="1"/>
              <a:t>employment</a:t>
            </a:r>
            <a:r>
              <a:rPr lang="de-DE" dirty="0"/>
              <a:t> </a:t>
            </a:r>
            <a:r>
              <a:rPr lang="de-DE" dirty="0" err="1"/>
              <a:t>opportunities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disadvantaged</a:t>
            </a:r>
            <a:r>
              <a:rPr lang="de-DE" dirty="0"/>
              <a:t> </a:t>
            </a:r>
            <a:r>
              <a:rPr lang="de-DE" dirty="0" err="1"/>
              <a:t>workers.kungen</a:t>
            </a:r>
            <a:r>
              <a:rPr lang="de-DE" dirty="0"/>
              <a:t>, wie beispielsweise die Gleichstellung der Geschlechter und Beschäftigungsmöglichkeiten für benachteiligte Arbeitnehmer.</a:t>
            </a:r>
            <a:endParaRPr dirty="0"/>
          </a:p>
        </p:txBody>
      </p:sp>
      <p:sp>
        <p:nvSpPr>
          <p:cNvPr id="505" name="Google Shape;505;g386aeba7f74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86aeba7f74_1_3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Green Deal </a:t>
            </a:r>
            <a:r>
              <a:rPr lang="de-DE" dirty="0" err="1"/>
              <a:t>aims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binding</a:t>
            </a:r>
            <a:r>
              <a:rPr lang="de-DE" dirty="0"/>
              <a:t> </a:t>
            </a:r>
            <a:r>
              <a:rPr lang="de-DE" dirty="0" err="1"/>
              <a:t>minimum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environmental </a:t>
            </a:r>
            <a:r>
              <a:rPr lang="de-DE" dirty="0" err="1"/>
              <a:t>performance</a:t>
            </a:r>
            <a:r>
              <a:rPr lang="de-DE" dirty="0"/>
              <a:t> an integral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EU </a:t>
            </a:r>
            <a:r>
              <a:rPr lang="de-DE" dirty="0" err="1"/>
              <a:t>legislation</a:t>
            </a:r>
            <a:r>
              <a:rPr lang="de-DE" dirty="0"/>
              <a:t> and </a:t>
            </a:r>
            <a:r>
              <a:rPr lang="de-DE" dirty="0" err="1"/>
              <a:t>funding</a:t>
            </a:r>
            <a:r>
              <a:rPr lang="de-DE" dirty="0"/>
              <a:t>. This </a:t>
            </a:r>
            <a:r>
              <a:rPr lang="de-DE" dirty="0" err="1"/>
              <a:t>effectively</a:t>
            </a:r>
            <a:r>
              <a:rPr lang="de-DE" dirty="0"/>
              <a:t> </a:t>
            </a:r>
            <a:r>
              <a:rPr lang="de-DE" dirty="0" err="1"/>
              <a:t>establishes</a:t>
            </a:r>
            <a:r>
              <a:rPr lang="de-DE" dirty="0"/>
              <a:t> a uniform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all Member States.</a:t>
            </a:r>
            <a:endParaRPr dirty="0"/>
          </a:p>
        </p:txBody>
      </p:sp>
      <p:sp>
        <p:nvSpPr>
          <p:cNvPr id="513" name="Google Shape;513;g386aeba7f74_1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EU </a:t>
            </a:r>
            <a:r>
              <a:rPr lang="de-DE" dirty="0" err="1"/>
              <a:t>supports</a:t>
            </a:r>
            <a:r>
              <a:rPr lang="de-DE" dirty="0"/>
              <a:t> </a:t>
            </a:r>
            <a:r>
              <a:rPr lang="de-DE" dirty="0" err="1"/>
              <a:t>green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procurement</a:t>
            </a:r>
            <a:r>
              <a:rPr lang="de-DE" dirty="0"/>
              <a:t> (GPP)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instruments</a:t>
            </a:r>
            <a:r>
              <a:rPr lang="de-DE" dirty="0"/>
              <a:t>: national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plans</a:t>
            </a:r>
            <a:r>
              <a:rPr lang="de-DE" dirty="0"/>
              <a:t> (in 23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27 Member States), 20 </a:t>
            </a:r>
            <a:r>
              <a:rPr lang="de-DE" dirty="0" err="1"/>
              <a:t>specific</a:t>
            </a:r>
            <a:r>
              <a:rPr lang="de-DE" dirty="0"/>
              <a:t> EU GPP </a:t>
            </a:r>
            <a:r>
              <a:rPr lang="de-DE" dirty="0" err="1"/>
              <a:t>criteria</a:t>
            </a:r>
            <a:r>
              <a:rPr lang="de-DE" dirty="0"/>
              <a:t>,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 50% </a:t>
            </a:r>
            <a:r>
              <a:rPr lang="de-DE" dirty="0" err="1"/>
              <a:t>of</a:t>
            </a:r>
            <a:r>
              <a:rPr lang="de-DE" dirty="0"/>
              <a:t> all </a:t>
            </a:r>
            <a:r>
              <a:rPr lang="de-DE" dirty="0" err="1"/>
              <a:t>procurement</a:t>
            </a:r>
            <a:r>
              <a:rPr lang="de-DE" dirty="0"/>
              <a:t> </a:t>
            </a:r>
            <a:r>
              <a:rPr lang="de-DE" dirty="0" err="1"/>
              <a:t>environmentally</a:t>
            </a:r>
            <a:r>
              <a:rPr lang="de-DE" dirty="0"/>
              <a:t> </a:t>
            </a:r>
            <a:r>
              <a:rPr lang="de-DE" dirty="0" err="1"/>
              <a:t>friendly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25" name="Google Shape;52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86aeba7f74_1_4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EU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arbitrary</a:t>
            </a:r>
            <a:r>
              <a:rPr lang="de-DE" dirty="0"/>
              <a:t>;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(LCA).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define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product’s</a:t>
            </a:r>
            <a:r>
              <a:rPr lang="de-DE" dirty="0"/>
              <a:t> </a:t>
            </a:r>
            <a:r>
              <a:rPr lang="de-DE" dirty="0" err="1"/>
              <a:t>scope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,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significant</a:t>
            </a:r>
            <a:r>
              <a:rPr lang="de-DE" dirty="0"/>
              <a:t> environmental </a:t>
            </a:r>
            <a:r>
              <a:rPr lang="de-DE" dirty="0" err="1"/>
              <a:t>impacts</a:t>
            </a:r>
            <a:r>
              <a:rPr lang="de-DE" dirty="0"/>
              <a:t> and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verification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enable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authorities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demonstrate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procuring</a:t>
            </a:r>
            <a:r>
              <a:rPr lang="de-DE" dirty="0"/>
              <a:t> </a:t>
            </a:r>
            <a:r>
              <a:rPr lang="de-DE" dirty="0" err="1"/>
              <a:t>sustainably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60" name="Google Shape;560;g386aeba7f74_1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6aeba7f7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EU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categories</a:t>
            </a:r>
            <a:r>
              <a:rPr lang="de-DE" dirty="0"/>
              <a:t>, ranging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cleaning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and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, </a:t>
            </a:r>
            <a:r>
              <a:rPr lang="de-DE" dirty="0" err="1"/>
              <a:t>transport</a:t>
            </a:r>
            <a:r>
              <a:rPr lang="de-DE" dirty="0"/>
              <a:t> and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centres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68" name="Google Shape;568;g386aeba7f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>
          <a:extLst>
            <a:ext uri="{FF2B5EF4-FFF2-40B4-BE49-F238E27FC236}">
              <a16:creationId xmlns:a16="http://schemas.microsoft.com/office/drawing/2014/main" id="{4F188408-118F-B8FF-46DD-C62D16518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6aeba7f74_0_0:notes">
            <a:extLst>
              <a:ext uri="{FF2B5EF4-FFF2-40B4-BE49-F238E27FC236}">
                <a16:creationId xmlns:a16="http://schemas.microsoft.com/office/drawing/2014/main" id="{A07AD5AB-B3E8-1A61-ACC2-5FB9FE3803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EU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categories</a:t>
            </a:r>
            <a:r>
              <a:rPr lang="de-DE" dirty="0"/>
              <a:t>, ranging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cleaning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and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, </a:t>
            </a:r>
            <a:r>
              <a:rPr lang="de-DE" dirty="0" err="1"/>
              <a:t>transport</a:t>
            </a:r>
            <a:r>
              <a:rPr lang="de-DE" dirty="0"/>
              <a:t> and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centres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68" name="Google Shape;568;g386aeba7f74_0_0:notes">
            <a:extLst>
              <a:ext uri="{FF2B5EF4-FFF2-40B4-BE49-F238E27FC236}">
                <a16:creationId xmlns:a16="http://schemas.microsoft.com/office/drawing/2014/main" id="{ACF3B0D7-4E9D-9A28-92F8-488C297714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787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 err="1"/>
              <a:t>Sustainability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concept</a:t>
            </a:r>
            <a:r>
              <a:rPr lang="de-DE" dirty="0"/>
              <a:t>;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decades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global </a:t>
            </a:r>
            <a:r>
              <a:rPr lang="de-DE" dirty="0" err="1"/>
              <a:t>diplomacy</a:t>
            </a:r>
            <a:r>
              <a:rPr lang="de-DE" dirty="0"/>
              <a:t>. A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turning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was </a:t>
            </a:r>
            <a:r>
              <a:rPr lang="de-DE" dirty="0" err="1"/>
              <a:t>the</a:t>
            </a:r>
            <a:r>
              <a:rPr lang="de-DE" dirty="0"/>
              <a:t> 1972 United </a:t>
            </a:r>
            <a:r>
              <a:rPr lang="de-DE" dirty="0" err="1"/>
              <a:t>Nations</a:t>
            </a:r>
            <a:r>
              <a:rPr lang="de-DE" dirty="0"/>
              <a:t> Conference on </a:t>
            </a:r>
            <a:r>
              <a:rPr lang="de-DE" dirty="0" err="1"/>
              <a:t>the</a:t>
            </a:r>
            <a:r>
              <a:rPr lang="de-DE" dirty="0"/>
              <a:t> Human Environment in Stockholm. This was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global </a:t>
            </a:r>
            <a:r>
              <a:rPr lang="de-DE" dirty="0" err="1"/>
              <a:t>conference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 a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theme</a:t>
            </a:r>
            <a:r>
              <a:rPr lang="de-DE" dirty="0"/>
              <a:t>.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led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Stockholm Declaration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establishment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United </a:t>
            </a:r>
            <a:r>
              <a:rPr lang="de-DE" dirty="0" err="1"/>
              <a:t>Nations</a:t>
            </a:r>
            <a:r>
              <a:rPr lang="de-DE" dirty="0"/>
              <a:t> Environment Programme (UNEP),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world’s</a:t>
            </a:r>
            <a:r>
              <a:rPr lang="de-DE" dirty="0"/>
              <a:t> </a:t>
            </a:r>
            <a:r>
              <a:rPr lang="de-DE" dirty="0" err="1"/>
              <a:t>leading</a:t>
            </a:r>
            <a:r>
              <a:rPr lang="de-DE" dirty="0"/>
              <a:t> </a:t>
            </a:r>
            <a:r>
              <a:rPr lang="de-DE" dirty="0" err="1"/>
              <a:t>authority</a:t>
            </a:r>
            <a:r>
              <a:rPr lang="de-DE" dirty="0"/>
              <a:t> on environmental </a:t>
            </a:r>
            <a:r>
              <a:rPr lang="de-DE" dirty="0" err="1"/>
              <a:t>issues</a:t>
            </a:r>
            <a:r>
              <a:rPr lang="de-DE" dirty="0"/>
              <a:t>.</a:t>
            </a:r>
          </a:p>
        </p:txBody>
      </p:sp>
      <p:sp>
        <p:nvSpPr>
          <p:cNvPr id="132" name="Google Shape;13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>
          <a:extLst>
            <a:ext uri="{FF2B5EF4-FFF2-40B4-BE49-F238E27FC236}">
              <a16:creationId xmlns:a16="http://schemas.microsoft.com/office/drawing/2014/main" id="{5E2A2F8E-C45E-0F40-EEC5-1EC3181F4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6aeba7f74_0_0:notes">
            <a:extLst>
              <a:ext uri="{FF2B5EF4-FFF2-40B4-BE49-F238E27FC236}">
                <a16:creationId xmlns:a16="http://schemas.microsoft.com/office/drawing/2014/main" id="{00FC42A4-A02F-7C68-238E-871737BC0F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The EU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criteria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categories</a:t>
            </a:r>
            <a:r>
              <a:rPr lang="de-DE" dirty="0"/>
              <a:t>, ranging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cleaning</a:t>
            </a:r>
            <a:r>
              <a:rPr lang="de-DE" dirty="0"/>
              <a:t> </a:t>
            </a:r>
            <a:r>
              <a:rPr lang="de-DE" dirty="0" err="1"/>
              <a:t>products</a:t>
            </a:r>
            <a:r>
              <a:rPr lang="de-DE" dirty="0"/>
              <a:t> and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food</a:t>
            </a:r>
            <a:r>
              <a:rPr lang="de-DE" dirty="0"/>
              <a:t>, </a:t>
            </a:r>
            <a:r>
              <a:rPr lang="de-DE" dirty="0" err="1"/>
              <a:t>transport</a:t>
            </a:r>
            <a:r>
              <a:rPr lang="de-DE" dirty="0"/>
              <a:t> and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centres</a:t>
            </a:r>
            <a:r>
              <a:rPr lang="de-DE" dirty="0"/>
              <a:t>.</a:t>
            </a:r>
            <a:endParaRPr dirty="0"/>
          </a:p>
        </p:txBody>
      </p:sp>
      <p:sp>
        <p:nvSpPr>
          <p:cNvPr id="568" name="Google Shape;568;g386aeba7f74_0_0:notes">
            <a:extLst>
              <a:ext uri="{FF2B5EF4-FFF2-40B4-BE49-F238E27FC236}">
                <a16:creationId xmlns:a16="http://schemas.microsoft.com/office/drawing/2014/main" id="{24D6521E-C9ED-6137-1608-E20B36765A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79031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4" name="Google Shape;6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9" name="Google Shape;62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6" name="Google Shape;64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5" name="Google Shape;655;p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Stockholm Conference, </a:t>
            </a:r>
            <a:r>
              <a:rPr lang="de-DE" dirty="0" err="1"/>
              <a:t>the</a:t>
            </a:r>
            <a:r>
              <a:rPr lang="de-DE" dirty="0"/>
              <a:t> Club </a:t>
            </a:r>
            <a:r>
              <a:rPr lang="de-DE" dirty="0" err="1"/>
              <a:t>of</a:t>
            </a:r>
            <a:r>
              <a:rPr lang="de-DE" dirty="0"/>
              <a:t> Rome </a:t>
            </a:r>
            <a:r>
              <a:rPr lang="de-DE" dirty="0" err="1"/>
              <a:t>published</a:t>
            </a:r>
            <a:r>
              <a:rPr lang="de-DE" dirty="0"/>
              <a:t> a </a:t>
            </a:r>
            <a:r>
              <a:rPr lang="de-DE" dirty="0" err="1"/>
              <a:t>groundbreaking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 </a:t>
            </a:r>
            <a:r>
              <a:rPr lang="de-DE" dirty="0" err="1"/>
              <a:t>entitled</a:t>
            </a:r>
            <a:r>
              <a:rPr lang="de-DE" dirty="0"/>
              <a:t> ‘The Limits </a:t>
            </a:r>
            <a:r>
              <a:rPr lang="de-DE" dirty="0" err="1"/>
              <a:t>to</a:t>
            </a:r>
            <a:r>
              <a:rPr lang="de-DE" dirty="0"/>
              <a:t> Growth’.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computer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at MIT,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researchers</a:t>
            </a:r>
            <a:r>
              <a:rPr lang="de-DE" dirty="0"/>
              <a:t> </a:t>
            </a:r>
            <a:r>
              <a:rPr lang="de-DE" dirty="0" err="1"/>
              <a:t>warned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Earth’s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exhausted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21st </a:t>
            </a:r>
            <a:r>
              <a:rPr lang="de-DE" dirty="0" err="1"/>
              <a:t>century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growth</a:t>
            </a:r>
            <a:r>
              <a:rPr lang="de-DE" dirty="0"/>
              <a:t> and </a:t>
            </a:r>
            <a:r>
              <a:rPr lang="de-DE" dirty="0" err="1"/>
              <a:t>resource</a:t>
            </a:r>
            <a:r>
              <a:rPr lang="de-DE" dirty="0"/>
              <a:t> </a:t>
            </a:r>
            <a:r>
              <a:rPr lang="de-DE" dirty="0" err="1"/>
              <a:t>consumption</a:t>
            </a:r>
            <a:r>
              <a:rPr lang="de-DE" dirty="0"/>
              <a:t> </a:t>
            </a:r>
            <a:r>
              <a:rPr lang="de-DE" dirty="0" err="1"/>
              <a:t>continued</a:t>
            </a:r>
            <a:r>
              <a:rPr lang="de-DE" dirty="0"/>
              <a:t> at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. This </a:t>
            </a:r>
            <a:r>
              <a:rPr lang="de-DE" dirty="0" err="1"/>
              <a:t>report</a:t>
            </a:r>
            <a:r>
              <a:rPr lang="de-DE" dirty="0"/>
              <a:t> </a:t>
            </a:r>
            <a:r>
              <a:rPr lang="de-DE" dirty="0" err="1"/>
              <a:t>served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“</a:t>
            </a:r>
            <a:r>
              <a:rPr lang="de-DE" dirty="0" err="1"/>
              <a:t>wake-up</a:t>
            </a:r>
            <a:r>
              <a:rPr lang="de-DE" dirty="0"/>
              <a:t> </a:t>
            </a:r>
            <a:r>
              <a:rPr lang="de-DE" dirty="0" err="1"/>
              <a:t>call</a:t>
            </a:r>
            <a:r>
              <a:rPr lang="de-DE" dirty="0"/>
              <a:t>”, </a:t>
            </a:r>
            <a:r>
              <a:rPr lang="de-DE" dirty="0" err="1"/>
              <a:t>calling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prevent</a:t>
            </a:r>
            <a:r>
              <a:rPr lang="de-DE" dirty="0"/>
              <a:t> total </a:t>
            </a:r>
            <a:r>
              <a:rPr lang="de-DE" dirty="0" err="1"/>
              <a:t>economic</a:t>
            </a:r>
            <a:r>
              <a:rPr lang="de-DE" dirty="0"/>
              <a:t> and </a:t>
            </a:r>
            <a:r>
              <a:rPr lang="de-DE" dirty="0" err="1"/>
              <a:t>ecological</a:t>
            </a:r>
            <a:r>
              <a:rPr lang="de-DE" dirty="0"/>
              <a:t> </a:t>
            </a:r>
            <a:r>
              <a:rPr lang="de-DE" dirty="0" err="1"/>
              <a:t>collapse</a:t>
            </a:r>
            <a:r>
              <a:rPr lang="de-DE" dirty="0"/>
              <a:t>.</a:t>
            </a:r>
          </a:p>
        </p:txBody>
      </p:sp>
      <p:sp>
        <p:nvSpPr>
          <p:cNvPr id="154" name="Google Shape;154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Fifteen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Brundtland Report (</a:t>
            </a:r>
            <a:r>
              <a:rPr lang="de-DE" dirty="0" err="1"/>
              <a:t>officially</a:t>
            </a:r>
            <a:r>
              <a:rPr lang="de-DE" dirty="0"/>
              <a:t> </a:t>
            </a:r>
            <a:r>
              <a:rPr lang="de-DE" dirty="0" err="1"/>
              <a:t>titled</a:t>
            </a:r>
            <a:r>
              <a:rPr lang="de-DE" dirty="0"/>
              <a:t> ‘</a:t>
            </a:r>
            <a:r>
              <a:rPr lang="de-DE" dirty="0" err="1"/>
              <a:t>Our</a:t>
            </a:r>
            <a:r>
              <a:rPr lang="de-DE" dirty="0"/>
              <a:t> Common Future’)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best-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: ‘a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met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compromising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generations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own </a:t>
            </a:r>
            <a:r>
              <a:rPr lang="de-DE" dirty="0" err="1"/>
              <a:t>needs</a:t>
            </a:r>
            <a:r>
              <a:rPr lang="de-DE" dirty="0"/>
              <a:t>’. This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importance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introduces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intergenerational </a:t>
            </a:r>
            <a:r>
              <a:rPr lang="de-DE" dirty="0" err="1"/>
              <a:t>justice</a:t>
            </a:r>
            <a:r>
              <a:rPr lang="de-DE" dirty="0"/>
              <a:t>, </a:t>
            </a:r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live in such a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do not ‘</a:t>
            </a:r>
            <a:r>
              <a:rPr lang="de-DE" dirty="0" err="1"/>
              <a:t>deprive</a:t>
            </a:r>
            <a:r>
              <a:rPr lang="de-DE" dirty="0"/>
              <a:t>’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anything</a:t>
            </a:r>
            <a:r>
              <a:rPr lang="de-DE" dirty="0"/>
              <a:t>.</a:t>
            </a:r>
          </a:p>
        </p:txBody>
      </p:sp>
      <p:sp>
        <p:nvSpPr>
          <p:cNvPr id="163" name="Google Shape;16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8" name="Google Shape;18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2" name="Google Shape;92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8" name="Google Shape;98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6" name="Google Shape;106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8" name="Google Shape;38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4" name="Google Shape;64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70" name="Google Shape;70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5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85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8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8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6" name="Google Shape;86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rio2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stainabledevelopment.un.org/post2015/ow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frameworks/parisagreeme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sdgs.un.org/2030agenda" TargetMode="External"/><Relationship Id="rId13" Type="http://schemas.openxmlformats.org/officeDocument/2006/relationships/hyperlink" Target="https://procuraplus.org/fileadmin/user_upload/ManualProcura_online_version_new_logo.pdf" TargetMode="External"/><Relationship Id="rId3" Type="http://schemas.openxmlformats.org/officeDocument/2006/relationships/hyperlink" Target="https://www.are.admin.ch/are/en/home/media/publications/sustainable-development/brundtland-report.html" TargetMode="External"/><Relationship Id="rId7" Type="http://schemas.openxmlformats.org/officeDocument/2006/relationships/hyperlink" Target="https://asvis.it/goal-e-target-obiettivi-e-traguardi-per-il-2030/" TargetMode="External"/><Relationship Id="rId12" Type="http://schemas.openxmlformats.org/officeDocument/2006/relationships/hyperlink" Target="https://thedocs.worldbank.org/en/doc/e77a9257967cac8b62484c7e8c974e70-0290012024/original/WB-SUSTAINABLE-PROCUREMENT-16574-CH1.pdf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nric.org/it/che-cosa-sono-i-cambiamenti-climatici/" TargetMode="External"/><Relationship Id="rId11" Type="http://schemas.openxmlformats.org/officeDocument/2006/relationships/hyperlink" Target="https://gpp.mase.gov.it/Struttura-dei-CAM" TargetMode="External"/><Relationship Id="rId5" Type="http://schemas.openxmlformats.org/officeDocument/2006/relationships/hyperlink" Target="https://www.un.org/en/conferences/environment/stockholm1972" TargetMode="External"/><Relationship Id="rId10" Type="http://schemas.openxmlformats.org/officeDocument/2006/relationships/hyperlink" Target="https://gpp.mase.gov.it/Home/PianoAzioneNazionaleGPP?utm_source=chatgpt.com" TargetMode="External"/><Relationship Id="rId4" Type="http://schemas.openxmlformats.org/officeDocument/2006/relationships/hyperlink" Target="https://www.clubofrome.org/publication/the-limits-to-growth/#:~:text=Published%201972%20%E2%80%93%20The%20message%20of,long%2C%20even%20with%20advanced%20technology" TargetMode="External"/><Relationship Id="rId9" Type="http://schemas.openxmlformats.org/officeDocument/2006/relationships/hyperlink" Target="https://sdgs.un.org/goals" TargetMode="External"/><Relationship Id="rId14" Type="http://schemas.openxmlformats.org/officeDocument/2006/relationships/hyperlink" Target="https://www.oneplanetnetwork.org/sites/default/files/10yfp_spp_programme_principles_of_sustainable_public_procuremen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environment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3676" y="4876157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Datum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6309904" y="2699012"/>
            <a:ext cx="58821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32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Introduction</a:t>
            </a:r>
            <a:r>
              <a:rPr lang="de-DE" sz="32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2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to</a:t>
            </a:r>
            <a:r>
              <a:rPr lang="de-DE" sz="3200" b="1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32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sustainable</a:t>
            </a:r>
            <a:endParaRPr lang="de-DE" sz="3200" b="1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lvl="0"/>
            <a:r>
              <a:rPr lang="de-DE" sz="32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procurement</a:t>
            </a:r>
            <a:endParaRPr lang="de-DE" sz="3200" b="1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119" name="Google Shape;119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86857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6309904" y="1956744"/>
            <a:ext cx="48914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Train </a:t>
            </a:r>
            <a:r>
              <a:rPr lang="de-DE" sz="18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the</a:t>
            </a:r>
            <a:r>
              <a:rPr lang="de-DE" sz="18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Trainer: 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5F6492-FEBB-3B1B-71C2-28018DA564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5383033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880385" y="2295808"/>
            <a:ext cx="5873115" cy="669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 </a:t>
            </a:r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more</a:t>
            </a:r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pillar</a:t>
            </a:r>
            <a:endParaRPr lang="de-DE" sz="36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2"/>
          </p:nvPr>
        </p:nvSpPr>
        <p:spPr>
          <a:xfrm>
            <a:off x="402974" y="2809957"/>
            <a:ext cx="5198269" cy="324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dirty="0">
                <a:latin typeface="Aptos" panose="020B0004020202020204" pitchFamily="34" charset="0"/>
                <a:sym typeface="Arial"/>
              </a:rPr>
              <a:t>	</a:t>
            </a:r>
            <a:r>
              <a:rPr lang="de-DE" dirty="0"/>
              <a:t>The </a:t>
            </a:r>
            <a:r>
              <a:rPr lang="de-DE" dirty="0" err="1"/>
              <a:t>Institutional</a:t>
            </a:r>
            <a:r>
              <a:rPr lang="de-DE" dirty="0"/>
              <a:t> </a:t>
            </a:r>
            <a:r>
              <a:rPr lang="de-DE" dirty="0" err="1"/>
              <a:t>pillar</a:t>
            </a:r>
            <a:r>
              <a:rPr lang="de-DE" dirty="0"/>
              <a:t> </a:t>
            </a:r>
            <a:r>
              <a:rPr lang="de-DE" b="1" dirty="0" err="1"/>
              <a:t>did</a:t>
            </a:r>
            <a:r>
              <a:rPr lang="de-DE" b="1" dirty="0"/>
              <a:t> not </a:t>
            </a:r>
            <a:r>
              <a:rPr lang="de-DE" b="1" dirty="0" err="1"/>
              <a:t>originate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Brundtland Report </a:t>
            </a:r>
            <a:r>
              <a:rPr lang="de-DE" dirty="0"/>
              <a:t>but was </a:t>
            </a:r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reinforce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b="1" dirty="0" err="1"/>
              <a:t>sustainable</a:t>
            </a:r>
            <a:r>
              <a:rPr lang="de-DE" b="1" dirty="0"/>
              <a:t> </a:t>
            </a:r>
            <a:r>
              <a:rPr lang="de-DE" b="1" dirty="0" err="1"/>
              <a:t>development</a:t>
            </a:r>
            <a:r>
              <a:rPr lang="de-DE" b="1" dirty="0"/>
              <a:t> </a:t>
            </a:r>
            <a:r>
              <a:rPr lang="de-DE" b="1" dirty="0" err="1"/>
              <a:t>requires</a:t>
            </a:r>
            <a:r>
              <a:rPr lang="de-DE" b="1" dirty="0"/>
              <a:t> strong </a:t>
            </a:r>
            <a:r>
              <a:rPr lang="de-DE" b="1" dirty="0" err="1"/>
              <a:t>governance</a:t>
            </a:r>
            <a:r>
              <a:rPr lang="de-DE" b="1" dirty="0"/>
              <a:t> </a:t>
            </a:r>
            <a:r>
              <a:rPr lang="de-DE" b="1" dirty="0" err="1"/>
              <a:t>structures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function</a:t>
            </a:r>
            <a:r>
              <a:rPr lang="de-DE" b="1" dirty="0"/>
              <a:t>.</a:t>
            </a:r>
            <a:endParaRPr lang="de-DE"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209" name="Google Shape;209;p34"/>
          <p:cNvSpPr txBox="1"/>
          <p:nvPr/>
        </p:nvSpPr>
        <p:spPr>
          <a:xfrm>
            <a:off x="6363655" y="3218633"/>
            <a:ext cx="5828345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1800" b="1" dirty="0">
                <a:solidFill>
                  <a:srgbClr val="167138"/>
                </a:solidFill>
              </a:rPr>
              <a:t>“OUR COMMON FUTURE" </a:t>
            </a:r>
            <a:r>
              <a:rPr lang="de-DE" sz="1800" dirty="0">
                <a:solidFill>
                  <a:srgbClr val="167138"/>
                </a:solidFill>
              </a:rPr>
              <a:t>... </a:t>
            </a:r>
          </a:p>
          <a:p>
            <a:endParaRPr lang="de-DE" sz="1800" dirty="0"/>
          </a:p>
          <a:p>
            <a:r>
              <a:rPr lang="de-DE" sz="1800" dirty="0">
                <a:solidFill>
                  <a:srgbClr val="3F3F3F"/>
                </a:solidFill>
              </a:rPr>
              <a:t>"In </a:t>
            </a:r>
            <a:r>
              <a:rPr lang="de-DE" sz="1800" dirty="0" err="1">
                <a:solidFill>
                  <a:srgbClr val="3F3F3F"/>
                </a:solidFill>
              </a:rPr>
              <a:t>essence</a:t>
            </a:r>
            <a:r>
              <a:rPr lang="de-DE" sz="1800" dirty="0">
                <a:solidFill>
                  <a:srgbClr val="3F3F3F"/>
                </a:solidFill>
              </a:rPr>
              <a:t>, </a:t>
            </a:r>
            <a:r>
              <a:rPr lang="de-DE" sz="1800" dirty="0" err="1">
                <a:solidFill>
                  <a:srgbClr val="3F3F3F"/>
                </a:solidFill>
              </a:rPr>
              <a:t>sustainable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development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is</a:t>
            </a:r>
            <a:r>
              <a:rPr lang="de-DE" sz="1800" dirty="0">
                <a:solidFill>
                  <a:srgbClr val="3F3F3F"/>
                </a:solidFill>
              </a:rPr>
              <a:t> a </a:t>
            </a:r>
            <a:r>
              <a:rPr lang="de-DE" sz="1800" dirty="0" err="1">
                <a:solidFill>
                  <a:srgbClr val="3F3F3F"/>
                </a:solidFill>
              </a:rPr>
              <a:t>process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of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change</a:t>
            </a:r>
            <a:r>
              <a:rPr lang="de-DE" sz="1800" dirty="0">
                <a:solidFill>
                  <a:srgbClr val="3F3F3F"/>
                </a:solidFill>
              </a:rPr>
              <a:t> in </a:t>
            </a:r>
            <a:r>
              <a:rPr lang="de-DE" sz="1800" dirty="0" err="1">
                <a:solidFill>
                  <a:srgbClr val="3F3F3F"/>
                </a:solidFill>
              </a:rPr>
              <a:t>which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the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exploitation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of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resources</a:t>
            </a:r>
            <a:r>
              <a:rPr lang="de-DE" sz="1800" b="1" dirty="0">
                <a:solidFill>
                  <a:srgbClr val="167138"/>
                </a:solidFill>
              </a:rPr>
              <a:t>, </a:t>
            </a:r>
            <a:r>
              <a:rPr lang="de-DE" sz="1800" b="1" dirty="0" err="1">
                <a:solidFill>
                  <a:srgbClr val="167138"/>
                </a:solidFill>
              </a:rPr>
              <a:t>the</a:t>
            </a:r>
            <a:endParaRPr lang="de-DE" sz="1800" dirty="0">
              <a:solidFill>
                <a:srgbClr val="167138"/>
              </a:solidFill>
            </a:endParaRPr>
          </a:p>
          <a:p>
            <a:r>
              <a:rPr lang="de-DE" sz="1800" b="1" dirty="0" err="1">
                <a:solidFill>
                  <a:srgbClr val="167138"/>
                </a:solidFill>
              </a:rPr>
              <a:t>direction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of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investments</a:t>
            </a:r>
            <a:r>
              <a:rPr lang="de-DE" sz="1800" b="1" dirty="0">
                <a:solidFill>
                  <a:srgbClr val="167138"/>
                </a:solidFill>
              </a:rPr>
              <a:t>, </a:t>
            </a:r>
            <a:r>
              <a:rPr lang="de-DE" sz="1800" b="1" dirty="0" err="1">
                <a:solidFill>
                  <a:srgbClr val="167138"/>
                </a:solidFill>
              </a:rPr>
              <a:t>the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orientation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of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technological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development</a:t>
            </a:r>
            <a:r>
              <a:rPr lang="de-DE" sz="1800" b="1" dirty="0">
                <a:solidFill>
                  <a:srgbClr val="167138"/>
                </a:solidFill>
              </a:rPr>
              <a:t>; and </a:t>
            </a:r>
            <a:r>
              <a:rPr lang="de-DE" sz="1800" b="1" dirty="0" err="1">
                <a:solidFill>
                  <a:srgbClr val="167138"/>
                </a:solidFill>
              </a:rPr>
              <a:t>institutional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change</a:t>
            </a:r>
            <a:r>
              <a:rPr lang="de-DE" sz="1800" b="1" dirty="0">
                <a:solidFill>
                  <a:srgbClr val="167138"/>
                </a:solidFill>
              </a:rPr>
              <a:t> </a:t>
            </a:r>
            <a:r>
              <a:rPr lang="de-DE" sz="1800" b="1" dirty="0" err="1">
                <a:solidFill>
                  <a:srgbClr val="167138"/>
                </a:solidFill>
              </a:rPr>
              <a:t>are</a:t>
            </a:r>
            <a:r>
              <a:rPr lang="de-DE" sz="1800" b="1" dirty="0">
                <a:solidFill>
                  <a:srgbClr val="167138"/>
                </a:solidFill>
              </a:rPr>
              <a:t> all in</a:t>
            </a:r>
            <a:endParaRPr lang="de-DE" sz="1800" dirty="0">
              <a:solidFill>
                <a:srgbClr val="167138"/>
              </a:solidFill>
            </a:endParaRPr>
          </a:p>
          <a:p>
            <a:r>
              <a:rPr lang="de-DE" sz="1800" b="1" dirty="0" err="1">
                <a:solidFill>
                  <a:srgbClr val="167138"/>
                </a:solidFill>
              </a:rPr>
              <a:t>harmony</a:t>
            </a:r>
            <a:r>
              <a:rPr lang="de-DE" sz="1800" dirty="0">
                <a:solidFill>
                  <a:srgbClr val="167138"/>
                </a:solidFill>
              </a:rPr>
              <a:t> </a:t>
            </a:r>
            <a:r>
              <a:rPr lang="de-DE" sz="1800" dirty="0">
                <a:solidFill>
                  <a:srgbClr val="3F3F3F"/>
                </a:solidFill>
              </a:rPr>
              <a:t>and </a:t>
            </a:r>
            <a:r>
              <a:rPr lang="de-DE" sz="1800" dirty="0" err="1">
                <a:solidFill>
                  <a:srgbClr val="3F3F3F"/>
                </a:solidFill>
              </a:rPr>
              <a:t>enhance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both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current</a:t>
            </a:r>
            <a:r>
              <a:rPr lang="de-DE" sz="1800" dirty="0">
                <a:solidFill>
                  <a:srgbClr val="3F3F3F"/>
                </a:solidFill>
              </a:rPr>
              <a:t> and </a:t>
            </a:r>
            <a:r>
              <a:rPr lang="de-DE" sz="1800" dirty="0" err="1">
                <a:solidFill>
                  <a:srgbClr val="3F3F3F"/>
                </a:solidFill>
              </a:rPr>
              <a:t>future</a:t>
            </a:r>
            <a:r>
              <a:rPr lang="de-DE" sz="1800" dirty="0">
                <a:solidFill>
                  <a:srgbClr val="3F3F3F"/>
                </a:solidFill>
              </a:rPr>
              <a:t> potential </a:t>
            </a:r>
            <a:r>
              <a:rPr lang="de-DE" sz="1800" dirty="0" err="1">
                <a:solidFill>
                  <a:srgbClr val="3F3F3F"/>
                </a:solidFill>
              </a:rPr>
              <a:t>to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meet</a:t>
            </a:r>
            <a:r>
              <a:rPr lang="de-DE" sz="1800" dirty="0">
                <a:solidFill>
                  <a:srgbClr val="3F3F3F"/>
                </a:solidFill>
              </a:rPr>
              <a:t> human </a:t>
            </a:r>
            <a:r>
              <a:rPr lang="de-DE" sz="1800" dirty="0" err="1">
                <a:solidFill>
                  <a:srgbClr val="3F3F3F"/>
                </a:solidFill>
              </a:rPr>
              <a:t>needs</a:t>
            </a:r>
            <a:r>
              <a:rPr lang="de-DE" sz="1800" dirty="0">
                <a:solidFill>
                  <a:srgbClr val="3F3F3F"/>
                </a:solidFill>
              </a:rPr>
              <a:t> and </a:t>
            </a:r>
            <a:r>
              <a:rPr lang="de-DE" sz="1800" dirty="0" err="1">
                <a:solidFill>
                  <a:srgbClr val="3F3F3F"/>
                </a:solidFill>
              </a:rPr>
              <a:t>aspirations</a:t>
            </a:r>
            <a:r>
              <a:rPr lang="de-DE" sz="1800" dirty="0">
                <a:solidFill>
                  <a:srgbClr val="3F3F3F"/>
                </a:solidFill>
              </a:rPr>
              <a:t>."</a:t>
            </a:r>
            <a:endParaRPr lang="de-DE" sz="18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B7D2B8E1-4782-81BB-44AD-A6D7EB563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946708"/>
              </p:ext>
            </p:extLst>
          </p:nvPr>
        </p:nvGraphicFramePr>
        <p:xfrm>
          <a:off x="-1017472" y="-643711"/>
          <a:ext cx="4114692" cy="345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"/>
          <p:cNvSpPr txBox="1">
            <a:spLocks noGrp="1"/>
          </p:cNvSpPr>
          <p:nvPr>
            <p:ph type="ctrTitle"/>
          </p:nvPr>
        </p:nvSpPr>
        <p:spPr>
          <a:xfrm>
            <a:off x="5401732" y="377612"/>
            <a:ext cx="6790267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Introduction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„Climate Change“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605095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What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climate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change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?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575310" y="3382794"/>
            <a:ext cx="560602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de-DE" dirty="0"/>
              <a:t>«Climate </a:t>
            </a:r>
            <a:r>
              <a:rPr lang="de-DE" dirty="0" err="1"/>
              <a:t>change</a:t>
            </a:r>
            <a:r>
              <a:rPr lang="de-DE" dirty="0"/>
              <a:t>» </a:t>
            </a:r>
            <a:r>
              <a:rPr lang="de-DE" dirty="0" err="1"/>
              <a:t>refers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long</a:t>
            </a:r>
            <a:r>
              <a:rPr lang="de-DE" b="1" dirty="0"/>
              <a:t>-term </a:t>
            </a:r>
            <a:r>
              <a:rPr lang="de-DE" b="1" dirty="0" err="1"/>
              <a:t>changes</a:t>
            </a:r>
            <a:r>
              <a:rPr lang="de-DE" b="1" dirty="0"/>
              <a:t> </a:t>
            </a:r>
            <a:r>
              <a:rPr lang="de-DE" dirty="0"/>
              <a:t>in </a:t>
            </a:r>
            <a:r>
              <a:rPr lang="de-DE" b="1" dirty="0" err="1"/>
              <a:t>temperatures</a:t>
            </a:r>
            <a:r>
              <a:rPr lang="de-DE" b="1" dirty="0"/>
              <a:t> and </a:t>
            </a:r>
            <a:r>
              <a:rPr lang="de-DE" b="1" dirty="0" err="1"/>
              <a:t>weather</a:t>
            </a:r>
            <a:r>
              <a:rPr lang="de-DE" b="1" dirty="0"/>
              <a:t> </a:t>
            </a:r>
            <a:r>
              <a:rPr lang="de-DE" b="1" dirty="0" err="1"/>
              <a:t>patterns</a:t>
            </a:r>
            <a:r>
              <a:rPr lang="de-DE" b="1" dirty="0"/>
              <a:t>.</a:t>
            </a:r>
            <a:endParaRPr lang="de-DE" sz="1800" dirty="0">
              <a:latin typeface="Aptos" panose="020B0004020202020204" pitchFamily="34" charset="0"/>
            </a:endParaRPr>
          </a:p>
        </p:txBody>
      </p:sp>
      <p:sp>
        <p:nvSpPr>
          <p:cNvPr id="222" name="Google Shape;222;p35"/>
          <p:cNvSpPr/>
          <p:nvPr/>
        </p:nvSpPr>
        <p:spPr>
          <a:xfrm>
            <a:off x="575310" y="4820008"/>
            <a:ext cx="578791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/>
            <a:r>
              <a:rPr lang="de-DE" sz="2000" dirty="0" err="1">
                <a:solidFill>
                  <a:srgbClr val="3F3F3F"/>
                </a:solidFill>
              </a:rPr>
              <a:t>Since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b="1" dirty="0">
                <a:solidFill>
                  <a:srgbClr val="3F3F3F"/>
                </a:solidFill>
              </a:rPr>
              <a:t>19th </a:t>
            </a:r>
            <a:r>
              <a:rPr lang="de-DE" sz="2000" b="1" dirty="0" err="1">
                <a:solidFill>
                  <a:srgbClr val="3F3F3F"/>
                </a:solidFill>
              </a:rPr>
              <a:t>century</a:t>
            </a:r>
            <a:r>
              <a:rPr lang="de-DE" sz="2000" dirty="0">
                <a:solidFill>
                  <a:srgbClr val="3F3F3F"/>
                </a:solidFill>
              </a:rPr>
              <a:t>, human </a:t>
            </a:r>
            <a:r>
              <a:rPr lang="de-DE" sz="2000" dirty="0" err="1">
                <a:solidFill>
                  <a:srgbClr val="3F3F3F"/>
                </a:solidFill>
              </a:rPr>
              <a:t>activities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have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been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main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factor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behind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climate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change</a:t>
            </a:r>
            <a:r>
              <a:rPr lang="de-DE" sz="2000" dirty="0">
                <a:solidFill>
                  <a:srgbClr val="3F3F3F"/>
                </a:solidFill>
              </a:rPr>
              <a:t>, </a:t>
            </a:r>
            <a:r>
              <a:rPr lang="de-DE" sz="2000" dirty="0" err="1">
                <a:solidFill>
                  <a:srgbClr val="3F3F3F"/>
                </a:solidFill>
              </a:rPr>
              <a:t>which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is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mainly</a:t>
            </a:r>
            <a:r>
              <a:rPr lang="de-DE" sz="2000" b="1" dirty="0">
                <a:solidFill>
                  <a:srgbClr val="3F3F3F"/>
                </a:solidFill>
              </a:rPr>
              <a:t> attributable </a:t>
            </a:r>
            <a:r>
              <a:rPr lang="de-DE" sz="2000" b="1" dirty="0" err="1">
                <a:solidFill>
                  <a:srgbClr val="3F3F3F"/>
                </a:solidFill>
              </a:rPr>
              <a:t>to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the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burning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of</a:t>
            </a:r>
            <a:r>
              <a:rPr lang="de-DE" sz="2000" b="1" dirty="0">
                <a:solidFill>
                  <a:srgbClr val="3F3F3F"/>
                </a:solidFill>
              </a:rPr>
              <a:t> fossil </a:t>
            </a:r>
            <a:r>
              <a:rPr lang="de-DE" sz="2000" b="1" dirty="0" err="1">
                <a:solidFill>
                  <a:srgbClr val="3F3F3F"/>
                </a:solidFill>
              </a:rPr>
              <a:t>fuels</a:t>
            </a:r>
            <a:r>
              <a:rPr lang="de-DE" sz="2000" dirty="0">
                <a:solidFill>
                  <a:srgbClr val="3F3F3F"/>
                </a:solidFill>
              </a:rPr>
              <a:t> such </a:t>
            </a:r>
            <a:r>
              <a:rPr lang="de-DE" sz="2000" dirty="0" err="1">
                <a:solidFill>
                  <a:srgbClr val="3F3F3F"/>
                </a:solidFill>
              </a:rPr>
              <a:t>as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coal</a:t>
            </a:r>
            <a:r>
              <a:rPr lang="de-DE" sz="2000" dirty="0">
                <a:solidFill>
                  <a:srgbClr val="3F3F3F"/>
                </a:solidFill>
              </a:rPr>
              <a:t>, </a:t>
            </a:r>
            <a:r>
              <a:rPr lang="de-DE" sz="2000" dirty="0" err="1">
                <a:solidFill>
                  <a:srgbClr val="3F3F3F"/>
                </a:solidFill>
              </a:rPr>
              <a:t>oil</a:t>
            </a:r>
            <a:r>
              <a:rPr lang="de-DE" sz="2000" dirty="0">
                <a:solidFill>
                  <a:srgbClr val="3F3F3F"/>
                </a:solidFill>
              </a:rPr>
              <a:t> and gas.</a:t>
            </a:r>
            <a:endParaRPr lang="de-DE" sz="2000" b="1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BB2037-3E8F-4250-F571-4866DA045F1F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8EB4620E-1714-C802-7343-A134679F755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880" b="2880"/>
          <a:stretch>
            <a:fillRect/>
          </a:stretch>
        </p:blipFill>
        <p:spPr>
          <a:prstGeom prst="flowChartDelay">
            <a:avLst/>
          </a:prstGeom>
          <a:solidFill>
            <a:srgbClr val="87C3CD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>
            <a:spLocks noGrp="1"/>
          </p:cNvSpPr>
          <p:nvPr>
            <p:ph type="title"/>
          </p:nvPr>
        </p:nvSpPr>
        <p:spPr>
          <a:xfrm>
            <a:off x="594359" y="325496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Causes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and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consequences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Greenhouse gas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emissions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(CO2,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methane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nitrous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oxide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) – Energy,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industry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transport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construction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agriculture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land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use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among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main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emitters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Deforestation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Pollution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Unsustainable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use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natural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resources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D61486C-2BE3-B781-3F5F-FCCB5DF1EBE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CD44CCB-D429-8D4D-FBA1-B87259162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6774" b="27982"/>
          <a:stretch>
            <a:fillRect/>
          </a:stretch>
        </p:blipFill>
        <p:spPr bwMode="auto">
          <a:xfrm>
            <a:off x="8214851" y="2281918"/>
            <a:ext cx="3677757" cy="24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Rising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global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average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temperatures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Melting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glaciers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rising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levels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Extreme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weather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events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hurricane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droughts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heat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waves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floods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)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Loss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biodiversity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Impacts on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agriculture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human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health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economies</a:t>
            </a:r>
            <a:endParaRPr lang="de-DE"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593725" y="188913"/>
            <a:ext cx="6788150" cy="159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Causes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and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consequences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7B3284-AE92-01F1-F812-FA6C0F42B2F4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C2FB60C-134E-EA86-CF6B-94D3C3895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604" y="2281918"/>
            <a:ext cx="2730712" cy="28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Agenda 2030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for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Development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2" name="Google Shape;242;p38"/>
          <p:cNvSpPr txBox="1"/>
          <p:nvPr/>
        </p:nvSpPr>
        <p:spPr>
          <a:xfrm>
            <a:off x="6309904" y="4127157"/>
            <a:ext cx="588209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dirty="0">
                <a:latin typeface="Aptos" panose="020B0004020202020204" pitchFamily="34" charset="0"/>
              </a:rPr>
              <a:t>An </a:t>
            </a:r>
            <a:r>
              <a:rPr lang="de-DE" sz="2000" dirty="0" err="1">
                <a:latin typeface="Aptos" panose="020B0004020202020204" pitchFamily="34" charset="0"/>
              </a:rPr>
              <a:t>action</a:t>
            </a:r>
            <a:r>
              <a:rPr lang="de-DE" sz="2000" dirty="0">
                <a:latin typeface="Aptos" panose="020B0004020202020204" pitchFamily="34" charset="0"/>
              </a:rPr>
              <a:t> plan </a:t>
            </a:r>
            <a:r>
              <a:rPr lang="de-DE" sz="2000" dirty="0" err="1">
                <a:latin typeface="Aptos" panose="020B0004020202020204" pitchFamily="34" charset="0"/>
              </a:rPr>
              <a:t>for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people</a:t>
            </a:r>
            <a:r>
              <a:rPr lang="de-DE" sz="2000" dirty="0">
                <a:latin typeface="Aptos" panose="020B0004020202020204" pitchFamily="34" charset="0"/>
              </a:rPr>
              <a:t>, planet and </a:t>
            </a:r>
            <a:r>
              <a:rPr lang="de-DE" sz="2000" dirty="0" err="1">
                <a:latin typeface="Aptos" panose="020B0004020202020204" pitchFamily="34" charset="0"/>
              </a:rPr>
              <a:t>prosperity</a:t>
            </a:r>
            <a:endParaRPr lang="de-DE" sz="20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93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History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101053" y="2311052"/>
            <a:ext cx="11010379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  <a:sym typeface="Arial"/>
              </a:rPr>
              <a:t>	</a:t>
            </a:r>
            <a:r>
              <a:rPr lang="de-DE" dirty="0"/>
              <a:t>The </a:t>
            </a:r>
            <a:r>
              <a:rPr lang="de-DE" b="1" dirty="0"/>
              <a:t>2030 Agenda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Sustainable</a:t>
            </a:r>
            <a:r>
              <a:rPr lang="de-DE" b="1" dirty="0"/>
              <a:t> Development</a:t>
            </a:r>
            <a:r>
              <a:rPr lang="de-DE" dirty="0"/>
              <a:t>, </a:t>
            </a:r>
            <a:r>
              <a:rPr lang="de-DE" dirty="0" err="1"/>
              <a:t>adopted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all United </a:t>
            </a:r>
            <a:r>
              <a:rPr lang="de-DE" dirty="0" err="1"/>
              <a:t>Nations</a:t>
            </a:r>
            <a:r>
              <a:rPr lang="de-DE" dirty="0"/>
              <a:t> Member States in </a:t>
            </a:r>
            <a:r>
              <a:rPr lang="de-DE" b="1" dirty="0"/>
              <a:t>2015</a:t>
            </a:r>
            <a:r>
              <a:rPr lang="de-DE" dirty="0"/>
              <a:t>, </a:t>
            </a:r>
            <a:r>
              <a:rPr lang="de-DE" dirty="0" err="1"/>
              <a:t>provides</a:t>
            </a:r>
            <a:r>
              <a:rPr lang="de-DE" dirty="0"/>
              <a:t> a </a:t>
            </a:r>
            <a:r>
              <a:rPr lang="de-DE" b="1" dirty="0" err="1"/>
              <a:t>shared</a:t>
            </a:r>
            <a:r>
              <a:rPr lang="de-DE" b="1" dirty="0"/>
              <a:t> </a:t>
            </a:r>
            <a:r>
              <a:rPr lang="de-DE" b="1" dirty="0" err="1"/>
              <a:t>blueprint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peace</a:t>
            </a:r>
            <a:r>
              <a:rPr lang="de-DE" b="1" dirty="0"/>
              <a:t> and </a:t>
            </a:r>
            <a:r>
              <a:rPr lang="de-DE" b="1" dirty="0" err="1"/>
              <a:t>prosperity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planet, </a:t>
            </a:r>
            <a:r>
              <a:rPr lang="de-DE" dirty="0" err="1"/>
              <a:t>now</a:t>
            </a:r>
            <a:r>
              <a:rPr lang="de-DE" dirty="0"/>
              <a:t> and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.</a:t>
            </a:r>
            <a:endParaRPr sz="16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body" idx="2"/>
          </p:nvPr>
        </p:nvSpPr>
        <p:spPr>
          <a:xfrm>
            <a:off x="6128046" y="4312378"/>
            <a:ext cx="5501640" cy="254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lvl="0"/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  <a:sym typeface="Arial"/>
              </a:rPr>
              <a:t>	</a:t>
            </a:r>
            <a:r>
              <a:rPr lang="de-DE" dirty="0"/>
              <a:t>At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heart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 err="1"/>
              <a:t>the</a:t>
            </a:r>
            <a:r>
              <a:rPr lang="de-DE" b="1" dirty="0"/>
              <a:t> 17 </a:t>
            </a:r>
            <a:r>
              <a:rPr lang="de-DE" b="1" dirty="0" err="1"/>
              <a:t>SustainableDevelopment</a:t>
            </a:r>
            <a:r>
              <a:rPr lang="de-DE" b="1" dirty="0"/>
              <a:t> Goals (SDGs)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an </a:t>
            </a:r>
            <a:r>
              <a:rPr lang="de-DE" b="1" dirty="0"/>
              <a:t>urgent </a:t>
            </a:r>
            <a:r>
              <a:rPr lang="de-DE" b="1" dirty="0" err="1"/>
              <a:t>call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action</a:t>
            </a:r>
            <a:r>
              <a:rPr lang="de-DE" b="1" dirty="0"/>
              <a:t> </a:t>
            </a:r>
            <a:r>
              <a:rPr lang="de-DE" dirty="0" err="1"/>
              <a:t>by</a:t>
            </a:r>
            <a:r>
              <a:rPr lang="de-DE" dirty="0"/>
              <a:t> all countries in a global </a:t>
            </a:r>
            <a:r>
              <a:rPr lang="de-DE" dirty="0" err="1"/>
              <a:t>partnership</a:t>
            </a:r>
            <a:r>
              <a:rPr lang="de-DE" dirty="0"/>
              <a:t>.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51" name="Google Shape;251;p39"/>
          <p:cNvPicPr preferRelativeResize="0"/>
          <p:nvPr/>
        </p:nvPicPr>
        <p:blipFill rotWithShape="1">
          <a:blip r:embed="rId3">
            <a:alphaModFix/>
          </a:blip>
          <a:srcRect l="2900"/>
          <a:stretch/>
        </p:blipFill>
        <p:spPr>
          <a:xfrm>
            <a:off x="-1" y="4546948"/>
            <a:ext cx="5970239" cy="23110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1066901-CE91-3C6A-5C81-3CD4C13F7F72}"/>
              </a:ext>
            </a:extLst>
          </p:cNvPr>
          <p:cNvSpPr txBox="1"/>
          <p:nvPr/>
        </p:nvSpPr>
        <p:spPr>
          <a:xfrm>
            <a:off x="6063955" y="6627168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body" idx="1"/>
          </p:nvPr>
        </p:nvSpPr>
        <p:spPr>
          <a:xfrm>
            <a:off x="594359" y="2281917"/>
            <a:ext cx="5854962" cy="446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228600" lvl="0" indent="0">
              <a:lnSpc>
                <a:spcPct val="120000"/>
              </a:lnSpc>
            </a:pP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The SDGs </a:t>
            </a:r>
            <a:r>
              <a:rPr lang="de-DE" sz="1800" dirty="0" err="1">
                <a:solidFill>
                  <a:srgbClr val="4D4D4D"/>
                </a:solidFill>
                <a:latin typeface="Aptos" panose="020B0004020202020204" pitchFamily="34" charset="0"/>
              </a:rPr>
              <a:t>build</a:t>
            </a: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 on </a:t>
            </a:r>
            <a:r>
              <a:rPr lang="de-DE" sz="1800" dirty="0" err="1">
                <a:solidFill>
                  <a:srgbClr val="4D4D4D"/>
                </a:solidFill>
                <a:latin typeface="Aptos" panose="020B0004020202020204" pitchFamily="34" charset="0"/>
              </a:rPr>
              <a:t>decades</a:t>
            </a: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4D4D4D"/>
                </a:solidFill>
                <a:latin typeface="Aptos" panose="020B0004020202020204" pitchFamily="34" charset="0"/>
              </a:rPr>
              <a:t>of</a:t>
            </a: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4D4D4D"/>
                </a:solidFill>
                <a:latin typeface="Aptos" panose="020B0004020202020204" pitchFamily="34" charset="0"/>
              </a:rPr>
              <a:t>work</a:t>
            </a: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4D4D4D"/>
                </a:solidFill>
                <a:latin typeface="Aptos" panose="020B0004020202020204" pitchFamily="34" charset="0"/>
              </a:rPr>
              <a:t>by</a:t>
            </a: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 countries and </a:t>
            </a:r>
            <a:r>
              <a:rPr lang="de-DE" sz="1800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 UN:</a:t>
            </a:r>
            <a:endParaRPr lang="de-DE" sz="1800"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buFont typeface="Arial"/>
              <a:buChar char="•"/>
            </a:pP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1992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, at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u="sng" dirty="0">
                <a:solidFill>
                  <a:srgbClr val="4D4D4D"/>
                </a:solidFill>
                <a:latin typeface="Aptos" panose="020B0004020202020204" pitchFamily="34" charset="0"/>
              </a:rPr>
              <a:t>Earth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summit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in Rio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more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than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178 countries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adopted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u="sng" dirty="0">
                <a:solidFill>
                  <a:srgbClr val="4D4D4D"/>
                </a:solidFill>
                <a:latin typeface="Aptos" panose="020B0004020202020204" pitchFamily="34" charset="0"/>
              </a:rPr>
              <a:t>Agenda 21</a:t>
            </a:r>
          </a:p>
          <a:p>
            <a:pPr marL="571500" lvl="0" indent="-342900">
              <a:lnSpc>
                <a:spcPct val="120000"/>
              </a:lnSpc>
              <a:buFont typeface="Arial"/>
              <a:buChar char="•"/>
            </a:pP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1997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u="sng" dirty="0">
                <a:solidFill>
                  <a:srgbClr val="4D4D4D"/>
                </a:solidFill>
                <a:latin typeface="Aptos" panose="020B0004020202020204" pitchFamily="34" charset="0"/>
              </a:rPr>
              <a:t>Kyoto Protocol 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was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adopted</a:t>
            </a:r>
            <a:endParaRPr lang="de-DE" sz="1800" dirty="0">
              <a:latin typeface="Aptos" panose="020B0004020202020204" pitchFamily="34" charset="0"/>
            </a:endParaRPr>
          </a:p>
          <a:p>
            <a:pPr marL="571500" lvl="0" indent="-342900">
              <a:lnSpc>
                <a:spcPct val="120000"/>
              </a:lnSpc>
              <a:buFont typeface="Arial"/>
              <a:buChar char="•"/>
            </a:pPr>
            <a:r>
              <a:rPr lang="de-DE" sz="1800" dirty="0">
                <a:solidFill>
                  <a:srgbClr val="4D4D4D"/>
                </a:solidFill>
                <a:latin typeface="Aptos" panose="020B0004020202020204" pitchFamily="34" charset="0"/>
              </a:rPr>
              <a:t>2000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Millenium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Summit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led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to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elaboration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of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8 </a:t>
            </a:r>
            <a:r>
              <a:rPr lang="de-DE" sz="1800" b="0" u="sng" dirty="0" err="1">
                <a:solidFill>
                  <a:srgbClr val="4D4D4D"/>
                </a:solidFill>
                <a:latin typeface="Aptos" panose="020B0004020202020204" pitchFamily="34" charset="0"/>
              </a:rPr>
              <a:t>Millenium</a:t>
            </a:r>
            <a:r>
              <a:rPr lang="de-DE" sz="1800" b="0" u="sng" dirty="0">
                <a:solidFill>
                  <a:srgbClr val="4D4D4D"/>
                </a:solidFill>
                <a:latin typeface="Aptos" panose="020B0004020202020204" pitchFamily="34" charset="0"/>
              </a:rPr>
              <a:t> Development Goals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(MDGs)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to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reduce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extreme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poverty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4D4D4D"/>
                </a:solidFill>
                <a:latin typeface="Aptos" panose="020B0004020202020204" pitchFamily="34" charset="0"/>
              </a:rPr>
              <a:t>by</a:t>
            </a:r>
            <a:r>
              <a:rPr lang="de-DE" sz="1800" b="0" dirty="0">
                <a:solidFill>
                  <a:srgbClr val="4D4D4D"/>
                </a:solidFill>
                <a:latin typeface="Aptos" panose="020B0004020202020204" pitchFamily="34" charset="0"/>
              </a:rPr>
              <a:t> 2015</a:t>
            </a:r>
            <a:endParaRPr lang="de-DE" sz="1800" dirty="0">
              <a:latin typeface="Aptos" panose="020B0004020202020204" pitchFamily="34" charset="0"/>
            </a:endParaRPr>
          </a:p>
        </p:txBody>
      </p:sp>
      <p:sp>
        <p:nvSpPr>
          <p:cNvPr id="258" name="Google Shape;258;p40"/>
          <p:cNvSpPr txBox="1"/>
          <p:nvPr/>
        </p:nvSpPr>
        <p:spPr>
          <a:xfrm>
            <a:off x="6449321" y="2281918"/>
            <a:ext cx="5326668" cy="434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1800" b="1" i="0" u="none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</a:rPr>
              <a:t>2012</a:t>
            </a:r>
            <a:r>
              <a:rPr lang="de-DE" sz="1800" b="0" i="0" u="none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</a:rPr>
              <a:t> beschlossen die Mitgliedstaaten auf der </a:t>
            </a:r>
            <a:r>
              <a:rPr lang="de-DE" sz="1800" b="0" i="0" u="sng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Konferenz der Vereinten Nationen über nachhaltige Entwicklung (Rio+20)</a:t>
            </a:r>
            <a:r>
              <a:rPr lang="de-DE" sz="1800" b="0" i="0" u="none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</a:rPr>
              <a:t> einen Prozess zur Entwicklung einer Reihe von SDGs einzuleiten.</a:t>
            </a:r>
            <a:endParaRPr sz="1800"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1800" b="1" i="0" u="none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</a:rPr>
              <a:t>2013</a:t>
            </a:r>
            <a:r>
              <a:rPr lang="de-DE" sz="1800" b="0" i="0" u="none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</a:rPr>
              <a:t> richtete die Generalversammlung eine 30-köpfige </a:t>
            </a:r>
            <a:r>
              <a:rPr lang="de-DE" sz="1800" b="0" i="0" u="sng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offene Arbeitsgruppe </a:t>
            </a:r>
            <a:r>
              <a:rPr lang="de-DE" sz="1800" b="0" i="0" u="none" strike="noStrike" cap="none" dirty="0">
                <a:solidFill>
                  <a:srgbClr val="4D4D4D"/>
                </a:solidFill>
                <a:latin typeface="Aptos" panose="020B0004020202020204" pitchFamily="34" charset="0"/>
                <a:sym typeface="Arial"/>
              </a:rPr>
              <a:t>ein, um einen Vorschlag zu den SDGs zu erarbeiten.</a:t>
            </a:r>
            <a:endParaRPr sz="1800" b="0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59" name="Google Shape;259;p40"/>
          <p:cNvSpPr txBox="1"/>
          <p:nvPr/>
        </p:nvSpPr>
        <p:spPr>
          <a:xfrm>
            <a:off x="594360" y="278129"/>
            <a:ext cx="9778365" cy="93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80000"/>
              </a:lnSpc>
              <a:buClr>
                <a:srgbClr val="3F3F3F"/>
              </a:buClr>
              <a:buSzPts val="4400"/>
            </a:pPr>
            <a:r>
              <a:rPr lang="de-DE" sz="4400" b="1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History</a:t>
            </a:r>
            <a:endParaRPr lang="de-DE" sz="4400" b="1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>
            <a:off x="4020671" y="5332176"/>
            <a:ext cx="2192055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2015</a:t>
            </a:r>
            <a:r>
              <a:rPr lang="de-DE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1"/>
          <p:cNvSpPr txBox="1">
            <a:spLocks noGrp="1"/>
          </p:cNvSpPr>
          <p:nvPr>
            <p:ph type="body" idx="1"/>
          </p:nvPr>
        </p:nvSpPr>
        <p:spPr>
          <a:xfrm>
            <a:off x="807359" y="477527"/>
            <a:ext cx="5990154" cy="220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/>
          <a:p>
            <a:pPr marL="228600" lvl="0" indent="0"/>
            <a:r>
              <a:rPr lang="de-DE" b="1" dirty="0" err="1">
                <a:solidFill>
                  <a:srgbClr val="4D4D4D"/>
                </a:solidFill>
                <a:latin typeface="Aptos" panose="020B0004020202020204" pitchFamily="34" charset="0"/>
              </a:rPr>
              <a:t>January</a:t>
            </a:r>
            <a:r>
              <a:rPr lang="de-DE" b="1" dirty="0">
                <a:solidFill>
                  <a:srgbClr val="4D4D4D"/>
                </a:solidFill>
                <a:latin typeface="Aptos" panose="020B0004020202020204" pitchFamily="34" charset="0"/>
              </a:rPr>
              <a:t> 2015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,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General Assembly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began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negotiation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process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on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u="sng" dirty="0">
                <a:solidFill>
                  <a:srgbClr val="4D4D4D"/>
                </a:solidFill>
                <a:latin typeface="Aptos" panose="020B0004020202020204" pitchFamily="34" charset="0"/>
              </a:rPr>
              <a:t>post-2015 </a:t>
            </a:r>
            <a:r>
              <a:rPr lang="de-DE" u="sng" dirty="0" err="1">
                <a:solidFill>
                  <a:srgbClr val="4D4D4D"/>
                </a:solidFill>
                <a:latin typeface="Aptos" panose="020B0004020202020204" pitchFamily="34" charset="0"/>
              </a:rPr>
              <a:t>development</a:t>
            </a:r>
            <a:r>
              <a:rPr lang="de-DE" u="sng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u="sng" dirty="0" err="1">
                <a:solidFill>
                  <a:srgbClr val="4D4D4D"/>
                </a:solidFill>
                <a:latin typeface="Aptos" panose="020B0004020202020204" pitchFamily="34" charset="0"/>
              </a:rPr>
              <a:t>agenda</a:t>
            </a:r>
            <a:endParaRPr lang="de-DE" b="1" dirty="0">
              <a:latin typeface="Aptos" panose="020B0004020202020204" pitchFamily="34" charset="0"/>
            </a:endParaRPr>
          </a:p>
        </p:txBody>
      </p:sp>
      <p:sp>
        <p:nvSpPr>
          <p:cNvPr id="266" name="Google Shape;266;p41"/>
          <p:cNvSpPr txBox="1">
            <a:spLocks noGrp="1"/>
          </p:cNvSpPr>
          <p:nvPr>
            <p:ph type="body" idx="2"/>
          </p:nvPr>
        </p:nvSpPr>
        <p:spPr>
          <a:xfrm>
            <a:off x="6744351" y="1579817"/>
            <a:ext cx="4867276" cy="555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228600" lvl="0" indent="0"/>
            <a:r>
              <a:rPr lang="de-DE" b="1" dirty="0">
                <a:solidFill>
                  <a:srgbClr val="4D4D4D"/>
                </a:solidFill>
                <a:latin typeface="Aptos" panose="020B0004020202020204" pitchFamily="34" charset="0"/>
              </a:rPr>
              <a:t>2015 was a </a:t>
            </a:r>
            <a:r>
              <a:rPr lang="de-DE" b="1" dirty="0" err="1">
                <a:solidFill>
                  <a:srgbClr val="4D4D4D"/>
                </a:solidFill>
                <a:latin typeface="Aptos" panose="020B0004020202020204" pitchFamily="34" charset="0"/>
              </a:rPr>
              <a:t>landmark</a:t>
            </a:r>
            <a:r>
              <a:rPr lang="de-DE" b="1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4D4D4D"/>
                </a:solidFill>
                <a:latin typeface="Aptos" panose="020B0004020202020204" pitchFamily="34" charset="0"/>
              </a:rPr>
              <a:t>year</a:t>
            </a:r>
            <a:r>
              <a:rPr lang="de-DE" b="1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4D4D4D"/>
                </a:solidFill>
                <a:latin typeface="Aptos" panose="020B0004020202020204" pitchFamily="34" charset="0"/>
              </a:rPr>
              <a:t>for</a:t>
            </a:r>
            <a:r>
              <a:rPr lang="de-DE" b="1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4D4D4D"/>
                </a:solidFill>
                <a:latin typeface="Aptos" panose="020B0004020202020204" pitchFamily="34" charset="0"/>
              </a:rPr>
              <a:t>multilateralism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and international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policy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shaping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,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with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adoption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of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several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major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agreements</a:t>
            </a:r>
            <a:r>
              <a:rPr lang="de-DE" dirty="0">
                <a:solidFill>
                  <a:srgbClr val="4D4D4D"/>
                </a:solidFill>
                <a:latin typeface="Aptos" panose="020B0004020202020204" pitchFamily="34" charset="0"/>
              </a:rPr>
              <a:t>, </a:t>
            </a:r>
            <a:r>
              <a:rPr lang="de-DE" dirty="0" err="1">
                <a:solidFill>
                  <a:srgbClr val="4D4D4D"/>
                </a:solidFill>
                <a:latin typeface="Aptos" panose="020B0004020202020204" pitchFamily="34" charset="0"/>
              </a:rPr>
              <a:t>including</a:t>
            </a:r>
            <a:endParaRPr lang="de-DE" u="sng" dirty="0">
              <a:solidFill>
                <a:srgbClr val="4D4D4D"/>
              </a:solidFill>
              <a:latin typeface="Aptos" panose="020B00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lang="de-DE" u="sng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u="sng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b="0" i="0" u="sng" strike="noStrike" dirty="0">
              <a:solidFill>
                <a:srgbClr val="4D4D4D"/>
              </a:solidFill>
              <a:latin typeface="Aptos" panose="020B0004020202020204" pitchFamily="34" charset="0"/>
              <a:sym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0" indent="0">
              <a:lnSpc>
                <a:spcPct val="110000"/>
              </a:lnSpc>
            </a:pPr>
            <a:r>
              <a:rPr lang="de-DE" b="1" u="sng" dirty="0"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Paris Agreement on Climate Change </a:t>
            </a:r>
            <a:r>
              <a:rPr lang="de-DE" u="sng" dirty="0"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(December 2015)</a:t>
            </a:r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267" name="Google Shape;267;p41"/>
          <p:cNvSpPr/>
          <p:nvPr/>
        </p:nvSpPr>
        <p:spPr>
          <a:xfrm>
            <a:off x="2568960" y="2218085"/>
            <a:ext cx="939452" cy="864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1"/>
          <p:cNvSpPr txBox="1"/>
          <p:nvPr/>
        </p:nvSpPr>
        <p:spPr>
          <a:xfrm>
            <a:off x="711664" y="3482654"/>
            <a:ext cx="559349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>
              <a:lnSpc>
                <a:spcPct val="90000"/>
              </a:lnSpc>
            </a:pPr>
            <a:r>
              <a:rPr lang="de-DE" sz="2000" dirty="0">
                <a:solidFill>
                  <a:srgbClr val="4D4D4D"/>
                </a:solidFill>
                <a:latin typeface="Aptos" panose="020B0004020202020204" pitchFamily="34" charset="0"/>
              </a:rPr>
              <a:t>Adoption </a:t>
            </a:r>
            <a:r>
              <a:rPr lang="de-DE" sz="2000" dirty="0" err="1">
                <a:solidFill>
                  <a:srgbClr val="4D4D4D"/>
                </a:solidFill>
                <a:latin typeface="Aptos" panose="020B0004020202020204" pitchFamily="34" charset="0"/>
              </a:rPr>
              <a:t>of</a:t>
            </a:r>
            <a:r>
              <a:rPr lang="de-DE" sz="20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4D4D4D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2000" u="sng" dirty="0">
                <a:solidFill>
                  <a:srgbClr val="4D4D4D"/>
                </a:solidFill>
                <a:latin typeface="Aptos" panose="020B0004020202020204" pitchFamily="34" charset="0"/>
              </a:rPr>
              <a:t>2030 Agenda </a:t>
            </a:r>
            <a:r>
              <a:rPr lang="de-DE" sz="2000" u="sng" dirty="0" err="1">
                <a:solidFill>
                  <a:srgbClr val="4D4D4D"/>
                </a:solidFill>
                <a:latin typeface="Aptos" panose="020B0004020202020204" pitchFamily="34" charset="0"/>
              </a:rPr>
              <a:t>for</a:t>
            </a:r>
            <a:r>
              <a:rPr lang="de-DE" sz="2000" u="sng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2000" u="sng" dirty="0" err="1">
                <a:solidFill>
                  <a:srgbClr val="4D4D4D"/>
                </a:solidFill>
                <a:latin typeface="Aptos" panose="020B0004020202020204" pitchFamily="34" charset="0"/>
              </a:rPr>
              <a:t>Sustainable</a:t>
            </a:r>
            <a:r>
              <a:rPr lang="de-DE" sz="2000" u="sng" dirty="0">
                <a:solidFill>
                  <a:srgbClr val="4D4D4D"/>
                </a:solidFill>
                <a:latin typeface="Aptos" panose="020B0004020202020204" pitchFamily="34" charset="0"/>
              </a:rPr>
              <a:t> Development</a:t>
            </a:r>
            <a:r>
              <a:rPr lang="de-DE" sz="20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4D4D4D"/>
                </a:solidFill>
                <a:latin typeface="Aptos" panose="020B0004020202020204" pitchFamily="34" charset="0"/>
              </a:rPr>
              <a:t>with</a:t>
            </a:r>
            <a:r>
              <a:rPr lang="de-DE" sz="200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de-DE" sz="2000" u="sng" dirty="0">
                <a:solidFill>
                  <a:srgbClr val="4D4D4D"/>
                </a:solidFill>
                <a:latin typeface="Aptos" panose="020B0004020202020204" pitchFamily="34" charset="0"/>
              </a:rPr>
              <a:t>17 </a:t>
            </a:r>
            <a:r>
              <a:rPr lang="de-DE" sz="2000" u="sng" dirty="0" err="1">
                <a:solidFill>
                  <a:srgbClr val="4D4D4D"/>
                </a:solidFill>
                <a:latin typeface="Aptos" panose="020B0004020202020204" pitchFamily="34" charset="0"/>
              </a:rPr>
              <a:t>Sustainable</a:t>
            </a:r>
            <a:r>
              <a:rPr lang="de-DE" sz="2000" u="sng" dirty="0">
                <a:solidFill>
                  <a:srgbClr val="4D4D4D"/>
                </a:solidFill>
                <a:latin typeface="Aptos" panose="020B0004020202020204" pitchFamily="34" charset="0"/>
              </a:rPr>
              <a:t> Development Goals (SDGs)</a:t>
            </a:r>
            <a:r>
              <a:rPr lang="de-DE" sz="2000" b="1" dirty="0">
                <a:solidFill>
                  <a:srgbClr val="4D4D4D"/>
                </a:solidFill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269" name="Google Shape;269;p41"/>
          <p:cNvSpPr/>
          <p:nvPr/>
        </p:nvSpPr>
        <p:spPr>
          <a:xfrm>
            <a:off x="8397778" y="3469709"/>
            <a:ext cx="939452" cy="864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Gobal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Goals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for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development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SDGs</a:t>
            </a:r>
            <a:endParaRPr sz="48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75" name="Google Shape;275;p42"/>
          <p:cNvSpPr txBox="1">
            <a:spLocks noGrp="1"/>
          </p:cNvSpPr>
          <p:nvPr>
            <p:ph type="body" idx="4294967295"/>
          </p:nvPr>
        </p:nvSpPr>
        <p:spPr>
          <a:xfrm>
            <a:off x="6309904" y="4259906"/>
            <a:ext cx="5486400" cy="164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accent4"/>
              </a:buClr>
              <a:buSzPts val="2400"/>
            </a:pPr>
            <a:r>
              <a:rPr lang="de-DE" sz="2400" dirty="0">
                <a:latin typeface="Aptos" panose="020B0004020202020204" pitchFamily="34" charset="0"/>
              </a:rPr>
              <a:t>17 </a:t>
            </a:r>
            <a:r>
              <a:rPr lang="de-DE" sz="2400" dirty="0" err="1">
                <a:latin typeface="Aptos" panose="020B0004020202020204" pitchFamily="34" charset="0"/>
              </a:rPr>
              <a:t>Sustainable</a:t>
            </a:r>
            <a:r>
              <a:rPr lang="de-DE" sz="2400" dirty="0">
                <a:latin typeface="Aptos" panose="020B0004020202020204" pitchFamily="34" charset="0"/>
              </a:rPr>
              <a:t> Development Goals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9351AF-931C-F522-2BEA-8B6E7D6644C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>
            <a:spLocks noGrp="1"/>
          </p:cNvSpPr>
          <p:nvPr>
            <p:ph type="title"/>
          </p:nvPr>
        </p:nvSpPr>
        <p:spPr>
          <a:xfrm>
            <a:off x="594359" y="347227"/>
            <a:ext cx="8644234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 - Content 1: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Basics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of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Sustainability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1"/>
          </p:nvPr>
        </p:nvSpPr>
        <p:spPr>
          <a:xfrm>
            <a:off x="594347" y="2281925"/>
            <a:ext cx="9644700" cy="3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Introduction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„</a:t>
            </a:r>
            <a:r>
              <a:rPr lang="de-DE" dirty="0" err="1">
                <a:latin typeface="Aptos" panose="020B0004020202020204" pitchFamily="34" charset="0"/>
              </a:rPr>
              <a:t>Sustainability</a:t>
            </a:r>
            <a:r>
              <a:rPr lang="de-DE" dirty="0">
                <a:latin typeface="Aptos" panose="020B0004020202020204" pitchFamily="34" charset="0"/>
              </a:rPr>
              <a:t>“</a:t>
            </a:r>
          </a:p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Introduction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„Climate Change“</a:t>
            </a:r>
          </a:p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Agenda 2030 </a:t>
            </a:r>
          </a:p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Global Goals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Sustainable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development</a:t>
            </a:r>
            <a:r>
              <a:rPr lang="de-DE" dirty="0">
                <a:latin typeface="Aptos" panose="020B0004020202020204" pitchFamily="34" charset="0"/>
              </a:rPr>
              <a:t>: SDGs</a:t>
            </a:r>
          </a:p>
          <a:p>
            <a:pPr marL="685800" lvl="0" indent="-457200">
              <a:lnSpc>
                <a:spcPct val="100000"/>
              </a:lnSpc>
              <a:buFont typeface="Arial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Introduction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„</a:t>
            </a:r>
            <a:r>
              <a:rPr lang="de-DE" dirty="0" err="1">
                <a:latin typeface="Aptos" panose="020B0004020202020204" pitchFamily="34" charset="0"/>
              </a:rPr>
              <a:t>Sustainable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“</a:t>
            </a: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 dirty="0"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6318884" y="3499667"/>
            <a:ext cx="587311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sz="32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17 SDGs and 169 </a:t>
            </a:r>
            <a:r>
              <a:rPr lang="de-DE" sz="32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targets</a:t>
            </a:r>
            <a:endParaRPr sz="32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 rotWithShape="1">
          <a:blip r:embed="rId3">
            <a:alphaModFix/>
          </a:blip>
          <a:srcRect l="7836" b="1431"/>
          <a:stretch/>
        </p:blipFill>
        <p:spPr>
          <a:xfrm>
            <a:off x="0" y="910864"/>
            <a:ext cx="7954027" cy="421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3"/>
          <p:cNvSpPr/>
          <p:nvPr/>
        </p:nvSpPr>
        <p:spPr>
          <a:xfrm>
            <a:off x="5949860" y="1011732"/>
            <a:ext cx="1810183" cy="288000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ECONOMIC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83" name="Google Shape;283;p43"/>
          <p:cNvSpPr/>
          <p:nvPr/>
        </p:nvSpPr>
        <p:spPr>
          <a:xfrm>
            <a:off x="6958208" y="2306010"/>
            <a:ext cx="1197251" cy="288000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SOCIAL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84" name="Google Shape;284;p43"/>
          <p:cNvSpPr/>
          <p:nvPr/>
        </p:nvSpPr>
        <p:spPr>
          <a:xfrm>
            <a:off x="6778666" y="4201296"/>
            <a:ext cx="1703483" cy="288000"/>
          </a:xfrm>
          <a:prstGeom prst="rect">
            <a:avLst/>
          </a:prstGeom>
          <a:solidFill>
            <a:srgbClr val="045854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ENVIRONMENTAL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4"/>
          <p:cNvSpPr txBox="1">
            <a:spLocks noGrp="1"/>
          </p:cNvSpPr>
          <p:nvPr>
            <p:ph type="title"/>
          </p:nvPr>
        </p:nvSpPr>
        <p:spPr>
          <a:xfrm>
            <a:off x="6318874" y="3499675"/>
            <a:ext cx="56700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What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are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SDGs?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90" name="Google Shape;290;p44"/>
          <p:cNvSpPr txBox="1">
            <a:spLocks noGrp="1"/>
          </p:cNvSpPr>
          <p:nvPr>
            <p:ph type="body" idx="1"/>
          </p:nvPr>
        </p:nvSpPr>
        <p:spPr>
          <a:xfrm>
            <a:off x="228104" y="1508040"/>
            <a:ext cx="6586055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de-DE" dirty="0"/>
              <a:t>SDGs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UN </a:t>
            </a:r>
            <a:r>
              <a:rPr lang="de-DE" b="1" dirty="0" err="1"/>
              <a:t>Sustainable</a:t>
            </a:r>
            <a:r>
              <a:rPr lang="de-DE" b="1" dirty="0"/>
              <a:t> Development Goals.</a:t>
            </a:r>
            <a:endParaRPr lang="de-DE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comprise</a:t>
            </a:r>
            <a:r>
              <a:rPr lang="de-DE" dirty="0"/>
              <a:t> </a:t>
            </a:r>
            <a:r>
              <a:rPr lang="de-DE" b="1" dirty="0"/>
              <a:t>17 </a:t>
            </a:r>
            <a:r>
              <a:rPr lang="de-DE" b="1" dirty="0" err="1"/>
              <a:t>thematic</a:t>
            </a:r>
            <a:r>
              <a:rPr lang="de-DE" b="1" dirty="0"/>
              <a:t> Goals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in turn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broken</a:t>
            </a:r>
            <a:r>
              <a:rPr lang="de-DE" dirty="0"/>
              <a:t> down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b="1" dirty="0"/>
              <a:t>169 Targets</a:t>
            </a:r>
            <a:r>
              <a:rPr lang="de-DE" dirty="0"/>
              <a:t>, </a:t>
            </a:r>
            <a:r>
              <a:rPr lang="de-DE" dirty="0" err="1"/>
              <a:t>expressing</a:t>
            </a:r>
            <a:r>
              <a:rPr lang="de-DE" dirty="0"/>
              <a:t> quantitative </a:t>
            </a:r>
            <a:r>
              <a:rPr lang="de-DE" dirty="0" err="1"/>
              <a:t>targets</a:t>
            </a:r>
            <a:r>
              <a:rPr lang="de-DE" dirty="0"/>
              <a:t>. </a:t>
            </a:r>
            <a:r>
              <a:rPr lang="de-DE" b="1" dirty="0" err="1"/>
              <a:t>Measurable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230 potential </a:t>
            </a:r>
            <a:r>
              <a:rPr lang="de-DE" b="1" dirty="0" err="1"/>
              <a:t>indicators</a:t>
            </a:r>
            <a:r>
              <a:rPr lang="de-DE" b="1" dirty="0"/>
              <a:t>;</a:t>
            </a:r>
            <a:endParaRPr lang="de-DE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de-DE" dirty="0"/>
              <a:t>The Goals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signed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b="1" dirty="0"/>
              <a:t>193 countries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b="1" dirty="0" err="1"/>
              <a:t>replace</a:t>
            </a:r>
            <a:r>
              <a:rPr lang="de-DE" b="1" dirty="0"/>
              <a:t> </a:t>
            </a:r>
            <a:r>
              <a:rPr lang="de-DE" dirty="0" err="1"/>
              <a:t>the</a:t>
            </a:r>
            <a:r>
              <a:rPr lang="de-DE" dirty="0"/>
              <a:t> Millennium Development Goals in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2000 </a:t>
            </a:r>
            <a:r>
              <a:rPr lang="de-DE" dirty="0" err="1"/>
              <a:t>to</a:t>
            </a:r>
            <a:r>
              <a:rPr lang="de-DE" dirty="0"/>
              <a:t> 2015</a:t>
            </a:r>
            <a:endParaRPr lang="de-DE" sz="18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"/>
          <p:cNvSpPr txBox="1">
            <a:spLocks noGrp="1"/>
          </p:cNvSpPr>
          <p:nvPr>
            <p:ph type="title"/>
          </p:nvPr>
        </p:nvSpPr>
        <p:spPr>
          <a:xfrm>
            <a:off x="594348" y="189575"/>
            <a:ext cx="79656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What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are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characteristics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SDGs?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96" name="Google Shape;296;p45"/>
          <p:cNvSpPr txBox="1">
            <a:spLocks noGrp="1"/>
          </p:cNvSpPr>
          <p:nvPr>
            <p:ph type="body" idx="1"/>
          </p:nvPr>
        </p:nvSpPr>
        <p:spPr>
          <a:xfrm>
            <a:off x="381697" y="1954682"/>
            <a:ext cx="11217685" cy="401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indent="-342900" fontAlgn="base">
              <a:buFont typeface="Wingdings" pitchFamily="2" charset="2"/>
              <a:buChar char="ü"/>
            </a:pP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They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have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global and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local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dimension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  <a:endParaRPr lang="de-DE" sz="1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They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clear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They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scalable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long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-term</a:t>
            </a:r>
            <a:endParaRPr lang="de-DE" sz="1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They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adaptable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to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governments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local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institutions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businesses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various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sizes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sectors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They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transversal and not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sectoral</a:t>
            </a:r>
            <a:endParaRPr lang="de-DE" sz="1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 fontAlgn="base">
              <a:buFont typeface="Wingdings" pitchFamily="2" charset="2"/>
              <a:buChar char="ü"/>
            </a:pP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They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define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sectoral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responsibilities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between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various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stakeholders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 </a:t>
            </a:r>
            <a:endParaRPr lang="de-DE" sz="1800" b="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571500" indent="-342900">
              <a:buFont typeface="Wingdings" pitchFamily="2" charset="2"/>
              <a:buChar char="ü"/>
            </a:pP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They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favour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measurement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positive (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accountability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) and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comparable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impacts</a:t>
            </a:r>
            <a:r>
              <a:rPr lang="de-DE" sz="18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lang="de-DE" sz="18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>
            <a:spLocks noGrp="1"/>
          </p:cNvSpPr>
          <p:nvPr>
            <p:ph type="title"/>
          </p:nvPr>
        </p:nvSpPr>
        <p:spPr>
          <a:xfrm>
            <a:off x="3661409" y="4851399"/>
            <a:ext cx="7936230" cy="119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Local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Authorities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Key Actors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for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SDGs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02" name="Google Shape;302;p46"/>
          <p:cNvSpPr txBox="1">
            <a:spLocks noGrp="1"/>
          </p:cNvSpPr>
          <p:nvPr>
            <p:ph type="body" idx="2"/>
          </p:nvPr>
        </p:nvSpPr>
        <p:spPr>
          <a:xfrm>
            <a:off x="3661409" y="631372"/>
            <a:ext cx="8521066" cy="364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</a:rPr>
              <a:t>Local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authorities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closest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citizens</a:t>
            </a:r>
            <a:r>
              <a:rPr lang="de-DE" dirty="0">
                <a:latin typeface="Aptos" panose="020B0004020202020204" pitchFamily="34" charset="0"/>
              </a:rPr>
              <a:t> and manage </a:t>
            </a:r>
            <a:r>
              <a:rPr lang="de-DE" dirty="0" err="1">
                <a:latin typeface="Aptos" panose="020B0004020202020204" pitchFamily="34" charset="0"/>
              </a:rPr>
              <a:t>critical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services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b="1" dirty="0" err="1">
                <a:latin typeface="Aptos" panose="020B0004020202020204" pitchFamily="34" charset="0"/>
              </a:rPr>
              <a:t>transport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housing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education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waste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water</a:t>
            </a:r>
            <a:r>
              <a:rPr lang="de-DE" b="1" dirty="0">
                <a:latin typeface="Aptos" panose="020B0004020202020204" pitchFamily="34" charset="0"/>
              </a:rPr>
              <a:t>, </a:t>
            </a:r>
            <a:r>
              <a:rPr lang="de-DE" b="1" dirty="0" err="1">
                <a:latin typeface="Aptos" panose="020B0004020202020204" pitchFamily="34" charset="0"/>
              </a:rPr>
              <a:t>energy</a:t>
            </a:r>
            <a:r>
              <a:rPr lang="de-DE" b="1" dirty="0">
                <a:latin typeface="Aptos" panose="020B0004020202020204" pitchFamily="34" charset="0"/>
              </a:rPr>
              <a:t>, etc.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>
                <a:latin typeface="Aptos" panose="020B0004020202020204" pitchFamily="34" charset="0"/>
              </a:rPr>
              <a:t>Over 65% </a:t>
            </a:r>
            <a:r>
              <a:rPr lang="de-DE" b="1" dirty="0" err="1">
                <a:latin typeface="Aptos" panose="020B0004020202020204" pitchFamily="34" charset="0"/>
              </a:rPr>
              <a:t>of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SDG </a:t>
            </a:r>
            <a:r>
              <a:rPr lang="de-DE" b="1" dirty="0" err="1">
                <a:latin typeface="Aptos" panose="020B0004020202020204" pitchFamily="34" charset="0"/>
              </a:rPr>
              <a:t>targets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can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only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be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achieved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with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local</a:t>
            </a:r>
            <a:r>
              <a:rPr lang="de-DE" dirty="0">
                <a:latin typeface="Aptos" panose="020B0004020202020204" pitchFamily="34" charset="0"/>
              </a:rPr>
              <a:t> and regional </a:t>
            </a:r>
            <a:r>
              <a:rPr lang="de-DE" dirty="0" err="1">
                <a:latin typeface="Aptos" panose="020B0004020202020204" pitchFamily="34" charset="0"/>
              </a:rPr>
              <a:t>government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involvement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>
                <a:latin typeface="Aptos" panose="020B0004020202020204" pitchFamily="34" charset="0"/>
              </a:rPr>
              <a:t>Cities and </a:t>
            </a:r>
            <a:r>
              <a:rPr lang="de-DE" b="1" dirty="0" err="1">
                <a:latin typeface="Aptos" panose="020B0004020202020204" pitchFamily="34" charset="0"/>
              </a:rPr>
              <a:t>municipalities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are</a:t>
            </a:r>
            <a:r>
              <a:rPr lang="de-DE" b="1" dirty="0">
                <a:latin typeface="Aptos" panose="020B0004020202020204" pitchFamily="34" charset="0"/>
              </a:rPr>
              <a:t> on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front </a:t>
            </a:r>
            <a:r>
              <a:rPr lang="de-DE" b="1" dirty="0" err="1">
                <a:latin typeface="Aptos" panose="020B0004020202020204" pitchFamily="34" charset="0"/>
              </a:rPr>
              <a:t>line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of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tackling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climate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change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poverty</a:t>
            </a:r>
            <a:r>
              <a:rPr lang="de-DE" dirty="0">
                <a:latin typeface="Aptos" panose="020B0004020202020204" pitchFamily="34" charset="0"/>
              </a:rPr>
              <a:t>, and </a:t>
            </a:r>
            <a:r>
              <a:rPr lang="de-DE" dirty="0" err="1">
                <a:latin typeface="Aptos" panose="020B0004020202020204" pitchFamily="34" charset="0"/>
              </a:rPr>
              <a:t>inequality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lang="de-DE" b="1" dirty="0">
              <a:latin typeface="Aptos" panose="020B000402020202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</a:rPr>
              <a:t>Local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action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has</a:t>
            </a:r>
            <a:r>
              <a:rPr lang="de-DE" b="1" dirty="0">
                <a:latin typeface="Aptos" panose="020B0004020202020204" pitchFamily="34" charset="0"/>
              </a:rPr>
              <a:t> global </a:t>
            </a:r>
            <a:r>
              <a:rPr lang="de-DE" b="1" dirty="0" err="1">
                <a:latin typeface="Aptos" panose="020B0004020202020204" pitchFamily="34" charset="0"/>
              </a:rPr>
              <a:t>impact</a:t>
            </a:r>
            <a:r>
              <a:rPr lang="de-DE" b="1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sustainable</a:t>
            </a:r>
            <a:r>
              <a:rPr lang="de-DE" dirty="0">
                <a:latin typeface="Aptos" panose="020B0004020202020204" pitchFamily="34" charset="0"/>
              </a:rPr>
              <a:t> urban </a:t>
            </a:r>
            <a:r>
              <a:rPr lang="de-DE" dirty="0" err="1">
                <a:latin typeface="Aptos" panose="020B0004020202020204" pitchFamily="34" charset="0"/>
              </a:rPr>
              <a:t>development</a:t>
            </a:r>
            <a:r>
              <a:rPr lang="de-DE" dirty="0">
                <a:latin typeface="Aptos" panose="020B0004020202020204" pitchFamily="34" charset="0"/>
              </a:rPr>
              <a:t>, social </a:t>
            </a:r>
            <a:r>
              <a:rPr lang="de-DE" dirty="0" err="1">
                <a:latin typeface="Aptos" panose="020B0004020202020204" pitchFamily="34" charset="0"/>
              </a:rPr>
              <a:t>inclusion</a:t>
            </a:r>
            <a:r>
              <a:rPr lang="de-DE" dirty="0">
                <a:latin typeface="Aptos" panose="020B0004020202020204" pitchFamily="34" charset="0"/>
              </a:rPr>
              <a:t>, and </a:t>
            </a:r>
            <a:r>
              <a:rPr lang="de-DE" dirty="0" err="1">
                <a:latin typeface="Aptos" panose="020B0004020202020204" pitchFamily="34" charset="0"/>
              </a:rPr>
              <a:t>green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innovation</a:t>
            </a:r>
            <a:r>
              <a:rPr lang="de-DE" dirty="0">
                <a:latin typeface="Aptos" panose="020B0004020202020204" pitchFamily="34" charset="0"/>
              </a:rPr>
              <a:t> all </a:t>
            </a:r>
            <a:r>
              <a:rPr lang="de-DE" dirty="0" err="1">
                <a:latin typeface="Aptos" panose="020B0004020202020204" pitchFamily="34" charset="0"/>
              </a:rPr>
              <a:t>contribute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global </a:t>
            </a:r>
            <a:r>
              <a:rPr lang="de-DE" dirty="0" err="1">
                <a:latin typeface="Aptos" panose="020B0004020202020204" pitchFamily="34" charset="0"/>
              </a:rPr>
              <a:t>goals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303" name="Google Shape;30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682" y="631372"/>
            <a:ext cx="2943636" cy="29055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D50C33-4964-E87D-B533-9365642FA50A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Public </a:t>
            </a:r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A </a:t>
            </a:r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strategic</a:t>
            </a:r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tool</a:t>
            </a:r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for</a:t>
            </a:r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36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sz="36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SDGs</a:t>
            </a:r>
            <a:endParaRPr sz="36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309" name="Google Shape;309;p4"/>
          <p:cNvGrpSpPr/>
          <p:nvPr/>
        </p:nvGrpSpPr>
        <p:grpSpPr>
          <a:xfrm>
            <a:off x="967230" y="2141887"/>
            <a:ext cx="10507245" cy="3718812"/>
            <a:chOff x="372870" y="316262"/>
            <a:chExt cx="10507245" cy="3718812"/>
          </a:xfrm>
        </p:grpSpPr>
        <p:sp>
          <p:nvSpPr>
            <p:cNvPr id="310" name="Google Shape;310;p4"/>
            <p:cNvSpPr/>
            <p:nvPr/>
          </p:nvSpPr>
          <p:spPr>
            <a:xfrm>
              <a:off x="779952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051341" y="587651"/>
              <a:ext cx="730660" cy="73066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i="0" u="none" strike="noStrike">
                <a:ln w="0">
                  <a:solidFill>
                    <a:sysClr val="windowText" lastClr="000000"/>
                  </a:solidFill>
                </a:ln>
                <a:solidFill>
                  <a:srgbClr val="1058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372870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"/>
            <p:cNvSpPr txBox="1"/>
            <p:nvPr/>
          </p:nvSpPr>
          <p:spPr>
            <a:xfrm>
              <a:off x="372870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de-DE" dirty="0">
                  <a:latin typeface="Aptos" panose="020B0004020202020204" pitchFamily="34" charset="0"/>
                </a:rPr>
                <a:t>Public </a:t>
              </a:r>
              <a:r>
                <a:rPr lang="de-DE" dirty="0" err="1">
                  <a:latin typeface="Aptos" panose="020B0004020202020204" pitchFamily="34" charset="0"/>
                </a:rPr>
                <a:t>procurement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represents</a:t>
              </a:r>
              <a:r>
                <a:rPr lang="de-DE" dirty="0">
                  <a:latin typeface="Aptos" panose="020B0004020202020204" pitchFamily="34" charset="0"/>
                </a:rPr>
                <a:t> 15–20% </a:t>
              </a:r>
              <a:r>
                <a:rPr lang="de-DE" dirty="0" err="1">
                  <a:latin typeface="Aptos" panose="020B0004020202020204" pitchFamily="34" charset="0"/>
                </a:rPr>
                <a:t>of</a:t>
              </a:r>
              <a:r>
                <a:rPr lang="de-DE" dirty="0">
                  <a:latin typeface="Aptos" panose="020B0004020202020204" pitchFamily="34" charset="0"/>
                </a:rPr>
                <a:t> GDP in </a:t>
              </a:r>
              <a:r>
                <a:rPr lang="de-DE" dirty="0" err="1">
                  <a:latin typeface="Aptos" panose="020B0004020202020204" pitchFamily="34" charset="0"/>
                </a:rPr>
                <a:t>many</a:t>
              </a:r>
              <a:r>
                <a:rPr lang="de-DE" dirty="0">
                  <a:latin typeface="Aptos" panose="020B0004020202020204" pitchFamily="34" charset="0"/>
                </a:rPr>
                <a:t> countries — a powerful </a:t>
              </a:r>
              <a:r>
                <a:rPr lang="de-DE" dirty="0" err="1">
                  <a:latin typeface="Aptos" panose="020B0004020202020204" pitchFamily="34" charset="0"/>
                </a:rPr>
                <a:t>economic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lever</a:t>
              </a:r>
              <a:r>
                <a:rPr lang="de-DE" dirty="0">
                  <a:latin typeface="Aptos" panose="020B0004020202020204" pitchFamily="34" charset="0"/>
                </a:rPr>
                <a:t>.</a:t>
              </a: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3638454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909843" y="587651"/>
              <a:ext cx="730660" cy="73066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2825803" y="1986344"/>
              <a:ext cx="289874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 txBox="1"/>
            <p:nvPr/>
          </p:nvSpPr>
          <p:spPr>
            <a:xfrm>
              <a:off x="2825803" y="1986344"/>
              <a:ext cx="2898740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de-DE" dirty="0">
                  <a:latin typeface="Aptos" panose="020B0004020202020204" pitchFamily="34" charset="0"/>
                </a:rPr>
                <a:t>Through </a:t>
              </a:r>
              <a:r>
                <a:rPr lang="de-DE" dirty="0" err="1">
                  <a:latin typeface="Aptos" panose="020B0004020202020204" pitchFamily="34" charset="0"/>
                </a:rPr>
                <a:t>sustainable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procurement</a:t>
              </a:r>
              <a:r>
                <a:rPr lang="de-DE" dirty="0">
                  <a:latin typeface="Aptos" panose="020B0004020202020204" pitchFamily="34" charset="0"/>
                </a:rPr>
                <a:t>, </a:t>
              </a:r>
              <a:r>
                <a:rPr lang="de-DE" dirty="0" err="1">
                  <a:latin typeface="Aptos" panose="020B0004020202020204" pitchFamily="34" charset="0"/>
                </a:rPr>
                <a:t>local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governments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can</a:t>
              </a:r>
              <a:r>
                <a:rPr lang="de-DE" dirty="0">
                  <a:latin typeface="Aptos" panose="020B0004020202020204" pitchFamily="34" charset="0"/>
                </a:rPr>
                <a:t>:</a:t>
              </a:r>
              <a:br>
                <a:rPr lang="de-DE" dirty="0">
                  <a:latin typeface="Aptos" panose="020B0004020202020204" pitchFamily="34" charset="0"/>
                </a:rPr>
              </a:br>
              <a:r>
                <a:rPr lang="de-DE" dirty="0">
                  <a:latin typeface="Aptos" panose="020B0004020202020204" pitchFamily="34" charset="0"/>
                </a:rPr>
                <a:t>- </a:t>
              </a:r>
              <a:r>
                <a:rPr lang="de-DE" dirty="0" err="1">
                  <a:latin typeface="Aptos" panose="020B0004020202020204" pitchFamily="34" charset="0"/>
                </a:rPr>
                <a:t>reduce</a:t>
              </a:r>
              <a:r>
                <a:rPr lang="de-DE" dirty="0">
                  <a:latin typeface="Aptos" panose="020B0004020202020204" pitchFamily="34" charset="0"/>
                </a:rPr>
                <a:t> environmental </a:t>
              </a:r>
              <a:r>
                <a:rPr lang="de-DE" dirty="0" err="1">
                  <a:latin typeface="Aptos" panose="020B0004020202020204" pitchFamily="34" charset="0"/>
                </a:rPr>
                <a:t>impact</a:t>
              </a:r>
              <a:r>
                <a:rPr lang="de-DE" dirty="0">
                  <a:latin typeface="Aptos" panose="020B0004020202020204" pitchFamily="34" charset="0"/>
                </a:rPr>
                <a:t> (SDG 12, SDG 13)</a:t>
              </a:r>
              <a:br>
                <a:rPr lang="de-DE" dirty="0">
                  <a:latin typeface="Aptos" panose="020B0004020202020204" pitchFamily="34" charset="0"/>
                </a:rPr>
              </a:br>
              <a:r>
                <a:rPr lang="de-DE" dirty="0">
                  <a:latin typeface="Aptos" panose="020B0004020202020204" pitchFamily="34" charset="0"/>
                </a:rPr>
                <a:t>- promote </a:t>
              </a:r>
              <a:r>
                <a:rPr lang="de-DE" dirty="0" err="1">
                  <a:latin typeface="Aptos" panose="020B0004020202020204" pitchFamily="34" charset="0"/>
                </a:rPr>
                <a:t>decent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work</a:t>
              </a:r>
              <a:r>
                <a:rPr lang="de-DE" dirty="0">
                  <a:latin typeface="Aptos" panose="020B0004020202020204" pitchFamily="34" charset="0"/>
                </a:rPr>
                <a:t> and social </a:t>
              </a:r>
              <a:r>
                <a:rPr lang="de-DE" dirty="0" err="1">
                  <a:latin typeface="Aptos" panose="020B0004020202020204" pitchFamily="34" charset="0"/>
                </a:rPr>
                <a:t>inclusion</a:t>
              </a:r>
              <a:r>
                <a:rPr lang="de-DE" dirty="0">
                  <a:latin typeface="Aptos" panose="020B0004020202020204" pitchFamily="34" charset="0"/>
                </a:rPr>
                <a:t> (SDG 8, SDG 10)</a:t>
              </a:r>
              <a:br>
                <a:rPr lang="de-DE" dirty="0">
                  <a:latin typeface="Aptos" panose="020B0004020202020204" pitchFamily="34" charset="0"/>
                </a:rPr>
              </a:br>
              <a:r>
                <a:rPr lang="de-DE" dirty="0">
                  <a:latin typeface="Aptos" panose="020B0004020202020204" pitchFamily="34" charset="0"/>
                </a:rPr>
                <a:t>- </a:t>
              </a:r>
              <a:r>
                <a:rPr lang="de-DE" dirty="0" err="1">
                  <a:latin typeface="Aptos" panose="020B0004020202020204" pitchFamily="34" charset="0"/>
                </a:rPr>
                <a:t>foster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innovation</a:t>
              </a:r>
              <a:r>
                <a:rPr lang="de-DE" dirty="0">
                  <a:latin typeface="Aptos" panose="020B0004020202020204" pitchFamily="34" charset="0"/>
                </a:rPr>
                <a:t> and </a:t>
              </a:r>
              <a:r>
                <a:rPr lang="de-DE" dirty="0" err="1">
                  <a:latin typeface="Aptos" panose="020B0004020202020204" pitchFamily="34" charset="0"/>
                </a:rPr>
                <a:t>sustainable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infrastructure</a:t>
              </a:r>
              <a:r>
                <a:rPr lang="de-DE" dirty="0">
                  <a:latin typeface="Aptos" panose="020B0004020202020204" pitchFamily="34" charset="0"/>
                </a:rPr>
                <a:t> (SDG 9, SDG 11)</a:t>
              </a: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6496956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6768345" y="587651"/>
              <a:ext cx="730660" cy="73066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6089874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 txBox="1"/>
            <p:nvPr/>
          </p:nvSpPr>
          <p:spPr>
            <a:xfrm>
              <a:off x="6089874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de-DE" dirty="0" err="1">
                  <a:latin typeface="Aptos" panose="020B0004020202020204" pitchFamily="34" charset="0"/>
                </a:rPr>
                <a:t>Embeds</a:t>
              </a:r>
              <a:r>
                <a:rPr lang="de-DE" dirty="0">
                  <a:latin typeface="Aptos" panose="020B0004020202020204" pitchFamily="34" charset="0"/>
                </a:rPr>
                <a:t> SDG </a:t>
              </a:r>
              <a:r>
                <a:rPr lang="de-DE" dirty="0" err="1">
                  <a:latin typeface="Aptos" panose="020B0004020202020204" pitchFamily="34" charset="0"/>
                </a:rPr>
                <a:t>principles</a:t>
              </a:r>
              <a:r>
                <a:rPr lang="de-DE" dirty="0">
                  <a:latin typeface="Aptos" panose="020B0004020202020204" pitchFamily="34" charset="0"/>
                </a:rPr>
                <a:t> in </a:t>
              </a:r>
              <a:r>
                <a:rPr lang="de-DE" dirty="0" err="1">
                  <a:latin typeface="Aptos" panose="020B0004020202020204" pitchFamily="34" charset="0"/>
                </a:rPr>
                <a:t>daily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decision-making</a:t>
              </a:r>
              <a:r>
                <a:rPr lang="de-DE" dirty="0">
                  <a:latin typeface="Aptos" panose="020B0004020202020204" pitchFamily="34" charset="0"/>
                </a:rPr>
                <a:t> and </a:t>
              </a:r>
              <a:r>
                <a:rPr lang="de-DE" dirty="0" err="1">
                  <a:latin typeface="Aptos" panose="020B0004020202020204" pitchFamily="34" charset="0"/>
                </a:rPr>
                <a:t>long</a:t>
              </a:r>
              <a:r>
                <a:rPr lang="de-DE" dirty="0">
                  <a:latin typeface="Aptos" panose="020B0004020202020204" pitchFamily="34" charset="0"/>
                </a:rPr>
                <a:t>-term </a:t>
              </a:r>
              <a:r>
                <a:rPr lang="de-DE" dirty="0" err="1">
                  <a:latin typeface="Aptos" panose="020B0004020202020204" pitchFamily="34" charset="0"/>
                </a:rPr>
                <a:t>strategies</a:t>
              </a:r>
              <a:r>
                <a:rPr lang="de-DE" dirty="0">
                  <a:latin typeface="Aptos" panose="020B0004020202020204" pitchFamily="34" charset="0"/>
                </a:rPr>
                <a:t>.</a:t>
              </a: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8949889" y="316262"/>
              <a:ext cx="1273437" cy="127343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9221277" y="587651"/>
              <a:ext cx="730660" cy="73066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72727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8542807" y="1986344"/>
              <a:ext cx="2087602" cy="2048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 txBox="1"/>
            <p:nvPr/>
          </p:nvSpPr>
          <p:spPr>
            <a:xfrm>
              <a:off x="8542815" y="1986350"/>
              <a:ext cx="2337300" cy="204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ctr"/>
              <a:r>
                <a:rPr lang="de-DE" dirty="0">
                  <a:latin typeface="Aptos" panose="020B0004020202020204" pitchFamily="34" charset="0"/>
                </a:rPr>
                <a:t>Sends </a:t>
              </a:r>
              <a:r>
                <a:rPr lang="de-DE" dirty="0" err="1">
                  <a:latin typeface="Aptos" panose="020B0004020202020204" pitchFamily="34" charset="0"/>
                </a:rPr>
                <a:t>clear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signals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to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markets</a:t>
              </a:r>
              <a:r>
                <a:rPr lang="de-DE" dirty="0">
                  <a:latin typeface="Aptos" panose="020B0004020202020204" pitchFamily="34" charset="0"/>
                </a:rPr>
                <a:t>, </a:t>
              </a:r>
              <a:r>
                <a:rPr lang="de-DE" dirty="0" err="1">
                  <a:latin typeface="Aptos" panose="020B0004020202020204" pitchFamily="34" charset="0"/>
                </a:rPr>
                <a:t>supporting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responsible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businesses</a:t>
              </a:r>
              <a:r>
                <a:rPr lang="de-DE" dirty="0">
                  <a:latin typeface="Aptos" panose="020B0004020202020204" pitchFamily="34" charset="0"/>
                </a:rPr>
                <a:t> and </a:t>
              </a:r>
              <a:r>
                <a:rPr lang="de-DE" dirty="0" err="1">
                  <a:latin typeface="Aptos" panose="020B0004020202020204" pitchFamily="34" charset="0"/>
                </a:rPr>
                <a:t>circular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economy</a:t>
              </a:r>
              <a:r>
                <a:rPr lang="de-DE" dirty="0">
                  <a:latin typeface="Aptos" panose="020B0004020202020204" pitchFamily="34" charset="0"/>
                </a:rPr>
                <a:t> </a:t>
              </a:r>
              <a:r>
                <a:rPr lang="de-DE" dirty="0" err="1">
                  <a:latin typeface="Aptos" panose="020B0004020202020204" pitchFamily="34" charset="0"/>
                </a:rPr>
                <a:t>models</a:t>
              </a:r>
              <a:r>
                <a:rPr lang="de-DE" dirty="0">
                  <a:latin typeface="Aptos" panose="020B00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"/>
          <p:cNvSpPr txBox="1">
            <a:spLocks noGrp="1"/>
          </p:cNvSpPr>
          <p:nvPr>
            <p:ph type="ctrTitle"/>
          </p:nvPr>
        </p:nvSpPr>
        <p:spPr>
          <a:xfrm>
            <a:off x="5367867" y="411479"/>
            <a:ext cx="6428437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Introduction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>
            <a:spLocks noGrp="1"/>
          </p:cNvSpPr>
          <p:nvPr>
            <p:ph type="title"/>
          </p:nvPr>
        </p:nvSpPr>
        <p:spPr>
          <a:xfrm>
            <a:off x="594359" y="402515"/>
            <a:ext cx="80235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Agenda - Content 2: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Introduction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36" name="Google Shape;336;p52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lvl="0" indent="-3048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None/>
            </a:pPr>
            <a:endParaRPr/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37" name="Google Shape;337;p52"/>
          <p:cNvSpPr txBox="1"/>
          <p:nvPr/>
        </p:nvSpPr>
        <p:spPr>
          <a:xfrm>
            <a:off x="746759" y="2434318"/>
            <a:ext cx="1096507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lvl="0" indent="-4572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Development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models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compared</a:t>
            </a:r>
            <a:endParaRPr lang="de-DE" sz="2000"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The GPP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definition</a:t>
            </a:r>
            <a:endParaRPr lang="de-DE" sz="2000"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European Tools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for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the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dissemination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of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GPP</a:t>
            </a:r>
            <a:endParaRPr lang="de-DE" sz="2000" dirty="0">
              <a:latin typeface="Aptos" panose="020B0004020202020204" pitchFamily="34" charset="0"/>
            </a:endParaRPr>
          </a:p>
          <a:p>
            <a:pPr marL="685800" lvl="0" indent="-457200">
              <a:lnSpc>
                <a:spcPct val="80000"/>
              </a:lnSpc>
              <a:spcBef>
                <a:spcPts val="2200"/>
              </a:spcBef>
              <a:buClr>
                <a:schemeClr val="accent4"/>
              </a:buClr>
              <a:buSzPts val="2400"/>
              <a:buFont typeface="Arial"/>
              <a:buAutoNum type="arabicPeriod"/>
            </a:pP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Advantages </a:t>
            </a:r>
            <a:r>
              <a:rPr lang="de-DE" sz="20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of</a:t>
            </a:r>
            <a:r>
              <a:rPr lang="de-DE" sz="2000" b="1" dirty="0">
                <a:solidFill>
                  <a:schemeClr val="accent4"/>
                </a:solidFill>
                <a:latin typeface="Aptos" panose="020B0004020202020204" pitchFamily="34" charset="0"/>
              </a:rPr>
              <a:t> SPP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"/>
          <p:cNvSpPr txBox="1">
            <a:spLocks noGrp="1"/>
          </p:cNvSpPr>
          <p:nvPr>
            <p:ph type="ctrTitle"/>
          </p:nvPr>
        </p:nvSpPr>
        <p:spPr>
          <a:xfrm>
            <a:off x="6344551" y="390458"/>
            <a:ext cx="5847449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Development Models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compared</a:t>
            </a:r>
            <a:endParaRPr sz="48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3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Linear vs.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Circular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economy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48" name="Google Shape;348;p53"/>
          <p:cNvSpPr txBox="1">
            <a:spLocks noGrp="1"/>
          </p:cNvSpPr>
          <p:nvPr>
            <p:ph type="body" idx="2"/>
          </p:nvPr>
        </p:nvSpPr>
        <p:spPr>
          <a:xfrm>
            <a:off x="7736908" y="1842898"/>
            <a:ext cx="4455092" cy="399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101600" indent="0">
              <a:buNone/>
            </a:pPr>
            <a:r>
              <a:rPr lang="de-DE" b="1" dirty="0">
                <a:latin typeface="Aptos" panose="020B0004020202020204" pitchFamily="34" charset="0"/>
              </a:rPr>
              <a:t>LINEAR ECONOMY: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>
                <a:latin typeface="Aptos" panose="020B0004020202020204" pitchFamily="34" charset="0"/>
              </a:rPr>
              <a:t>Extract;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Produce</a:t>
            </a:r>
            <a:r>
              <a:rPr lang="de-DE" dirty="0">
                <a:latin typeface="Aptos" panose="020B0004020202020204" pitchFamily="34" charset="0"/>
              </a:rPr>
              <a:t>;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Dispose</a:t>
            </a:r>
            <a:endParaRPr lang="de-DE" dirty="0">
              <a:latin typeface="Aptos" panose="020B0004020202020204" pitchFamily="34" charset="0"/>
            </a:endParaRPr>
          </a:p>
          <a:p>
            <a:pPr marL="101600" indent="0">
              <a:buNone/>
            </a:pPr>
            <a:r>
              <a:rPr lang="de-DE" b="1" dirty="0">
                <a:latin typeface="Aptos" panose="020B0004020202020204" pitchFamily="34" charset="0"/>
              </a:rPr>
              <a:t>CIRCULAR ECONOMY:</a:t>
            </a:r>
            <a:endParaRPr lang="de-DE" dirty="0">
              <a:latin typeface="Aptos" panose="020B0004020202020204" pitchFamily="34" charset="0"/>
            </a:endParaRPr>
          </a:p>
          <a:p>
            <a:pPr fontAlgn="base"/>
            <a:r>
              <a:rPr lang="de-DE" dirty="0">
                <a:latin typeface="Aptos" panose="020B0004020202020204" pitchFamily="34" charset="0"/>
              </a:rPr>
              <a:t>Extract;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Produce</a:t>
            </a:r>
            <a:r>
              <a:rPr lang="de-DE" dirty="0">
                <a:latin typeface="Aptos" panose="020B0004020202020204" pitchFamily="34" charset="0"/>
              </a:rPr>
              <a:t>;</a:t>
            </a:r>
          </a:p>
          <a:p>
            <a:pPr fontAlgn="base"/>
            <a:r>
              <a:rPr lang="de-DE" dirty="0" err="1">
                <a:latin typeface="Aptos" panose="020B0004020202020204" pitchFamily="34" charset="0"/>
              </a:rPr>
              <a:t>Dispose</a:t>
            </a:r>
            <a:endParaRPr lang="de-DE" dirty="0">
              <a:latin typeface="Aptos" panose="020B0004020202020204" pitchFamily="34" charset="0"/>
            </a:endParaRPr>
          </a:p>
          <a:p>
            <a:r>
              <a:rPr lang="de-DE" dirty="0">
                <a:latin typeface="Aptos" panose="020B0004020202020204" pitchFamily="34" charset="0"/>
              </a:rPr>
              <a:t>Reuse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pic>
        <p:nvPicPr>
          <p:cNvPr id="349" name="Google Shape;34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2676525"/>
            <a:ext cx="6283044" cy="373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B44B3D1-5DA8-F89B-C08F-8F3C7F3BB829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3984444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/>
          <a:p>
            <a:pPr lvl="0"/>
            <a:r>
              <a:rPr lang="de-DE" sz="2400" dirty="0">
                <a:latin typeface="Aptos" panose="020B0004020202020204" pitchFamily="34" charset="0"/>
              </a:rPr>
              <a:t>   The </a:t>
            </a:r>
            <a:r>
              <a:rPr lang="de-DE" sz="2400" b="1" dirty="0">
                <a:latin typeface="Aptos" panose="020B0004020202020204" pitchFamily="34" charset="0"/>
              </a:rPr>
              <a:t>Linear Economy </a:t>
            </a:r>
            <a:r>
              <a:rPr lang="de-DE" sz="2400" dirty="0" err="1">
                <a:latin typeface="Aptos" panose="020B0004020202020204" pitchFamily="34" charset="0"/>
              </a:rPr>
              <a:t>model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is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unsustainable</a:t>
            </a:r>
            <a:endParaRPr sz="24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355" name="Google Shape;355;p54"/>
          <p:cNvSpPr/>
          <p:nvPr/>
        </p:nvSpPr>
        <p:spPr>
          <a:xfrm>
            <a:off x="1404257" y="2808514"/>
            <a:ext cx="2563586" cy="177455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4"/>
          <p:cNvSpPr txBox="1">
            <a:spLocks noGrp="1"/>
          </p:cNvSpPr>
          <p:nvPr>
            <p:ph type="body" idx="2"/>
          </p:nvPr>
        </p:nvSpPr>
        <p:spPr>
          <a:xfrm>
            <a:off x="6220993" y="1357906"/>
            <a:ext cx="6045772" cy="38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2500" lnSpcReduction="10000"/>
          </a:bodyPr>
          <a:lstStyle/>
          <a:p>
            <a:pPr marL="228600" lvl="0" indent="0">
              <a:lnSpc>
                <a:spcPct val="120000"/>
              </a:lnSpc>
              <a:buSzPct val="98039"/>
            </a:pPr>
            <a:r>
              <a:rPr lang="de-DE" sz="2400" dirty="0">
                <a:latin typeface="Aptos" panose="020B0004020202020204" pitchFamily="34" charset="0"/>
              </a:rPr>
              <a:t>Intensive </a:t>
            </a:r>
            <a:r>
              <a:rPr lang="de-DE" sz="2400" dirty="0" err="1">
                <a:latin typeface="Aptos" panose="020B0004020202020204" pitchFamily="34" charset="0"/>
              </a:rPr>
              <a:t>use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>
                <a:latin typeface="Aptos" panose="020B0004020202020204" pitchFamily="34" charset="0"/>
              </a:rPr>
              <a:t>finite </a:t>
            </a:r>
            <a:r>
              <a:rPr lang="de-DE" sz="2400" b="1" dirty="0" err="1">
                <a:latin typeface="Aptos" panose="020B0004020202020204" pitchFamily="34" charset="0"/>
              </a:rPr>
              <a:t>natural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ressources</a:t>
            </a:r>
            <a:endParaRPr lang="de-DE" sz="2400" dirty="0">
              <a:latin typeface="Aptos" panose="020B0004020202020204" pitchFamily="34" charset="0"/>
            </a:endParaRPr>
          </a:p>
          <a:p>
            <a:pPr marL="228600" lvl="0" indent="0">
              <a:lnSpc>
                <a:spcPct val="120000"/>
              </a:lnSpc>
              <a:buSzPct val="98039"/>
            </a:pPr>
            <a:r>
              <a:rPr lang="de-DE" sz="2400" dirty="0">
                <a:latin typeface="Aptos" panose="020B0004020202020204" pitchFamily="34" charset="0"/>
              </a:rPr>
              <a:t>Massive </a:t>
            </a:r>
            <a:r>
              <a:rPr lang="de-DE" sz="2400" dirty="0" err="1">
                <a:latin typeface="Aptos" panose="020B0004020202020204" pitchFamily="34" charset="0"/>
              </a:rPr>
              <a:t>production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waste</a:t>
            </a:r>
            <a:endParaRPr lang="de-DE" sz="2400" dirty="0">
              <a:latin typeface="Aptos" panose="020B0004020202020204" pitchFamily="34" charset="0"/>
            </a:endParaRPr>
          </a:p>
          <a:p>
            <a:pPr marL="228600" lvl="0" indent="0">
              <a:lnSpc>
                <a:spcPct val="120000"/>
              </a:lnSpc>
              <a:buSzPct val="98039"/>
            </a:pPr>
            <a:r>
              <a:rPr lang="de-DE" sz="2400" dirty="0" err="1">
                <a:latin typeface="Aptos" panose="020B0004020202020204" pitchFamily="34" charset="0"/>
              </a:rPr>
              <a:t>Relies</a:t>
            </a:r>
            <a:r>
              <a:rPr lang="de-DE" sz="2400" dirty="0">
                <a:latin typeface="Aptos" panose="020B0004020202020204" pitchFamily="34" charset="0"/>
              </a:rPr>
              <a:t> on </a:t>
            </a:r>
            <a:r>
              <a:rPr lang="de-DE" sz="2400" b="1" dirty="0">
                <a:latin typeface="Aptos" panose="020B0004020202020204" pitchFamily="34" charset="0"/>
              </a:rPr>
              <a:t>fossil </a:t>
            </a:r>
            <a:r>
              <a:rPr lang="de-DE" sz="2400" b="1" dirty="0" err="1">
                <a:latin typeface="Aptos" panose="020B0004020202020204" pitchFamily="34" charset="0"/>
              </a:rPr>
              <a:t>fuels</a:t>
            </a:r>
            <a:r>
              <a:rPr lang="de-DE" sz="2400" dirty="0">
                <a:latin typeface="Aptos" panose="020B0004020202020204" pitchFamily="34" charset="0"/>
              </a:rPr>
              <a:t>, </a:t>
            </a:r>
            <a:r>
              <a:rPr lang="de-DE" sz="2400" dirty="0" err="1">
                <a:latin typeface="Aptos" panose="020B0004020202020204" pitchFamily="34" charset="0"/>
              </a:rPr>
              <a:t>which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are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responsible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for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>
                <a:latin typeface="Aptos" panose="020B0004020202020204" pitchFamily="34" charset="0"/>
              </a:rPr>
              <a:t>GHGs </a:t>
            </a:r>
            <a:r>
              <a:rPr lang="de-DE" sz="2400" b="1" dirty="0" err="1">
                <a:latin typeface="Aptos" panose="020B0004020202020204" pitchFamily="34" charset="0"/>
              </a:rPr>
              <a:t>emission</a:t>
            </a:r>
            <a:endParaRPr lang="de-DE" sz="2400" dirty="0">
              <a:latin typeface="Aptos" panose="020B0004020202020204" pitchFamily="34" charset="0"/>
            </a:endParaRPr>
          </a:p>
          <a:p>
            <a:pPr marL="228600" lvl="0" indent="0">
              <a:lnSpc>
                <a:spcPct val="120000"/>
              </a:lnSpc>
              <a:buSzPct val="98039"/>
            </a:pPr>
            <a:r>
              <a:rPr lang="de-DE" sz="2400" dirty="0" err="1">
                <a:latin typeface="Aptos" panose="020B0004020202020204" pitchFamily="34" charset="0"/>
              </a:rPr>
              <a:t>Causes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raw</a:t>
            </a:r>
            <a:r>
              <a:rPr lang="de-DE" sz="2400" b="1" dirty="0">
                <a:latin typeface="Aptos" panose="020B0004020202020204" pitchFamily="34" charset="0"/>
              </a:rPr>
              <a:t> material </a:t>
            </a:r>
            <a:r>
              <a:rPr lang="de-DE" sz="2400" b="1" dirty="0" err="1">
                <a:latin typeface="Aptos" panose="020B0004020202020204" pitchFamily="34" charset="0"/>
              </a:rPr>
              <a:t>supply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crisis</a:t>
            </a:r>
            <a:endParaRPr lang="de-DE" sz="2400" dirty="0">
              <a:latin typeface="Aptos" panose="020B0004020202020204" pitchFamily="34" charset="0"/>
            </a:endParaRPr>
          </a:p>
          <a:p>
            <a:pPr marL="228600" lvl="0" indent="0">
              <a:lnSpc>
                <a:spcPct val="120000"/>
              </a:lnSpc>
              <a:buSzPct val="98039"/>
            </a:pPr>
            <a:r>
              <a:rPr lang="de-DE" sz="2400" b="1" dirty="0">
                <a:latin typeface="Aptos" panose="020B0004020202020204" pitchFamily="34" charset="0"/>
              </a:rPr>
              <a:t>Loss </a:t>
            </a:r>
            <a:r>
              <a:rPr lang="de-DE" sz="2400" b="1" dirty="0" err="1">
                <a:latin typeface="Aptos" panose="020B0004020202020204" pitchFamily="34" charset="0"/>
              </a:rPr>
              <a:t>of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economical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value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of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product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that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is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used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for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only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one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life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cycle</a:t>
            </a:r>
            <a:endParaRPr lang="de-DE" sz="2400" dirty="0">
              <a:latin typeface="Aptos" panose="020B0004020202020204" pitchFamily="34" charset="0"/>
            </a:endParaRPr>
          </a:p>
        </p:txBody>
      </p:sp>
      <p:pic>
        <p:nvPicPr>
          <p:cNvPr id="357" name="Google Shape;357;p54" descr="Albero caducifoglio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5469" y="1492502"/>
            <a:ext cx="630530" cy="6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4" descr="Vietato gettare rifiuti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5470" y="2181270"/>
            <a:ext cx="630530" cy="63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4" descr="Centrale elettrica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5469" y="2928276"/>
            <a:ext cx="630531" cy="63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4" descr="Cristalli contorn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65468" y="3581870"/>
            <a:ext cx="665680" cy="66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4" descr="Euro logo PNG transparent image download, size: 2000x2009px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9714" y="4402129"/>
            <a:ext cx="627881" cy="630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ctrTitle"/>
          </p:nvPr>
        </p:nvSpPr>
        <p:spPr>
          <a:xfrm>
            <a:off x="5582653" y="395437"/>
            <a:ext cx="616552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Introduction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to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„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Sustainability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“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Doughnut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Economics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67" name="Google Shape;367;p5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20000"/>
          </a:bodyPr>
          <a:lstStyle/>
          <a:p>
            <a:pPr lvl="0">
              <a:lnSpc>
                <a:spcPct val="120000"/>
              </a:lnSpc>
              <a:buSzPct val="98039"/>
            </a:pPr>
            <a:r>
              <a:rPr lang="de-DE" sz="2400" b="1" dirty="0">
                <a:latin typeface="Aptos" panose="020B0004020202020204" pitchFamily="34" charset="0"/>
              </a:rPr>
              <a:t>KATE RAWORTH </a:t>
            </a:r>
            <a:r>
              <a:rPr lang="de-DE" sz="2400" dirty="0">
                <a:latin typeface="Aptos" panose="020B0004020202020204" pitchFamily="34" charset="0"/>
              </a:rPr>
              <a:t>– «Human well-</a:t>
            </a:r>
            <a:r>
              <a:rPr lang="de-DE" sz="2400" dirty="0" err="1">
                <a:latin typeface="Aptos" panose="020B0004020202020204" pitchFamily="34" charset="0"/>
              </a:rPr>
              <a:t>being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depends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b="1" dirty="0">
                <a:latin typeface="Aptos" panose="020B0004020202020204" pitchFamily="34" charset="0"/>
              </a:rPr>
              <a:t>not </a:t>
            </a:r>
            <a:r>
              <a:rPr lang="de-DE" sz="2400" b="1" dirty="0" err="1">
                <a:latin typeface="Aptos" panose="020B0004020202020204" pitchFamily="34" charset="0"/>
              </a:rPr>
              <a:t>only</a:t>
            </a:r>
            <a:r>
              <a:rPr lang="de-DE" sz="2400" b="1" dirty="0">
                <a:latin typeface="Aptos" panose="020B0004020202020204" pitchFamily="34" charset="0"/>
              </a:rPr>
              <a:t> on </a:t>
            </a:r>
            <a:r>
              <a:rPr lang="de-DE" sz="2400" b="1" dirty="0" err="1">
                <a:latin typeface="Aptos" panose="020B0004020202020204" pitchFamily="34" charset="0"/>
              </a:rPr>
              <a:t>maintaining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the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use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of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resources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dirty="0">
                <a:latin typeface="Aptos" panose="020B0004020202020204" pitchFamily="34" charset="0"/>
              </a:rPr>
              <a:t>in an </a:t>
            </a:r>
            <a:r>
              <a:rPr lang="de-DE" sz="2400" dirty="0" err="1">
                <a:latin typeface="Aptos" panose="020B0004020202020204" pitchFamily="34" charset="0"/>
              </a:rPr>
              <a:t>overall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good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natural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state</a:t>
            </a:r>
            <a:r>
              <a:rPr lang="de-DE" sz="2400" dirty="0">
                <a:latin typeface="Aptos" panose="020B0004020202020204" pitchFamily="34" charset="0"/>
              </a:rPr>
              <a:t>, but also on </a:t>
            </a:r>
            <a:r>
              <a:rPr lang="de-DE" sz="2400" b="1" dirty="0" err="1">
                <a:latin typeface="Aptos" panose="020B0004020202020204" pitchFamily="34" charset="0"/>
              </a:rPr>
              <a:t>satisfying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the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needs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of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making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to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lead</a:t>
            </a:r>
            <a:r>
              <a:rPr lang="de-DE" sz="2400" b="1" dirty="0">
                <a:latin typeface="Aptos" panose="020B0004020202020204" pitchFamily="34" charset="0"/>
              </a:rPr>
              <a:t> a </a:t>
            </a:r>
            <a:r>
              <a:rPr lang="de-DE" sz="2400" b="1" dirty="0" err="1">
                <a:latin typeface="Aptos" panose="020B0004020202020204" pitchFamily="34" charset="0"/>
              </a:rPr>
              <a:t>life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of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latin typeface="Aptos" panose="020B0004020202020204" pitchFamily="34" charset="0"/>
              </a:rPr>
              <a:t>dignity</a:t>
            </a:r>
            <a:r>
              <a:rPr lang="de-DE" sz="2400" b="1" dirty="0">
                <a:latin typeface="Aptos" panose="020B0004020202020204" pitchFamily="34" charset="0"/>
              </a:rPr>
              <a:t> </a:t>
            </a:r>
            <a:r>
              <a:rPr lang="de-DE" sz="2400" dirty="0">
                <a:latin typeface="Aptos" panose="020B0004020202020204" pitchFamily="34" charset="0"/>
              </a:rPr>
              <a:t>and </a:t>
            </a:r>
            <a:r>
              <a:rPr lang="de-DE" sz="2400" dirty="0" err="1">
                <a:latin typeface="Aptos" panose="020B0004020202020204" pitchFamily="34" charset="0"/>
              </a:rPr>
              <a:t>with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the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right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opportunities</a:t>
            </a:r>
            <a:r>
              <a:rPr lang="de-DE" sz="2400" dirty="0">
                <a:latin typeface="Aptos" panose="020B0004020202020204" pitchFamily="34" charset="0"/>
              </a:rPr>
              <a:t>.»</a:t>
            </a:r>
          </a:p>
        </p:txBody>
      </p:sp>
      <p:pic>
        <p:nvPicPr>
          <p:cNvPr id="368" name="Google Shape;368;p55" descr="doughnut economics boundari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8867" y="807478"/>
            <a:ext cx="5713133" cy="479237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5"/>
          <p:cNvSpPr txBox="1"/>
          <p:nvPr/>
        </p:nvSpPr>
        <p:spPr>
          <a:xfrm>
            <a:off x="7151239" y="5599854"/>
            <a:ext cx="31341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Picture: https://earth.org/what-is-doughnut-economics/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 GPP </a:t>
            </a: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definition</a:t>
            </a:r>
            <a:endParaRPr sz="5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6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Green Public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80" name="Google Shape;380;p56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620467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lvl="0"/>
            <a:r>
              <a:rPr lang="de-DE" dirty="0">
                <a:latin typeface="Aptos" panose="020B0004020202020204" pitchFamily="34" charset="0"/>
              </a:rPr>
              <a:t>   “</a:t>
            </a:r>
            <a:r>
              <a:rPr lang="de-DE" b="1" dirty="0">
                <a:latin typeface="Aptos" panose="020B0004020202020204" pitchFamily="34" charset="0"/>
              </a:rPr>
              <a:t>Green Public </a:t>
            </a:r>
            <a:r>
              <a:rPr lang="de-DE" b="1" dirty="0" err="1">
                <a:latin typeface="Aptos" panose="020B0004020202020204" pitchFamily="34" charset="0"/>
              </a:rPr>
              <a:t>Procurement</a:t>
            </a:r>
            <a:r>
              <a:rPr lang="de-DE" b="1" dirty="0">
                <a:latin typeface="Aptos" panose="020B0004020202020204" pitchFamily="34" charset="0"/>
              </a:rPr>
              <a:t> (GPP) </a:t>
            </a:r>
            <a:r>
              <a:rPr lang="de-DE" dirty="0" err="1">
                <a:latin typeface="Aptos" panose="020B0004020202020204" pitchFamily="34" charset="0"/>
              </a:rPr>
              <a:t>is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approach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whereby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public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authorities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integrate</a:t>
            </a:r>
            <a:r>
              <a:rPr lang="de-DE" b="1" dirty="0">
                <a:latin typeface="Aptos" panose="020B0004020202020204" pitchFamily="34" charset="0"/>
              </a:rPr>
              <a:t> environmental </a:t>
            </a:r>
            <a:r>
              <a:rPr lang="de-DE" b="1" dirty="0" err="1">
                <a:latin typeface="Aptos" panose="020B0004020202020204" pitchFamily="34" charset="0"/>
              </a:rPr>
              <a:t>criteria</a:t>
            </a:r>
            <a:r>
              <a:rPr lang="de-DE" b="1" dirty="0">
                <a:latin typeface="Aptos" panose="020B0004020202020204" pitchFamily="34" charset="0"/>
              </a:rPr>
              <a:t> at all </a:t>
            </a:r>
            <a:r>
              <a:rPr lang="de-DE" b="1" dirty="0" err="1">
                <a:latin typeface="Aptos" panose="020B0004020202020204" pitchFamily="34" charset="0"/>
              </a:rPr>
              <a:t>stages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of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purchasing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process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encouraging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dissemination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environmental </a:t>
            </a:r>
            <a:r>
              <a:rPr lang="de-DE" dirty="0" err="1">
                <a:latin typeface="Aptos" panose="020B0004020202020204" pitchFamily="34" charset="0"/>
              </a:rPr>
              <a:t>technologies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development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environmentally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sound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products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researching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selecting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results</a:t>
            </a:r>
            <a:r>
              <a:rPr lang="de-DE" dirty="0">
                <a:latin typeface="Aptos" panose="020B0004020202020204" pitchFamily="34" charset="0"/>
              </a:rPr>
              <a:t> and </a:t>
            </a:r>
            <a:r>
              <a:rPr lang="de-DE" dirty="0" err="1">
                <a:latin typeface="Aptos" panose="020B0004020202020204" pitchFamily="34" charset="0"/>
              </a:rPr>
              <a:t>solutions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that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have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least possible </a:t>
            </a:r>
            <a:r>
              <a:rPr lang="de-DE" b="1" dirty="0" err="1">
                <a:latin typeface="Aptos" panose="020B0004020202020204" pitchFamily="34" charset="0"/>
              </a:rPr>
              <a:t>impact</a:t>
            </a:r>
            <a:r>
              <a:rPr lang="de-DE" b="1" dirty="0">
                <a:latin typeface="Aptos" panose="020B0004020202020204" pitchFamily="34" charset="0"/>
              </a:rPr>
              <a:t> on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environment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throughout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entire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life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cycle</a:t>
            </a:r>
            <a:r>
              <a:rPr lang="de-DE" b="1" dirty="0">
                <a:latin typeface="Aptos" panose="020B0004020202020204" pitchFamily="34" charset="0"/>
              </a:rPr>
              <a:t>”</a:t>
            </a:r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81" name="Google Shape;381;p56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101600" lvl="0" indent="0">
              <a:buNone/>
            </a:pPr>
            <a:r>
              <a:rPr lang="de-DE" dirty="0">
                <a:latin typeface="Aptos" panose="020B0004020202020204" pitchFamily="34" charset="0"/>
              </a:rPr>
              <a:t>The European </a:t>
            </a:r>
            <a:r>
              <a:rPr lang="de-DE" dirty="0" err="1">
                <a:latin typeface="Aptos" panose="020B0004020202020204" pitchFamily="34" charset="0"/>
              </a:rPr>
              <a:t>definition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Green Public </a:t>
            </a:r>
            <a:r>
              <a:rPr lang="de-DE" b="1" dirty="0" err="1">
                <a:latin typeface="Aptos" panose="020B0004020202020204" pitchFamily="34" charset="0"/>
              </a:rPr>
              <a:t>Procurement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emphasises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five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aspects</a:t>
            </a:r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82" name="Google Shape;382;p56"/>
          <p:cNvSpPr/>
          <p:nvPr/>
        </p:nvSpPr>
        <p:spPr>
          <a:xfrm>
            <a:off x="9043280" y="4468900"/>
            <a:ext cx="977030" cy="97548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7"/>
          <p:cNvSpPr txBox="1">
            <a:spLocks noGrp="1"/>
          </p:cNvSpPr>
          <p:nvPr>
            <p:ph type="title"/>
          </p:nvPr>
        </p:nvSpPr>
        <p:spPr>
          <a:xfrm>
            <a:off x="609600" y="239978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Five GPP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aspects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88" name="Google Shape;388;p57"/>
          <p:cNvSpPr/>
          <p:nvPr/>
        </p:nvSpPr>
        <p:spPr>
          <a:xfrm>
            <a:off x="2242157" y="4361145"/>
            <a:ext cx="2279737" cy="1665961"/>
          </a:xfrm>
          <a:prstGeom prst="flowChartAlternateProcess">
            <a:avLst/>
          </a:prstGeom>
          <a:solidFill>
            <a:schemeClr val="accent1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 steps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7"/>
          <p:cNvSpPr/>
          <p:nvPr/>
        </p:nvSpPr>
        <p:spPr>
          <a:xfrm>
            <a:off x="4899763" y="4361145"/>
            <a:ext cx="2655518" cy="1665961"/>
          </a:xfrm>
          <a:prstGeom prst="flowChartAlternateProcess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Integration </a:t>
            </a:r>
            <a:r>
              <a:rPr lang="de-DE" sz="2400" b="1" dirty="0" err="1">
                <a:solidFill>
                  <a:schemeClr val="lt1"/>
                </a:solidFill>
                <a:latin typeface="Aptos" panose="020B0004020202020204" pitchFamily="34" charset="0"/>
              </a:rPr>
              <a:t>criteria</a:t>
            </a:r>
            <a:endParaRPr lang="de-DE" sz="2400" b="1" dirty="0">
              <a:solidFill>
                <a:schemeClr val="lt1"/>
              </a:solidFill>
              <a:latin typeface="Aptos" panose="020B0004020202020204" pitchFamily="34" charset="0"/>
            </a:endParaRPr>
          </a:p>
        </p:txBody>
      </p:sp>
      <p:sp>
        <p:nvSpPr>
          <p:cNvPr id="390" name="Google Shape;390;p57"/>
          <p:cNvSpPr/>
          <p:nvPr/>
        </p:nvSpPr>
        <p:spPr>
          <a:xfrm>
            <a:off x="7761961" y="4363158"/>
            <a:ext cx="2655518" cy="1665961"/>
          </a:xfrm>
          <a:prstGeom prst="flowChartAlternateProcess">
            <a:avLst/>
          </a:prstGeom>
          <a:solidFill>
            <a:srgbClr val="0F499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Impacts</a:t>
            </a:r>
          </a:p>
        </p:txBody>
      </p:sp>
      <p:sp>
        <p:nvSpPr>
          <p:cNvPr id="391" name="Google Shape;391;p57"/>
          <p:cNvSpPr/>
          <p:nvPr/>
        </p:nvSpPr>
        <p:spPr>
          <a:xfrm>
            <a:off x="9244208" y="2434369"/>
            <a:ext cx="2655518" cy="1665961"/>
          </a:xfrm>
          <a:prstGeom prst="flowChartAlternateProcess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Life </a:t>
            </a:r>
            <a:r>
              <a:rPr lang="de-DE" sz="2400" b="1" dirty="0" err="1">
                <a:solidFill>
                  <a:schemeClr val="lt1"/>
                </a:solidFill>
                <a:latin typeface="Aptos" panose="020B0004020202020204" pitchFamily="34" charset="0"/>
              </a:rPr>
              <a:t>cycle</a:t>
            </a:r>
            <a:endParaRPr lang="de-DE" sz="2400" b="1" dirty="0">
              <a:solidFill>
                <a:schemeClr val="lt1"/>
              </a:solidFill>
              <a:latin typeface="Aptos" panose="020B0004020202020204" pitchFamily="34" charset="0"/>
            </a:endParaRPr>
          </a:p>
        </p:txBody>
      </p:sp>
      <p:sp>
        <p:nvSpPr>
          <p:cNvPr id="392" name="Google Shape;392;p57"/>
          <p:cNvSpPr/>
          <p:nvPr/>
        </p:nvSpPr>
        <p:spPr>
          <a:xfrm>
            <a:off x="462456" y="2496856"/>
            <a:ext cx="2747376" cy="1665961"/>
          </a:xfrm>
          <a:prstGeom prst="flowChartAlternateProcess">
            <a:avLst/>
          </a:prstGeom>
          <a:solidFill>
            <a:srgbClr val="4C7BA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Perimeter</a:t>
            </a:r>
          </a:p>
          <a:p>
            <a:pPr lvl="0" algn="ctr"/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Public</a:t>
            </a:r>
          </a:p>
          <a:p>
            <a:pPr lvl="0" algn="ctr"/>
            <a:r>
              <a:rPr lang="de-DE" sz="2400" b="1" dirty="0" err="1">
                <a:solidFill>
                  <a:schemeClr val="lt1"/>
                </a:solidFill>
                <a:latin typeface="Aptos" panose="020B0004020202020204" pitchFamily="34" charset="0"/>
              </a:rPr>
              <a:t>administrations</a:t>
            </a:r>
            <a:endParaRPr lang="de-DE" sz="2400" b="1" dirty="0">
              <a:solidFill>
                <a:schemeClr val="lt1"/>
              </a:solidFill>
              <a:latin typeface="Aptos" panose="020B0004020202020204" pitchFamily="34" charset="0"/>
            </a:endParaRPr>
          </a:p>
        </p:txBody>
      </p:sp>
      <p:sp>
        <p:nvSpPr>
          <p:cNvPr id="393" name="Google Shape;393;p57"/>
          <p:cNvSpPr/>
          <p:nvPr/>
        </p:nvSpPr>
        <p:spPr>
          <a:xfrm>
            <a:off x="2037565" y="4361144"/>
            <a:ext cx="2655518" cy="1665961"/>
          </a:xfrm>
          <a:prstGeom prst="flowChartAlternateProcess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400"/>
            </a:pPr>
            <a:r>
              <a:rPr lang="de-DE" sz="2400" b="1" dirty="0" err="1">
                <a:solidFill>
                  <a:schemeClr val="lt1"/>
                </a:solidFill>
                <a:latin typeface="Aptos" panose="020B0004020202020204" pitchFamily="34" charset="0"/>
              </a:rPr>
              <a:t>Process</a:t>
            </a:r>
            <a:r>
              <a:rPr lang="de-DE" sz="2400" b="1" dirty="0">
                <a:solidFill>
                  <a:schemeClr val="lt1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chemeClr val="lt1"/>
                </a:solidFill>
                <a:latin typeface="Aptos" panose="020B0004020202020204" pitchFamily="34" charset="0"/>
              </a:rPr>
              <a:t>steps</a:t>
            </a:r>
            <a:endParaRPr lang="de-DE" sz="2400" b="1" dirty="0">
              <a:solidFill>
                <a:schemeClr val="lt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8"/>
          <p:cNvSpPr txBox="1">
            <a:spLocks noGrp="1"/>
          </p:cNvSpPr>
          <p:nvPr>
            <p:ph type="ctrTitle"/>
          </p:nvPr>
        </p:nvSpPr>
        <p:spPr>
          <a:xfrm>
            <a:off x="4959484" y="4761889"/>
            <a:ext cx="7199187" cy="1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What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is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SPP –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Public </a:t>
            </a:r>
            <a:r>
              <a:rPr lang="de-DE" sz="48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r>
              <a:rPr lang="de-DE" sz="48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?</a:t>
            </a:r>
            <a:endParaRPr sz="2000" b="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4872985" y="623365"/>
            <a:ext cx="695915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Sustainable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Public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means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making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sure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that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products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services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purchased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good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value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money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on 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life-cycle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cost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basis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and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generate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benefits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environment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society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economy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. 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b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</a:b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Sustainable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Public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reflects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broader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objectives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related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resource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efficiency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climate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change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, social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responsibility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economic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resilience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400" name="Google Shape;40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054" y="1138954"/>
            <a:ext cx="3429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43BAA42-6D01-A416-E1A8-EF81EFA9110A}"/>
              </a:ext>
            </a:extLst>
          </p:cNvPr>
          <p:cNvSpPr txBox="1"/>
          <p:nvPr/>
        </p:nvSpPr>
        <p:spPr>
          <a:xfrm>
            <a:off x="169058" y="6627168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9"/>
          <p:cNvSpPr txBox="1">
            <a:spLocks noGrp="1"/>
          </p:cNvSpPr>
          <p:nvPr>
            <p:ph type="title"/>
          </p:nvPr>
        </p:nvSpPr>
        <p:spPr>
          <a:xfrm>
            <a:off x="8089623" y="2648878"/>
            <a:ext cx="4102377" cy="281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/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Public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Principles</a:t>
            </a:r>
            <a:endParaRPr sz="40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407" name="Google Shape;407;p59"/>
          <p:cNvGrpSpPr/>
          <p:nvPr/>
        </p:nvGrpSpPr>
        <p:grpSpPr>
          <a:xfrm>
            <a:off x="-104944" y="324101"/>
            <a:ext cx="8475708" cy="6351131"/>
            <a:chOff x="97373" y="942"/>
            <a:chExt cx="8475708" cy="6351131"/>
          </a:xfrm>
        </p:grpSpPr>
        <p:sp>
          <p:nvSpPr>
            <p:cNvPr id="408" name="Google Shape;408;p59"/>
            <p:cNvSpPr/>
            <p:nvPr/>
          </p:nvSpPr>
          <p:spPr>
            <a:xfrm rot="5400000">
              <a:off x="3682127" y="153976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9"/>
            <p:cNvSpPr txBox="1"/>
            <p:nvPr/>
          </p:nvSpPr>
          <p:spPr>
            <a:xfrm>
              <a:off x="4104881" y="367831"/>
              <a:ext cx="1534364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algn="ctr"/>
              <a:r>
                <a:rPr lang="de-DE" sz="1600" b="1" dirty="0" err="1">
                  <a:solidFill>
                    <a:schemeClr val="bg1"/>
                  </a:solidFill>
                </a:rPr>
                <a:t>Good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public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procurement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is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Sustainable</a:t>
              </a:r>
              <a:r>
                <a:rPr lang="de-DE" sz="1600" b="1" dirty="0">
                  <a:solidFill>
                    <a:schemeClr val="bg1"/>
                  </a:solidFill>
                </a:rPr>
                <a:t> Public </a:t>
              </a:r>
              <a:r>
                <a:rPr lang="de-DE" sz="1600" b="1" dirty="0" err="1">
                  <a:solidFill>
                    <a:schemeClr val="bg1"/>
                  </a:solidFill>
                </a:rPr>
                <a:t>Procurement</a:t>
              </a:r>
              <a:endParaRPr lang="de-DE" sz="1800" dirty="0">
                <a:solidFill>
                  <a:schemeClr val="bg1"/>
                </a:solidFill>
              </a:endParaRPr>
            </a:p>
          </p:txBody>
        </p:sp>
        <p:sp>
          <p:nvSpPr>
            <p:cNvPr id="410" name="Google Shape;410;p59"/>
            <p:cNvSpPr/>
            <p:nvPr/>
          </p:nvSpPr>
          <p:spPr>
            <a:xfrm>
              <a:off x="5945612" y="471815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9"/>
            <p:cNvSpPr txBox="1"/>
            <p:nvPr/>
          </p:nvSpPr>
          <p:spPr>
            <a:xfrm>
              <a:off x="5896140" y="471815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/>
              <a:r>
                <a:rPr lang="de-DE" sz="1600" b="1" dirty="0"/>
                <a:t>SPP </a:t>
              </a:r>
              <a:r>
                <a:rPr lang="de-DE" sz="1600" b="1" dirty="0" err="1"/>
                <a:t>implementation</a:t>
              </a:r>
              <a:r>
                <a:rPr lang="de-DE" sz="1600" b="1" dirty="0"/>
                <a:t> </a:t>
              </a:r>
              <a:r>
                <a:rPr lang="de-DE" sz="1600" b="1" dirty="0" err="1"/>
                <a:t>needs</a:t>
              </a:r>
              <a:r>
                <a:rPr lang="de-DE" sz="1600" b="1" dirty="0"/>
                <a:t> </a:t>
              </a:r>
              <a:r>
                <a:rPr lang="de-DE" sz="1600" b="1" dirty="0" err="1"/>
                <a:t>leadership</a:t>
              </a:r>
              <a:endParaRPr lang="de-DE" sz="1600" dirty="0">
                <a:latin typeface="Aptos" panose="020B0004020202020204" pitchFamily="34" charset="0"/>
              </a:endParaRPr>
            </a:p>
          </p:txBody>
        </p:sp>
        <p:sp>
          <p:nvSpPr>
            <p:cNvPr id="412" name="Google Shape;412;p59"/>
            <p:cNvSpPr/>
            <p:nvPr/>
          </p:nvSpPr>
          <p:spPr>
            <a:xfrm rot="5400000">
              <a:off x="1469967" y="153976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59"/>
            <p:cNvSpPr txBox="1"/>
            <p:nvPr/>
          </p:nvSpPr>
          <p:spPr>
            <a:xfrm>
              <a:off x="1942193" y="367831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59"/>
            <p:cNvSpPr/>
            <p:nvPr/>
          </p:nvSpPr>
          <p:spPr>
            <a:xfrm rot="5400000">
              <a:off x="2571809" y="2152360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9"/>
            <p:cNvSpPr txBox="1"/>
            <p:nvPr/>
          </p:nvSpPr>
          <p:spPr>
            <a:xfrm>
              <a:off x="2994563" y="2366215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/>
              <a:r>
                <a:rPr lang="de-DE" sz="1600" b="1" dirty="0">
                  <a:solidFill>
                    <a:schemeClr val="bg1"/>
                  </a:solidFill>
                </a:rPr>
                <a:t>SPP </a:t>
              </a:r>
              <a:r>
                <a:rPr lang="de-DE" sz="1600" b="1" dirty="0" err="1">
                  <a:solidFill>
                    <a:schemeClr val="bg1"/>
                  </a:solidFill>
                </a:rPr>
                <a:t>contributes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to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broad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policy</a:t>
              </a:r>
              <a:r>
                <a:rPr lang="de-DE" sz="1600" b="1" dirty="0">
                  <a:solidFill>
                    <a:schemeClr val="bg1"/>
                  </a:solidFill>
                </a:rPr>
                <a:t> </a:t>
              </a:r>
              <a:r>
                <a:rPr lang="de-DE" sz="1600" b="1" dirty="0" err="1">
                  <a:solidFill>
                    <a:schemeClr val="bg1"/>
                  </a:solidFill>
                </a:rPr>
                <a:t>goals</a:t>
              </a:r>
              <a:endParaRPr lang="de-DE" sz="1800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16" name="Google Shape;416;p59"/>
            <p:cNvSpPr/>
            <p:nvPr/>
          </p:nvSpPr>
          <p:spPr>
            <a:xfrm>
              <a:off x="97373" y="2470199"/>
              <a:ext cx="2542712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9"/>
            <p:cNvSpPr txBox="1"/>
            <p:nvPr/>
          </p:nvSpPr>
          <p:spPr>
            <a:xfrm>
              <a:off x="280693" y="2399532"/>
              <a:ext cx="2359391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r"/>
              <a:r>
                <a:rPr lang="de-DE" sz="1600" b="1" dirty="0">
                  <a:solidFill>
                    <a:srgbClr val="3F3F3F"/>
                  </a:solidFill>
                </a:rPr>
                <a:t>SPP </a:t>
              </a:r>
              <a:r>
                <a:rPr lang="de-DE" sz="1600" b="1" dirty="0" err="1">
                  <a:solidFill>
                    <a:srgbClr val="3F3F3F"/>
                  </a:solidFill>
                </a:rPr>
                <a:t>implementation</a:t>
              </a:r>
              <a:r>
                <a:rPr lang="de-DE" sz="1600" b="1" dirty="0">
                  <a:solidFill>
                    <a:srgbClr val="3F3F3F"/>
                  </a:solidFill>
                </a:rPr>
                <a:t> </a:t>
              </a:r>
              <a:r>
                <a:rPr lang="de-DE" sz="1600" b="1" dirty="0" err="1">
                  <a:solidFill>
                    <a:srgbClr val="3F3F3F"/>
                  </a:solidFill>
                </a:rPr>
                <a:t>is</a:t>
              </a:r>
              <a:r>
                <a:rPr lang="de-DE" sz="1600" b="1" dirty="0">
                  <a:solidFill>
                    <a:srgbClr val="3F3F3F"/>
                  </a:solidFill>
                </a:rPr>
                <a:t> </a:t>
              </a:r>
              <a:r>
                <a:rPr lang="de-DE" sz="1600" b="1" dirty="0" err="1">
                  <a:solidFill>
                    <a:srgbClr val="3F3F3F"/>
                  </a:solidFill>
                </a:rPr>
                <a:t>based</a:t>
              </a:r>
              <a:r>
                <a:rPr lang="de-DE" sz="1600" b="1" dirty="0">
                  <a:solidFill>
                    <a:srgbClr val="3F3F3F"/>
                  </a:solidFill>
                </a:rPr>
                <a:t> on </a:t>
              </a:r>
              <a:r>
                <a:rPr lang="de-DE" sz="1600" b="1" dirty="0" err="1">
                  <a:solidFill>
                    <a:srgbClr val="3F3F3F"/>
                  </a:solidFill>
                </a:rPr>
                <a:t>sound</a:t>
              </a:r>
              <a:r>
                <a:rPr lang="de-DE" sz="1600" b="1" dirty="0">
                  <a:solidFill>
                    <a:srgbClr val="3F3F3F"/>
                  </a:solidFill>
                </a:rPr>
                <a:t> organizational </a:t>
              </a:r>
              <a:r>
                <a:rPr lang="de-DE" sz="1600" b="1" dirty="0" err="1">
                  <a:solidFill>
                    <a:srgbClr val="3F3F3F"/>
                  </a:solidFill>
                </a:rPr>
                <a:t>management</a:t>
              </a:r>
              <a:r>
                <a:rPr lang="de-DE" sz="1600" b="1" dirty="0">
                  <a:solidFill>
                    <a:srgbClr val="3F3F3F"/>
                  </a:solidFill>
                </a:rPr>
                <a:t> </a:t>
              </a:r>
              <a:r>
                <a:rPr lang="de-DE" sz="1600" b="1" dirty="0" err="1">
                  <a:solidFill>
                    <a:srgbClr val="3F3F3F"/>
                  </a:solidFill>
                </a:rPr>
                <a:t>principles</a:t>
              </a:r>
              <a:endParaRPr lang="de-DE" sz="1600" dirty="0">
                <a:solidFill>
                  <a:srgbClr val="3F3F3F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18" name="Google Shape;418;p59"/>
            <p:cNvSpPr/>
            <p:nvPr/>
          </p:nvSpPr>
          <p:spPr>
            <a:xfrm rot="5400000">
              <a:off x="4783969" y="2152360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BE27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59"/>
            <p:cNvSpPr txBox="1"/>
            <p:nvPr/>
          </p:nvSpPr>
          <p:spPr>
            <a:xfrm>
              <a:off x="5256195" y="2366215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9"/>
            <p:cNvSpPr/>
            <p:nvPr/>
          </p:nvSpPr>
          <p:spPr>
            <a:xfrm rot="5400000">
              <a:off x="3682127" y="4150744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5FB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59"/>
            <p:cNvSpPr txBox="1"/>
            <p:nvPr/>
          </p:nvSpPr>
          <p:spPr>
            <a:xfrm>
              <a:off x="4154353" y="4364599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 algn="ctr"/>
              <a:r>
                <a:rPr lang="de-DE" sz="1600" b="1" dirty="0">
                  <a:solidFill>
                    <a:schemeClr val="bg1"/>
                  </a:solidFill>
                </a:rPr>
                <a:t>SPP </a:t>
              </a:r>
              <a:r>
                <a:rPr lang="de-DE" sz="1600" b="1" dirty="0" err="1">
                  <a:solidFill>
                    <a:schemeClr val="bg1"/>
                  </a:solidFill>
                </a:rPr>
                <a:t>engages</a:t>
              </a:r>
              <a:r>
                <a:rPr lang="de-DE" sz="1600" b="1" dirty="0">
                  <a:solidFill>
                    <a:schemeClr val="bg1"/>
                  </a:solidFill>
                </a:rPr>
                <a:t> all </a:t>
              </a:r>
              <a:r>
                <a:rPr lang="de-DE" sz="1600" b="1" dirty="0" err="1">
                  <a:solidFill>
                    <a:schemeClr val="bg1"/>
                  </a:solidFill>
                </a:rPr>
                <a:t>stakeholders</a:t>
              </a:r>
              <a:endParaRPr lang="de-DE" sz="1800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422" name="Google Shape;422;p59"/>
            <p:cNvSpPr/>
            <p:nvPr/>
          </p:nvSpPr>
          <p:spPr>
            <a:xfrm>
              <a:off x="5945612" y="4468583"/>
              <a:ext cx="2627469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59"/>
            <p:cNvSpPr txBox="1"/>
            <p:nvPr/>
          </p:nvSpPr>
          <p:spPr>
            <a:xfrm>
              <a:off x="6017625" y="4471821"/>
              <a:ext cx="2048297" cy="1412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lvl="0"/>
              <a:r>
                <a:rPr lang="de-DE" sz="1600" b="1" dirty="0"/>
                <a:t>SPP </a:t>
              </a:r>
              <a:r>
                <a:rPr lang="de-DE" sz="1600" b="1" dirty="0" err="1"/>
                <a:t>monitors</a:t>
              </a:r>
              <a:r>
                <a:rPr lang="de-DE" sz="1600" b="1" dirty="0"/>
                <a:t> </a:t>
              </a:r>
              <a:r>
                <a:rPr lang="de-DE" sz="1600" b="1" dirty="0" err="1"/>
                <a:t>its</a:t>
              </a:r>
              <a:r>
                <a:rPr lang="de-DE" sz="1600" b="1" dirty="0"/>
                <a:t> </a:t>
              </a:r>
              <a:r>
                <a:rPr lang="de-DE" sz="1600" b="1" dirty="0" err="1"/>
                <a:t>outcomes</a:t>
              </a:r>
              <a:r>
                <a:rPr lang="de-DE" sz="1600" b="1" dirty="0"/>
                <a:t> and </a:t>
              </a:r>
              <a:r>
                <a:rPr lang="de-DE" sz="1600" b="1" dirty="0" err="1"/>
                <a:t>results</a:t>
              </a:r>
              <a:endParaRPr lang="de-DE" sz="1600" dirty="0">
                <a:latin typeface="Aptos" panose="020B0004020202020204" pitchFamily="34" charset="0"/>
              </a:endParaRPr>
            </a:p>
          </p:txBody>
        </p:sp>
        <p:sp>
          <p:nvSpPr>
            <p:cNvPr id="424" name="Google Shape;424;p59"/>
            <p:cNvSpPr/>
            <p:nvPr/>
          </p:nvSpPr>
          <p:spPr>
            <a:xfrm rot="5400000">
              <a:off x="1469967" y="4150744"/>
              <a:ext cx="2354363" cy="204829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59"/>
            <p:cNvSpPr txBox="1"/>
            <p:nvPr/>
          </p:nvSpPr>
          <p:spPr>
            <a:xfrm>
              <a:off x="1942193" y="4364599"/>
              <a:ext cx="1409910" cy="1620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0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848614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ct val="111111"/>
            </a:pP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vs. Green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public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431" name="Google Shape;431;p60"/>
          <p:cNvGrpSpPr/>
          <p:nvPr/>
        </p:nvGrpSpPr>
        <p:grpSpPr>
          <a:xfrm>
            <a:off x="749093" y="2311742"/>
            <a:ext cx="10693812" cy="4344360"/>
            <a:chOff x="154733" y="3488"/>
            <a:chExt cx="10693812" cy="4344360"/>
          </a:xfrm>
        </p:grpSpPr>
        <p:sp>
          <p:nvSpPr>
            <p:cNvPr id="432" name="Google Shape;432;p60"/>
            <p:cNvSpPr/>
            <p:nvPr/>
          </p:nvSpPr>
          <p:spPr>
            <a:xfrm>
              <a:off x="154733" y="3488"/>
              <a:ext cx="3341816" cy="2005089"/>
            </a:xfrm>
            <a:prstGeom prst="rect">
              <a:avLst/>
            </a:prstGeom>
            <a:solidFill>
              <a:srgbClr val="FAB50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60"/>
            <p:cNvSpPr txBox="1"/>
            <p:nvPr/>
          </p:nvSpPr>
          <p:spPr>
            <a:xfrm>
              <a:off x="154733" y="3488"/>
              <a:ext cx="3341816" cy="2005089"/>
            </a:xfrm>
            <a:prstGeom prst="rect">
              <a:avLst/>
            </a:prstGeom>
            <a:solidFill>
              <a:srgbClr val="FBB50A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🌿 </a:t>
              </a:r>
              <a:r>
                <a:rPr lang="de-DE" sz="1600" dirty="0">
                  <a:solidFill>
                    <a:schemeClr val="bg1"/>
                  </a:solidFill>
                </a:rPr>
                <a:t>Green Public </a:t>
              </a:r>
              <a:r>
                <a:rPr lang="de-DE" sz="1600" dirty="0" err="1">
                  <a:solidFill>
                    <a:schemeClr val="bg1"/>
                  </a:solidFill>
                </a:rPr>
                <a:t>Procurement</a:t>
              </a:r>
              <a:r>
                <a:rPr lang="de-DE" sz="1600" dirty="0">
                  <a:solidFill>
                    <a:schemeClr val="bg1"/>
                  </a:solidFill>
                </a:rPr>
                <a:t> (GPP): </a:t>
              </a:r>
              <a:r>
                <a:rPr lang="de-DE" sz="1600" dirty="0" err="1">
                  <a:solidFill>
                    <a:schemeClr val="bg1"/>
                  </a:solidFill>
                </a:rPr>
                <a:t>Focuses</a:t>
              </a:r>
              <a:r>
                <a:rPr lang="de-DE" sz="1600" dirty="0">
                  <a:solidFill>
                    <a:schemeClr val="bg1"/>
                  </a:solidFill>
                </a:rPr>
                <a:t> on </a:t>
              </a:r>
              <a:r>
                <a:rPr lang="de-DE" sz="1600" dirty="0" err="1">
                  <a:solidFill>
                    <a:schemeClr val="bg1"/>
                  </a:solidFill>
                </a:rPr>
                <a:t>minimizing</a:t>
              </a:r>
              <a:r>
                <a:rPr lang="de-DE" sz="1600" dirty="0">
                  <a:solidFill>
                    <a:schemeClr val="bg1"/>
                  </a:solidFill>
                </a:rPr>
                <a:t> environmental </a:t>
              </a:r>
              <a:r>
                <a:rPr lang="de-DE" sz="1600" dirty="0" err="1">
                  <a:solidFill>
                    <a:schemeClr val="bg1"/>
                  </a:solidFill>
                </a:rPr>
                <a:t>impacts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through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procurement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choices</a:t>
              </a:r>
              <a:r>
                <a:rPr lang="de-DE" sz="1600" dirty="0">
                  <a:solidFill>
                    <a:schemeClr val="bg1"/>
                  </a:solidFill>
                </a:rPr>
                <a:t> (e.g., </a:t>
              </a:r>
              <a:r>
                <a:rPr lang="de-DE" sz="1600" dirty="0" err="1">
                  <a:solidFill>
                    <a:schemeClr val="bg1"/>
                  </a:solidFill>
                </a:rPr>
                <a:t>energy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efficiency</a:t>
              </a:r>
              <a:r>
                <a:rPr lang="de-DE" sz="1600" dirty="0">
                  <a:solidFill>
                    <a:schemeClr val="bg1"/>
                  </a:solidFill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</a:rPr>
                <a:t>low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emissions</a:t>
              </a:r>
              <a:r>
                <a:rPr lang="de-DE" sz="1600" dirty="0">
                  <a:solidFill>
                    <a:schemeClr val="bg1"/>
                  </a:solidFill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</a:rPr>
                <a:t>recyclability</a:t>
              </a:r>
              <a:r>
                <a:rPr lang="de-DE" sz="1600" dirty="0">
                  <a:solidFill>
                    <a:schemeClr val="bg1"/>
                  </a:solidFill>
                </a:rPr>
                <a:t>).</a:t>
              </a: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4" name="Google Shape;434;p60"/>
            <p:cNvSpPr/>
            <p:nvPr/>
          </p:nvSpPr>
          <p:spPr>
            <a:xfrm>
              <a:off x="3830731" y="3488"/>
              <a:ext cx="3341816" cy="2005089"/>
            </a:xfrm>
            <a:prstGeom prst="rect">
              <a:avLst/>
            </a:prstGeom>
            <a:solidFill>
              <a:srgbClr val="77DA1C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60"/>
            <p:cNvSpPr txBox="1"/>
            <p:nvPr/>
          </p:nvSpPr>
          <p:spPr>
            <a:xfrm>
              <a:off x="3830731" y="3488"/>
              <a:ext cx="3341816" cy="2005089"/>
            </a:xfrm>
            <a:prstGeom prst="rect">
              <a:avLst/>
            </a:prstGeom>
            <a:solidFill>
              <a:srgbClr val="A6C62A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de-DE" sz="19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🔄 </a:t>
              </a:r>
              <a:r>
                <a:rPr lang="de-DE" sz="1600" dirty="0" err="1">
                  <a:solidFill>
                    <a:schemeClr val="bg1"/>
                  </a:solidFill>
                </a:rPr>
                <a:t>Sustainable</a:t>
              </a:r>
              <a:r>
                <a:rPr lang="de-DE" sz="1600" dirty="0">
                  <a:solidFill>
                    <a:schemeClr val="bg1"/>
                  </a:solidFill>
                </a:rPr>
                <a:t> Public </a:t>
              </a:r>
              <a:r>
                <a:rPr lang="de-DE" sz="1600" dirty="0" err="1">
                  <a:solidFill>
                    <a:schemeClr val="bg1"/>
                  </a:solidFill>
                </a:rPr>
                <a:t>Procurement</a:t>
              </a:r>
              <a:r>
                <a:rPr lang="de-DE" sz="1600" dirty="0">
                  <a:solidFill>
                    <a:schemeClr val="bg1"/>
                  </a:solidFill>
                </a:rPr>
                <a:t> (SPP): A </a:t>
              </a:r>
              <a:r>
                <a:rPr lang="de-DE" sz="1600" dirty="0" err="1">
                  <a:solidFill>
                    <a:schemeClr val="bg1"/>
                  </a:solidFill>
                </a:rPr>
                <a:t>broader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concept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that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includes</a:t>
              </a:r>
              <a:r>
                <a:rPr lang="de-DE" sz="1600" dirty="0">
                  <a:solidFill>
                    <a:schemeClr val="bg1"/>
                  </a:solidFill>
                </a:rPr>
                <a:t> environmental, social and </a:t>
              </a:r>
              <a:r>
                <a:rPr lang="de-DE" sz="1600" dirty="0" err="1">
                  <a:solidFill>
                    <a:schemeClr val="bg1"/>
                  </a:solidFill>
                </a:rPr>
                <a:t>economic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considerations</a:t>
              </a:r>
              <a:r>
                <a:rPr lang="de-DE" sz="1600" dirty="0">
                  <a:solidFill>
                    <a:schemeClr val="bg1"/>
                  </a:solidFill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6" name="Google Shape;436;p60"/>
            <p:cNvSpPr/>
            <p:nvPr/>
          </p:nvSpPr>
          <p:spPr>
            <a:xfrm>
              <a:off x="7506729" y="3488"/>
              <a:ext cx="3341816" cy="2005089"/>
            </a:xfrm>
            <a:prstGeom prst="rect">
              <a:avLst/>
            </a:prstGeom>
            <a:solidFill>
              <a:srgbClr val="30BC5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60"/>
            <p:cNvSpPr txBox="1"/>
            <p:nvPr/>
          </p:nvSpPr>
          <p:spPr>
            <a:xfrm>
              <a:off x="7506729" y="3488"/>
              <a:ext cx="3341816" cy="2005089"/>
            </a:xfrm>
            <a:prstGeom prst="rect">
              <a:avLst/>
            </a:prstGeom>
            <a:solidFill>
              <a:srgbClr val="187138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➡️ </a:t>
              </a:r>
              <a:r>
                <a:rPr lang="de-DE" sz="1600" dirty="0">
                  <a:solidFill>
                    <a:schemeClr val="bg1"/>
                  </a:solidFill>
                </a:rPr>
                <a:t>GPP </a:t>
              </a:r>
              <a:r>
                <a:rPr lang="de-DE" sz="1600" dirty="0" err="1">
                  <a:solidFill>
                    <a:schemeClr val="bg1"/>
                  </a:solidFill>
                </a:rPr>
                <a:t>is</a:t>
              </a:r>
              <a:r>
                <a:rPr lang="de-DE" sz="1600" dirty="0">
                  <a:solidFill>
                    <a:schemeClr val="bg1"/>
                  </a:solidFill>
                </a:rPr>
                <a:t> a </a:t>
              </a:r>
              <a:r>
                <a:rPr lang="de-DE" sz="1600" dirty="0" err="1">
                  <a:solidFill>
                    <a:schemeClr val="bg1"/>
                  </a:solidFill>
                </a:rPr>
                <a:t>subset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of</a:t>
              </a:r>
              <a:r>
                <a:rPr lang="de-DE" sz="1600" dirty="0">
                  <a:solidFill>
                    <a:schemeClr val="bg1"/>
                  </a:solidFill>
                </a:rPr>
                <a:t> SPP. All SPP </a:t>
              </a:r>
              <a:r>
                <a:rPr lang="de-DE" sz="1600" dirty="0" err="1">
                  <a:solidFill>
                    <a:schemeClr val="bg1"/>
                  </a:solidFill>
                </a:rPr>
                <a:t>is</a:t>
              </a:r>
              <a:r>
                <a:rPr lang="de-DE" sz="1600" dirty="0">
                  <a:solidFill>
                    <a:schemeClr val="bg1"/>
                  </a:solidFill>
                </a:rPr>
                <a:t> GPP, but not all GPP </a:t>
              </a:r>
              <a:r>
                <a:rPr lang="de-DE" sz="1600" dirty="0" err="1">
                  <a:solidFill>
                    <a:schemeClr val="bg1"/>
                  </a:solidFill>
                </a:rPr>
                <a:t>is</a:t>
              </a:r>
              <a:r>
                <a:rPr lang="de-DE" sz="1600" dirty="0">
                  <a:solidFill>
                    <a:schemeClr val="bg1"/>
                  </a:solidFill>
                </a:rPr>
                <a:t> SPP.</a:t>
              </a: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38" name="Google Shape;438;p60"/>
            <p:cNvSpPr/>
            <p:nvPr/>
          </p:nvSpPr>
          <p:spPr>
            <a:xfrm>
              <a:off x="3830731" y="2342759"/>
              <a:ext cx="3341816" cy="2005089"/>
            </a:xfrm>
            <a:prstGeom prst="rect">
              <a:avLst/>
            </a:prstGeom>
            <a:solidFill>
              <a:srgbClr val="4393A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60"/>
            <p:cNvSpPr txBox="1"/>
            <p:nvPr/>
          </p:nvSpPr>
          <p:spPr>
            <a:xfrm>
              <a:off x="3830731" y="2342759"/>
              <a:ext cx="3341816" cy="2005089"/>
            </a:xfrm>
            <a:prstGeom prst="rect">
              <a:avLst/>
            </a:prstGeom>
            <a:solidFill>
              <a:srgbClr val="0F4991"/>
            </a:solidFill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de-DE" sz="16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⚖️ </a:t>
              </a:r>
              <a:r>
                <a:rPr lang="de-DE" sz="1600" dirty="0">
                  <a:solidFill>
                    <a:schemeClr val="bg1"/>
                  </a:solidFill>
                </a:rPr>
                <a:t>SPP </a:t>
              </a:r>
              <a:r>
                <a:rPr lang="de-DE" sz="1600" dirty="0" err="1">
                  <a:solidFill>
                    <a:schemeClr val="bg1"/>
                  </a:solidFill>
                </a:rPr>
                <a:t>integrates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criteria</a:t>
              </a:r>
              <a:r>
                <a:rPr lang="de-DE" sz="1600" dirty="0">
                  <a:solidFill>
                    <a:schemeClr val="bg1"/>
                  </a:solidFill>
                </a:rPr>
                <a:t> like fair </a:t>
              </a:r>
              <a:r>
                <a:rPr lang="de-DE" sz="1600" dirty="0" err="1">
                  <a:solidFill>
                    <a:schemeClr val="bg1"/>
                  </a:solidFill>
                </a:rPr>
                <a:t>labor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practices</a:t>
              </a:r>
              <a:r>
                <a:rPr lang="de-DE" sz="1600" dirty="0">
                  <a:solidFill>
                    <a:schemeClr val="bg1"/>
                  </a:solidFill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</a:rPr>
                <a:t>diversity</a:t>
              </a:r>
              <a:r>
                <a:rPr lang="de-DE" sz="1600" dirty="0">
                  <a:solidFill>
                    <a:schemeClr val="bg1"/>
                  </a:solidFill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</a:rPr>
                <a:t>ethical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sourcing</a:t>
              </a:r>
              <a:r>
                <a:rPr lang="de-DE" sz="1600" dirty="0">
                  <a:solidFill>
                    <a:schemeClr val="bg1"/>
                  </a:solidFill>
                </a:rPr>
                <a:t>, and </a:t>
              </a:r>
              <a:r>
                <a:rPr lang="de-DE" sz="1600" dirty="0" err="1">
                  <a:solidFill>
                    <a:schemeClr val="bg1"/>
                  </a:solidFill>
                </a:rPr>
                <a:t>lifecycle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costing</a:t>
              </a:r>
              <a:r>
                <a:rPr lang="de-DE" sz="1600" dirty="0">
                  <a:solidFill>
                    <a:schemeClr val="bg1"/>
                  </a:solidFill>
                </a:rPr>
                <a:t>, </a:t>
              </a:r>
              <a:r>
                <a:rPr lang="de-DE" sz="1600" dirty="0" err="1">
                  <a:solidFill>
                    <a:schemeClr val="bg1"/>
                  </a:solidFill>
                </a:rPr>
                <a:t>alongside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green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</a:rPr>
                <a:t>criteria</a:t>
              </a:r>
              <a:r>
                <a:rPr lang="de-DE" sz="1600" dirty="0">
                  <a:solidFill>
                    <a:schemeClr val="bg1"/>
                  </a:solidFill>
                </a:rPr>
                <a:t>.</a:t>
              </a: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>
          <a:extLst>
            <a:ext uri="{FF2B5EF4-FFF2-40B4-BE49-F238E27FC236}">
              <a16:creationId xmlns:a16="http://schemas.microsoft.com/office/drawing/2014/main" id="{EB875151-574A-8437-72FC-8BE88B70D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4;p5">
            <a:extLst>
              <a:ext uri="{FF2B5EF4-FFF2-40B4-BE49-F238E27FC236}">
                <a16:creationId xmlns:a16="http://schemas.microsoft.com/office/drawing/2014/main" id="{4D335493-6ED1-5086-65EC-ED042264F197}"/>
              </a:ext>
            </a:extLst>
          </p:cNvPr>
          <p:cNvSpPr txBox="1">
            <a:spLocks/>
          </p:cNvSpPr>
          <p:nvPr/>
        </p:nvSpPr>
        <p:spPr>
          <a:xfrm>
            <a:off x="594360" y="790529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Strategic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Role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SPP in Public Policy</a:t>
            </a:r>
            <a:endParaRPr lang="de-DE"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" name="Google Shape;445;p5">
            <a:extLst>
              <a:ext uri="{FF2B5EF4-FFF2-40B4-BE49-F238E27FC236}">
                <a16:creationId xmlns:a16="http://schemas.microsoft.com/office/drawing/2014/main" id="{5222DB9B-C2EA-305A-023D-92423A527599}"/>
              </a:ext>
            </a:extLst>
          </p:cNvPr>
          <p:cNvGrpSpPr/>
          <p:nvPr/>
        </p:nvGrpSpPr>
        <p:grpSpPr>
          <a:xfrm>
            <a:off x="594360" y="2351813"/>
            <a:ext cx="10176421" cy="3715658"/>
            <a:chOff x="0" y="1805"/>
            <a:chExt cx="11003280" cy="4347726"/>
          </a:xfrm>
        </p:grpSpPr>
        <p:sp>
          <p:nvSpPr>
            <p:cNvPr id="6" name="Google Shape;446;p5">
              <a:extLst>
                <a:ext uri="{FF2B5EF4-FFF2-40B4-BE49-F238E27FC236}">
                  <a16:creationId xmlns:a16="http://schemas.microsoft.com/office/drawing/2014/main" id="{02B6795B-C7E2-DBF4-09DB-1A9D58C000C0}"/>
                </a:ext>
              </a:extLst>
            </p:cNvPr>
            <p:cNvSpPr/>
            <p:nvPr/>
          </p:nvSpPr>
          <p:spPr>
            <a:xfrm>
              <a:off x="0" y="1805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447;p5">
              <a:extLst>
                <a:ext uri="{FF2B5EF4-FFF2-40B4-BE49-F238E27FC236}">
                  <a16:creationId xmlns:a16="http://schemas.microsoft.com/office/drawing/2014/main" id="{731AAF6A-7CCC-56DA-3F07-406E69519A50}"/>
                </a:ext>
              </a:extLst>
            </p:cNvPr>
            <p:cNvSpPr/>
            <p:nvPr/>
          </p:nvSpPr>
          <p:spPr>
            <a:xfrm>
              <a:off x="276881" y="207750"/>
              <a:ext cx="503420" cy="503420"/>
            </a:xfrm>
            <a:prstGeom prst="rect">
              <a:avLst/>
            </a:prstGeom>
            <a:blipFill rotWithShape="1">
              <a:blip r:embed="rId3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48;p5">
              <a:extLst>
                <a:ext uri="{FF2B5EF4-FFF2-40B4-BE49-F238E27FC236}">
                  <a16:creationId xmlns:a16="http://schemas.microsoft.com/office/drawing/2014/main" id="{D40F9477-75D1-12A6-AC37-5223A4F42926}"/>
                </a:ext>
              </a:extLst>
            </p:cNvPr>
            <p:cNvSpPr/>
            <p:nvPr/>
          </p:nvSpPr>
          <p:spPr>
            <a:xfrm>
              <a:off x="1057183" y="1805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49;p5">
              <a:extLst>
                <a:ext uri="{FF2B5EF4-FFF2-40B4-BE49-F238E27FC236}">
                  <a16:creationId xmlns:a16="http://schemas.microsoft.com/office/drawing/2014/main" id="{62E87AA1-A8B3-0A9B-4C17-457CD3D01107}"/>
                </a:ext>
              </a:extLst>
            </p:cNvPr>
            <p:cNvSpPr txBox="1"/>
            <p:nvPr/>
          </p:nvSpPr>
          <p:spPr>
            <a:xfrm>
              <a:off x="1057183" y="1805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Aligns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public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spending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with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national and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local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sustainability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goals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.</a:t>
              </a:r>
            </a:p>
          </p:txBody>
        </p:sp>
        <p:sp>
          <p:nvSpPr>
            <p:cNvPr id="10" name="Google Shape;450;p5">
              <a:extLst>
                <a:ext uri="{FF2B5EF4-FFF2-40B4-BE49-F238E27FC236}">
                  <a16:creationId xmlns:a16="http://schemas.microsoft.com/office/drawing/2014/main" id="{A9529D17-AD4A-C3E4-ACC3-6DED74B5564E}"/>
                </a:ext>
              </a:extLst>
            </p:cNvPr>
            <p:cNvSpPr/>
            <p:nvPr/>
          </p:nvSpPr>
          <p:spPr>
            <a:xfrm>
              <a:off x="0" y="1145944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51;p5">
              <a:extLst>
                <a:ext uri="{FF2B5EF4-FFF2-40B4-BE49-F238E27FC236}">
                  <a16:creationId xmlns:a16="http://schemas.microsoft.com/office/drawing/2014/main" id="{D4320F63-89E0-2C30-C782-18FC12E0919B}"/>
                </a:ext>
              </a:extLst>
            </p:cNvPr>
            <p:cNvSpPr/>
            <p:nvPr/>
          </p:nvSpPr>
          <p:spPr>
            <a:xfrm>
              <a:off x="276881" y="1351889"/>
              <a:ext cx="503420" cy="503420"/>
            </a:xfrm>
            <a:prstGeom prst="rect">
              <a:avLst/>
            </a:prstGeom>
            <a:blipFill rotWithShape="1">
              <a:blip r:embed="rId4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52;p5">
              <a:extLst>
                <a:ext uri="{FF2B5EF4-FFF2-40B4-BE49-F238E27FC236}">
                  <a16:creationId xmlns:a16="http://schemas.microsoft.com/office/drawing/2014/main" id="{261DDB83-A494-253B-9BAA-CBC377077153}"/>
                </a:ext>
              </a:extLst>
            </p:cNvPr>
            <p:cNvSpPr/>
            <p:nvPr/>
          </p:nvSpPr>
          <p:spPr>
            <a:xfrm>
              <a:off x="1057183" y="1145944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53;p5">
              <a:extLst>
                <a:ext uri="{FF2B5EF4-FFF2-40B4-BE49-F238E27FC236}">
                  <a16:creationId xmlns:a16="http://schemas.microsoft.com/office/drawing/2014/main" id="{C321B22B-9F9E-339E-B7C3-E864542AA891}"/>
                </a:ext>
              </a:extLst>
            </p:cNvPr>
            <p:cNvSpPr txBox="1"/>
            <p:nvPr/>
          </p:nvSpPr>
          <p:spPr>
            <a:xfrm>
              <a:off x="1057183" y="1145944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Supports SDG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implementation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(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especially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SDGs 8, 9, 10, 12, and 13).</a:t>
              </a:r>
            </a:p>
          </p:txBody>
        </p:sp>
        <p:sp>
          <p:nvSpPr>
            <p:cNvPr id="14" name="Google Shape;454;p5">
              <a:extLst>
                <a:ext uri="{FF2B5EF4-FFF2-40B4-BE49-F238E27FC236}">
                  <a16:creationId xmlns:a16="http://schemas.microsoft.com/office/drawing/2014/main" id="{A41CB6BB-4C26-E27A-B09E-18FE98FD73BD}"/>
                </a:ext>
              </a:extLst>
            </p:cNvPr>
            <p:cNvSpPr/>
            <p:nvPr/>
          </p:nvSpPr>
          <p:spPr>
            <a:xfrm>
              <a:off x="0" y="2290082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55;p5">
              <a:extLst>
                <a:ext uri="{FF2B5EF4-FFF2-40B4-BE49-F238E27FC236}">
                  <a16:creationId xmlns:a16="http://schemas.microsoft.com/office/drawing/2014/main" id="{36968784-44D1-2775-99D1-A333E0A987AF}"/>
                </a:ext>
              </a:extLst>
            </p:cNvPr>
            <p:cNvSpPr/>
            <p:nvPr/>
          </p:nvSpPr>
          <p:spPr>
            <a:xfrm>
              <a:off x="276881" y="2496027"/>
              <a:ext cx="503420" cy="503420"/>
            </a:xfrm>
            <a:prstGeom prst="rect">
              <a:avLst/>
            </a:prstGeom>
            <a:blipFill rotWithShape="1">
              <a:blip r:embed="rId5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56;p5">
              <a:extLst>
                <a:ext uri="{FF2B5EF4-FFF2-40B4-BE49-F238E27FC236}">
                  <a16:creationId xmlns:a16="http://schemas.microsoft.com/office/drawing/2014/main" id="{85CF53B6-D1A4-71EE-80B9-118B50C6A718}"/>
                </a:ext>
              </a:extLst>
            </p:cNvPr>
            <p:cNvSpPr/>
            <p:nvPr/>
          </p:nvSpPr>
          <p:spPr>
            <a:xfrm>
              <a:off x="1057183" y="2290082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57;p5">
              <a:extLst>
                <a:ext uri="{FF2B5EF4-FFF2-40B4-BE49-F238E27FC236}">
                  <a16:creationId xmlns:a16="http://schemas.microsoft.com/office/drawing/2014/main" id="{BDAFFD6D-176C-72DF-6F2F-B81431850097}"/>
                </a:ext>
              </a:extLst>
            </p:cNvPr>
            <p:cNvSpPr txBox="1"/>
            <p:nvPr/>
          </p:nvSpPr>
          <p:spPr>
            <a:xfrm>
              <a:off x="1057183" y="2290082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Stimulates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demand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for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sustainable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products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services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in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the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market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.</a:t>
              </a:r>
              <a:endParaRPr sz="11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" name="Google Shape;458;p5">
              <a:extLst>
                <a:ext uri="{FF2B5EF4-FFF2-40B4-BE49-F238E27FC236}">
                  <a16:creationId xmlns:a16="http://schemas.microsoft.com/office/drawing/2014/main" id="{22C6FF02-A244-5406-BAB6-1C221EBBC7D1}"/>
                </a:ext>
              </a:extLst>
            </p:cNvPr>
            <p:cNvSpPr/>
            <p:nvPr/>
          </p:nvSpPr>
          <p:spPr>
            <a:xfrm>
              <a:off x="0" y="3434221"/>
              <a:ext cx="11003280" cy="915310"/>
            </a:xfrm>
            <a:prstGeom prst="roundRect">
              <a:avLst>
                <a:gd name="adj" fmla="val 10000"/>
              </a:avLst>
            </a:prstGeom>
            <a:solidFill>
              <a:srgbClr val="9CBB2A">
                <a:alpha val="6486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59;p5">
              <a:extLst>
                <a:ext uri="{FF2B5EF4-FFF2-40B4-BE49-F238E27FC236}">
                  <a16:creationId xmlns:a16="http://schemas.microsoft.com/office/drawing/2014/main" id="{428A460C-B945-BFEC-985E-529242F00873}"/>
                </a:ext>
              </a:extLst>
            </p:cNvPr>
            <p:cNvSpPr/>
            <p:nvPr/>
          </p:nvSpPr>
          <p:spPr>
            <a:xfrm>
              <a:off x="276881" y="3640166"/>
              <a:ext cx="503420" cy="503420"/>
            </a:xfrm>
            <a:prstGeom prst="rect">
              <a:avLst/>
            </a:prstGeom>
            <a:blipFill rotWithShape="1">
              <a:blip r:embed="rId6">
                <a:alphaModFix/>
                <a:biLevel thresh="50000"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60;p5">
              <a:extLst>
                <a:ext uri="{FF2B5EF4-FFF2-40B4-BE49-F238E27FC236}">
                  <a16:creationId xmlns:a16="http://schemas.microsoft.com/office/drawing/2014/main" id="{907B1754-14E6-3566-207E-170A0FEDBF39}"/>
                </a:ext>
              </a:extLst>
            </p:cNvPr>
            <p:cNvSpPr/>
            <p:nvPr/>
          </p:nvSpPr>
          <p:spPr>
            <a:xfrm>
              <a:off x="1057183" y="3434221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61;p5">
              <a:extLst>
                <a:ext uri="{FF2B5EF4-FFF2-40B4-BE49-F238E27FC236}">
                  <a16:creationId xmlns:a16="http://schemas.microsoft.com/office/drawing/2014/main" id="{585DBEB3-644A-CF32-64F0-98B9383F3828}"/>
                </a:ext>
              </a:extLst>
            </p:cNvPr>
            <p:cNvSpPr txBox="1"/>
            <p:nvPr/>
          </p:nvSpPr>
          <p:spPr>
            <a:xfrm>
              <a:off x="1057183" y="3434221"/>
              <a:ext cx="9946096" cy="915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50" tIns="96850" rIns="96850" bIns="96850" anchor="ctr" anchorCtr="0">
              <a:noAutofit/>
            </a:bodyPr>
            <a:lstStyle/>
            <a:p>
              <a:pPr lvl="0">
                <a:lnSpc>
                  <a:spcPct val="90000"/>
                </a:lnSpc>
              </a:pP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Contributes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to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just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transition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, social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cohesion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, and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climate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 </a:t>
              </a:r>
              <a:r>
                <a:rPr lang="de-DE" sz="1800" dirty="0" err="1">
                  <a:solidFill>
                    <a:srgbClr val="3F3F3F"/>
                  </a:solidFill>
                  <a:latin typeface="Aptos" panose="020B0004020202020204" pitchFamily="34" charset="0"/>
                </a:rPr>
                <a:t>targets</a:t>
              </a:r>
              <a:r>
                <a:rPr lang="de-DE" sz="1800" dirty="0">
                  <a:solidFill>
                    <a:srgbClr val="3F3F3F"/>
                  </a:solidFill>
                  <a:latin typeface="Aptos" panose="020B00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470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1"/>
          <p:cNvSpPr txBox="1">
            <a:spLocks noGrp="1"/>
          </p:cNvSpPr>
          <p:nvPr>
            <p:ph type="title"/>
          </p:nvPr>
        </p:nvSpPr>
        <p:spPr>
          <a:xfrm>
            <a:off x="609599" y="336631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 Public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Instrument and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68" name="Google Shape;468;p61"/>
          <p:cNvSpPr txBox="1">
            <a:spLocks noGrp="1"/>
          </p:cNvSpPr>
          <p:nvPr>
            <p:ph type="body" idx="1"/>
          </p:nvPr>
        </p:nvSpPr>
        <p:spPr>
          <a:xfrm>
            <a:off x="112446" y="2684329"/>
            <a:ext cx="5983553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lvl="0">
              <a:lnSpc>
                <a:spcPct val="110000"/>
              </a:lnSpc>
            </a:pPr>
            <a:r>
              <a:rPr lang="de-DE" dirty="0">
                <a:latin typeface="Aptos" panose="020B0004020202020204" pitchFamily="34" charset="0"/>
              </a:rPr>
              <a:t>    The </a:t>
            </a:r>
            <a:r>
              <a:rPr lang="de-DE" dirty="0" err="1">
                <a:latin typeface="Aptos" panose="020B0004020202020204" pitchFamily="34" charset="0"/>
              </a:rPr>
              <a:t>inclusion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environmental and social </a:t>
            </a:r>
            <a:r>
              <a:rPr lang="de-DE" dirty="0" err="1">
                <a:latin typeface="Aptos" panose="020B0004020202020204" pitchFamily="34" charset="0"/>
              </a:rPr>
              <a:t>criteria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public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 in EU </a:t>
            </a:r>
            <a:r>
              <a:rPr lang="de-DE" dirty="0" err="1">
                <a:latin typeface="Aptos" panose="020B0004020202020204" pitchFamily="34" charset="0"/>
              </a:rPr>
              <a:t>member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states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benefits</a:t>
            </a:r>
            <a:r>
              <a:rPr lang="de-DE" b="1" dirty="0">
                <a:latin typeface="Aptos" panose="020B0004020202020204" pitchFamily="34" charset="0"/>
              </a:rPr>
              <a:t> European </a:t>
            </a:r>
            <a:r>
              <a:rPr lang="de-DE" b="1" dirty="0" err="1">
                <a:latin typeface="Aptos" panose="020B0004020202020204" pitchFamily="34" charset="0"/>
              </a:rPr>
              <a:t>industry</a:t>
            </a:r>
            <a:r>
              <a:rPr lang="de-DE" b="1" dirty="0">
                <a:latin typeface="Aptos" panose="020B0004020202020204" pitchFamily="34" charset="0"/>
              </a:rPr>
              <a:t> and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European </a:t>
            </a:r>
            <a:r>
              <a:rPr lang="de-DE" b="1" dirty="0" err="1">
                <a:latin typeface="Aptos" panose="020B0004020202020204" pitchFamily="34" charset="0"/>
              </a:rPr>
              <a:t>economy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which</a:t>
            </a:r>
            <a:r>
              <a:rPr lang="de-DE" dirty="0">
                <a:latin typeface="Aptos" panose="020B0004020202020204" pitchFamily="34" charset="0"/>
              </a:rPr>
              <a:t> still </a:t>
            </a:r>
            <a:r>
              <a:rPr lang="de-DE" dirty="0" err="1">
                <a:latin typeface="Aptos" panose="020B0004020202020204" pitchFamily="34" charset="0"/>
              </a:rPr>
              <a:t>has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higher</a:t>
            </a:r>
            <a:r>
              <a:rPr lang="de-DE" dirty="0">
                <a:latin typeface="Aptos" panose="020B0004020202020204" pitchFamily="34" charset="0"/>
              </a:rPr>
              <a:t> environmental and social </a:t>
            </a:r>
            <a:r>
              <a:rPr lang="de-DE" dirty="0" err="1">
                <a:latin typeface="Aptos" panose="020B0004020202020204" pitchFamily="34" charset="0"/>
              </a:rPr>
              <a:t>performance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than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industries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competing</a:t>
            </a:r>
            <a:r>
              <a:rPr lang="de-DE" dirty="0">
                <a:latin typeface="Aptos" panose="020B0004020202020204" pitchFamily="34" charset="0"/>
              </a:rPr>
              <a:t> countries.</a:t>
            </a:r>
          </a:p>
        </p:txBody>
      </p:sp>
      <p:sp>
        <p:nvSpPr>
          <p:cNvPr id="469" name="Google Shape;469;p61"/>
          <p:cNvSpPr txBox="1">
            <a:spLocks noGrp="1"/>
          </p:cNvSpPr>
          <p:nvPr>
            <p:ph type="body" idx="2"/>
          </p:nvPr>
        </p:nvSpPr>
        <p:spPr>
          <a:xfrm>
            <a:off x="6905298" y="2689051"/>
            <a:ext cx="4781486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101600" lvl="0" indent="0">
              <a:lnSpc>
                <a:spcPct val="110000"/>
              </a:lnSpc>
              <a:buNone/>
            </a:pPr>
            <a:r>
              <a:rPr lang="de-DE" dirty="0">
                <a:latin typeface="Aptos" panose="020B0004020202020204" pitchFamily="34" charset="0"/>
              </a:rPr>
              <a:t>The </a:t>
            </a:r>
            <a:r>
              <a:rPr lang="de-DE" dirty="0" err="1">
                <a:latin typeface="Aptos" panose="020B0004020202020204" pitchFamily="34" charset="0"/>
              </a:rPr>
              <a:t>inclusion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environmental and social </a:t>
            </a:r>
            <a:r>
              <a:rPr lang="de-DE" dirty="0" err="1">
                <a:latin typeface="Aptos" panose="020B0004020202020204" pitchFamily="34" charset="0"/>
              </a:rPr>
              <a:t>criteria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displaces</a:t>
            </a:r>
            <a:r>
              <a:rPr lang="de-DE" b="1" dirty="0">
                <a:latin typeface="Aptos" panose="020B0004020202020204" pitchFamily="34" charset="0"/>
              </a:rPr>
              <a:t> non-European </a:t>
            </a:r>
            <a:r>
              <a:rPr lang="de-DE" b="1" dirty="0" err="1">
                <a:latin typeface="Aptos" panose="020B0004020202020204" pitchFamily="34" charset="0"/>
              </a:rPr>
              <a:t>competitors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>
                <a:latin typeface="Aptos" panose="020B0004020202020204" pitchFamily="34" charset="0"/>
              </a:rPr>
              <a:t>and </a:t>
            </a:r>
            <a:r>
              <a:rPr lang="de-DE" dirty="0" err="1">
                <a:latin typeface="Aptos" panose="020B0004020202020204" pitchFamily="34" charset="0"/>
              </a:rPr>
              <a:t>steers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production</a:t>
            </a:r>
            <a:r>
              <a:rPr lang="de-DE" dirty="0">
                <a:latin typeface="Aptos" panose="020B0004020202020204" pitchFamily="34" charset="0"/>
              </a:rPr>
              <a:t> in a </a:t>
            </a:r>
            <a:r>
              <a:rPr lang="de-DE" dirty="0" err="1">
                <a:latin typeface="Aptos" panose="020B0004020202020204" pitchFamily="34" charset="0"/>
              </a:rPr>
              <a:t>direction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that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has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more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future</a:t>
            </a:r>
            <a:r>
              <a:rPr lang="de-DE" dirty="0">
                <a:latin typeface="Aptos" panose="020B00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62"/>
          <p:cNvPicPr preferRelativeResize="0"/>
          <p:nvPr/>
        </p:nvPicPr>
        <p:blipFill rotWithShape="1">
          <a:blip r:embed="rId3">
            <a:alphaModFix/>
          </a:blip>
          <a:srcRect b="43514"/>
          <a:stretch/>
        </p:blipFill>
        <p:spPr>
          <a:xfrm>
            <a:off x="1700906" y="2249116"/>
            <a:ext cx="9422203" cy="266108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2"/>
          <p:cNvSpPr txBox="1">
            <a:spLocks noGrp="1"/>
          </p:cNvSpPr>
          <p:nvPr>
            <p:ph type="title"/>
          </p:nvPr>
        </p:nvSpPr>
        <p:spPr>
          <a:xfrm>
            <a:off x="593725" y="198438"/>
            <a:ext cx="10972800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 Public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Instrument and SPP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76" name="Google Shape;476;p62"/>
          <p:cNvSpPr/>
          <p:nvPr/>
        </p:nvSpPr>
        <p:spPr>
          <a:xfrm>
            <a:off x="2010800" y="4910203"/>
            <a:ext cx="2565293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de-DE" sz="1800" b="1" dirty="0" err="1">
                <a:solidFill>
                  <a:schemeClr val="bg2"/>
                </a:solidFill>
                <a:latin typeface="Aptos" panose="020B0004020202020204" pitchFamily="34" charset="0"/>
              </a:rPr>
              <a:t>Decarbonisation</a:t>
            </a:r>
            <a:endParaRPr lang="de-DE" sz="1800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477" name="Google Shape;477;p62"/>
          <p:cNvSpPr/>
          <p:nvPr/>
        </p:nvSpPr>
        <p:spPr>
          <a:xfrm>
            <a:off x="5002942" y="4910203"/>
            <a:ext cx="2818129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000"/>
            </a:pPr>
            <a:r>
              <a:rPr lang="de-DE" sz="1800" b="1" dirty="0" err="1">
                <a:solidFill>
                  <a:schemeClr val="bg2"/>
                </a:solidFill>
                <a:latin typeface="Aptos" panose="020B0004020202020204" pitchFamily="34" charset="0"/>
              </a:rPr>
              <a:t>Circular</a:t>
            </a:r>
            <a:r>
              <a:rPr lang="de-DE" sz="1800" b="1" dirty="0">
                <a:solidFill>
                  <a:schemeClr val="bg2"/>
                </a:solidFill>
                <a:latin typeface="Aptos" panose="020B0004020202020204" pitchFamily="34" charset="0"/>
              </a:rPr>
              <a:t> Economy</a:t>
            </a:r>
            <a:endParaRPr lang="de-DE" sz="1200" dirty="0">
              <a:solidFill>
                <a:schemeClr val="bg2"/>
              </a:solidFill>
              <a:latin typeface="Aptos" panose="020B0004020202020204" pitchFamily="34" charset="0"/>
            </a:endParaRPr>
          </a:p>
        </p:txBody>
      </p:sp>
      <p:sp>
        <p:nvSpPr>
          <p:cNvPr id="478" name="Google Shape;478;p62"/>
          <p:cNvSpPr/>
          <p:nvPr/>
        </p:nvSpPr>
        <p:spPr>
          <a:xfrm>
            <a:off x="8260102" y="4910203"/>
            <a:ext cx="2230992" cy="864296"/>
          </a:xfrm>
          <a:prstGeom prst="rect">
            <a:avLst/>
          </a:prstGeom>
          <a:solidFill>
            <a:srgbClr val="4D7BA5">
              <a:alpha val="84681"/>
            </a:srgbClr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000"/>
            </a:pPr>
            <a:r>
              <a:rPr lang="de-DE" sz="1800" b="1" dirty="0" err="1">
                <a:solidFill>
                  <a:schemeClr val="bg2"/>
                </a:solidFill>
                <a:latin typeface="Aptos" panose="020B0004020202020204" pitchFamily="34" charset="0"/>
              </a:rPr>
              <a:t>Biodiversity</a:t>
            </a:r>
            <a:endParaRPr sz="1200" b="0" i="0" u="none" strike="noStrike" cap="none" dirty="0">
              <a:solidFill>
                <a:schemeClr val="bg2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>
            <a:off x="594360" y="316028"/>
            <a:ext cx="7415107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br>
              <a:rPr lang="de-DE"/>
            </a:br>
            <a:endParaRPr sz="2800">
              <a:solidFill>
                <a:srgbClr val="595959"/>
              </a:solidFill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594360" y="2599266"/>
            <a:ext cx="92370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1800" b="1" dirty="0">
                <a:solidFill>
                  <a:srgbClr val="167138"/>
                </a:solidFill>
              </a:rPr>
              <a:t>United </a:t>
            </a:r>
            <a:r>
              <a:rPr lang="de-DE" sz="1800" b="1" dirty="0" err="1">
                <a:solidFill>
                  <a:srgbClr val="167138"/>
                </a:solidFill>
              </a:rPr>
              <a:t>Nations</a:t>
            </a:r>
            <a:r>
              <a:rPr lang="de-DE" sz="1800" b="1" dirty="0">
                <a:solidFill>
                  <a:srgbClr val="167138"/>
                </a:solidFill>
              </a:rPr>
              <a:t> (UN): </a:t>
            </a:r>
            <a:r>
              <a:rPr lang="de-DE" sz="1800" dirty="0">
                <a:solidFill>
                  <a:srgbClr val="3F3F3F"/>
                </a:solidFill>
              </a:rPr>
              <a:t>The United </a:t>
            </a:r>
            <a:r>
              <a:rPr lang="de-DE" sz="1800" dirty="0" err="1">
                <a:solidFill>
                  <a:srgbClr val="3F3F3F"/>
                </a:solidFill>
              </a:rPr>
              <a:t>Nations</a:t>
            </a:r>
            <a:r>
              <a:rPr lang="de-DE" sz="1800" dirty="0">
                <a:solidFill>
                  <a:srgbClr val="3F3F3F"/>
                </a:solidFill>
              </a:rPr>
              <a:t>, </a:t>
            </a:r>
            <a:r>
              <a:rPr lang="de-DE" sz="1800" dirty="0" err="1">
                <a:solidFill>
                  <a:srgbClr val="3F3F3F"/>
                </a:solidFill>
              </a:rPr>
              <a:t>founded</a:t>
            </a:r>
            <a:r>
              <a:rPr lang="de-DE" sz="1800" dirty="0">
                <a:solidFill>
                  <a:srgbClr val="3F3F3F"/>
                </a:solidFill>
              </a:rPr>
              <a:t> in 1945 and </a:t>
            </a:r>
            <a:r>
              <a:rPr lang="de-DE" sz="1800" dirty="0" err="1">
                <a:solidFill>
                  <a:srgbClr val="3F3F3F"/>
                </a:solidFill>
              </a:rPr>
              <a:t>now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comprising</a:t>
            </a:r>
            <a:r>
              <a:rPr lang="de-DE" sz="1800" dirty="0">
                <a:solidFill>
                  <a:srgbClr val="3F3F3F"/>
                </a:solidFill>
              </a:rPr>
              <a:t> 193 Member States, </a:t>
            </a:r>
            <a:r>
              <a:rPr lang="de-DE" sz="1800" dirty="0" err="1">
                <a:solidFill>
                  <a:srgbClr val="3F3F3F"/>
                </a:solidFill>
              </a:rPr>
              <a:t>serves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as</a:t>
            </a:r>
            <a:r>
              <a:rPr lang="de-DE" sz="1800" dirty="0">
                <a:solidFill>
                  <a:srgbClr val="3F3F3F"/>
                </a:solidFill>
              </a:rPr>
              <a:t> a global </a:t>
            </a:r>
            <a:r>
              <a:rPr lang="de-DE" sz="1800" dirty="0" err="1">
                <a:solidFill>
                  <a:srgbClr val="3F3F3F"/>
                </a:solidFill>
              </a:rPr>
              <a:t>forum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where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nations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collaborate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to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address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shared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challenges</a:t>
            </a:r>
            <a:r>
              <a:rPr lang="de-DE" sz="1800" dirty="0">
                <a:solidFill>
                  <a:srgbClr val="3F3F3F"/>
                </a:solidFill>
              </a:rPr>
              <a:t> and promote </a:t>
            </a:r>
            <a:r>
              <a:rPr lang="de-DE" sz="1800" dirty="0" err="1">
                <a:solidFill>
                  <a:srgbClr val="3F3F3F"/>
                </a:solidFill>
              </a:rPr>
              <a:t>the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common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good</a:t>
            </a:r>
            <a:r>
              <a:rPr lang="de-DE" sz="1800" dirty="0">
                <a:solidFill>
                  <a:srgbClr val="3F3F3F"/>
                </a:solidFill>
              </a:rPr>
              <a:t>.</a:t>
            </a:r>
          </a:p>
          <a:p>
            <a:endParaRPr lang="de-DE" sz="1800" dirty="0"/>
          </a:p>
          <a:p>
            <a:r>
              <a:rPr lang="de-DE" sz="1800" b="1" dirty="0">
                <a:solidFill>
                  <a:srgbClr val="167138"/>
                </a:solidFill>
              </a:rPr>
              <a:t>European Union (EU): </a:t>
            </a:r>
            <a:r>
              <a:rPr lang="de-DE" sz="1800" dirty="0">
                <a:solidFill>
                  <a:srgbClr val="3F3F3F"/>
                </a:solidFill>
              </a:rPr>
              <a:t>The European Union (EU), </a:t>
            </a:r>
            <a:r>
              <a:rPr lang="de-DE" sz="1800" dirty="0" err="1">
                <a:solidFill>
                  <a:srgbClr val="3F3F3F"/>
                </a:solidFill>
              </a:rPr>
              <a:t>established</a:t>
            </a:r>
            <a:r>
              <a:rPr lang="de-DE" sz="1800" dirty="0">
                <a:solidFill>
                  <a:srgbClr val="3F3F3F"/>
                </a:solidFill>
              </a:rPr>
              <a:t> in 1993, </a:t>
            </a:r>
            <a:r>
              <a:rPr lang="de-DE" sz="1800" dirty="0" err="1">
                <a:solidFill>
                  <a:srgbClr val="3F3F3F"/>
                </a:solidFill>
              </a:rPr>
              <a:t>is</a:t>
            </a:r>
            <a:r>
              <a:rPr lang="de-DE" sz="1800" dirty="0">
                <a:solidFill>
                  <a:srgbClr val="3F3F3F"/>
                </a:solidFill>
              </a:rPr>
              <a:t> a </a:t>
            </a:r>
            <a:r>
              <a:rPr lang="de-DE" sz="1800" dirty="0" err="1">
                <a:solidFill>
                  <a:srgbClr val="3F3F3F"/>
                </a:solidFill>
              </a:rPr>
              <a:t>political</a:t>
            </a:r>
            <a:r>
              <a:rPr lang="de-DE" sz="1800" dirty="0">
                <a:solidFill>
                  <a:srgbClr val="3F3F3F"/>
                </a:solidFill>
              </a:rPr>
              <a:t> and </a:t>
            </a:r>
            <a:r>
              <a:rPr lang="de-DE" sz="1800" dirty="0" err="1">
                <a:solidFill>
                  <a:srgbClr val="3F3F3F"/>
                </a:solidFill>
              </a:rPr>
              <a:t>economic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alliance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of</a:t>
            </a:r>
            <a:r>
              <a:rPr lang="de-DE" sz="1800" dirty="0">
                <a:solidFill>
                  <a:srgbClr val="3F3F3F"/>
                </a:solidFill>
              </a:rPr>
              <a:t> European </a:t>
            </a:r>
            <a:r>
              <a:rPr lang="de-DE" sz="1800" dirty="0" err="1">
                <a:solidFill>
                  <a:srgbClr val="3F3F3F"/>
                </a:solidFill>
              </a:rPr>
              <a:t>nations</a:t>
            </a:r>
            <a:r>
              <a:rPr lang="de-DE" sz="1800" dirty="0">
                <a:solidFill>
                  <a:srgbClr val="3F3F3F"/>
                </a:solidFill>
              </a:rPr>
              <a:t>.</a:t>
            </a:r>
            <a:br>
              <a:rPr lang="de-DE" sz="1800" dirty="0"/>
            </a:br>
            <a:endParaRPr lang="de-DE" sz="1800" dirty="0"/>
          </a:p>
          <a:p>
            <a:r>
              <a:rPr lang="de-DE" sz="1800" b="1" dirty="0">
                <a:solidFill>
                  <a:srgbClr val="167138"/>
                </a:solidFill>
              </a:rPr>
              <a:t>ISO 20400: </a:t>
            </a:r>
            <a:r>
              <a:rPr lang="de-DE" sz="1800" dirty="0">
                <a:solidFill>
                  <a:srgbClr val="3F3F3F"/>
                </a:solidFill>
              </a:rPr>
              <a:t>ISO 20400 </a:t>
            </a:r>
            <a:r>
              <a:rPr lang="de-DE" sz="1800" dirty="0" err="1">
                <a:solidFill>
                  <a:srgbClr val="3F3F3F"/>
                </a:solidFill>
              </a:rPr>
              <a:t>is</a:t>
            </a:r>
            <a:r>
              <a:rPr lang="de-DE" sz="1800" dirty="0">
                <a:solidFill>
                  <a:srgbClr val="3F3F3F"/>
                </a:solidFill>
              </a:rPr>
              <a:t> a </a:t>
            </a:r>
            <a:r>
              <a:rPr lang="de-DE" sz="1800" dirty="0" err="1">
                <a:solidFill>
                  <a:srgbClr val="3F3F3F"/>
                </a:solidFill>
              </a:rPr>
              <a:t>standard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offering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guidance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to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organizations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of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any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size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or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sector</a:t>
            </a:r>
            <a:r>
              <a:rPr lang="de-DE" sz="1800" dirty="0">
                <a:solidFill>
                  <a:srgbClr val="3F3F3F"/>
                </a:solidFill>
              </a:rPr>
              <a:t> on </a:t>
            </a:r>
            <a:r>
              <a:rPr lang="de-DE" sz="1800" dirty="0" err="1">
                <a:solidFill>
                  <a:srgbClr val="3F3F3F"/>
                </a:solidFill>
              </a:rPr>
              <a:t>how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to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incorporate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sustainability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into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their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procurement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practices</a:t>
            </a:r>
            <a:r>
              <a:rPr lang="de-DE" sz="1800" dirty="0">
                <a:solidFill>
                  <a:srgbClr val="3F3F3F"/>
                </a:solidFill>
              </a:rPr>
              <a:t>. </a:t>
            </a:r>
            <a:r>
              <a:rPr lang="de-DE" sz="1800" dirty="0" err="1">
                <a:solidFill>
                  <a:srgbClr val="3F3F3F"/>
                </a:solidFill>
              </a:rPr>
              <a:t>It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is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designed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for</a:t>
            </a:r>
            <a:r>
              <a:rPr lang="de-DE" sz="1800" dirty="0">
                <a:solidFill>
                  <a:srgbClr val="3F3F3F"/>
                </a:solidFill>
              </a:rPr>
              <a:t> all </a:t>
            </a:r>
            <a:r>
              <a:rPr lang="de-DE" sz="1800" dirty="0" err="1">
                <a:solidFill>
                  <a:srgbClr val="3F3F3F"/>
                </a:solidFill>
              </a:rPr>
              <a:t>stakeholders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involved</a:t>
            </a:r>
            <a:r>
              <a:rPr lang="de-DE" sz="1800" dirty="0">
                <a:solidFill>
                  <a:srgbClr val="3F3F3F"/>
                </a:solidFill>
              </a:rPr>
              <a:t> in </a:t>
            </a:r>
            <a:r>
              <a:rPr lang="de-DE" sz="1800" dirty="0" err="1">
                <a:solidFill>
                  <a:srgbClr val="3F3F3F"/>
                </a:solidFill>
              </a:rPr>
              <a:t>or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affected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by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procurement</a:t>
            </a:r>
            <a:r>
              <a:rPr lang="de-DE" sz="1800" dirty="0">
                <a:solidFill>
                  <a:srgbClr val="3F3F3F"/>
                </a:solidFill>
              </a:rPr>
              <a:t> </a:t>
            </a:r>
            <a:r>
              <a:rPr lang="de-DE" sz="1800" dirty="0" err="1">
                <a:solidFill>
                  <a:srgbClr val="3F3F3F"/>
                </a:solidFill>
              </a:rPr>
              <a:t>activities</a:t>
            </a:r>
            <a:r>
              <a:rPr lang="de-DE" sz="1800" dirty="0">
                <a:solidFill>
                  <a:srgbClr val="3F3F3F"/>
                </a:solidFill>
              </a:rPr>
              <a:t>.</a:t>
            </a:r>
          </a:p>
        </p:txBody>
      </p:sp>
      <p:pic>
        <p:nvPicPr>
          <p:cNvPr id="141" name="Google Shape;141;p3" descr="ISO - ISO name and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1445" y="4868023"/>
            <a:ext cx="1061615" cy="9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UN Logo and Flag | United Nati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1498" y="2599267"/>
            <a:ext cx="1776010" cy="50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descr="NextGenerationEU: für ein stärkeres und gefestigtes Europa ..."/>
          <p:cNvPicPr preferRelativeResize="0"/>
          <p:nvPr/>
        </p:nvPicPr>
        <p:blipFill rotWithShape="1">
          <a:blip r:embed="rId5">
            <a:alphaModFix/>
          </a:blip>
          <a:srcRect l="30018" t="25082" r="30478" b="26372"/>
          <a:stretch/>
        </p:blipFill>
        <p:spPr>
          <a:xfrm>
            <a:off x="10043807" y="3548122"/>
            <a:ext cx="1351387" cy="87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594360" y="882459"/>
            <a:ext cx="617050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4400" b="1" dirty="0" err="1">
                <a:solidFill>
                  <a:schemeClr val="dk1"/>
                </a:solidFill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Important</a:t>
            </a:r>
            <a:r>
              <a:rPr lang="de-DE" sz="4400" b="1" dirty="0">
                <a:solidFill>
                  <a:schemeClr val="dk1"/>
                </a:solidFill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 </a:t>
            </a:r>
            <a:r>
              <a:rPr lang="de-DE" sz="4400" b="1" dirty="0" err="1">
                <a:solidFill>
                  <a:schemeClr val="dk1"/>
                </a:solidFill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definitions</a:t>
            </a:r>
            <a:endParaRPr lang="de-DE" sz="4400" b="1" dirty="0">
              <a:solidFill>
                <a:schemeClr val="dk1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821F798-A61E-B3CE-EB01-0CFB8F1D276D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3"/>
          <p:cNvSpPr txBox="1">
            <a:spLocks noGrp="1"/>
          </p:cNvSpPr>
          <p:nvPr>
            <p:ph type="title"/>
          </p:nvPr>
        </p:nvSpPr>
        <p:spPr>
          <a:xfrm>
            <a:off x="3661408" y="4661717"/>
            <a:ext cx="8288853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GPP in European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Policies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84" name="Google Shape;484;p63"/>
          <p:cNvSpPr txBox="1">
            <a:spLocks noGrp="1"/>
          </p:cNvSpPr>
          <p:nvPr>
            <p:ph type="body" idx="2"/>
          </p:nvPr>
        </p:nvSpPr>
        <p:spPr>
          <a:xfrm>
            <a:off x="1139867" y="458744"/>
            <a:ext cx="10457772" cy="495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228600" indent="0"/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reasons</a:t>
            </a:r>
            <a:r>
              <a:rPr lang="de-DE" dirty="0">
                <a:latin typeface="Aptos" panose="020B0004020202020204" pitchFamily="34" charset="0"/>
              </a:rPr>
              <a:t>,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European </a:t>
            </a:r>
            <a:r>
              <a:rPr lang="de-DE" dirty="0" err="1">
                <a:latin typeface="Aptos" panose="020B0004020202020204" pitchFamily="34" charset="0"/>
              </a:rPr>
              <a:t>Union's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interest</a:t>
            </a:r>
            <a:r>
              <a:rPr lang="de-DE" dirty="0">
                <a:latin typeface="Aptos" panose="020B0004020202020204" pitchFamily="34" charset="0"/>
              </a:rPr>
              <a:t> in GPP </a:t>
            </a:r>
            <a:r>
              <a:rPr lang="de-DE" dirty="0" err="1">
                <a:latin typeface="Aptos" panose="020B0004020202020204" pitchFamily="34" charset="0"/>
              </a:rPr>
              <a:t>has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been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built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up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over</a:t>
            </a:r>
            <a:r>
              <a:rPr lang="de-DE" dirty="0">
                <a:latin typeface="Aptos" panose="020B0004020202020204" pitchFamily="34" charset="0"/>
              </a:rPr>
              <a:t> time in </a:t>
            </a:r>
            <a:r>
              <a:rPr lang="de-DE" dirty="0" err="1">
                <a:latin typeface="Aptos" panose="020B0004020202020204" pitchFamily="34" charset="0"/>
              </a:rPr>
              <a:t>six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phases</a:t>
            </a:r>
            <a:r>
              <a:rPr lang="de-DE" dirty="0">
                <a:latin typeface="Aptos" panose="020B0004020202020204" pitchFamily="34" charset="0"/>
              </a:rPr>
              <a:t> :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The </a:t>
            </a:r>
            <a:r>
              <a:rPr lang="de-DE" b="1" dirty="0" err="1">
                <a:latin typeface="Aptos" panose="020B0004020202020204" pitchFamily="34" charset="0"/>
              </a:rPr>
              <a:t>initiation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of</a:t>
            </a:r>
            <a:r>
              <a:rPr lang="de-DE" b="1" dirty="0">
                <a:latin typeface="Aptos" panose="020B0004020202020204" pitchFamily="34" charset="0"/>
              </a:rPr>
              <a:t> GPP</a:t>
            </a:r>
            <a:r>
              <a:rPr lang="de-DE" dirty="0">
                <a:latin typeface="Aptos" panose="020B0004020202020204" pitchFamily="34" charset="0"/>
              </a:rPr>
              <a:t>: (2001-2004);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The </a:t>
            </a:r>
            <a:r>
              <a:rPr lang="de-DE" dirty="0" err="1">
                <a:latin typeface="Aptos" panose="020B0004020202020204" pitchFamily="34" charset="0"/>
              </a:rPr>
              <a:t>construction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policy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context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for</a:t>
            </a:r>
            <a:r>
              <a:rPr lang="de-DE" b="1" dirty="0">
                <a:latin typeface="Aptos" panose="020B0004020202020204" pitchFamily="34" charset="0"/>
              </a:rPr>
              <a:t> GPP</a:t>
            </a:r>
            <a:r>
              <a:rPr lang="de-DE" dirty="0">
                <a:latin typeface="Aptos" panose="020B0004020202020204" pitchFamily="34" charset="0"/>
              </a:rPr>
              <a:t>: (2004-2008);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Facilitating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uptake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of</a:t>
            </a:r>
            <a:r>
              <a:rPr lang="de-DE" b="1" dirty="0">
                <a:latin typeface="Aptos" panose="020B0004020202020204" pitchFamily="34" charset="0"/>
              </a:rPr>
              <a:t> GPP</a:t>
            </a:r>
            <a:r>
              <a:rPr lang="de-DE" dirty="0">
                <a:latin typeface="Aptos" panose="020B0004020202020204" pitchFamily="34" charset="0"/>
              </a:rPr>
              <a:t>: (</a:t>
            </a:r>
            <a:r>
              <a:rPr lang="de-DE" dirty="0" err="1">
                <a:latin typeface="Aptos" panose="020B0004020202020204" pitchFamily="34" charset="0"/>
              </a:rPr>
              <a:t>since</a:t>
            </a:r>
            <a:r>
              <a:rPr lang="de-DE" dirty="0">
                <a:latin typeface="Aptos" panose="020B0004020202020204" pitchFamily="34" charset="0"/>
              </a:rPr>
              <a:t> 2009)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b="1" dirty="0" err="1">
                <a:latin typeface="Aptos" panose="020B0004020202020204" pitchFamily="34" charset="0"/>
              </a:rPr>
              <a:t>Strengthening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policy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context</a:t>
            </a:r>
            <a:r>
              <a:rPr lang="de-DE" dirty="0">
                <a:latin typeface="Aptos" panose="020B0004020202020204" pitchFamily="34" charset="0"/>
              </a:rPr>
              <a:t>: (2010-2014);</a:t>
            </a:r>
            <a:endParaRPr lang="de-DE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dirty="0" err="1">
                <a:latin typeface="Aptos" panose="020B0004020202020204" pitchFamily="34" charset="0"/>
              </a:rPr>
              <a:t>Placing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GPP in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context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of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Circular</a:t>
            </a:r>
            <a:r>
              <a:rPr lang="de-DE" b="1" dirty="0">
                <a:latin typeface="Aptos" panose="020B0004020202020204" pitchFamily="34" charset="0"/>
              </a:rPr>
              <a:t> Economy </a:t>
            </a:r>
            <a:r>
              <a:rPr lang="de-DE" dirty="0">
                <a:latin typeface="Aptos" panose="020B0004020202020204" pitchFamily="34" charset="0"/>
              </a:rPr>
              <a:t>(2014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date),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European Green Deal and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Recovery Plan;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ptos" panose="020B0004020202020204" pitchFamily="34" charset="0"/>
              </a:rPr>
              <a:t>GPP </a:t>
            </a:r>
            <a:r>
              <a:rPr lang="de-DE" dirty="0" err="1">
                <a:latin typeface="Aptos" panose="020B0004020202020204" pitchFamily="34" charset="0"/>
              </a:rPr>
              <a:t>is</a:t>
            </a:r>
            <a:r>
              <a:rPr lang="de-DE" dirty="0">
                <a:latin typeface="Aptos" panose="020B0004020202020204" pitchFamily="34" charset="0"/>
              </a:rPr>
              <a:t> at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heart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DNSH </a:t>
            </a:r>
            <a:r>
              <a:rPr lang="de-DE" b="1" dirty="0" err="1">
                <a:latin typeface="Aptos" panose="020B0004020202020204" pitchFamily="34" charset="0"/>
              </a:rPr>
              <a:t>principle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included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Environmental </a:t>
            </a:r>
            <a:r>
              <a:rPr lang="de-DE" b="1" dirty="0" err="1">
                <a:latin typeface="Aptos" panose="020B0004020202020204" pitchFamily="34" charset="0"/>
              </a:rPr>
              <a:t>Taxonomy</a:t>
            </a:r>
            <a:r>
              <a:rPr lang="de-DE" b="1" dirty="0">
                <a:latin typeface="Aptos" panose="020B0004020202020204" pitchFamily="34" charset="0"/>
              </a:rPr>
              <a:t> and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PNRR</a:t>
            </a:r>
            <a:endParaRPr lang="de-DE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86aeba7f74_0_414"/>
          <p:cNvSpPr txBox="1">
            <a:spLocks noGrp="1"/>
          </p:cNvSpPr>
          <p:nvPr>
            <p:ph type="title"/>
          </p:nvPr>
        </p:nvSpPr>
        <p:spPr>
          <a:xfrm>
            <a:off x="594360" y="-613816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9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key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documents</a:t>
            </a:r>
            <a:endParaRPr lang="de-DE" sz="4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490" name="Google Shape;490;g386aeba7f74_0_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1352859"/>
            <a:ext cx="2221877" cy="168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386aeba7f74_0_4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236" y="5458309"/>
            <a:ext cx="2932689" cy="1283896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g386aeba7f74_0_414"/>
          <p:cNvSpPr txBox="1"/>
          <p:nvPr/>
        </p:nvSpPr>
        <p:spPr>
          <a:xfrm>
            <a:off x="3295100" y="2464868"/>
            <a:ext cx="89859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The 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Communications 274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2001 and 566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2001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Integrated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Product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Policy and National Action Plans;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The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Buying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Green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manual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!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Communication 400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2008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: Public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Better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Environment (and Communication 572 </a:t>
            </a:r>
            <a:r>
              <a:rPr lang="de-DE" sz="18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 2017) The 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European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Strategy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2020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;</a:t>
            </a:r>
            <a:endParaRPr lang="de-DE" sz="1800" b="1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Circular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Economy;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Social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European Green Deal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;</a:t>
            </a:r>
            <a:endParaRPr lang="de-DE" sz="1800" b="1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Green Deal and </a:t>
            </a:r>
            <a:r>
              <a:rPr lang="de-DE" sz="18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Sustainable</a:t>
            </a: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 Finance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1" dirty="0">
                <a:solidFill>
                  <a:srgbClr val="3F3F3F"/>
                </a:solidFill>
                <a:latin typeface="Aptos" panose="020B0004020202020204" pitchFamily="34" charset="0"/>
              </a:rPr>
              <a:t>DNSH </a:t>
            </a:r>
            <a:r>
              <a:rPr lang="de-DE" sz="1800" dirty="0">
                <a:solidFill>
                  <a:srgbClr val="3F3F3F"/>
                </a:solidFill>
                <a:latin typeface="Aptos" panose="020B0004020202020204" pitchFamily="34" charset="0"/>
              </a:rPr>
              <a:t>and PNRR</a:t>
            </a:r>
            <a:endParaRPr lang="de-DE" sz="1800" dirty="0">
              <a:solidFill>
                <a:srgbClr val="3F3F3F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493" name="Google Shape;493;g386aeba7f74_0_4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0750" y="3329249"/>
            <a:ext cx="1490741" cy="19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g386aeba7f74_0_4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140" y="3117705"/>
            <a:ext cx="1249611" cy="166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86aeba7f74_1_0"/>
          <p:cNvSpPr txBox="1">
            <a:spLocks noGrp="1"/>
          </p:cNvSpPr>
          <p:nvPr>
            <p:ph type="title"/>
          </p:nvPr>
        </p:nvSpPr>
        <p:spPr>
          <a:xfrm>
            <a:off x="6318885" y="5219363"/>
            <a:ext cx="49398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Buying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green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00" name="Google Shape;500;g386aeba7f74_1_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de-DE"/>
              <a:t>42</a:t>
            </a:fld>
            <a:endParaRPr/>
          </a:p>
        </p:txBody>
      </p:sp>
      <p:sp>
        <p:nvSpPr>
          <p:cNvPr id="501" name="Google Shape;501;g386aeba7f74_1_0"/>
          <p:cNvSpPr/>
          <p:nvPr/>
        </p:nvSpPr>
        <p:spPr>
          <a:xfrm>
            <a:off x="445275" y="1014275"/>
            <a:ext cx="7083300" cy="46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The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manual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Buying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Green!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has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had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three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editions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: 2004, 2011, 2016.</a:t>
            </a:r>
          </a:p>
          <a:p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The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manual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illustrates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possibilities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application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GPP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made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available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within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framework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public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directives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  <a:p>
            <a:b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</a:b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The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manual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helps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public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authorities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to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plan and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implement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GPP. </a:t>
            </a:r>
          </a:p>
          <a:p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provides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practical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explanation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possibilities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made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available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by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EU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legislation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indicating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 simple and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effective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approach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also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illustrating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good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practice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502" name="Google Shape;502;g386aeba7f7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7504" y="1407707"/>
            <a:ext cx="2994496" cy="4279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86aeba7f74_1_217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Social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procurement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08" name="Google Shape;508;g386aeba7f74_1_21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de-DE"/>
              <a:t>43</a:t>
            </a:fld>
            <a:endParaRPr/>
          </a:p>
        </p:txBody>
      </p:sp>
      <p:sp>
        <p:nvSpPr>
          <p:cNvPr id="509" name="Google Shape;509;g386aeba7f74_1_217"/>
          <p:cNvSpPr/>
          <p:nvPr/>
        </p:nvSpPr>
        <p:spPr>
          <a:xfrm>
            <a:off x="1015350" y="673200"/>
            <a:ext cx="9085200" cy="4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The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second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edition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(2021)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European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Union's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“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Social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”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guide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promotes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'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Socially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responsible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public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procurement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which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)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aims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to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achieve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positive social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impacts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. The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objectives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are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</a:p>
          <a:p>
            <a:pPr fontAlgn="base"/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Promoting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fair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employment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and social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inclusion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opportunities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(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job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opportunities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young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older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workers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gender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equality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social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participation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employment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opportunities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people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with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disabilities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)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Creating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opportunities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social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economy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and social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enterprises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Promoting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decent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working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conditions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Ensuring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respect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social and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workers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'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rights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Accessibility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appropriate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design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all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Respect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human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rights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ethical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trade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issues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‘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Lightened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1" dirty="0" err="1">
                <a:solidFill>
                  <a:srgbClr val="3F3F3F"/>
                </a:solidFill>
                <a:latin typeface="Aptos" panose="020B0004020202020204" pitchFamily="34" charset="0"/>
              </a:rPr>
              <a:t>regime</a:t>
            </a:r>
            <a:r>
              <a:rPr lang="de-DE" sz="2000" b="1" dirty="0">
                <a:solidFill>
                  <a:srgbClr val="3F3F3F"/>
                </a:solidFill>
                <a:latin typeface="Aptos" panose="020B0004020202020204" pitchFamily="34" charset="0"/>
              </a:rPr>
              <a:t>’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for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provision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high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quality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social,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health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,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educational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cultural</a:t>
            </a:r>
            <a:r>
              <a:rPr lang="de-DE" sz="20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dirty="0" err="1">
                <a:solidFill>
                  <a:srgbClr val="3F3F3F"/>
                </a:solidFill>
                <a:latin typeface="Aptos" panose="020B0004020202020204" pitchFamily="34" charset="0"/>
              </a:rPr>
              <a:t>services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510" name="Google Shape;510;g386aeba7f74_1_217"/>
          <p:cNvPicPr preferRelativeResize="0"/>
          <p:nvPr/>
        </p:nvPicPr>
        <p:blipFill rotWithShape="1">
          <a:blip r:embed="rId3">
            <a:alphaModFix/>
          </a:blip>
          <a:srcRect l="38054" t="10335" r="42299" b="38395"/>
          <a:stretch/>
        </p:blipFill>
        <p:spPr>
          <a:xfrm>
            <a:off x="9621400" y="2322425"/>
            <a:ext cx="2395248" cy="33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86aeba7f74_1_326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500" cy="1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"/>
                  </a:ext>
                </a:extLst>
              </a:rPr>
              <a:t>Euopean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"/>
                  </a:ext>
                </a:extLst>
              </a:rPr>
              <a:t> Green Deal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16" name="Google Shape;516;g386aeba7f74_1_326"/>
          <p:cNvSpPr txBox="1">
            <a:spLocks noGrp="1"/>
          </p:cNvSpPr>
          <p:nvPr>
            <p:ph type="body" idx="1"/>
          </p:nvPr>
        </p:nvSpPr>
        <p:spPr>
          <a:xfrm>
            <a:off x="468275" y="2529357"/>
            <a:ext cx="5274900" cy="4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230399" lvl="0" indent="0">
              <a:lnSpc>
                <a:spcPct val="105000"/>
              </a:lnSpc>
              <a:spcBef>
                <a:spcPts val="0"/>
              </a:spcBef>
              <a:buSzPts val="2162"/>
            </a:pPr>
            <a:r>
              <a:rPr lang="de-DE" dirty="0">
                <a:latin typeface="Aptos" panose="020B0004020202020204" pitchFamily="34" charset="0"/>
              </a:rPr>
              <a:t>The Communication </a:t>
            </a:r>
            <a:r>
              <a:rPr lang="de-DE" dirty="0" err="1">
                <a:latin typeface="Aptos" panose="020B0004020202020204" pitchFamily="34" charset="0"/>
              </a:rPr>
              <a:t>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Commission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>
                <a:latin typeface="Aptos" panose="020B0004020202020204" pitchFamily="34" charset="0"/>
              </a:rPr>
              <a:t>'Investment Plan </a:t>
            </a:r>
            <a:r>
              <a:rPr lang="de-DE" b="1" dirty="0" err="1">
                <a:latin typeface="Aptos" panose="020B0004020202020204" pitchFamily="34" charset="0"/>
              </a:rPr>
              <a:t>for</a:t>
            </a:r>
            <a:r>
              <a:rPr lang="de-DE" b="1" dirty="0">
                <a:latin typeface="Aptos" panose="020B0004020202020204" pitchFamily="34" charset="0"/>
              </a:rPr>
              <a:t> a </a:t>
            </a:r>
            <a:r>
              <a:rPr lang="de-DE" b="1" dirty="0" err="1">
                <a:latin typeface="Aptos" panose="020B0004020202020204" pitchFamily="34" charset="0"/>
              </a:rPr>
              <a:t>Sustainable</a:t>
            </a:r>
            <a:r>
              <a:rPr lang="de-DE" b="1" dirty="0">
                <a:latin typeface="Aptos" panose="020B0004020202020204" pitchFamily="34" charset="0"/>
              </a:rPr>
              <a:t> Europe. Investment Plan </a:t>
            </a:r>
            <a:r>
              <a:rPr lang="de-DE" b="1" dirty="0" err="1">
                <a:latin typeface="Aptos" panose="020B0004020202020204" pitchFamily="34" charset="0"/>
              </a:rPr>
              <a:t>for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the</a:t>
            </a:r>
            <a:r>
              <a:rPr lang="de-DE" b="1" dirty="0">
                <a:latin typeface="Aptos" panose="020B0004020202020204" pitchFamily="34" charset="0"/>
              </a:rPr>
              <a:t> European Green Deal‘ (21/2020) </a:t>
            </a:r>
            <a:r>
              <a:rPr lang="de-DE" dirty="0" err="1">
                <a:latin typeface="Aptos" panose="020B0004020202020204" pitchFamily="34" charset="0"/>
              </a:rPr>
              <a:t>states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that</a:t>
            </a:r>
            <a:r>
              <a:rPr lang="de-DE" dirty="0">
                <a:latin typeface="Aptos" panose="020B0004020202020204" pitchFamily="34" charset="0"/>
              </a:rPr>
              <a:t> ’The </a:t>
            </a:r>
            <a:r>
              <a:rPr lang="de-DE" dirty="0" err="1">
                <a:latin typeface="Aptos" panose="020B0004020202020204" pitchFamily="34" charset="0"/>
              </a:rPr>
              <a:t>Commission</a:t>
            </a:r>
            <a:r>
              <a:rPr lang="de-DE" dirty="0">
                <a:latin typeface="Aptos" panose="020B0004020202020204" pitchFamily="34" charset="0"/>
              </a:rPr>
              <a:t> will </a:t>
            </a:r>
            <a:r>
              <a:rPr lang="de-DE" dirty="0" err="1">
                <a:latin typeface="Aptos" panose="020B0004020202020204" pitchFamily="34" charset="0"/>
              </a:rPr>
              <a:t>propose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minimum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mandatory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green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criteria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targets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public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legislation</a:t>
            </a:r>
            <a:r>
              <a:rPr lang="de-DE" dirty="0">
                <a:latin typeface="Aptos" panose="020B0004020202020204" pitchFamily="34" charset="0"/>
              </a:rPr>
              <a:t> on </a:t>
            </a:r>
            <a:r>
              <a:rPr lang="de-DE" dirty="0" err="1">
                <a:latin typeface="Aptos" panose="020B0004020202020204" pitchFamily="34" charset="0"/>
              </a:rPr>
              <a:t>sectoral</a:t>
            </a:r>
            <a:r>
              <a:rPr lang="de-DE" dirty="0">
                <a:latin typeface="Aptos" panose="020B0004020202020204" pitchFamily="34" charset="0"/>
              </a:rPr>
              <a:t> initiatives, EU </a:t>
            </a:r>
            <a:r>
              <a:rPr lang="de-DE" dirty="0" err="1">
                <a:latin typeface="Aptos" panose="020B0004020202020204" pitchFamily="34" charset="0"/>
              </a:rPr>
              <a:t>funding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specific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products</a:t>
            </a:r>
            <a:r>
              <a:rPr lang="de-DE" dirty="0">
                <a:latin typeface="Aptos" panose="020B0004020202020204" pitchFamily="34" charset="0"/>
              </a:rPr>
              <a:t>. </a:t>
            </a:r>
            <a:r>
              <a:rPr lang="de-DE" b="1" dirty="0">
                <a:latin typeface="Aptos" panose="020B0004020202020204" pitchFamily="34" charset="0"/>
              </a:rPr>
              <a:t>These </a:t>
            </a:r>
            <a:r>
              <a:rPr lang="de-DE" b="1" dirty="0" err="1">
                <a:latin typeface="Aptos" panose="020B0004020202020204" pitchFamily="34" charset="0"/>
              </a:rPr>
              <a:t>minimum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criteria</a:t>
            </a:r>
            <a:r>
              <a:rPr lang="de-DE" b="1" dirty="0">
                <a:latin typeface="Aptos" panose="020B0004020202020204" pitchFamily="34" charset="0"/>
              </a:rPr>
              <a:t> will </a:t>
            </a:r>
            <a:r>
              <a:rPr lang="de-DE" b="1" dirty="0" err="1">
                <a:latin typeface="Aptos" panose="020B0004020202020204" pitchFamily="34" charset="0"/>
              </a:rPr>
              <a:t>effectively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establish</a:t>
            </a:r>
            <a:r>
              <a:rPr lang="de-DE" b="1" dirty="0">
                <a:latin typeface="Aptos" panose="020B0004020202020204" pitchFamily="34" charset="0"/>
              </a:rPr>
              <a:t> a </a:t>
            </a:r>
            <a:r>
              <a:rPr lang="de-DE" b="1" dirty="0" err="1">
                <a:latin typeface="Aptos" panose="020B0004020202020204" pitchFamily="34" charset="0"/>
              </a:rPr>
              <a:t>common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definition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of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green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procurement</a:t>
            </a:r>
            <a:r>
              <a:rPr lang="de-DE" b="1" dirty="0">
                <a:latin typeface="Aptos" panose="020B0004020202020204" pitchFamily="34" charset="0"/>
              </a:rPr>
              <a:t>.  </a:t>
            </a:r>
            <a:r>
              <a:rPr lang="de-DE" dirty="0">
                <a:latin typeface="Aptos" panose="020B0004020202020204" pitchFamily="34" charset="0"/>
              </a:rPr>
              <a:t>(...) At </a:t>
            </a:r>
            <a:r>
              <a:rPr lang="de-DE" dirty="0" err="1">
                <a:latin typeface="Aptos" panose="020B0004020202020204" pitchFamily="34" charset="0"/>
              </a:rPr>
              <a:t>the</a:t>
            </a:r>
            <a:r>
              <a:rPr lang="de-DE" dirty="0">
                <a:latin typeface="Aptos" panose="020B0004020202020204" pitchFamily="34" charset="0"/>
              </a:rPr>
              <a:t> same time, </a:t>
            </a:r>
            <a:r>
              <a:rPr lang="de-DE" dirty="0" err="1">
                <a:latin typeface="Aptos" panose="020B0004020202020204" pitchFamily="34" charset="0"/>
              </a:rPr>
              <a:t>public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purchasers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should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apply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life-cycle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cost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methodologies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wherever</a:t>
            </a:r>
            <a:r>
              <a:rPr lang="de-DE" dirty="0">
                <a:latin typeface="Aptos" panose="020B0004020202020204" pitchFamily="34" charset="0"/>
              </a:rPr>
              <a:t> possible."</a:t>
            </a:r>
          </a:p>
        </p:txBody>
      </p:sp>
      <p:sp>
        <p:nvSpPr>
          <p:cNvPr id="517" name="Google Shape;517;g386aeba7f74_1_326"/>
          <p:cNvSpPr txBox="1">
            <a:spLocks noGrp="1"/>
          </p:cNvSpPr>
          <p:nvPr>
            <p:ph type="body" idx="2"/>
          </p:nvPr>
        </p:nvSpPr>
        <p:spPr>
          <a:xfrm>
            <a:off x="5881898" y="2345635"/>
            <a:ext cx="5003400" cy="3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r>
              <a:rPr lang="de-DE" b="1" dirty="0" err="1">
                <a:latin typeface="Aptos" panose="020B0004020202020204" pitchFamily="34" charset="0"/>
              </a:rPr>
              <a:t>Three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key</a:t>
            </a:r>
            <a:r>
              <a:rPr lang="de-DE" b="1" dirty="0">
                <a:latin typeface="Aptos" panose="020B0004020202020204" pitchFamily="34" charset="0"/>
              </a:rPr>
              <a:t> </a:t>
            </a:r>
            <a:r>
              <a:rPr lang="de-DE" b="1" dirty="0" err="1">
                <a:latin typeface="Aptos" panose="020B0004020202020204" pitchFamily="34" charset="0"/>
              </a:rPr>
              <a:t>points</a:t>
            </a:r>
            <a:r>
              <a:rPr lang="de-DE" b="1" dirty="0">
                <a:latin typeface="Aptos" panose="020B0004020202020204" pitchFamily="34" charset="0"/>
              </a:rPr>
              <a:t>:</a:t>
            </a:r>
            <a:endParaRPr lang="de-DE" dirty="0">
              <a:latin typeface="Aptos" panose="020B0004020202020204" pitchFamily="34" charset="0"/>
            </a:endParaRPr>
          </a:p>
          <a:p>
            <a:pPr marL="571500" indent="-342900" fontAlgn="base">
              <a:buFont typeface="Wingdings" pitchFamily="2" charset="2"/>
              <a:buChar char="v"/>
            </a:pP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Adoption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of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minimum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mandatory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green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criteria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targets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public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legislation</a:t>
            </a:r>
            <a:r>
              <a:rPr lang="de-DE" dirty="0">
                <a:latin typeface="Aptos" panose="020B0004020202020204" pitchFamily="34" charset="0"/>
              </a:rPr>
              <a:t> on </a:t>
            </a:r>
            <a:r>
              <a:rPr lang="de-DE" dirty="0" err="1">
                <a:latin typeface="Aptos" panose="020B0004020202020204" pitchFamily="34" charset="0"/>
              </a:rPr>
              <a:t>sectoral</a:t>
            </a:r>
            <a:r>
              <a:rPr lang="de-DE" dirty="0">
                <a:latin typeface="Aptos" panose="020B0004020202020204" pitchFamily="34" charset="0"/>
              </a:rPr>
              <a:t> initiatives, EU </a:t>
            </a:r>
            <a:r>
              <a:rPr lang="de-DE" dirty="0" err="1">
                <a:latin typeface="Aptos" panose="020B0004020202020204" pitchFamily="34" charset="0"/>
              </a:rPr>
              <a:t>funding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specific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products</a:t>
            </a:r>
            <a:endParaRPr lang="de-DE" b="1" dirty="0">
              <a:latin typeface="Aptos" panose="020B0004020202020204" pitchFamily="34" charset="0"/>
            </a:endParaRPr>
          </a:p>
          <a:p>
            <a:pPr marL="571500" indent="-342900" fontAlgn="base">
              <a:buFont typeface="Wingdings" pitchFamily="2" charset="2"/>
              <a:buChar char="v"/>
            </a:pPr>
            <a:r>
              <a:rPr lang="de-DE" dirty="0">
                <a:latin typeface="Aptos" panose="020B0004020202020204" pitchFamily="34" charset="0"/>
              </a:rPr>
              <a:t>Adoption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common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definition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of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green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procurement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 </a:t>
            </a:r>
            <a:endParaRPr lang="de-DE" dirty="0">
              <a:solidFill>
                <a:srgbClr val="167138"/>
              </a:solidFill>
              <a:latin typeface="Aptos" panose="020B0004020202020204" pitchFamily="34" charset="0"/>
            </a:endParaRPr>
          </a:p>
          <a:p>
            <a:pPr marL="571500" indent="-342900">
              <a:buFont typeface="Wingdings" pitchFamily="2" charset="2"/>
              <a:buChar char="v"/>
            </a:pP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Extension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of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life-cycle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b="1" dirty="0" err="1">
                <a:solidFill>
                  <a:srgbClr val="167138"/>
                </a:solidFill>
                <a:latin typeface="Aptos" panose="020B0004020202020204" pitchFamily="34" charset="0"/>
              </a:rPr>
              <a:t>costing</a:t>
            </a:r>
            <a:r>
              <a:rPr lang="de-DE" b="1" dirty="0">
                <a:solidFill>
                  <a:srgbClr val="167138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methodologies</a:t>
            </a:r>
            <a:endParaRPr lang="de-DE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8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lvl="0">
              <a:buSzPct val="111111"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European Tools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for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dissemination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9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European Tools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for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dissemination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GPP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28" name="Google Shape;528;p6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46</a:t>
            </a:fld>
            <a:endParaRPr/>
          </a:p>
        </p:txBody>
      </p:sp>
      <p:grpSp>
        <p:nvGrpSpPr>
          <p:cNvPr id="529" name="Google Shape;529;p69"/>
          <p:cNvGrpSpPr/>
          <p:nvPr/>
        </p:nvGrpSpPr>
        <p:grpSpPr>
          <a:xfrm>
            <a:off x="979247" y="2954354"/>
            <a:ext cx="10233504" cy="2984770"/>
            <a:chOff x="5001" y="918874"/>
            <a:chExt cx="10233504" cy="2984770"/>
          </a:xfrm>
        </p:grpSpPr>
        <p:sp>
          <p:nvSpPr>
            <p:cNvPr id="530" name="Google Shape;530;p69"/>
            <p:cNvSpPr/>
            <p:nvPr/>
          </p:nvSpPr>
          <p:spPr>
            <a:xfrm>
              <a:off x="500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FAB50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9"/>
            <p:cNvSpPr txBox="1"/>
            <p:nvPr/>
          </p:nvSpPr>
          <p:spPr>
            <a:xfrm>
              <a:off x="29978" y="943851"/>
              <a:ext cx="1655629" cy="802837"/>
            </a:xfrm>
            <a:prstGeom prst="rect">
              <a:avLst/>
            </a:prstGeom>
            <a:solidFill>
              <a:srgbClr val="FBB50A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/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National Action Plan </a:t>
              </a:r>
              <a:r>
                <a:rPr lang="de-DE" b="1" dirty="0" err="1">
                  <a:solidFill>
                    <a:schemeClr val="bg1"/>
                  </a:solidFill>
                  <a:latin typeface="Aptos" panose="020B0004020202020204" pitchFamily="34" charset="0"/>
                </a:rPr>
                <a:t>for</a:t>
              </a:r>
              <a:r>
                <a:rPr lang="de-DE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GPP</a:t>
              </a:r>
              <a:endParaRPr lang="de-DE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32" name="Google Shape;532;p69"/>
            <p:cNvSpPr/>
            <p:nvPr/>
          </p:nvSpPr>
          <p:spPr>
            <a:xfrm>
              <a:off x="175560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69"/>
            <p:cNvSpPr/>
            <p:nvPr/>
          </p:nvSpPr>
          <p:spPr>
            <a:xfrm>
              <a:off x="34611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69"/>
            <p:cNvSpPr txBox="1"/>
            <p:nvPr/>
          </p:nvSpPr>
          <p:spPr>
            <a:xfrm>
              <a:off x="37109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>
                  <a:latin typeface="Aptos" panose="020B0004020202020204" pitchFamily="34" charset="0"/>
                </a:rPr>
                <a:t>23 out </a:t>
              </a:r>
              <a:r>
                <a:rPr lang="de-DE" b="1" dirty="0" err="1">
                  <a:latin typeface="Aptos" panose="020B0004020202020204" pitchFamily="34" charset="0"/>
                </a:rPr>
                <a:t>of</a:t>
              </a:r>
              <a:r>
                <a:rPr lang="de-DE" b="1" dirty="0">
                  <a:latin typeface="Aptos" panose="020B0004020202020204" pitchFamily="34" charset="0"/>
                </a:rPr>
                <a:t> 27 countries</a:t>
              </a:r>
              <a:endParaRPr lang="de-DE" dirty="0">
                <a:latin typeface="Aptos" panose="020B0004020202020204" pitchFamily="34" charset="0"/>
              </a:endParaRPr>
            </a:p>
          </p:txBody>
        </p:sp>
        <p:sp>
          <p:nvSpPr>
            <p:cNvPr id="535" name="Google Shape;535;p69"/>
            <p:cNvSpPr/>
            <p:nvPr/>
          </p:nvSpPr>
          <p:spPr>
            <a:xfrm>
              <a:off x="213698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A0E31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69"/>
            <p:cNvSpPr txBox="1"/>
            <p:nvPr/>
          </p:nvSpPr>
          <p:spPr>
            <a:xfrm>
              <a:off x="2161958" y="943851"/>
              <a:ext cx="1655629" cy="802837"/>
            </a:xfrm>
            <a:prstGeom prst="rect">
              <a:avLst/>
            </a:prstGeom>
            <a:solidFill>
              <a:srgbClr val="A5C52A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EU GPP </a:t>
              </a:r>
              <a:r>
                <a:rPr lang="de-DE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Criteria</a:t>
              </a:r>
              <a:r>
                <a:rPr lang="de-DE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37" name="Google Shape;537;p69"/>
            <p:cNvSpPr/>
            <p:nvPr/>
          </p:nvSpPr>
          <p:spPr>
            <a:xfrm>
              <a:off x="2307540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9"/>
            <p:cNvSpPr/>
            <p:nvPr/>
          </p:nvSpPr>
          <p:spPr>
            <a:xfrm>
              <a:off x="247809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69"/>
            <p:cNvSpPr txBox="1"/>
            <p:nvPr/>
          </p:nvSpPr>
          <p:spPr>
            <a:xfrm>
              <a:off x="250307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>
                  <a:latin typeface="Aptos" panose="020B0004020202020204" pitchFamily="34" charset="0"/>
                </a:rPr>
                <a:t>20 EU GPP </a:t>
              </a:r>
              <a:r>
                <a:rPr lang="de-DE" b="1" dirty="0" err="1">
                  <a:latin typeface="Aptos" panose="020B0004020202020204" pitchFamily="34" charset="0"/>
                </a:rPr>
                <a:t>Criteria</a:t>
              </a:r>
              <a:r>
                <a:rPr lang="de-DE" b="1" dirty="0">
                  <a:latin typeface="Aptos" panose="020B0004020202020204" pitchFamily="34" charset="0"/>
                </a:rPr>
                <a:t> </a:t>
              </a:r>
              <a:endParaRPr lang="de-DE" dirty="0">
                <a:latin typeface="Aptos" panose="020B0004020202020204" pitchFamily="34" charset="0"/>
              </a:endParaRPr>
            </a:p>
          </p:txBody>
        </p:sp>
        <p:sp>
          <p:nvSpPr>
            <p:cNvPr id="540" name="Google Shape;540;p69"/>
            <p:cNvSpPr/>
            <p:nvPr/>
          </p:nvSpPr>
          <p:spPr>
            <a:xfrm>
              <a:off x="2307540" y="1771666"/>
              <a:ext cx="170558" cy="1705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9"/>
            <p:cNvSpPr/>
            <p:nvPr/>
          </p:nvSpPr>
          <p:spPr>
            <a:xfrm>
              <a:off x="2478098" y="3050853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69"/>
            <p:cNvSpPr txBox="1"/>
            <p:nvPr/>
          </p:nvSpPr>
          <p:spPr>
            <a:xfrm>
              <a:off x="2503075" y="3075830"/>
              <a:ext cx="1314513" cy="8028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>
                  <a:solidFill>
                    <a:srgbClr val="000000"/>
                  </a:solidFill>
                  <a:latin typeface="Aptos" panose="020B0004020202020204" pitchFamily="34" charset="0"/>
                </a:rPr>
                <a:t>European Toolkit</a:t>
              </a:r>
              <a:endParaRPr lang="de-DE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43" name="Google Shape;543;p69"/>
            <p:cNvSpPr/>
            <p:nvPr/>
          </p:nvSpPr>
          <p:spPr>
            <a:xfrm>
              <a:off x="426896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32CC2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9"/>
            <p:cNvSpPr txBox="1"/>
            <p:nvPr/>
          </p:nvSpPr>
          <p:spPr>
            <a:xfrm>
              <a:off x="4293938" y="943851"/>
              <a:ext cx="1655629" cy="802837"/>
            </a:xfrm>
            <a:prstGeom prst="rect">
              <a:avLst/>
            </a:prstGeom>
            <a:solidFill>
              <a:srgbClr val="5FB135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GPP </a:t>
              </a:r>
              <a:r>
                <a:rPr lang="de-DE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Goal</a:t>
              </a:r>
              <a:r>
                <a:rPr lang="de-DE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45" name="Google Shape;545;p69"/>
            <p:cNvSpPr/>
            <p:nvPr/>
          </p:nvSpPr>
          <p:spPr>
            <a:xfrm>
              <a:off x="443951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9"/>
            <p:cNvSpPr/>
            <p:nvPr/>
          </p:nvSpPr>
          <p:spPr>
            <a:xfrm>
              <a:off x="461007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69"/>
            <p:cNvSpPr txBox="1"/>
            <p:nvPr/>
          </p:nvSpPr>
          <p:spPr>
            <a:xfrm>
              <a:off x="463505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b="1" i="0" u="none" strike="noStrike" cap="none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50%</a:t>
              </a:r>
              <a:endParaRPr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48" name="Google Shape;548;p69"/>
            <p:cNvSpPr/>
            <p:nvPr/>
          </p:nvSpPr>
          <p:spPr>
            <a:xfrm>
              <a:off x="640094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35B579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9"/>
            <p:cNvSpPr txBox="1"/>
            <p:nvPr/>
          </p:nvSpPr>
          <p:spPr>
            <a:xfrm>
              <a:off x="6425918" y="943851"/>
              <a:ext cx="1655629" cy="802837"/>
            </a:xfrm>
            <a:prstGeom prst="rect">
              <a:avLst/>
            </a:prstGeom>
            <a:solidFill>
              <a:srgbClr val="187138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de-DE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Monitoring </a:t>
              </a:r>
              <a:r>
                <a:rPr lang="de-DE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indicators</a:t>
              </a:r>
              <a:endParaRPr lang="de-DE" b="1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50" name="Google Shape;550;p69"/>
            <p:cNvSpPr/>
            <p:nvPr/>
          </p:nvSpPr>
          <p:spPr>
            <a:xfrm>
              <a:off x="657149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69"/>
            <p:cNvSpPr/>
            <p:nvPr/>
          </p:nvSpPr>
          <p:spPr>
            <a:xfrm>
              <a:off x="6742058" y="1984864"/>
              <a:ext cx="1364467" cy="852791"/>
            </a:xfrm>
            <a:prstGeom prst="roundRect">
              <a:avLst>
                <a:gd name="adj" fmla="val 10000"/>
              </a:avLst>
            </a:prstGeom>
            <a:ln>
              <a:solidFill>
                <a:srgbClr val="167138"/>
              </a:solidFill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552" name="Google Shape;552;p69"/>
            <p:cNvSpPr txBox="1"/>
            <p:nvPr/>
          </p:nvSpPr>
          <p:spPr>
            <a:xfrm>
              <a:off x="6767028" y="2009845"/>
              <a:ext cx="1393200" cy="80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>
                <a:lnSpc>
                  <a:spcPct val="90000"/>
                </a:lnSpc>
                <a:buSzPts val="1900"/>
                <a:buNone/>
                <a:defRPr b="1">
                  <a:solidFill>
                    <a:srgbClr val="000000"/>
                  </a:solidFill>
                  <a:latin typeface="Aptos" panose="020B0004020202020204" pitchFamily="34" charset="0"/>
                  <a:ea typeface="Arial"/>
                  <a:cs typeface="Arial"/>
                </a:defRPr>
              </a:lvl1pPr>
              <a:lvl2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>
                <a:defRPr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r>
                <a:rPr lang="de-DE" dirty="0"/>
                <a:t>Green/total </a:t>
              </a:r>
              <a:r>
                <a:rPr lang="de-DE" dirty="0" err="1"/>
                <a:t>purchases</a:t>
              </a:r>
              <a:endParaRPr lang="de-DE" dirty="0"/>
            </a:p>
          </p:txBody>
        </p:sp>
        <p:sp>
          <p:nvSpPr>
            <p:cNvPr id="553" name="Google Shape;553;p69"/>
            <p:cNvSpPr/>
            <p:nvPr/>
          </p:nvSpPr>
          <p:spPr>
            <a:xfrm>
              <a:off x="8532921" y="918874"/>
              <a:ext cx="1705583" cy="852791"/>
            </a:xfrm>
            <a:prstGeom prst="roundRect">
              <a:avLst>
                <a:gd name="adj" fmla="val 10000"/>
              </a:avLst>
            </a:prstGeom>
            <a:solidFill>
              <a:srgbClr val="4393A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69"/>
            <p:cNvSpPr txBox="1"/>
            <p:nvPr/>
          </p:nvSpPr>
          <p:spPr>
            <a:xfrm>
              <a:off x="8557898" y="943851"/>
              <a:ext cx="1655629" cy="802837"/>
            </a:xfrm>
            <a:prstGeom prst="rect">
              <a:avLst/>
            </a:prstGeom>
            <a:solidFill>
              <a:srgbClr val="4C7BA5"/>
            </a:solidFill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1900"/>
              </a:pPr>
              <a:r>
                <a:rPr lang="de-DE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Circular</a:t>
              </a:r>
              <a:r>
                <a:rPr lang="de-DE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Economy</a:t>
              </a:r>
              <a:r>
                <a:rPr lang="de-DE" b="1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endParaRPr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55" name="Google Shape;555;p69"/>
            <p:cNvSpPr/>
            <p:nvPr/>
          </p:nvSpPr>
          <p:spPr>
            <a:xfrm>
              <a:off x="8703479" y="1771666"/>
              <a:ext cx="170558" cy="6395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295A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69"/>
            <p:cNvSpPr/>
            <p:nvPr/>
          </p:nvSpPr>
          <p:spPr>
            <a:xfrm>
              <a:off x="8874038" y="1984864"/>
              <a:ext cx="1364467" cy="8527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4393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69"/>
            <p:cNvSpPr txBox="1"/>
            <p:nvPr/>
          </p:nvSpPr>
          <p:spPr>
            <a:xfrm>
              <a:off x="8899015" y="2009841"/>
              <a:ext cx="1314513" cy="8028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de-DE" b="1" i="0" u="none" strike="noStrike" cap="none">
                  <a:solidFill>
                    <a:srgbClr val="000000"/>
                  </a:solidFill>
                  <a:latin typeface="Aptos" panose="020B0004020202020204" pitchFamily="34" charset="0"/>
                  <a:sym typeface="Arial"/>
                </a:rPr>
                <a:t>CE indicator n.2</a:t>
              </a:r>
              <a:endParaRPr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86aeba7f74_1_434"/>
          <p:cNvSpPr txBox="1">
            <a:spLocks noGrp="1"/>
          </p:cNvSpPr>
          <p:nvPr>
            <p:ph type="title"/>
          </p:nvPr>
        </p:nvSpPr>
        <p:spPr>
          <a:xfrm>
            <a:off x="581322" y="423637"/>
            <a:ext cx="67878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EU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criteria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63" name="Google Shape;563;g386aeba7f74_1_434"/>
          <p:cNvSpPr txBox="1">
            <a:spLocks noGrp="1"/>
          </p:cNvSpPr>
          <p:nvPr>
            <p:ph type="body" idx="1"/>
          </p:nvPr>
        </p:nvSpPr>
        <p:spPr>
          <a:xfrm>
            <a:off x="581322" y="2206508"/>
            <a:ext cx="3187500" cy="27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/>
          </a:bodyPr>
          <a:lstStyle/>
          <a:p>
            <a:pPr marL="230399" lvl="0" indent="0">
              <a:buSzPts val="2595"/>
            </a:pPr>
            <a:r>
              <a:rPr lang="de-DE" dirty="0">
                <a:latin typeface="Aptos" panose="020B0004020202020204" pitchFamily="34" charset="0"/>
              </a:rPr>
              <a:t>The </a:t>
            </a:r>
            <a:r>
              <a:rPr lang="de-DE" dirty="0" err="1">
                <a:latin typeface="Aptos" panose="020B0004020202020204" pitchFamily="34" charset="0"/>
              </a:rPr>
              <a:t>Commission</a:t>
            </a:r>
            <a:r>
              <a:rPr lang="de-DE" dirty="0">
                <a:latin typeface="Aptos" panose="020B0004020202020204" pitchFamily="34" charset="0"/>
              </a:rPr>
              <a:t> Communication on Public </a:t>
            </a:r>
            <a:r>
              <a:rPr lang="de-DE" dirty="0" err="1">
                <a:latin typeface="Aptos" panose="020B0004020202020204" pitchFamily="34" charset="0"/>
              </a:rPr>
              <a:t>Procurement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for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Better</a:t>
            </a:r>
            <a:r>
              <a:rPr lang="de-DE" dirty="0">
                <a:latin typeface="Aptos" panose="020B0004020202020204" pitchFamily="34" charset="0"/>
              </a:rPr>
              <a:t> Environment (</a:t>
            </a:r>
            <a:r>
              <a:rPr lang="de-DE" dirty="0" err="1">
                <a:latin typeface="Aptos" panose="020B0004020202020204" pitchFamily="34" charset="0"/>
              </a:rPr>
              <a:t>No</a:t>
            </a:r>
            <a:r>
              <a:rPr lang="de-DE" dirty="0">
                <a:latin typeface="Aptos" panose="020B0004020202020204" pitchFamily="34" charset="0"/>
              </a:rPr>
              <a:t>. 400 </a:t>
            </a:r>
            <a:r>
              <a:rPr lang="de-DE" dirty="0" err="1">
                <a:latin typeface="Aptos" panose="020B0004020202020204" pitchFamily="34" charset="0"/>
              </a:rPr>
              <a:t>of</a:t>
            </a:r>
            <a:r>
              <a:rPr lang="de-DE" dirty="0">
                <a:latin typeface="Aptos" panose="020B0004020202020204" pitchFamily="34" charset="0"/>
              </a:rPr>
              <a:t> 2008) </a:t>
            </a:r>
            <a:r>
              <a:rPr lang="de-DE" dirty="0" err="1">
                <a:latin typeface="Aptos" panose="020B0004020202020204" pitchFamily="34" charset="0"/>
              </a:rPr>
              <a:t>establishes</a:t>
            </a:r>
            <a:r>
              <a:rPr lang="de-DE" dirty="0">
                <a:latin typeface="Aptos" panose="020B0004020202020204" pitchFamily="34" charset="0"/>
              </a:rPr>
              <a:t> Common European </a:t>
            </a:r>
            <a:r>
              <a:rPr lang="de-DE" dirty="0" err="1">
                <a:latin typeface="Aptos" panose="020B0004020202020204" pitchFamily="34" charset="0"/>
              </a:rPr>
              <a:t>Criteria</a:t>
            </a:r>
            <a:r>
              <a:rPr lang="de-DE" dirty="0">
                <a:latin typeface="Aptos" panose="020B0004020202020204" pitchFamily="34" charset="0"/>
              </a:rPr>
              <a:t> (GPP </a:t>
            </a:r>
            <a:r>
              <a:rPr lang="de-DE" dirty="0" err="1">
                <a:latin typeface="Aptos" panose="020B0004020202020204" pitchFamily="34" charset="0"/>
              </a:rPr>
              <a:t>Criteria</a:t>
            </a:r>
            <a:r>
              <a:rPr lang="de-DE" dirty="0">
                <a:latin typeface="Aptos" panose="020B0004020202020204" pitchFamily="34" charset="0"/>
              </a:rPr>
              <a:t>) </a:t>
            </a:r>
            <a:r>
              <a:rPr lang="de-DE" dirty="0" err="1">
                <a:latin typeface="Aptos" panose="020B0004020202020204" pitchFamily="34" charset="0"/>
              </a:rPr>
              <a:t>which</a:t>
            </a:r>
            <a:r>
              <a:rPr lang="de-DE" dirty="0">
                <a:latin typeface="Aptos" panose="020B0004020202020204" pitchFamily="34" charset="0"/>
              </a:rPr>
              <a:t>:</a:t>
            </a:r>
          </a:p>
        </p:txBody>
      </p:sp>
      <p:sp>
        <p:nvSpPr>
          <p:cNvPr id="564" name="Google Shape;564;g386aeba7f74_1_434"/>
          <p:cNvSpPr/>
          <p:nvPr/>
        </p:nvSpPr>
        <p:spPr>
          <a:xfrm>
            <a:off x="1442809" y="4956008"/>
            <a:ext cx="1941600" cy="9795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4452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386aeba7f74_1_434"/>
          <p:cNvSpPr txBox="1"/>
          <p:nvPr/>
        </p:nvSpPr>
        <p:spPr>
          <a:xfrm>
            <a:off x="3975232" y="2897659"/>
            <a:ext cx="79854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Are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defined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on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basis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: 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Life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cycle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analysis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background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documents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) and Multi-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stakeholder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sharing</a:t>
            </a:r>
            <a:endParaRPr lang="de-DE" sz="24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Provide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definition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scope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of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application</a:t>
            </a:r>
            <a:endParaRPr lang="de-DE" sz="24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Identify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the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main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environmental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impacts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(environmental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aspects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and GPP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approach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)</a:t>
            </a:r>
            <a:endParaRPr lang="de-DE" sz="2400" b="1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Define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GPP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Criteria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: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basic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and </a:t>
            </a: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general</a:t>
            </a:r>
            <a:endParaRPr lang="de-DE" sz="2400" b="1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Describe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verification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systems</a:t>
            </a:r>
            <a:endParaRPr lang="de-DE" sz="2400" dirty="0">
              <a:solidFill>
                <a:srgbClr val="3F3F3F"/>
              </a:solidFill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3F3F3F"/>
                </a:solidFill>
                <a:latin typeface="Aptos" panose="020B0004020202020204" pitchFamily="34" charset="0"/>
              </a:rPr>
              <a:t>Calculate</a:t>
            </a:r>
            <a:r>
              <a:rPr lang="de-DE" sz="240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life-cycle</a:t>
            </a:r>
            <a:r>
              <a:rPr lang="de-DE" sz="2400" b="1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400" b="1" dirty="0" err="1">
                <a:solidFill>
                  <a:srgbClr val="3F3F3F"/>
                </a:solidFill>
                <a:latin typeface="Aptos" panose="020B0004020202020204" pitchFamily="34" charset="0"/>
              </a:rPr>
              <a:t>costs</a:t>
            </a:r>
            <a:endParaRPr lang="de-DE" sz="2400" dirty="0">
              <a:solidFill>
                <a:srgbClr val="3F3F3F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6aeba7f74_0_0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EU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Criteria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: 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groups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of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products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 and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services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71" name="Google Shape;571;g386aeba7f74_0_0"/>
          <p:cNvGrpSpPr/>
          <p:nvPr/>
        </p:nvGrpSpPr>
        <p:grpSpPr>
          <a:xfrm>
            <a:off x="-2901900" y="1548457"/>
            <a:ext cx="13016447" cy="5878200"/>
            <a:chOff x="-4933900" y="-756284"/>
            <a:chExt cx="13016447" cy="5878200"/>
          </a:xfrm>
        </p:grpSpPr>
        <p:sp>
          <p:nvSpPr>
            <p:cNvPr id="572" name="Google Shape;572;g386aeba7f74_0_0"/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86aeba7f74_0_0"/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86aeba7f74_0_0"/>
            <p:cNvSpPr txBox="1"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Cleaning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products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services</a:t>
              </a:r>
              <a:endParaRPr lang="de-DE" sz="2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75" name="Google Shape;575;g386aeba7f74_0_0"/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86aeba7f74_0_0"/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86aeba7f74_0_0"/>
            <p:cNvSpPr txBox="1"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Copying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graphic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paper</a:t>
              </a:r>
              <a:endParaRPr lang="de-DE" sz="2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78" name="Google Shape;578;g386aeba7f74_0_0"/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386aeba7f74_0_0"/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86aeba7f74_0_0"/>
            <p:cNvSpPr txBox="1"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Paints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varnishes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road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signs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1" name="Google Shape;581;g386aeba7f74_0_0"/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386aeba7f74_0_0"/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386aeba7f74_0_0"/>
            <p:cNvSpPr txBox="1"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Electrical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electronic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equipment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584" name="Google Shape;584;g386aeba7f74_0_0"/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386aeba7f74_0_0"/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386aeba7f74_0_0"/>
            <p:cNvSpPr txBox="1"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Electricity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7" name="Google Shape;587;g386aeba7f74_0_0"/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386aeba7f74_0_0"/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86aeba7f74_0_0"/>
            <p:cNvSpPr txBox="1"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Food,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catering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vending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machines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90" name="Google Shape;590;g386aeba7f74_0_0"/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86aeba7f74_0_0"/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86aeba7f74_0_0"/>
            <p:cNvSpPr txBox="1"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Interior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furnishings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93" name="Google Shape;593;g386aeba7f74_0_0"/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>
          <a:extLst>
            <a:ext uri="{FF2B5EF4-FFF2-40B4-BE49-F238E27FC236}">
              <a16:creationId xmlns:a16="http://schemas.microsoft.com/office/drawing/2014/main" id="{B2659357-022B-541F-EAA7-7304B1FCC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6aeba7f74_0_0">
            <a:extLst>
              <a:ext uri="{FF2B5EF4-FFF2-40B4-BE49-F238E27FC236}">
                <a16:creationId xmlns:a16="http://schemas.microsoft.com/office/drawing/2014/main" id="{78AEC9A6-F868-1E9D-45EF-B491656285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EU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Criteria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: 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groups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of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products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 and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services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71" name="Google Shape;571;g386aeba7f74_0_0">
            <a:extLst>
              <a:ext uri="{FF2B5EF4-FFF2-40B4-BE49-F238E27FC236}">
                <a16:creationId xmlns:a16="http://schemas.microsoft.com/office/drawing/2014/main" id="{59938A5E-0A8B-0F4D-315E-C9C20BF010D2}"/>
              </a:ext>
            </a:extLst>
          </p:cNvPr>
          <p:cNvGrpSpPr/>
          <p:nvPr/>
        </p:nvGrpSpPr>
        <p:grpSpPr>
          <a:xfrm>
            <a:off x="-2901900" y="1548457"/>
            <a:ext cx="13016447" cy="5878200"/>
            <a:chOff x="-4933900" y="-756284"/>
            <a:chExt cx="13016447" cy="5878200"/>
          </a:xfrm>
        </p:grpSpPr>
        <p:sp>
          <p:nvSpPr>
            <p:cNvPr id="572" name="Google Shape;572;g386aeba7f74_0_0">
              <a:extLst>
                <a:ext uri="{FF2B5EF4-FFF2-40B4-BE49-F238E27FC236}">
                  <a16:creationId xmlns:a16="http://schemas.microsoft.com/office/drawing/2014/main" id="{CFA89B9E-79E3-8011-593B-88FB49880B23}"/>
                </a:ext>
              </a:extLst>
            </p:cNvPr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86aeba7f74_0_0">
              <a:extLst>
                <a:ext uri="{FF2B5EF4-FFF2-40B4-BE49-F238E27FC236}">
                  <a16:creationId xmlns:a16="http://schemas.microsoft.com/office/drawing/2014/main" id="{E0D9A417-D507-D3F0-CA23-D9BB0577D525}"/>
                </a:ext>
              </a:extLst>
            </p:cNvPr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86aeba7f74_0_0">
              <a:extLst>
                <a:ext uri="{FF2B5EF4-FFF2-40B4-BE49-F238E27FC236}">
                  <a16:creationId xmlns:a16="http://schemas.microsoft.com/office/drawing/2014/main" id="{7F43F650-3D73-FE3C-2487-A71786FDD693}"/>
                </a:ext>
              </a:extLst>
            </p:cNvPr>
            <p:cNvSpPr txBox="1"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Data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centres</a:t>
              </a:r>
              <a:endParaRPr lang="de-DE" sz="2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75" name="Google Shape;575;g386aeba7f74_0_0">
              <a:extLst>
                <a:ext uri="{FF2B5EF4-FFF2-40B4-BE49-F238E27FC236}">
                  <a16:creationId xmlns:a16="http://schemas.microsoft.com/office/drawing/2014/main" id="{AC86584C-9B0F-E34A-8907-41393DD00C44}"/>
                </a:ext>
              </a:extLst>
            </p:cNvPr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86aeba7f74_0_0">
              <a:extLst>
                <a:ext uri="{FF2B5EF4-FFF2-40B4-BE49-F238E27FC236}">
                  <a16:creationId xmlns:a16="http://schemas.microsoft.com/office/drawing/2014/main" id="{56157DF2-D50E-96AF-2D0E-2BF747237568}"/>
                </a:ext>
              </a:extLst>
            </p:cNvPr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86aeba7f74_0_0">
              <a:extLst>
                <a:ext uri="{FF2B5EF4-FFF2-40B4-BE49-F238E27FC236}">
                  <a16:creationId xmlns:a16="http://schemas.microsoft.com/office/drawing/2014/main" id="{21EA7048-9203-81D1-A7CA-E4C5EE16FCC3}"/>
                </a:ext>
              </a:extLst>
            </p:cNvPr>
            <p:cNvSpPr txBox="1"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Imaging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equipment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consumables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printing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services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78" name="Google Shape;578;g386aeba7f74_0_0">
              <a:extLst>
                <a:ext uri="{FF2B5EF4-FFF2-40B4-BE49-F238E27FC236}">
                  <a16:creationId xmlns:a16="http://schemas.microsoft.com/office/drawing/2014/main" id="{872093B1-B9A1-64D7-093F-E585EFF62F7C}"/>
                </a:ext>
              </a:extLst>
            </p:cNvPr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386aeba7f74_0_0">
              <a:extLst>
                <a:ext uri="{FF2B5EF4-FFF2-40B4-BE49-F238E27FC236}">
                  <a16:creationId xmlns:a16="http://schemas.microsoft.com/office/drawing/2014/main" id="{398C8C9C-F2CC-CFA8-DAF1-ED4CD940AF90}"/>
                </a:ext>
              </a:extLst>
            </p:cNvPr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86aeba7f74_0_0">
              <a:extLst>
                <a:ext uri="{FF2B5EF4-FFF2-40B4-BE49-F238E27FC236}">
                  <a16:creationId xmlns:a16="http://schemas.microsoft.com/office/drawing/2014/main" id="{C48ED0A6-509A-DF16-FF4E-213B49A24C3A}"/>
                </a:ext>
              </a:extLst>
            </p:cNvPr>
            <p:cNvSpPr txBox="1"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Road design,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construction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maintenance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1" name="Google Shape;581;g386aeba7f74_0_0">
              <a:extLst>
                <a:ext uri="{FF2B5EF4-FFF2-40B4-BE49-F238E27FC236}">
                  <a16:creationId xmlns:a16="http://schemas.microsoft.com/office/drawing/2014/main" id="{07F9D3E9-BBE2-2983-E26F-C7DB5051438D}"/>
                </a:ext>
              </a:extLst>
            </p:cNvPr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386aeba7f74_0_0">
              <a:extLst>
                <a:ext uri="{FF2B5EF4-FFF2-40B4-BE49-F238E27FC236}">
                  <a16:creationId xmlns:a16="http://schemas.microsoft.com/office/drawing/2014/main" id="{9D05FF91-F9E0-FED7-9105-6692A7A91E0F}"/>
                </a:ext>
              </a:extLst>
            </p:cNvPr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386aeba7f74_0_0">
              <a:extLst>
                <a:ext uri="{FF2B5EF4-FFF2-40B4-BE49-F238E27FC236}">
                  <a16:creationId xmlns:a16="http://schemas.microsoft.com/office/drawing/2014/main" id="{96E031FC-1E5F-F317-99A3-DC1C58215510}"/>
                </a:ext>
              </a:extLst>
            </p:cNvPr>
            <p:cNvSpPr txBox="1"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Sanitary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fittings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4" name="Google Shape;584;g386aeba7f74_0_0">
              <a:extLst>
                <a:ext uri="{FF2B5EF4-FFF2-40B4-BE49-F238E27FC236}">
                  <a16:creationId xmlns:a16="http://schemas.microsoft.com/office/drawing/2014/main" id="{A0B4FBA8-8F3D-F4D9-6B29-4594B467AC0F}"/>
                </a:ext>
              </a:extLst>
            </p:cNvPr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386aeba7f74_0_0">
              <a:extLst>
                <a:ext uri="{FF2B5EF4-FFF2-40B4-BE49-F238E27FC236}">
                  <a16:creationId xmlns:a16="http://schemas.microsoft.com/office/drawing/2014/main" id="{8DE8B228-FBF0-0D5E-00B1-613546866EF7}"/>
                </a:ext>
              </a:extLst>
            </p:cNvPr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386aeba7f74_0_0">
              <a:extLst>
                <a:ext uri="{FF2B5EF4-FFF2-40B4-BE49-F238E27FC236}">
                  <a16:creationId xmlns:a16="http://schemas.microsoft.com/office/drawing/2014/main" id="{B9A4AF24-6C3F-6092-F865-D40FD7F746B3}"/>
                </a:ext>
              </a:extLst>
            </p:cNvPr>
            <p:cNvSpPr txBox="1"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Street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lighting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traffic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signs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7" name="Google Shape;587;g386aeba7f74_0_0">
              <a:extLst>
                <a:ext uri="{FF2B5EF4-FFF2-40B4-BE49-F238E27FC236}">
                  <a16:creationId xmlns:a16="http://schemas.microsoft.com/office/drawing/2014/main" id="{89FD528F-DCE6-6C38-88B8-7D904FD7CF0A}"/>
                </a:ext>
              </a:extLst>
            </p:cNvPr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386aeba7f74_0_0">
              <a:extLst>
                <a:ext uri="{FF2B5EF4-FFF2-40B4-BE49-F238E27FC236}">
                  <a16:creationId xmlns:a16="http://schemas.microsoft.com/office/drawing/2014/main" id="{9EDAFB38-33FD-9B53-92E3-D96407B462CA}"/>
                </a:ext>
              </a:extLst>
            </p:cNvPr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86aeba7f74_0_0">
              <a:extLst>
                <a:ext uri="{FF2B5EF4-FFF2-40B4-BE49-F238E27FC236}">
                  <a16:creationId xmlns:a16="http://schemas.microsoft.com/office/drawing/2014/main" id="{F9104FFC-67D2-8ED1-7E64-D329B66B87DA}"/>
                </a:ext>
              </a:extLst>
            </p:cNvPr>
            <p:cNvSpPr txBox="1"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Textiles</a:t>
              </a:r>
            </a:p>
          </p:txBody>
        </p:sp>
        <p:sp>
          <p:nvSpPr>
            <p:cNvPr id="590" name="Google Shape;590;g386aeba7f74_0_0">
              <a:extLst>
                <a:ext uri="{FF2B5EF4-FFF2-40B4-BE49-F238E27FC236}">
                  <a16:creationId xmlns:a16="http://schemas.microsoft.com/office/drawing/2014/main" id="{63673121-5A64-BBA5-1E1F-B15E05091064}"/>
                </a:ext>
              </a:extLst>
            </p:cNvPr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86aeba7f74_0_0">
              <a:extLst>
                <a:ext uri="{FF2B5EF4-FFF2-40B4-BE49-F238E27FC236}">
                  <a16:creationId xmlns:a16="http://schemas.microsoft.com/office/drawing/2014/main" id="{9D217420-E83C-676E-F3D4-EF4EFD75C6B6}"/>
                </a:ext>
              </a:extLst>
            </p:cNvPr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86aeba7f74_0_0">
              <a:extLst>
                <a:ext uri="{FF2B5EF4-FFF2-40B4-BE49-F238E27FC236}">
                  <a16:creationId xmlns:a16="http://schemas.microsoft.com/office/drawing/2014/main" id="{A3D7E26A-F62D-6C95-78DD-0AC0B35D3D60}"/>
                </a:ext>
              </a:extLst>
            </p:cNvPr>
            <p:cNvSpPr txBox="1"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Sanitary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vessels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urinals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93" name="Google Shape;593;g386aeba7f74_0_0">
              <a:extLst>
                <a:ext uri="{FF2B5EF4-FFF2-40B4-BE49-F238E27FC236}">
                  <a16:creationId xmlns:a16="http://schemas.microsoft.com/office/drawing/2014/main" id="{A371CCE7-A069-A464-15EF-703D63E92927}"/>
                </a:ext>
              </a:extLst>
            </p:cNvPr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66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667893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What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does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„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sustainability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“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mean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?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6" name="Google Shape;136;p8"/>
          <p:cNvSpPr txBox="1">
            <a:spLocks noGrp="1"/>
          </p:cNvSpPr>
          <p:nvPr>
            <p:ph type="body" idx="1"/>
          </p:nvPr>
        </p:nvSpPr>
        <p:spPr>
          <a:xfrm>
            <a:off x="575310" y="2401343"/>
            <a:ext cx="548419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ts val="2800"/>
            </a:pPr>
            <a:r>
              <a:rPr lang="de-DE" sz="2400" b="1" dirty="0">
                <a:solidFill>
                  <a:srgbClr val="595959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A </a:t>
            </a:r>
            <a:r>
              <a:rPr lang="de-DE" sz="2400" b="1" dirty="0" err="1">
                <a:solidFill>
                  <a:srgbClr val="595959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few</a:t>
            </a:r>
            <a:r>
              <a:rPr lang="de-DE" sz="2400" b="1" dirty="0">
                <a:solidFill>
                  <a:srgbClr val="595959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2400" b="1" dirty="0" err="1">
                <a:solidFill>
                  <a:srgbClr val="595959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historical</a:t>
            </a:r>
            <a:r>
              <a:rPr lang="de-DE" sz="2400" b="1" dirty="0">
                <a:solidFill>
                  <a:srgbClr val="595959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 </a:t>
            </a:r>
            <a:r>
              <a:rPr lang="de-DE" sz="2400" b="1" dirty="0" err="1">
                <a:solidFill>
                  <a:srgbClr val="595959"/>
                </a:solidFill>
                <a:latin typeface="Aptos Serif" panose="02020604070405020304" pitchFamily="18" charset="0"/>
                <a:ea typeface="Play"/>
                <a:cs typeface="Aptos Serif" panose="02020604070405020304" pitchFamily="18" charset="0"/>
                <a:sym typeface="Play"/>
              </a:rPr>
              <a:t>dates</a:t>
            </a:r>
            <a:endParaRPr lang="de-DE" sz="2400" b="1" dirty="0">
              <a:solidFill>
                <a:srgbClr val="595959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532356" y="3366302"/>
            <a:ext cx="60939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b="1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1972 – 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United 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Nations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Conference on 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the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Human Environment</a:t>
            </a:r>
            <a:endParaRPr lang="de-DE" sz="2000" dirty="0">
              <a:solidFill>
                <a:srgbClr val="035854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532356" y="5257618"/>
            <a:ext cx="609391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b="1" dirty="0">
                <a:latin typeface="Aptos" panose="020B0004020202020204" pitchFamily="34" charset="0"/>
                <a:ea typeface="Roboto"/>
                <a:cs typeface="Roboto"/>
                <a:sym typeface="Roboto"/>
              </a:rPr>
              <a:t>1987 – 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Brundtland Report: „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Our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Common Future“</a:t>
            </a:r>
            <a:endParaRPr lang="de-DE" sz="2000" dirty="0">
              <a:solidFill>
                <a:srgbClr val="035854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532356" y="4342513"/>
            <a:ext cx="59526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ts val="2000"/>
            </a:pPr>
            <a:r>
              <a:rPr lang="de-DE" sz="2000" b="1" dirty="0">
                <a:solidFill>
                  <a:schemeClr val="dk1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1972 – 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Report „The Limits 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Groth“ </a:t>
            </a:r>
          </a:p>
          <a:p>
            <a:pPr lvl="0">
              <a:buClr>
                <a:schemeClr val="dk1"/>
              </a:buClr>
              <a:buSzPts val="2000"/>
            </a:pP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(Club </a:t>
            </a:r>
            <a:r>
              <a:rPr lang="de-DE" sz="2000" b="1" dirty="0" err="1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of</a:t>
            </a:r>
            <a:r>
              <a:rPr lang="de-DE" sz="2000" b="1" dirty="0">
                <a:solidFill>
                  <a:srgbClr val="035854"/>
                </a:solidFill>
                <a:latin typeface="Aptos" panose="020B0004020202020204" pitchFamily="34" charset="0"/>
                <a:ea typeface="Roboto"/>
                <a:cs typeface="Roboto"/>
                <a:sym typeface="Roboto"/>
              </a:rPr>
              <a:t> Rome)</a:t>
            </a:r>
            <a:endParaRPr lang="de-DE" sz="2000" dirty="0">
              <a:latin typeface="Aptos" panose="020B0004020202020204" pitchFamily="34" charset="0"/>
            </a:endParaRPr>
          </a:p>
        </p:txBody>
      </p:sp>
      <p:pic>
        <p:nvPicPr>
          <p:cNvPr id="140" name="Google Shape;140;p8" descr="Globo terrestre: Asi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57" y="3491998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 descr="Documento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57" y="4455629"/>
            <a:ext cx="481653" cy="4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 descr="Mano aperta con pianta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56" y="5382941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4CF7C30F-77F5-21B4-2D86-92E01765504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6"/>
          <a:srcRect t="8115" b="8115"/>
          <a:stretch>
            <a:fillRect/>
          </a:stretch>
        </p:blipFill>
        <p:spPr>
          <a:prstGeom prst="flowChartDelay">
            <a:avLst/>
          </a:prstGeom>
          <a:solidFill>
            <a:srgbClr val="87C3CD"/>
          </a:solidFill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2740451-7B63-71E2-7003-DE55A3BAD7BE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>
          <a:extLst>
            <a:ext uri="{FF2B5EF4-FFF2-40B4-BE49-F238E27FC236}">
              <a16:creationId xmlns:a16="http://schemas.microsoft.com/office/drawing/2014/main" id="{232D1C72-253B-D1AF-84F8-E2E5A43DA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6aeba7f74_0_0">
            <a:extLst>
              <a:ext uri="{FF2B5EF4-FFF2-40B4-BE49-F238E27FC236}">
                <a16:creationId xmlns:a16="http://schemas.microsoft.com/office/drawing/2014/main" id="{6BE4B4AD-AC78-3347-0A48-BDDD361A53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EU GPP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Criteria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: 20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groups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of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products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 and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"/>
                  </a:ext>
                </a:extLst>
              </a:rPr>
              <a:t>services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grpSp>
        <p:nvGrpSpPr>
          <p:cNvPr id="571" name="Google Shape;571;g386aeba7f74_0_0">
            <a:extLst>
              <a:ext uri="{FF2B5EF4-FFF2-40B4-BE49-F238E27FC236}">
                <a16:creationId xmlns:a16="http://schemas.microsoft.com/office/drawing/2014/main" id="{169A745C-2EDE-6850-D0D5-5021B7077696}"/>
              </a:ext>
            </a:extLst>
          </p:cNvPr>
          <p:cNvGrpSpPr/>
          <p:nvPr/>
        </p:nvGrpSpPr>
        <p:grpSpPr>
          <a:xfrm>
            <a:off x="-2901900" y="1548457"/>
            <a:ext cx="13016447" cy="5878200"/>
            <a:chOff x="-4933900" y="-756284"/>
            <a:chExt cx="13016447" cy="5878200"/>
          </a:xfrm>
        </p:grpSpPr>
        <p:sp>
          <p:nvSpPr>
            <p:cNvPr id="572" name="Google Shape;572;g386aeba7f74_0_0">
              <a:extLst>
                <a:ext uri="{FF2B5EF4-FFF2-40B4-BE49-F238E27FC236}">
                  <a16:creationId xmlns:a16="http://schemas.microsoft.com/office/drawing/2014/main" id="{783A1843-47D0-ADB0-CD81-AE5D3BA343B6}"/>
                </a:ext>
              </a:extLst>
            </p:cNvPr>
            <p:cNvSpPr/>
            <p:nvPr/>
          </p:nvSpPr>
          <p:spPr>
            <a:xfrm>
              <a:off x="-4933900" y="-756284"/>
              <a:ext cx="5878200" cy="5878200"/>
            </a:xfrm>
            <a:prstGeom prst="blockArc">
              <a:avLst>
                <a:gd name="adj1" fmla="val 18900000"/>
                <a:gd name="adj2" fmla="val 2700000"/>
                <a:gd name="adj3" fmla="val 3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386aeba7f74_0_0">
              <a:extLst>
                <a:ext uri="{FF2B5EF4-FFF2-40B4-BE49-F238E27FC236}">
                  <a16:creationId xmlns:a16="http://schemas.microsoft.com/office/drawing/2014/main" id="{646F4E73-8ECD-B287-4CC3-B66867DDE75A}"/>
                </a:ext>
              </a:extLst>
            </p:cNvPr>
            <p:cNvSpPr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386aeba7f74_0_0">
              <a:extLst>
                <a:ext uri="{FF2B5EF4-FFF2-40B4-BE49-F238E27FC236}">
                  <a16:creationId xmlns:a16="http://schemas.microsoft.com/office/drawing/2014/main" id="{5D016146-8146-42D5-C69E-9331D1D1B90D}"/>
                </a:ext>
              </a:extLst>
            </p:cNvPr>
            <p:cNvSpPr txBox="1"/>
            <p:nvPr/>
          </p:nvSpPr>
          <p:spPr>
            <a:xfrm>
              <a:off x="306247" y="198460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Transport</a:t>
              </a:r>
              <a:endParaRPr lang="de-DE" sz="2000" dirty="0">
                <a:solidFill>
                  <a:srgbClr val="000000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75" name="Google Shape;575;g386aeba7f74_0_0">
              <a:extLst>
                <a:ext uri="{FF2B5EF4-FFF2-40B4-BE49-F238E27FC236}">
                  <a16:creationId xmlns:a16="http://schemas.microsoft.com/office/drawing/2014/main" id="{847A46D5-4209-9C89-C5F8-EA4CFF3EBE5F}"/>
                </a:ext>
              </a:extLst>
            </p:cNvPr>
            <p:cNvSpPr/>
            <p:nvPr/>
          </p:nvSpPr>
          <p:spPr>
            <a:xfrm>
              <a:off x="58280" y="14886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386aeba7f74_0_0">
              <a:extLst>
                <a:ext uri="{FF2B5EF4-FFF2-40B4-BE49-F238E27FC236}">
                  <a16:creationId xmlns:a16="http://schemas.microsoft.com/office/drawing/2014/main" id="{97FD81A9-11D7-1304-BF03-56CAFD72B57C}"/>
                </a:ext>
              </a:extLst>
            </p:cNvPr>
            <p:cNvSpPr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386aeba7f74_0_0">
              <a:extLst>
                <a:ext uri="{FF2B5EF4-FFF2-40B4-BE49-F238E27FC236}">
                  <a16:creationId xmlns:a16="http://schemas.microsoft.com/office/drawing/2014/main" id="{CE3F1D7C-B0E0-800E-482E-3FC8E1A6A4DF}"/>
                </a:ext>
              </a:extLst>
            </p:cNvPr>
            <p:cNvSpPr txBox="1"/>
            <p:nvPr/>
          </p:nvSpPr>
          <p:spPr>
            <a:xfrm>
              <a:off x="665536" y="793929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Road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transport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(NEW)</a:t>
              </a:r>
            </a:p>
          </p:txBody>
        </p:sp>
        <p:sp>
          <p:nvSpPr>
            <p:cNvPr id="578" name="Google Shape;578;g386aeba7f74_0_0">
              <a:extLst>
                <a:ext uri="{FF2B5EF4-FFF2-40B4-BE49-F238E27FC236}">
                  <a16:creationId xmlns:a16="http://schemas.microsoft.com/office/drawing/2014/main" id="{A5A5CD46-2A2E-747E-5BEF-2E228D1C67C7}"/>
                </a:ext>
              </a:extLst>
            </p:cNvPr>
            <p:cNvSpPr/>
            <p:nvPr/>
          </p:nvSpPr>
          <p:spPr>
            <a:xfrm>
              <a:off x="417570" y="74433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386aeba7f74_0_0">
              <a:extLst>
                <a:ext uri="{FF2B5EF4-FFF2-40B4-BE49-F238E27FC236}">
                  <a16:creationId xmlns:a16="http://schemas.microsoft.com/office/drawing/2014/main" id="{A97AD981-2150-08F4-2C18-4D4C741A8B43}"/>
                </a:ext>
              </a:extLst>
            </p:cNvPr>
            <p:cNvSpPr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386aeba7f74_0_0">
              <a:extLst>
                <a:ext uri="{FF2B5EF4-FFF2-40B4-BE49-F238E27FC236}">
                  <a16:creationId xmlns:a16="http://schemas.microsoft.com/office/drawing/2014/main" id="{B73AB6E0-CF77-84C3-DF70-5420FF72380D}"/>
                </a:ext>
              </a:extLst>
            </p:cNvPr>
            <p:cNvSpPr txBox="1"/>
            <p:nvPr/>
          </p:nvSpPr>
          <p:spPr>
            <a:xfrm>
              <a:off x="862425" y="1388961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1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Waste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water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infrastructure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1" name="Google Shape;581;g386aeba7f74_0_0">
              <a:extLst>
                <a:ext uri="{FF2B5EF4-FFF2-40B4-BE49-F238E27FC236}">
                  <a16:creationId xmlns:a16="http://schemas.microsoft.com/office/drawing/2014/main" id="{295FEE5C-0B18-D4F4-C27A-284684748998}"/>
                </a:ext>
              </a:extLst>
            </p:cNvPr>
            <p:cNvSpPr/>
            <p:nvPr/>
          </p:nvSpPr>
          <p:spPr>
            <a:xfrm>
              <a:off x="614459" y="133936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386aeba7f74_0_0">
              <a:extLst>
                <a:ext uri="{FF2B5EF4-FFF2-40B4-BE49-F238E27FC236}">
                  <a16:creationId xmlns:a16="http://schemas.microsoft.com/office/drawing/2014/main" id="{1C4EA0CD-720F-EC6C-FDE4-E45DFE3A638A}"/>
                </a:ext>
              </a:extLst>
            </p:cNvPr>
            <p:cNvSpPr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386aeba7f74_0_0">
              <a:extLst>
                <a:ext uri="{FF2B5EF4-FFF2-40B4-BE49-F238E27FC236}">
                  <a16:creationId xmlns:a16="http://schemas.microsoft.com/office/drawing/2014/main" id="{AD081179-2B12-E229-180B-6A15886789C2}"/>
                </a:ext>
              </a:extLst>
            </p:cNvPr>
            <p:cNvSpPr txBox="1"/>
            <p:nvPr/>
          </p:nvSpPr>
          <p:spPr>
            <a:xfrm>
              <a:off x="925290" y="1984430"/>
              <a:ext cx="7157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Water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heating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4" name="Google Shape;584;g386aeba7f74_0_0">
              <a:extLst>
                <a:ext uri="{FF2B5EF4-FFF2-40B4-BE49-F238E27FC236}">
                  <a16:creationId xmlns:a16="http://schemas.microsoft.com/office/drawing/2014/main" id="{AA3783CE-8F91-5FAA-3822-AB910D933A1B}"/>
                </a:ext>
              </a:extLst>
            </p:cNvPr>
            <p:cNvSpPr/>
            <p:nvPr/>
          </p:nvSpPr>
          <p:spPr>
            <a:xfrm>
              <a:off x="677324" y="193483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386aeba7f74_0_0">
              <a:extLst>
                <a:ext uri="{FF2B5EF4-FFF2-40B4-BE49-F238E27FC236}">
                  <a16:creationId xmlns:a16="http://schemas.microsoft.com/office/drawing/2014/main" id="{E9E37502-9B86-7AA0-F014-953E3919C967}"/>
                </a:ext>
              </a:extLst>
            </p:cNvPr>
            <p:cNvSpPr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386aeba7f74_0_0">
              <a:extLst>
                <a:ext uri="{FF2B5EF4-FFF2-40B4-BE49-F238E27FC236}">
                  <a16:creationId xmlns:a16="http://schemas.microsoft.com/office/drawing/2014/main" id="{2DEBA7A6-F67B-BB94-1822-BE48C043653A}"/>
                </a:ext>
              </a:extLst>
            </p:cNvPr>
            <p:cNvSpPr txBox="1"/>
            <p:nvPr/>
          </p:nvSpPr>
          <p:spPr>
            <a:xfrm>
              <a:off x="862425" y="2579899"/>
              <a:ext cx="72201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Public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space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maintenance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87" name="Google Shape;587;g386aeba7f74_0_0">
              <a:extLst>
                <a:ext uri="{FF2B5EF4-FFF2-40B4-BE49-F238E27FC236}">
                  <a16:creationId xmlns:a16="http://schemas.microsoft.com/office/drawing/2014/main" id="{7710962D-1B9C-1AC2-1F9B-8B5869B51C4C}"/>
                </a:ext>
              </a:extLst>
            </p:cNvPr>
            <p:cNvSpPr/>
            <p:nvPr/>
          </p:nvSpPr>
          <p:spPr>
            <a:xfrm>
              <a:off x="614459" y="2530306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386aeba7f74_0_0">
              <a:extLst>
                <a:ext uri="{FF2B5EF4-FFF2-40B4-BE49-F238E27FC236}">
                  <a16:creationId xmlns:a16="http://schemas.microsoft.com/office/drawing/2014/main" id="{E0D10D04-9313-BB72-D5D7-EF5F862644A6}"/>
                </a:ext>
              </a:extLst>
            </p:cNvPr>
            <p:cNvSpPr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386aeba7f74_0_0">
              <a:extLst>
                <a:ext uri="{FF2B5EF4-FFF2-40B4-BE49-F238E27FC236}">
                  <a16:creationId xmlns:a16="http://schemas.microsoft.com/office/drawing/2014/main" id="{C3F3ED20-D25C-291D-99E3-AFD2D35800FC}"/>
                </a:ext>
              </a:extLst>
            </p:cNvPr>
            <p:cNvSpPr txBox="1"/>
            <p:nvPr/>
          </p:nvSpPr>
          <p:spPr>
            <a:xfrm>
              <a:off x="665536" y="3174932"/>
              <a:ext cx="74169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Computers,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monitors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tablets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smartphones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(NEW)</a:t>
              </a:r>
            </a:p>
          </p:txBody>
        </p:sp>
        <p:sp>
          <p:nvSpPr>
            <p:cNvPr id="590" name="Google Shape;590;g386aeba7f74_0_0">
              <a:extLst>
                <a:ext uri="{FF2B5EF4-FFF2-40B4-BE49-F238E27FC236}">
                  <a16:creationId xmlns:a16="http://schemas.microsoft.com/office/drawing/2014/main" id="{1D4609E2-7AB7-58CD-6857-394AE441E315}"/>
                </a:ext>
              </a:extLst>
            </p:cNvPr>
            <p:cNvSpPr/>
            <p:nvPr/>
          </p:nvSpPr>
          <p:spPr>
            <a:xfrm>
              <a:off x="417570" y="3125338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386aeba7f74_0_0">
              <a:extLst>
                <a:ext uri="{FF2B5EF4-FFF2-40B4-BE49-F238E27FC236}">
                  <a16:creationId xmlns:a16="http://schemas.microsoft.com/office/drawing/2014/main" id="{464B51A7-CECE-4E08-08AF-4E08083FD885}"/>
                </a:ext>
              </a:extLst>
            </p:cNvPr>
            <p:cNvSpPr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386aeba7f74_0_0">
              <a:extLst>
                <a:ext uri="{FF2B5EF4-FFF2-40B4-BE49-F238E27FC236}">
                  <a16:creationId xmlns:a16="http://schemas.microsoft.com/office/drawing/2014/main" id="{F7795577-458C-11AD-C2D5-BD282B6F3864}"/>
                </a:ext>
              </a:extLst>
            </p:cNvPr>
            <p:cNvSpPr txBox="1"/>
            <p:nvPr/>
          </p:nvSpPr>
          <p:spPr>
            <a:xfrm>
              <a:off x="306247" y="3770401"/>
              <a:ext cx="7776300" cy="3966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314900" tIns="50800" rIns="50800" bIns="508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dk1"/>
                </a:buClr>
                <a:buSzPts val="2000"/>
              </a:pP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Data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centres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,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server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rooms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cloud</a:t>
              </a:r>
              <a:r>
                <a:rPr lang="de-DE" sz="2000" dirty="0">
                  <a:solidFill>
                    <a:schemeClr val="dk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dirty="0" err="1">
                  <a:solidFill>
                    <a:schemeClr val="dk1"/>
                  </a:solidFill>
                  <a:latin typeface="Aptos" panose="020B0004020202020204" pitchFamily="34" charset="0"/>
                </a:rPr>
                <a:t>services</a:t>
              </a:r>
              <a:endParaRPr lang="de-DE" sz="2000" dirty="0">
                <a:solidFill>
                  <a:schemeClr val="dk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593" name="Google Shape;593;g386aeba7f74_0_0">
              <a:extLst>
                <a:ext uri="{FF2B5EF4-FFF2-40B4-BE49-F238E27FC236}">
                  <a16:creationId xmlns:a16="http://schemas.microsoft.com/office/drawing/2014/main" id="{B24597F3-429B-9A6F-952A-FFFD08CA6C17}"/>
                </a:ext>
              </a:extLst>
            </p:cNvPr>
            <p:cNvSpPr/>
            <p:nvPr/>
          </p:nvSpPr>
          <p:spPr>
            <a:xfrm>
              <a:off x="58280" y="3720807"/>
              <a:ext cx="495900" cy="49590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285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Advantages </a:t>
            </a: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Sustainable</a:t>
            </a:r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Public </a:t>
            </a: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Procurement</a:t>
            </a:r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endParaRPr sz="54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5"/>
          <p:cNvSpPr txBox="1">
            <a:spLocks noGrp="1"/>
          </p:cNvSpPr>
          <p:nvPr>
            <p:ph type="title"/>
          </p:nvPr>
        </p:nvSpPr>
        <p:spPr>
          <a:xfrm>
            <a:off x="3661409" y="4939303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Advantages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SPP 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632" name="Google Shape;632;p75"/>
          <p:cNvGrpSpPr/>
          <p:nvPr/>
        </p:nvGrpSpPr>
        <p:grpSpPr>
          <a:xfrm>
            <a:off x="3661409" y="809786"/>
            <a:ext cx="7742830" cy="4401366"/>
            <a:chOff x="0" y="35628"/>
            <a:chExt cx="10012992" cy="5387799"/>
          </a:xfrm>
        </p:grpSpPr>
        <p:sp>
          <p:nvSpPr>
            <p:cNvPr id="633" name="Google Shape;633;p75"/>
            <p:cNvSpPr/>
            <p:nvPr/>
          </p:nvSpPr>
          <p:spPr>
            <a:xfrm>
              <a:off x="0" y="35628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FAB50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5"/>
            <p:cNvSpPr txBox="1"/>
            <p:nvPr/>
          </p:nvSpPr>
          <p:spPr>
            <a:xfrm>
              <a:off x="50118" y="85746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Reduction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of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Emission, Pollution and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Waste</a:t>
              </a:r>
              <a:endParaRPr lang="de-DE" sz="2000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35" name="Google Shape;635;p75"/>
            <p:cNvSpPr/>
            <p:nvPr/>
          </p:nvSpPr>
          <p:spPr>
            <a:xfrm>
              <a:off x="0" y="2211393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4295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75"/>
            <p:cNvSpPr txBox="1"/>
            <p:nvPr/>
          </p:nvSpPr>
          <p:spPr>
            <a:xfrm>
              <a:off x="50118" y="2261511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Reduces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greenhouse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gas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emissions</a:t>
              </a:r>
              <a:endParaRPr lang="de-DE" sz="2000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37" name="Google Shape;637;p75"/>
            <p:cNvSpPr/>
            <p:nvPr/>
          </p:nvSpPr>
          <p:spPr>
            <a:xfrm>
              <a:off x="0" y="3315828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00585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75"/>
            <p:cNvSpPr txBox="1"/>
            <p:nvPr/>
          </p:nvSpPr>
          <p:spPr>
            <a:xfrm>
              <a:off x="50118" y="3365946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Biodiversity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and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Resource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Prevention</a:t>
              </a:r>
              <a:endParaRPr lang="de-DE" sz="2000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39" name="Google Shape;639;p75"/>
            <p:cNvSpPr/>
            <p:nvPr/>
          </p:nvSpPr>
          <p:spPr>
            <a:xfrm>
              <a:off x="0" y="4396752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CBDA8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75"/>
            <p:cNvSpPr txBox="1"/>
            <p:nvPr/>
          </p:nvSpPr>
          <p:spPr>
            <a:xfrm>
              <a:off x="50118" y="4446870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Social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inclusion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, Fair Labor and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Local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Economic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Development</a:t>
              </a:r>
              <a:endParaRPr lang="de-DE" sz="2000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41" name="Google Shape;641;p75"/>
            <p:cNvSpPr/>
            <p:nvPr/>
          </p:nvSpPr>
          <p:spPr>
            <a:xfrm>
              <a:off x="0" y="1148713"/>
              <a:ext cx="10012992" cy="1026675"/>
            </a:xfrm>
            <a:prstGeom prst="roundRect">
              <a:avLst>
                <a:gd name="adj" fmla="val 16667"/>
              </a:avLst>
            </a:prstGeom>
            <a:solidFill>
              <a:srgbClr val="A2C32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75"/>
            <p:cNvSpPr txBox="1"/>
            <p:nvPr/>
          </p:nvSpPr>
          <p:spPr>
            <a:xfrm>
              <a:off x="50118" y="1198831"/>
              <a:ext cx="9912756" cy="926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lvl="0"/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Strengthens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the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circular</a:t>
              </a:r>
              <a:r>
                <a:rPr lang="de-DE" sz="2000" b="1" dirty="0">
                  <a:solidFill>
                    <a:schemeClr val="lt1"/>
                  </a:solidFill>
                  <a:latin typeface="Aptos" panose="020B0004020202020204" pitchFamily="34" charset="0"/>
                </a:rPr>
                <a:t> </a:t>
              </a:r>
              <a:r>
                <a:rPr lang="de-DE" sz="2000" b="1" dirty="0" err="1">
                  <a:solidFill>
                    <a:schemeClr val="lt1"/>
                  </a:solidFill>
                  <a:latin typeface="Aptos" panose="020B0004020202020204" pitchFamily="34" charset="0"/>
                </a:rPr>
                <a:t>economy</a:t>
              </a:r>
              <a:endParaRPr lang="de-DE" sz="2000" dirty="0">
                <a:solidFill>
                  <a:schemeClr val="lt1"/>
                </a:solidFill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buSzPts val="5400"/>
            </a:pP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Thank</a:t>
            </a:r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you</a:t>
            </a:r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very</a:t>
            </a:r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5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much</a:t>
            </a:r>
            <a:r>
              <a:rPr lang="de-DE" sz="5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!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649" name="Google Shape;649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0959" y="4901921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5F739BB-3051-D606-86EE-D7A8D2EAAF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7292" y="5331251"/>
            <a:ext cx="3687417" cy="147496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4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Sources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658" name="Google Shape;658;p84"/>
          <p:cNvSpPr txBox="1"/>
          <p:nvPr/>
        </p:nvSpPr>
        <p:spPr>
          <a:xfrm>
            <a:off x="506677" y="2325274"/>
            <a:ext cx="10972799" cy="44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https://www.are.admin.ch/are/en/home/media/publications/sustainable-development/brundtland-report.html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https://www.clubofrome.org/publication/the-limits-to-growth/#:~:text=Published%201972%20%E2%80%93%20The%20message%20of,long%2C%20even%20with%20advanced%20technology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.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https://www.un.org/en/conferences/environment/stockholm1972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https://unric.org/it/che-cosa-sono-i-cambiamenti-climatici/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https://asvis.it/goal-e-target-obiettivi-e-traguardi-per-il-2030/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https://sdgs.un.org/2030agenda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https://sdgs.un.org/goals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https://gpp.mase.gov.it/Home/PianoAzioneNazionaleGPP?utm_source=chatgpt.com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https://gpp.mase.gov.it/Struttura-dei-CAM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https://thedocs.worldbank.org/en/doc/e77a9257967cac8b62484c7e8c974e70-0290012024/original/WB-SUSTAINABLE-PROCUREMENT-16574-CH1.pdf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https://procuraplus.org/fileadmin/user_upload/ManualProcura_online_version_new_logo.pdf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sng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https://www.oneplanetnetwork.org/sites/default/files/10yfp_spp_programme_principles_of_sustainable_public_procurement.pdf</a:t>
            </a:r>
            <a:r>
              <a:rPr lang="de-DE" sz="1400" b="0" i="0" u="none" strike="noStrike" cap="none" dirty="0">
                <a:solidFill>
                  <a:srgbClr val="393939"/>
                </a:solidFill>
                <a:latin typeface="Aptos" panose="020B0004020202020204" pitchFamily="34" charset="0"/>
                <a:sym typeface="Arial"/>
              </a:rPr>
              <a:t> </a:t>
            </a:r>
            <a:endParaRPr sz="1400" b="0" i="0" u="none" strike="noStrike" cap="none" dirty="0">
              <a:solidFill>
                <a:srgbClr val="393939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1972 – 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United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Nations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Conference 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on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the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Human Environment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 t="11487" r="1" b="11487"/>
          <a:stretch/>
        </p:blipFill>
        <p:spPr>
          <a:xfrm>
            <a:off x="1093981" y="2366127"/>
            <a:ext cx="4269871" cy="33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>
            <a:spLocks noGrp="1"/>
          </p:cNvSpPr>
          <p:nvPr>
            <p:ph type="body" idx="4294967295"/>
          </p:nvPr>
        </p:nvSpPr>
        <p:spPr>
          <a:xfrm>
            <a:off x="6286500" y="1881188"/>
            <a:ext cx="5311140" cy="4352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dirty="0"/>
              <a:t>Was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first</a:t>
            </a:r>
            <a:r>
              <a:rPr lang="de-DE" sz="2000" dirty="0"/>
              <a:t> </a:t>
            </a:r>
            <a:r>
              <a:rPr lang="de-DE" sz="2000" dirty="0" err="1"/>
              <a:t>world</a:t>
            </a:r>
            <a:r>
              <a:rPr lang="de-DE" sz="2000" dirty="0"/>
              <a:t> </a:t>
            </a:r>
            <a:r>
              <a:rPr lang="de-DE" sz="2000" dirty="0" err="1"/>
              <a:t>conference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make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b="1" dirty="0" err="1"/>
              <a:t>environment</a:t>
            </a:r>
            <a:r>
              <a:rPr lang="de-DE" sz="2000" b="1" dirty="0"/>
              <a:t> a </a:t>
            </a:r>
            <a:r>
              <a:rPr lang="de-DE" sz="2000" b="1" dirty="0" err="1"/>
              <a:t>major</a:t>
            </a:r>
            <a:r>
              <a:rPr lang="de-DE" sz="2000" b="1" dirty="0"/>
              <a:t> </a:t>
            </a:r>
            <a:r>
              <a:rPr lang="de-DE" sz="2000" b="1" dirty="0" err="1"/>
              <a:t>issue</a:t>
            </a:r>
            <a:r>
              <a:rPr lang="de-DE" sz="2000" b="1" dirty="0"/>
              <a:t>;</a:t>
            </a:r>
          </a:p>
          <a:p>
            <a:pPr marL="228600" indent="0" fontAlgn="base"/>
            <a:endParaRPr lang="de-DE" sz="2000" dirty="0"/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de-DE" sz="2000" b="1" dirty="0"/>
              <a:t>The Stockholm Declaration </a:t>
            </a:r>
            <a:r>
              <a:rPr lang="de-DE" sz="2000" dirty="0"/>
              <a:t>was </a:t>
            </a:r>
            <a:r>
              <a:rPr lang="de-DE" sz="2000" dirty="0" err="1"/>
              <a:t>adopted</a:t>
            </a:r>
            <a:r>
              <a:rPr lang="de-DE" sz="2000" dirty="0"/>
              <a:t>;</a:t>
            </a:r>
          </a:p>
          <a:p>
            <a:pPr marL="228600" indent="0" fontAlgn="base"/>
            <a:endParaRPr lang="de-DE" sz="2000" b="1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major</a:t>
            </a:r>
            <a:r>
              <a:rPr lang="de-DE" sz="2000" dirty="0"/>
              <a:t> </a:t>
            </a:r>
            <a:r>
              <a:rPr lang="de-DE" sz="2000" dirty="0" err="1"/>
              <a:t>results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Stockholm </a:t>
            </a:r>
            <a:r>
              <a:rPr lang="de-DE" sz="2000" dirty="0" err="1"/>
              <a:t>conference</a:t>
            </a:r>
            <a:r>
              <a:rPr lang="de-DE" sz="2000" dirty="0"/>
              <a:t> was </a:t>
            </a:r>
            <a:r>
              <a:rPr lang="de-DE" sz="2000" dirty="0" err="1"/>
              <a:t>the</a:t>
            </a:r>
            <a:r>
              <a:rPr lang="de-DE" sz="2000" dirty="0"/>
              <a:t> </a:t>
            </a:r>
            <a:r>
              <a:rPr lang="de-DE" sz="2000" dirty="0" err="1"/>
              <a:t>creation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 </a:t>
            </a:r>
            <a:r>
              <a:rPr lang="de-DE" sz="2000" b="1" u="sng" dirty="0">
                <a:solidFill>
                  <a:srgbClr val="16713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Nations Environment Programme (UNEP)</a:t>
            </a:r>
            <a:r>
              <a:rPr lang="de-DE" sz="2000" b="1" dirty="0">
                <a:solidFill>
                  <a:srgbClr val="167138"/>
                </a:solidFill>
              </a:rPr>
              <a:t>.</a:t>
            </a:r>
            <a:endParaRPr lang="de-DE" sz="2000" b="1" dirty="0">
              <a:solidFill>
                <a:srgbClr val="167138"/>
              </a:solidFill>
              <a:latin typeface="Aptos" panose="020B00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ED1B3BC-1618-F61F-1DEF-3A69AF75EDA1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1972 – Report “The Limits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Growth” (Club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of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Rome)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507862" y="2375919"/>
            <a:ext cx="7447351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F3F3F"/>
                </a:solidFill>
              </a:rPr>
              <a:t>1970 </a:t>
            </a:r>
            <a:r>
              <a:rPr lang="de-DE" sz="2000" dirty="0">
                <a:solidFill>
                  <a:srgbClr val="3F3F3F"/>
                </a:solidFill>
              </a:rPr>
              <a:t>- an international </a:t>
            </a:r>
            <a:r>
              <a:rPr lang="de-DE" sz="2000" dirty="0" err="1">
                <a:solidFill>
                  <a:srgbClr val="3F3F3F"/>
                </a:solidFill>
              </a:rPr>
              <a:t>team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of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researchers</a:t>
            </a:r>
            <a:r>
              <a:rPr lang="de-DE" sz="2000" dirty="0">
                <a:solidFill>
                  <a:srgbClr val="3F3F3F"/>
                </a:solidFill>
              </a:rPr>
              <a:t> at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Massachusetts Institute </a:t>
            </a:r>
            <a:r>
              <a:rPr lang="de-DE" sz="2000" dirty="0" err="1">
                <a:solidFill>
                  <a:srgbClr val="3F3F3F"/>
                </a:solidFill>
              </a:rPr>
              <a:t>of</a:t>
            </a:r>
            <a:r>
              <a:rPr lang="de-DE" sz="2000" dirty="0">
                <a:solidFill>
                  <a:srgbClr val="3F3F3F"/>
                </a:solidFill>
              </a:rPr>
              <a:t> Technology (MIT) </a:t>
            </a:r>
            <a:r>
              <a:rPr lang="de-DE" sz="2000" dirty="0" err="1">
                <a:solidFill>
                  <a:srgbClr val="3F3F3F"/>
                </a:solidFill>
              </a:rPr>
              <a:t>began</a:t>
            </a:r>
            <a:r>
              <a:rPr lang="de-DE" sz="2000" dirty="0">
                <a:solidFill>
                  <a:srgbClr val="3F3F3F"/>
                </a:solidFill>
              </a:rPr>
              <a:t> a </a:t>
            </a:r>
            <a:r>
              <a:rPr lang="de-DE" sz="2000" dirty="0" err="1">
                <a:solidFill>
                  <a:srgbClr val="3F3F3F"/>
                </a:solidFill>
              </a:rPr>
              <a:t>study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of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implications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of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continued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worldwide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growth</a:t>
            </a:r>
            <a:r>
              <a:rPr lang="de-DE" sz="2000" dirty="0">
                <a:solidFill>
                  <a:srgbClr val="3F3F3F"/>
                </a:solidFill>
              </a:rPr>
              <a:t>. </a:t>
            </a:r>
            <a:endParaRPr lang="de-DE" sz="2000" b="1" dirty="0">
              <a:solidFill>
                <a:srgbClr val="3F3F3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F3F3F"/>
                </a:solidFill>
              </a:rPr>
              <a:t>1972 </a:t>
            </a:r>
            <a:r>
              <a:rPr lang="de-DE" sz="2000" dirty="0">
                <a:solidFill>
                  <a:srgbClr val="3F3F3F"/>
                </a:solidFill>
              </a:rPr>
              <a:t>–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Club </a:t>
            </a:r>
            <a:r>
              <a:rPr lang="de-DE" sz="2000" dirty="0" err="1">
                <a:solidFill>
                  <a:srgbClr val="3F3F3F"/>
                </a:solidFill>
              </a:rPr>
              <a:t>of</a:t>
            </a:r>
            <a:r>
              <a:rPr lang="de-DE" sz="2000" dirty="0">
                <a:solidFill>
                  <a:srgbClr val="3F3F3F"/>
                </a:solidFill>
              </a:rPr>
              <a:t> Rome </a:t>
            </a:r>
            <a:r>
              <a:rPr lang="de-DE" sz="2000" dirty="0" err="1">
                <a:solidFill>
                  <a:srgbClr val="3F3F3F"/>
                </a:solidFill>
              </a:rPr>
              <a:t>published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b="1" dirty="0">
                <a:solidFill>
                  <a:srgbClr val="3F3F3F"/>
                </a:solidFill>
              </a:rPr>
              <a:t>Report “The Limits </a:t>
            </a:r>
            <a:r>
              <a:rPr lang="de-DE" sz="2000" b="1" dirty="0" err="1">
                <a:solidFill>
                  <a:srgbClr val="3F3F3F"/>
                </a:solidFill>
              </a:rPr>
              <a:t>to</a:t>
            </a:r>
            <a:r>
              <a:rPr lang="de-DE" sz="2000" b="1" dirty="0">
                <a:solidFill>
                  <a:srgbClr val="3F3F3F"/>
                </a:solidFill>
              </a:rPr>
              <a:t> Growth”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158" name="Google Shape;158;p31"/>
          <p:cNvSpPr/>
          <p:nvPr/>
        </p:nvSpPr>
        <p:spPr>
          <a:xfrm rot="-5400000">
            <a:off x="1290183" y="5197782"/>
            <a:ext cx="538619" cy="7640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5B1BE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2304211" y="4190200"/>
            <a:ext cx="683608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de-DE" sz="2000" dirty="0">
                <a:solidFill>
                  <a:srgbClr val="3F3F3F"/>
                </a:solidFill>
              </a:rPr>
              <a:t>The </a:t>
            </a:r>
            <a:r>
              <a:rPr lang="de-DE" sz="2000" dirty="0" err="1">
                <a:solidFill>
                  <a:srgbClr val="3F3F3F"/>
                </a:solidFill>
              </a:rPr>
              <a:t>report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highlighted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need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for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sustainable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development</a:t>
            </a:r>
            <a:r>
              <a:rPr lang="de-DE" sz="2000" b="1" dirty="0">
                <a:solidFill>
                  <a:srgbClr val="3F3F3F"/>
                </a:solidFill>
              </a:rPr>
              <a:t> and </a:t>
            </a:r>
            <a:r>
              <a:rPr lang="de-DE" sz="2000" b="1" dirty="0" err="1">
                <a:solidFill>
                  <a:srgbClr val="3F3F3F"/>
                </a:solidFill>
              </a:rPr>
              <a:t>responsible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resource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management</a:t>
            </a:r>
            <a:r>
              <a:rPr lang="de-DE" sz="2000" dirty="0">
                <a:solidFill>
                  <a:srgbClr val="3F3F3F"/>
                </a:solidFill>
              </a:rPr>
              <a:t>. </a:t>
            </a:r>
          </a:p>
          <a:p>
            <a:r>
              <a:rPr lang="de-DE" sz="2000" dirty="0">
                <a:solidFill>
                  <a:srgbClr val="3F3F3F"/>
                </a:solidFill>
              </a:rPr>
              <a:t>The </a:t>
            </a:r>
            <a:r>
              <a:rPr lang="de-DE" sz="2000" dirty="0" err="1">
                <a:solidFill>
                  <a:srgbClr val="3F3F3F"/>
                </a:solidFill>
              </a:rPr>
              <a:t>study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predicted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that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if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these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trends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continued</a:t>
            </a:r>
            <a:r>
              <a:rPr lang="de-DE" sz="2000" dirty="0">
                <a:solidFill>
                  <a:srgbClr val="3F3F3F"/>
                </a:solidFill>
              </a:rPr>
              <a:t>,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earth's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resources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would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be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exhausted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by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late</a:t>
            </a:r>
            <a:r>
              <a:rPr lang="de-DE" sz="2000" dirty="0">
                <a:solidFill>
                  <a:srgbClr val="3F3F3F"/>
                </a:solidFill>
              </a:rPr>
              <a:t> 21st </a:t>
            </a:r>
            <a:r>
              <a:rPr lang="de-DE" sz="2000" dirty="0" err="1">
                <a:solidFill>
                  <a:srgbClr val="3F3F3F"/>
                </a:solidFill>
              </a:rPr>
              <a:t>century</a:t>
            </a:r>
            <a:r>
              <a:rPr lang="de-DE" sz="2000" dirty="0">
                <a:solidFill>
                  <a:srgbClr val="3F3F3F"/>
                </a:solidFill>
              </a:rPr>
              <a:t>, </a:t>
            </a:r>
            <a:r>
              <a:rPr lang="de-DE" sz="2000" dirty="0" err="1">
                <a:solidFill>
                  <a:srgbClr val="3F3F3F"/>
                </a:solidFill>
              </a:rPr>
              <a:t>leading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to</a:t>
            </a:r>
            <a:r>
              <a:rPr lang="de-DE" sz="2000" dirty="0">
                <a:solidFill>
                  <a:srgbClr val="3F3F3F"/>
                </a:solidFill>
              </a:rPr>
              <a:t> potential </a:t>
            </a:r>
            <a:r>
              <a:rPr lang="de-DE" sz="2000" b="1" dirty="0" err="1">
                <a:solidFill>
                  <a:srgbClr val="3F3F3F"/>
                </a:solidFill>
              </a:rPr>
              <a:t>economic</a:t>
            </a:r>
            <a:r>
              <a:rPr lang="de-DE" sz="2000" b="1" dirty="0">
                <a:solidFill>
                  <a:srgbClr val="3F3F3F"/>
                </a:solidFill>
              </a:rPr>
              <a:t> and </a:t>
            </a:r>
            <a:r>
              <a:rPr lang="de-DE" sz="2000" b="1" dirty="0" err="1">
                <a:solidFill>
                  <a:srgbClr val="3F3F3F"/>
                </a:solidFill>
              </a:rPr>
              <a:t>ecological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collapse</a:t>
            </a:r>
            <a:r>
              <a:rPr lang="de-DE" sz="2000" b="1" dirty="0">
                <a:solidFill>
                  <a:srgbClr val="3F3F3F"/>
                </a:solidFill>
              </a:rPr>
              <a:t>.</a:t>
            </a:r>
            <a:endParaRPr lang="de-DE" sz="2000" b="1" dirty="0">
              <a:solidFill>
                <a:srgbClr val="3F3F3F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5219" y="1406011"/>
            <a:ext cx="2557921" cy="35710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910DE58-363F-242E-BDA7-40A56192175F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1987 – Brundtland Report: “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Our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Common Future”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66" name="Google Shape;166;p32"/>
          <p:cNvSpPr txBox="1"/>
          <p:nvPr/>
        </p:nvSpPr>
        <p:spPr>
          <a:xfrm>
            <a:off x="594360" y="2352754"/>
            <a:ext cx="6807337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F3F3F"/>
                </a:solidFill>
              </a:rPr>
              <a:t>1983 - World </a:t>
            </a:r>
            <a:r>
              <a:rPr lang="de-DE" sz="2000" b="1" dirty="0" err="1">
                <a:solidFill>
                  <a:srgbClr val="3F3F3F"/>
                </a:solidFill>
              </a:rPr>
              <a:t>Commission</a:t>
            </a:r>
            <a:r>
              <a:rPr lang="de-DE" sz="2000" b="1" dirty="0">
                <a:solidFill>
                  <a:srgbClr val="3F3F3F"/>
                </a:solidFill>
              </a:rPr>
              <a:t> on Environment and Development (WCED) </a:t>
            </a:r>
            <a:r>
              <a:rPr lang="de-DE" sz="2000" dirty="0" err="1">
                <a:solidFill>
                  <a:srgbClr val="3F3F3F"/>
                </a:solidFill>
              </a:rPr>
              <a:t>had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been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set</a:t>
            </a:r>
            <a:r>
              <a:rPr lang="de-DE" sz="2000" dirty="0">
                <a:solidFill>
                  <a:srgbClr val="3F3F3F"/>
                </a:solidFill>
              </a:rPr>
              <a:t>;</a:t>
            </a:r>
          </a:p>
          <a:p>
            <a:pPr fontAlgn="base"/>
            <a:endParaRPr lang="de-DE" sz="2000" b="1" dirty="0">
              <a:solidFill>
                <a:srgbClr val="3F3F3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3F3F3F"/>
                </a:solidFill>
              </a:rPr>
              <a:t>1987 -</a:t>
            </a:r>
            <a:r>
              <a:rPr lang="de-DE" sz="2000" dirty="0">
                <a:solidFill>
                  <a:srgbClr val="3F3F3F"/>
                </a:solidFill>
              </a:rPr>
              <a:t> WCED </a:t>
            </a:r>
            <a:r>
              <a:rPr lang="de-DE" sz="2000" dirty="0" err="1">
                <a:solidFill>
                  <a:srgbClr val="3F3F3F"/>
                </a:solidFill>
              </a:rPr>
              <a:t>published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report</a:t>
            </a:r>
            <a:r>
              <a:rPr lang="de-DE" sz="2000" dirty="0">
                <a:solidFill>
                  <a:srgbClr val="3F3F3F"/>
                </a:solidFill>
              </a:rPr>
              <a:t> «</a:t>
            </a:r>
            <a:r>
              <a:rPr lang="de-DE" sz="2000" dirty="0" err="1">
                <a:solidFill>
                  <a:srgbClr val="3F3F3F"/>
                </a:solidFill>
              </a:rPr>
              <a:t>Our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common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future</a:t>
            </a:r>
            <a:r>
              <a:rPr lang="de-DE" sz="2000" dirty="0">
                <a:solidFill>
                  <a:srgbClr val="3F3F3F"/>
                </a:solidFill>
              </a:rPr>
              <a:t>». The </a:t>
            </a:r>
            <a:r>
              <a:rPr lang="de-DE" sz="2000" dirty="0" err="1">
                <a:solidFill>
                  <a:srgbClr val="3F3F3F"/>
                </a:solidFill>
              </a:rPr>
              <a:t>document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came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to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be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known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as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b="1" dirty="0">
                <a:solidFill>
                  <a:srgbClr val="3F3F3F"/>
                </a:solidFill>
              </a:rPr>
              <a:t>«Brundtland Report» </a:t>
            </a:r>
            <a:r>
              <a:rPr lang="de-DE" sz="2000" dirty="0">
                <a:solidFill>
                  <a:srgbClr val="3F3F3F"/>
                </a:solidFill>
              </a:rPr>
              <a:t>after </a:t>
            </a:r>
            <a:r>
              <a:rPr lang="de-DE" sz="2000" dirty="0" err="1">
                <a:solidFill>
                  <a:srgbClr val="3F3F3F"/>
                </a:solidFill>
              </a:rPr>
              <a:t>the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Commission's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chairwoman</a:t>
            </a:r>
            <a:r>
              <a:rPr lang="de-DE" sz="2000" dirty="0">
                <a:solidFill>
                  <a:srgbClr val="3F3F3F"/>
                </a:solidFill>
              </a:rPr>
              <a:t>, Gro Harlem Brundtland. 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2256470" y="4818552"/>
            <a:ext cx="6610611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000" dirty="0">
                <a:solidFill>
                  <a:srgbClr val="3F3F3F"/>
                </a:solidFill>
              </a:rPr>
              <a:t>The </a:t>
            </a:r>
            <a:r>
              <a:rPr lang="de-DE" sz="2000" dirty="0" err="1">
                <a:solidFill>
                  <a:srgbClr val="3F3F3F"/>
                </a:solidFill>
              </a:rPr>
              <a:t>term</a:t>
            </a:r>
            <a:r>
              <a:rPr lang="de-DE" sz="2000" dirty="0">
                <a:solidFill>
                  <a:srgbClr val="3F3F3F"/>
                </a:solidFill>
              </a:rPr>
              <a:t> ‘</a:t>
            </a:r>
            <a:r>
              <a:rPr lang="de-DE" sz="2000" b="1" dirty="0" err="1">
                <a:solidFill>
                  <a:srgbClr val="3F3F3F"/>
                </a:solidFill>
              </a:rPr>
              <a:t>Sustainable</a:t>
            </a:r>
            <a:r>
              <a:rPr lang="de-DE" sz="2000" b="1" dirty="0">
                <a:solidFill>
                  <a:srgbClr val="3F3F3F"/>
                </a:solidFill>
              </a:rPr>
              <a:t> Development</a:t>
            </a:r>
            <a:r>
              <a:rPr lang="de-DE" sz="2000" dirty="0">
                <a:solidFill>
                  <a:srgbClr val="3F3F3F"/>
                </a:solidFill>
              </a:rPr>
              <a:t>’ </a:t>
            </a:r>
            <a:r>
              <a:rPr lang="de-DE" sz="2000" dirty="0" err="1">
                <a:solidFill>
                  <a:srgbClr val="3F3F3F"/>
                </a:solidFill>
              </a:rPr>
              <a:t>is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officially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coined</a:t>
            </a:r>
            <a:r>
              <a:rPr lang="de-DE" sz="2000" dirty="0">
                <a:solidFill>
                  <a:srgbClr val="3F3F3F"/>
                </a:solidFill>
              </a:rPr>
              <a:t>, </a:t>
            </a:r>
            <a:r>
              <a:rPr lang="de-DE" sz="2000" dirty="0" err="1">
                <a:solidFill>
                  <a:srgbClr val="3F3F3F"/>
                </a:solidFill>
              </a:rPr>
              <a:t>defined</a:t>
            </a:r>
            <a:r>
              <a:rPr lang="de-DE" sz="2000" dirty="0">
                <a:solidFill>
                  <a:srgbClr val="3F3F3F"/>
                </a:solidFill>
              </a:rPr>
              <a:t> </a:t>
            </a:r>
            <a:r>
              <a:rPr lang="de-DE" sz="2000" dirty="0" err="1">
                <a:solidFill>
                  <a:srgbClr val="3F3F3F"/>
                </a:solidFill>
              </a:rPr>
              <a:t>as</a:t>
            </a:r>
            <a:r>
              <a:rPr lang="de-DE" sz="2000" dirty="0">
                <a:solidFill>
                  <a:srgbClr val="3F3F3F"/>
                </a:solidFill>
              </a:rPr>
              <a:t> «</a:t>
            </a:r>
            <a:r>
              <a:rPr lang="de-DE" sz="2000" b="1" dirty="0" err="1">
                <a:solidFill>
                  <a:srgbClr val="3F3F3F"/>
                </a:solidFill>
              </a:rPr>
              <a:t>the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process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that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allows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the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needs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of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the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present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generation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to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be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met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without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compromising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the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ability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of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future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generations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to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meet</a:t>
            </a:r>
            <a:r>
              <a:rPr lang="de-DE" sz="2000" b="1" dirty="0">
                <a:solidFill>
                  <a:srgbClr val="3F3F3F"/>
                </a:solidFill>
              </a:rPr>
              <a:t> </a:t>
            </a:r>
            <a:r>
              <a:rPr lang="de-DE" sz="2000" b="1" dirty="0" err="1">
                <a:solidFill>
                  <a:srgbClr val="3F3F3F"/>
                </a:solidFill>
              </a:rPr>
              <a:t>their</a:t>
            </a:r>
            <a:r>
              <a:rPr lang="de-DE" sz="2000" b="1" dirty="0">
                <a:solidFill>
                  <a:srgbClr val="3F3F3F"/>
                </a:solidFill>
              </a:rPr>
              <a:t> own </a:t>
            </a:r>
            <a:r>
              <a:rPr lang="de-DE" sz="2000" b="1" dirty="0" err="1">
                <a:solidFill>
                  <a:srgbClr val="3F3F3F"/>
                </a:solidFill>
              </a:rPr>
              <a:t>needs</a:t>
            </a:r>
            <a:r>
              <a:rPr lang="de-DE" sz="2000" dirty="0">
                <a:solidFill>
                  <a:srgbClr val="3F3F3F"/>
                </a:solidFill>
              </a:rPr>
              <a:t>».</a:t>
            </a:r>
            <a:endParaRPr lang="de-DE" sz="200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pic>
        <p:nvPicPr>
          <p:cNvPr id="169" name="Google Shape;16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7525" y="1836280"/>
            <a:ext cx="2219635" cy="3267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Google Shape;158;p31">
            <a:extLst>
              <a:ext uri="{FF2B5EF4-FFF2-40B4-BE49-F238E27FC236}">
                <a16:creationId xmlns:a16="http://schemas.microsoft.com/office/drawing/2014/main" id="{34AF37B3-7E9E-6823-19EB-FD6B5F3E58DA}"/>
              </a:ext>
            </a:extLst>
          </p:cNvPr>
          <p:cNvSpPr/>
          <p:nvPr/>
        </p:nvSpPr>
        <p:spPr>
          <a:xfrm rot="-5400000">
            <a:off x="1290183" y="5197782"/>
            <a:ext cx="538619" cy="7640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5B1BE"/>
          </a:solidFill>
          <a:ln w="25400" cap="flat" cmpd="sng">
            <a:solidFill>
              <a:srgbClr val="475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E450202-0AFF-EFC6-398E-1FD00F246E93}"/>
              </a:ext>
            </a:extLst>
          </p:cNvPr>
          <p:cNvSpPr txBox="1"/>
          <p:nvPr/>
        </p:nvSpPr>
        <p:spPr>
          <a:xfrm>
            <a:off x="594360" y="6622455"/>
            <a:ext cx="1998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ptos" panose="020B0004020202020204" pitchFamily="34" charset="0"/>
              </a:rPr>
              <a:t>Bildquelle: </a:t>
            </a:r>
            <a:r>
              <a:rPr lang="de-DE" sz="900" dirty="0" err="1">
                <a:latin typeface="Aptos" panose="020B0004020202020204" pitchFamily="34" charset="0"/>
              </a:rPr>
              <a:t>Pexels</a:t>
            </a:r>
            <a:endParaRPr lang="de-DE" sz="9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3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main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pillars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of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sustainability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191" name="Google Shape;191;p33"/>
          <p:cNvGrpSpPr/>
          <p:nvPr/>
        </p:nvGrpSpPr>
        <p:grpSpPr>
          <a:xfrm>
            <a:off x="4744995" y="1894992"/>
            <a:ext cx="5647131" cy="5214416"/>
            <a:chOff x="1036166" y="78307"/>
            <a:chExt cx="6343389" cy="5984404"/>
          </a:xfrm>
          <a:solidFill>
            <a:srgbClr val="A6C62A"/>
          </a:solidFill>
        </p:grpSpPr>
        <p:sp>
          <p:nvSpPr>
            <p:cNvPr id="192" name="Google Shape;192;p33"/>
            <p:cNvSpPr/>
            <p:nvPr/>
          </p:nvSpPr>
          <p:spPr>
            <a:xfrm>
              <a:off x="3804875" y="2637466"/>
              <a:ext cx="3031318" cy="29802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283" y="19133"/>
                  </a:moveTo>
                  <a:lnTo>
                    <a:pt x="94379" y="11203"/>
                  </a:lnTo>
                  <a:lnTo>
                    <a:pt x="101908" y="17494"/>
                  </a:lnTo>
                  <a:lnTo>
                    <a:pt x="96026" y="28109"/>
                  </a:lnTo>
                  <a:lnTo>
                    <a:pt x="96026" y="28109"/>
                  </a:lnTo>
                  <a:cubicBezTo>
                    <a:pt x="100376" y="32983"/>
                    <a:pt x="103684" y="38688"/>
                    <a:pt x="105747" y="44877"/>
                  </a:cubicBezTo>
                  <a:lnTo>
                    <a:pt x="117727" y="44832"/>
                  </a:lnTo>
                  <a:lnTo>
                    <a:pt x="119425" y="54421"/>
                  </a:lnTo>
                  <a:lnTo>
                    <a:pt x="108182" y="58630"/>
                  </a:lnTo>
                  <a:lnTo>
                    <a:pt x="108182" y="58630"/>
                  </a:lnTo>
                  <a:cubicBezTo>
                    <a:pt x="108369" y="65148"/>
                    <a:pt x="107221" y="71636"/>
                    <a:pt x="104806" y="77697"/>
                  </a:cubicBezTo>
                  <a:lnTo>
                    <a:pt x="113912" y="85615"/>
                  </a:lnTo>
                  <a:lnTo>
                    <a:pt x="109013" y="94065"/>
                  </a:lnTo>
                  <a:lnTo>
                    <a:pt x="97794" y="89792"/>
                  </a:lnTo>
                  <a:lnTo>
                    <a:pt x="97794" y="89792"/>
                  </a:lnTo>
                  <a:cubicBezTo>
                    <a:pt x="93730" y="94905"/>
                    <a:pt x="88662" y="99139"/>
                    <a:pt x="82900" y="102237"/>
                  </a:cubicBezTo>
                  <a:lnTo>
                    <a:pt x="84901" y="114251"/>
                  </a:lnTo>
                  <a:lnTo>
                    <a:pt x="75641" y="117607"/>
                  </a:lnTo>
                  <a:lnTo>
                    <a:pt x="69721" y="107014"/>
                  </a:lnTo>
                  <a:lnTo>
                    <a:pt x="69721" y="107014"/>
                  </a:lnTo>
                  <a:cubicBezTo>
                    <a:pt x="63308" y="108329"/>
                    <a:pt x="56692" y="108329"/>
                    <a:pt x="50279" y="107014"/>
                  </a:cubicBezTo>
                  <a:lnTo>
                    <a:pt x="44359" y="117607"/>
                  </a:lnTo>
                  <a:lnTo>
                    <a:pt x="35099" y="114251"/>
                  </a:lnTo>
                  <a:lnTo>
                    <a:pt x="37100" y="102237"/>
                  </a:lnTo>
                  <a:cubicBezTo>
                    <a:pt x="31338" y="99139"/>
                    <a:pt x="26270" y="94905"/>
                    <a:pt x="22206" y="89792"/>
                  </a:cubicBezTo>
                  <a:lnTo>
                    <a:pt x="10987" y="94065"/>
                  </a:lnTo>
                  <a:lnTo>
                    <a:pt x="6088" y="85615"/>
                  </a:lnTo>
                  <a:lnTo>
                    <a:pt x="15194" y="77697"/>
                  </a:lnTo>
                  <a:cubicBezTo>
                    <a:pt x="12779" y="71636"/>
                    <a:pt x="11631" y="65148"/>
                    <a:pt x="11818" y="58630"/>
                  </a:cubicBezTo>
                  <a:lnTo>
                    <a:pt x="575" y="54421"/>
                  </a:lnTo>
                  <a:lnTo>
                    <a:pt x="2273" y="44832"/>
                  </a:lnTo>
                  <a:lnTo>
                    <a:pt x="14253" y="44877"/>
                  </a:lnTo>
                  <a:lnTo>
                    <a:pt x="14253" y="44877"/>
                  </a:lnTo>
                  <a:cubicBezTo>
                    <a:pt x="16316" y="38688"/>
                    <a:pt x="19624" y="32983"/>
                    <a:pt x="23974" y="28109"/>
                  </a:cubicBezTo>
                  <a:lnTo>
                    <a:pt x="18092" y="17494"/>
                  </a:lnTo>
                  <a:lnTo>
                    <a:pt x="25621" y="11203"/>
                  </a:lnTo>
                  <a:lnTo>
                    <a:pt x="34717" y="19133"/>
                  </a:lnTo>
                  <a:lnTo>
                    <a:pt x="34717" y="19133"/>
                  </a:lnTo>
                  <a:cubicBezTo>
                    <a:pt x="40293" y="15712"/>
                    <a:pt x="46509" y="13459"/>
                    <a:pt x="52988" y="12511"/>
                  </a:cubicBezTo>
                  <a:lnTo>
                    <a:pt x="55068" y="511"/>
                  </a:lnTo>
                  <a:lnTo>
                    <a:pt x="64932" y="511"/>
                  </a:lnTo>
                  <a:lnTo>
                    <a:pt x="67012" y="12511"/>
                  </a:lnTo>
                  <a:cubicBezTo>
                    <a:pt x="73491" y="13459"/>
                    <a:pt x="79707" y="15712"/>
                    <a:pt x="85283" y="1913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 txBox="1"/>
            <p:nvPr/>
          </p:nvSpPr>
          <p:spPr>
            <a:xfrm>
              <a:off x="4414835" y="3388136"/>
              <a:ext cx="2039399" cy="1531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1" i="0" u="none" strike="noStrike" cap="none" dirty="0">
                  <a:solidFill>
                    <a:srgbClr val="167138"/>
                  </a:solidFill>
                  <a:latin typeface="Aptos" panose="020B0004020202020204" pitchFamily="34" charset="0"/>
                  <a:sym typeface="Arial"/>
                </a:rPr>
                <a:t>Environmental</a:t>
              </a:r>
              <a:endParaRPr sz="2000" b="1" i="0" u="none" strike="noStrike" cap="none" dirty="0">
                <a:solidFill>
                  <a:srgbClr val="167138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1462523" y="1581955"/>
              <a:ext cx="3217951" cy="3080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333" y="30393"/>
                  </a:moveTo>
                  <a:lnTo>
                    <a:pt x="107139" y="24580"/>
                  </a:lnTo>
                  <a:lnTo>
                    <a:pt x="113841" y="35980"/>
                  </a:lnTo>
                  <a:lnTo>
                    <a:pt x="101275" y="49005"/>
                  </a:lnTo>
                  <a:cubicBezTo>
                    <a:pt x="103264" y="56205"/>
                    <a:pt x="103264" y="63795"/>
                    <a:pt x="101275" y="70995"/>
                  </a:cubicBezTo>
                  <a:lnTo>
                    <a:pt x="113841" y="84020"/>
                  </a:lnTo>
                  <a:lnTo>
                    <a:pt x="107139" y="95420"/>
                  </a:lnTo>
                  <a:lnTo>
                    <a:pt x="90333" y="89607"/>
                  </a:lnTo>
                  <a:lnTo>
                    <a:pt x="90333" y="89607"/>
                  </a:lnTo>
                  <a:cubicBezTo>
                    <a:pt x="84979" y="94898"/>
                    <a:pt x="78285" y="98693"/>
                    <a:pt x="70942" y="100602"/>
                  </a:cubicBezTo>
                  <a:lnTo>
                    <a:pt x="66891" y="118602"/>
                  </a:lnTo>
                  <a:lnTo>
                    <a:pt x="53109" y="118602"/>
                  </a:lnTo>
                  <a:lnTo>
                    <a:pt x="49058" y="100602"/>
                  </a:lnTo>
                  <a:cubicBezTo>
                    <a:pt x="41715" y="98693"/>
                    <a:pt x="35021" y="94898"/>
                    <a:pt x="29667" y="89607"/>
                  </a:cubicBezTo>
                  <a:lnTo>
                    <a:pt x="12861" y="95420"/>
                  </a:lnTo>
                  <a:lnTo>
                    <a:pt x="6159" y="84020"/>
                  </a:lnTo>
                  <a:lnTo>
                    <a:pt x="18725" y="70995"/>
                  </a:lnTo>
                  <a:lnTo>
                    <a:pt x="18725" y="70995"/>
                  </a:lnTo>
                  <a:cubicBezTo>
                    <a:pt x="16736" y="63795"/>
                    <a:pt x="16736" y="56205"/>
                    <a:pt x="18725" y="49005"/>
                  </a:cubicBezTo>
                  <a:lnTo>
                    <a:pt x="6159" y="35980"/>
                  </a:lnTo>
                  <a:lnTo>
                    <a:pt x="12861" y="24580"/>
                  </a:lnTo>
                  <a:lnTo>
                    <a:pt x="29667" y="30393"/>
                  </a:lnTo>
                  <a:lnTo>
                    <a:pt x="29667" y="30393"/>
                  </a:lnTo>
                  <a:cubicBezTo>
                    <a:pt x="35021" y="25102"/>
                    <a:pt x="41715" y="21307"/>
                    <a:pt x="49058" y="19398"/>
                  </a:cubicBezTo>
                  <a:lnTo>
                    <a:pt x="53109" y="1398"/>
                  </a:lnTo>
                  <a:lnTo>
                    <a:pt x="66891" y="1398"/>
                  </a:lnTo>
                  <a:lnTo>
                    <a:pt x="70942" y="19398"/>
                  </a:lnTo>
                  <a:lnTo>
                    <a:pt x="70942" y="19398"/>
                  </a:lnTo>
                  <a:cubicBezTo>
                    <a:pt x="78285" y="21307"/>
                    <a:pt x="84979" y="25102"/>
                    <a:pt x="90333" y="3039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 txBox="1"/>
            <p:nvPr/>
          </p:nvSpPr>
          <p:spPr>
            <a:xfrm>
              <a:off x="2186708" y="2408485"/>
              <a:ext cx="1626859" cy="1520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1" i="0" u="none" strike="noStrike" cap="none" dirty="0" err="1">
                  <a:solidFill>
                    <a:srgbClr val="167138"/>
                  </a:solidFill>
                  <a:latin typeface="Aptos" panose="020B0004020202020204" pitchFamily="34" charset="0"/>
                  <a:sym typeface="Arial"/>
                </a:rPr>
                <a:t>Social</a:t>
              </a:r>
              <a:endParaRPr sz="1400" b="0" i="0" u="none" strike="noStrike" cap="none" dirty="0">
                <a:solidFill>
                  <a:srgbClr val="167138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 rot="-900000">
              <a:off x="2954375" y="78307"/>
              <a:ext cx="3061281" cy="297855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135" y="30393"/>
                  </a:moveTo>
                  <a:lnTo>
                    <a:pt x="107269" y="24757"/>
                  </a:lnTo>
                  <a:lnTo>
                    <a:pt x="113902" y="36113"/>
                  </a:lnTo>
                  <a:lnTo>
                    <a:pt x="101005" y="49005"/>
                  </a:lnTo>
                  <a:lnTo>
                    <a:pt x="101005" y="49005"/>
                  </a:lnTo>
                  <a:cubicBezTo>
                    <a:pt x="102980" y="56205"/>
                    <a:pt x="102980" y="63795"/>
                    <a:pt x="101005" y="70995"/>
                  </a:cubicBezTo>
                  <a:lnTo>
                    <a:pt x="113902" y="83887"/>
                  </a:lnTo>
                  <a:lnTo>
                    <a:pt x="107269" y="95243"/>
                  </a:lnTo>
                  <a:lnTo>
                    <a:pt x="90135" y="89607"/>
                  </a:lnTo>
                  <a:lnTo>
                    <a:pt x="90135" y="89607"/>
                  </a:lnTo>
                  <a:cubicBezTo>
                    <a:pt x="84815" y="94898"/>
                    <a:pt x="78165" y="98693"/>
                    <a:pt x="70870" y="100602"/>
                  </a:cubicBezTo>
                  <a:lnTo>
                    <a:pt x="66753" y="118602"/>
                  </a:lnTo>
                  <a:lnTo>
                    <a:pt x="53247" y="118602"/>
                  </a:lnTo>
                  <a:lnTo>
                    <a:pt x="49130" y="100602"/>
                  </a:lnTo>
                  <a:lnTo>
                    <a:pt x="49130" y="100602"/>
                  </a:lnTo>
                  <a:cubicBezTo>
                    <a:pt x="41835" y="98693"/>
                    <a:pt x="35185" y="94898"/>
                    <a:pt x="29865" y="89607"/>
                  </a:cubicBezTo>
                  <a:lnTo>
                    <a:pt x="12731" y="95243"/>
                  </a:lnTo>
                  <a:lnTo>
                    <a:pt x="6098" y="83887"/>
                  </a:lnTo>
                  <a:lnTo>
                    <a:pt x="18995" y="70995"/>
                  </a:lnTo>
                  <a:cubicBezTo>
                    <a:pt x="17020" y="63795"/>
                    <a:pt x="17020" y="56205"/>
                    <a:pt x="18995" y="49005"/>
                  </a:cubicBezTo>
                  <a:lnTo>
                    <a:pt x="6098" y="36113"/>
                  </a:lnTo>
                  <a:lnTo>
                    <a:pt x="12731" y="24757"/>
                  </a:lnTo>
                  <a:lnTo>
                    <a:pt x="29865" y="30393"/>
                  </a:lnTo>
                  <a:lnTo>
                    <a:pt x="29865" y="30393"/>
                  </a:lnTo>
                  <a:cubicBezTo>
                    <a:pt x="35185" y="25102"/>
                    <a:pt x="41835" y="21307"/>
                    <a:pt x="49130" y="19398"/>
                  </a:cubicBezTo>
                  <a:lnTo>
                    <a:pt x="53247" y="1398"/>
                  </a:lnTo>
                  <a:lnTo>
                    <a:pt x="66753" y="1398"/>
                  </a:lnTo>
                  <a:lnTo>
                    <a:pt x="70870" y="19398"/>
                  </a:lnTo>
                  <a:lnTo>
                    <a:pt x="70870" y="19398"/>
                  </a:lnTo>
                  <a:cubicBezTo>
                    <a:pt x="78165" y="21307"/>
                    <a:pt x="84815" y="25102"/>
                    <a:pt x="90135" y="3039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 txBox="1"/>
            <p:nvPr/>
          </p:nvSpPr>
          <p:spPr>
            <a:xfrm>
              <a:off x="3630709" y="741055"/>
              <a:ext cx="1708610" cy="168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1" i="0" u="none" strike="noStrike" cap="none" dirty="0" err="1">
                  <a:solidFill>
                    <a:srgbClr val="167138"/>
                  </a:solidFill>
                  <a:latin typeface="Aptos" panose="020B0004020202020204" pitchFamily="34" charset="0"/>
                  <a:sym typeface="Arial"/>
                </a:rPr>
                <a:t>Economic</a:t>
              </a:r>
              <a:endParaRPr sz="2000" b="1" i="0" u="none" strike="noStrike" cap="none" dirty="0">
                <a:solidFill>
                  <a:srgbClr val="167138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3564814" y="2247970"/>
              <a:ext cx="3814741" cy="38147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670" y="4107"/>
                  </a:moveTo>
                  <a:lnTo>
                    <a:pt x="53670" y="4107"/>
                  </a:lnTo>
                  <a:cubicBezTo>
                    <a:pt x="76994" y="1466"/>
                    <a:pt x="99507" y="13586"/>
                    <a:pt x="110144" y="34511"/>
                  </a:cubicBezTo>
                  <a:cubicBezTo>
                    <a:pt x="120780" y="55436"/>
                    <a:pt x="117304" y="80767"/>
                    <a:pt x="101424" y="98054"/>
                  </a:cubicBezTo>
                  <a:lnTo>
                    <a:pt x="103960" y="100802"/>
                  </a:lnTo>
                  <a:lnTo>
                    <a:pt x="96235" y="99275"/>
                  </a:lnTo>
                  <a:lnTo>
                    <a:pt x="95060" y="91155"/>
                  </a:lnTo>
                  <a:lnTo>
                    <a:pt x="97595" y="93903"/>
                  </a:lnTo>
                  <a:cubicBezTo>
                    <a:pt x="111686" y="78278"/>
                    <a:pt x="114643" y="55565"/>
                    <a:pt x="105023" y="36853"/>
                  </a:cubicBezTo>
                  <a:cubicBezTo>
                    <a:pt x="95402" y="18140"/>
                    <a:pt x="75210" y="7329"/>
                    <a:pt x="54303" y="96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36166" y="1441079"/>
              <a:ext cx="2771648" cy="27716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 rot="7066418">
              <a:off x="3548119" y="1045167"/>
              <a:ext cx="3647933" cy="29473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186" y="65877"/>
                  </a:moveTo>
                  <a:lnTo>
                    <a:pt x="4186" y="65877"/>
                  </a:lnTo>
                  <a:cubicBezTo>
                    <a:pt x="2239" y="47981"/>
                    <a:pt x="9282" y="30274"/>
                    <a:pt x="23059" y="18429"/>
                  </a:cubicBezTo>
                  <a:lnTo>
                    <a:pt x="20496" y="14848"/>
                  </a:lnTo>
                  <a:lnTo>
                    <a:pt x="29648" y="17591"/>
                  </a:lnTo>
                  <a:lnTo>
                    <a:pt x="29472" y="27389"/>
                  </a:lnTo>
                  <a:lnTo>
                    <a:pt x="26909" y="23808"/>
                  </a:lnTo>
                  <a:lnTo>
                    <a:pt x="26909" y="23808"/>
                  </a:lnTo>
                  <a:cubicBezTo>
                    <a:pt x="14492" y="34149"/>
                    <a:pt x="8166" y="49635"/>
                    <a:pt x="9973" y="652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33"/>
          <p:cNvSpPr txBox="1"/>
          <p:nvPr/>
        </p:nvSpPr>
        <p:spPr>
          <a:xfrm>
            <a:off x="764088" y="2943616"/>
            <a:ext cx="365224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de-DE" sz="2400" dirty="0">
                <a:solidFill>
                  <a:srgbClr val="3F3F3F"/>
                </a:solidFill>
              </a:rPr>
              <a:t>The </a:t>
            </a:r>
            <a:r>
              <a:rPr lang="de-DE" sz="2400" b="1" dirty="0">
                <a:solidFill>
                  <a:srgbClr val="3F3F3F"/>
                </a:solidFill>
              </a:rPr>
              <a:t>Brundtland Report </a:t>
            </a:r>
            <a:r>
              <a:rPr lang="de-DE" sz="2400" dirty="0" err="1">
                <a:solidFill>
                  <a:srgbClr val="3F3F3F"/>
                </a:solidFill>
              </a:rPr>
              <a:t>identifies</a:t>
            </a:r>
            <a:r>
              <a:rPr lang="de-DE" sz="2400" dirty="0">
                <a:solidFill>
                  <a:srgbClr val="3F3F3F"/>
                </a:solidFill>
              </a:rPr>
              <a:t> 3 </a:t>
            </a:r>
            <a:r>
              <a:rPr lang="de-DE" sz="2400" dirty="0" err="1">
                <a:solidFill>
                  <a:srgbClr val="3F3F3F"/>
                </a:solidFill>
              </a:rPr>
              <a:t>pillars</a:t>
            </a:r>
            <a:r>
              <a:rPr lang="de-DE" sz="2400" dirty="0">
                <a:solidFill>
                  <a:srgbClr val="3F3F3F"/>
                </a:solidFill>
              </a:rPr>
              <a:t> </a:t>
            </a:r>
            <a:r>
              <a:rPr lang="de-DE" sz="2400" dirty="0" err="1">
                <a:solidFill>
                  <a:srgbClr val="3F3F3F"/>
                </a:solidFill>
              </a:rPr>
              <a:t>as</a:t>
            </a:r>
            <a:r>
              <a:rPr lang="de-DE" sz="2400" dirty="0">
                <a:solidFill>
                  <a:srgbClr val="3F3F3F"/>
                </a:solidFill>
              </a:rPr>
              <a:t> a </a:t>
            </a:r>
            <a:r>
              <a:rPr lang="de-DE" sz="2400" dirty="0" err="1">
                <a:solidFill>
                  <a:srgbClr val="3F3F3F"/>
                </a:solidFill>
              </a:rPr>
              <a:t>foundation</a:t>
            </a:r>
            <a:r>
              <a:rPr lang="de-DE" sz="2400" dirty="0">
                <a:solidFill>
                  <a:srgbClr val="3F3F3F"/>
                </a:solidFill>
              </a:rPr>
              <a:t> </a:t>
            </a:r>
            <a:r>
              <a:rPr lang="de-DE" sz="2400" dirty="0" err="1">
                <a:solidFill>
                  <a:srgbClr val="3F3F3F"/>
                </a:solidFill>
              </a:rPr>
              <a:t>for</a:t>
            </a:r>
            <a:r>
              <a:rPr lang="de-DE" sz="2400" dirty="0">
                <a:solidFill>
                  <a:srgbClr val="3F3F3F"/>
                </a:solidFill>
              </a:rPr>
              <a:t> </a:t>
            </a:r>
            <a:r>
              <a:rPr lang="de-DE" sz="2400" dirty="0" err="1">
                <a:solidFill>
                  <a:srgbClr val="3F3F3F"/>
                </a:solidFill>
              </a:rPr>
              <a:t>sustainability</a:t>
            </a:r>
            <a:r>
              <a:rPr lang="de-DE" sz="2400" dirty="0">
                <a:solidFill>
                  <a:srgbClr val="3F3F3F"/>
                </a:solidFill>
              </a:rPr>
              <a:t>:  </a:t>
            </a:r>
          </a:p>
          <a:p>
            <a:pPr lvl="0"/>
            <a:r>
              <a:rPr lang="de-DE" sz="2400" b="1" dirty="0">
                <a:solidFill>
                  <a:srgbClr val="3F3F3F"/>
                </a:solidFill>
              </a:rPr>
              <a:t>environmental, </a:t>
            </a:r>
            <a:r>
              <a:rPr lang="de-DE" sz="2400" b="1" dirty="0" err="1">
                <a:solidFill>
                  <a:srgbClr val="3F3F3F"/>
                </a:solidFill>
              </a:rPr>
              <a:t>economic</a:t>
            </a:r>
            <a:r>
              <a:rPr lang="de-DE" sz="2400" b="1" dirty="0">
                <a:solidFill>
                  <a:srgbClr val="3F3F3F"/>
                </a:solidFill>
              </a:rPr>
              <a:t> and social.</a:t>
            </a:r>
            <a:endParaRPr lang="de-DE" sz="2400" b="1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4330</Words>
  <Application>Microsoft Macintosh PowerPoint</Application>
  <PresentationFormat>Breitbild</PresentationFormat>
  <Paragraphs>351</Paragraphs>
  <Slides>54</Slides>
  <Notes>54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1" baseType="lpstr">
      <vt:lpstr>Arial</vt:lpstr>
      <vt:lpstr>Aptos</vt:lpstr>
      <vt:lpstr>Calibri</vt:lpstr>
      <vt:lpstr>Play</vt:lpstr>
      <vt:lpstr>Aptos Serif</vt:lpstr>
      <vt:lpstr>Wingdings</vt:lpstr>
      <vt:lpstr>Benutzerdefiniert</vt:lpstr>
      <vt:lpstr>PowerPoint-Präsentation</vt:lpstr>
      <vt:lpstr>Agenda - Content 1: Basics of Sustainability</vt:lpstr>
      <vt:lpstr>Introduction to „Sustainability“</vt:lpstr>
      <vt:lpstr> </vt:lpstr>
      <vt:lpstr>What does „sustainability“ mean? </vt:lpstr>
      <vt:lpstr>1972 – United Nations Conference  on the Human Environment</vt:lpstr>
      <vt:lpstr>1972 – Report “The Limits to Growth” (Club of Rome)</vt:lpstr>
      <vt:lpstr>1987 – Brundtland Report: “Our Common Future”</vt:lpstr>
      <vt:lpstr>3 main pillars of sustainability</vt:lpstr>
      <vt:lpstr>1 more pillar</vt:lpstr>
      <vt:lpstr>Introduction to „Climate Change“</vt:lpstr>
      <vt:lpstr>What is  climate change? </vt:lpstr>
      <vt:lpstr>Causes and consequences</vt:lpstr>
      <vt:lpstr>Causes and consequences</vt:lpstr>
      <vt:lpstr>Agenda 2030 for Sustainable Development</vt:lpstr>
      <vt:lpstr>History</vt:lpstr>
      <vt:lpstr>PowerPoint-Präsentation</vt:lpstr>
      <vt:lpstr>2015 </vt:lpstr>
      <vt:lpstr>Gobal Goals for sustainable development: SDGs</vt:lpstr>
      <vt:lpstr>17 SDGs and 169 targets</vt:lpstr>
      <vt:lpstr>What are the SDGs?</vt:lpstr>
      <vt:lpstr>What are the characteristics of the SDGs?</vt:lpstr>
      <vt:lpstr>Local Authorities: Key Actors for the SDGs</vt:lpstr>
      <vt:lpstr>Sustainable Public Procurement: A strategic tool for the SDGs</vt:lpstr>
      <vt:lpstr>Introduction to sustainable procurement</vt:lpstr>
      <vt:lpstr>Agenda - Content 2: Introduction to sustainable procurement</vt:lpstr>
      <vt:lpstr>Development Models compared</vt:lpstr>
      <vt:lpstr>Linear vs. Circular economy</vt:lpstr>
      <vt:lpstr>PowerPoint-Präsentation</vt:lpstr>
      <vt:lpstr>Doughnut Economics</vt:lpstr>
      <vt:lpstr>The GPP definition</vt:lpstr>
      <vt:lpstr>Green Public Procurement</vt:lpstr>
      <vt:lpstr>Five GPP aspects</vt:lpstr>
      <vt:lpstr>What is SPP – Sustainable Public Procurement?</vt:lpstr>
      <vt:lpstr>Sustainable Public Procurement Principles</vt:lpstr>
      <vt:lpstr>Sustainable vs. Green public procurement</vt:lpstr>
      <vt:lpstr>PowerPoint-Präsentation</vt:lpstr>
      <vt:lpstr>The Public Procurement Instrument and GPP</vt:lpstr>
      <vt:lpstr>The Public Procurement Instrument and SPP</vt:lpstr>
      <vt:lpstr>GPP in European Policies</vt:lpstr>
      <vt:lpstr>9 key documents</vt:lpstr>
      <vt:lpstr>Buying green!</vt:lpstr>
      <vt:lpstr>Social procurement</vt:lpstr>
      <vt:lpstr>Euopean Green Deal</vt:lpstr>
      <vt:lpstr>European Tools for the dissemination of GPP</vt:lpstr>
      <vt:lpstr>European Tools for the dissemination of GPP</vt:lpstr>
      <vt:lpstr>EU GPP criteria</vt:lpstr>
      <vt:lpstr>EU GPP Criteria: 20 groups of products and services</vt:lpstr>
      <vt:lpstr>EU GPP Criteria: 20 groups of products and services</vt:lpstr>
      <vt:lpstr>EU GPP Criteria: 20 groups of products and services</vt:lpstr>
      <vt:lpstr>Advantages of Sustainable Public Procurement </vt:lpstr>
      <vt:lpstr>Advantages of SPP </vt:lpstr>
      <vt:lpstr>Thank you very much!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Katharina Gasteiger</cp:lastModifiedBy>
  <cp:revision>29</cp:revision>
  <dcterms:created xsi:type="dcterms:W3CDTF">2024-09-16T10:50:40Z</dcterms:created>
  <dcterms:modified xsi:type="dcterms:W3CDTF">2026-04-27T08:04:40Z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0x010100255B8ECBF0E41D4F84283CBD4EE3A7A4</vt:lpwstr>
  </property>
  <property fmtid="{D5CDD505-2E9C-101B-9397-08002B2CF9AE}" pid="3" name="MediaServiceImageTags">
    <vt:lpwstr/>
  </property>
</Properties>
</file>