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Aptos Serif" panose="02020604070405020304" pitchFamily="18" charset="0"/>
      <p:regular r:id="rId22"/>
      <p:bold r:id="rId23"/>
      <p:italic r:id="rId24"/>
      <p:boldItalic r:id="rId25"/>
    </p:embeddedFont>
    <p:embeddedFont>
      <p:font typeface="Play" panose="02020604070405020304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/nB2IoGugElZoCPKw6iiqBMaj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vien Fü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79"/>
  </p:normalViewPr>
  <p:slideViewPr>
    <p:cSldViewPr snapToGrid="0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4-03T06:23:19.303" idx="1">
    <p:pos x="7680" y="0"/>
    <p:text>Insert one photo per product in each slide.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hbM_xp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25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5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5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8" name="Google Shape;88;p3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35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35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104" name="Google Shape;104;p35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5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5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36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37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26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26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7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7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5" name="Google Shape;35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4" name="Google Shape;44;p2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8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8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29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9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9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9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" name="Google Shape;57;p30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30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usammenfassung 2">
  <p:cSld name="Zusammenfassung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31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594359" y="102875"/>
            <a:ext cx="11318837" cy="168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657599" y="2282008"/>
            <a:ext cx="8130209" cy="369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31"/>
          <p:cNvGrpSpPr/>
          <p:nvPr/>
        </p:nvGrpSpPr>
        <p:grpSpPr>
          <a:xfrm rot="-5400000">
            <a:off x="-1510682" y="4366092"/>
            <a:ext cx="3033138" cy="1910624"/>
            <a:chOff x="4906860" y="2159825"/>
            <a:chExt cx="3856142" cy="2338190"/>
          </a:xfrm>
        </p:grpSpPr>
        <p:sp>
          <p:nvSpPr>
            <p:cNvPr id="66" name="Google Shape;66;p31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1"/>
            <p:cNvSpPr/>
            <p:nvPr/>
          </p:nvSpPr>
          <p:spPr>
            <a:xfrm>
              <a:off x="4906860" y="2724951"/>
              <a:ext cx="1177611" cy="1193527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1"/>
            <p:cNvSpPr/>
            <p:nvPr/>
          </p:nvSpPr>
          <p:spPr>
            <a:xfrm>
              <a:off x="6390367" y="3563171"/>
              <a:ext cx="806080" cy="80607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p3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3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1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2" name="Google Shape;82;p3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3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24" descr="Logo ProCur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sub-issues/oda-eligibility-and-conditions/dac-list-of-oda-recipient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What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not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- 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negative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list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21" name="Google Shape;121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A5789DB-9697-89DF-0B37-340566111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301048"/>
            <a:ext cx="3892378" cy="15569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Hygiene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roducts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with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icroplastic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Detergents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cleaning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agents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cosmetics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containing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microplastics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94" name="Google Shape;194;p12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Textile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s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and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leather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nfringing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h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uman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ights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1" name="Google Shape;201;p13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Carpets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leather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clothing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(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workwear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)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from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countries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of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Global South 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(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see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DAC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list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)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that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have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not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been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produced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compliance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with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ILO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labour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standards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DAC List </a:t>
            </a:r>
            <a:r>
              <a:rPr lang="de-DE" dirty="0" err="1">
                <a:latin typeface="Aptos" panose="020B0004020202020204" pitchFamily="34" charset="0"/>
              </a:rPr>
              <a:t>see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02" name="Google Shape;202;p13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Natural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ubber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products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infringing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h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uman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ights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9" name="Google Shape;209;p14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Natural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rubber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products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(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work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gloves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dust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control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mats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)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from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countries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of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Global South 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(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see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DAC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list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)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that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have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not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been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produced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compliance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with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ILO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labour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standards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DAC List </a:t>
            </a:r>
            <a:r>
              <a:rPr lang="de-DE" dirty="0" err="1">
                <a:latin typeface="Aptos" panose="020B0004020202020204" pitchFamily="34" charset="0"/>
              </a:rPr>
              <a:t>see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10" name="Google Shape;210;p14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nefficient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lectrical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ppliances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17" name="Google Shape;217;p1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148824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 err="1">
                <a:latin typeface="Aptos" panose="020B0004020202020204" pitchFamily="34" charset="0"/>
              </a:rPr>
              <a:t>Electrical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appliances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subject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energy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labelling</a:t>
            </a:r>
            <a:r>
              <a:rPr lang="de-DE" dirty="0">
                <a:latin typeface="Aptos" panose="020B0004020202020204" pitchFamily="34" charset="0"/>
              </a:rPr>
              <a:t> (A–G) </a:t>
            </a:r>
            <a:r>
              <a:rPr lang="de-DE" dirty="0" err="1">
                <a:latin typeface="Aptos" panose="020B0004020202020204" pitchFamily="34" charset="0"/>
              </a:rPr>
              <a:t>that</a:t>
            </a:r>
            <a:r>
              <a:rPr lang="de-DE" dirty="0">
                <a:latin typeface="Aptos" panose="020B0004020202020204" pitchFamily="34" charset="0"/>
              </a:rPr>
              <a:t> do not fall </a:t>
            </a:r>
            <a:r>
              <a:rPr lang="de-DE" dirty="0" err="1">
                <a:latin typeface="Aptos" panose="020B0004020202020204" pitchFamily="34" charset="0"/>
              </a:rPr>
              <a:t>into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higher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efficiency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classes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within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their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group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18" name="Google Shape;218;p15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Toys and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porting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oods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infringing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h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uman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ights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Toys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sporting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goods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from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countries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of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Global South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that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(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see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DAC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list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)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that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have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not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been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produced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compliance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with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ILO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labour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standards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DAC List </a:t>
            </a:r>
            <a:r>
              <a:rPr lang="de-DE" dirty="0" err="1">
                <a:latin typeface="Aptos" panose="020B0004020202020204" pitchFamily="34" charset="0"/>
              </a:rPr>
              <a:t>see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</p:txBody>
      </p:sp>
      <p:pic>
        <p:nvPicPr>
          <p:cNvPr id="226" name="Google Shape;226;p18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Natural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stones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infringing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h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uman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ights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Natural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stones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paving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stones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from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countries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of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global South (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see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DAC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list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)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that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were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not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produced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compliance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with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ILO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labour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standards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DAC List </a:t>
            </a:r>
            <a:r>
              <a:rPr lang="de-DE" dirty="0" err="1">
                <a:latin typeface="Aptos" panose="020B0004020202020204" pitchFamily="34" charset="0"/>
              </a:rPr>
              <a:t>see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u="sng" dirty="0">
                <a:solidFill>
                  <a:schemeClr val="accent4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https://www.oecd.org/en/topics/sub-issues/oda-eligibility-and-conditions/dac-list-of-oda-recipients.html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34" name="Google Shape;234;p19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PVC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Products </a:t>
            </a:r>
            <a:r>
              <a:rPr lang="de-DE" dirty="0" err="1">
                <a:latin typeface="Aptos" panose="020B0004020202020204" pitchFamily="34" charset="0"/>
              </a:rPr>
              <a:t>made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from</a:t>
            </a:r>
            <a:r>
              <a:rPr lang="de-DE" dirty="0">
                <a:latin typeface="Aptos" panose="020B0004020202020204" pitchFamily="34" charset="0"/>
              </a:rPr>
              <a:t> PVC (also </a:t>
            </a:r>
            <a:r>
              <a:rPr lang="de-DE" dirty="0" err="1">
                <a:latin typeface="Aptos" panose="020B0004020202020204" pitchFamily="34" charset="0"/>
              </a:rPr>
              <a:t>known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polyvinyl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chloride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simply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vinyl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should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avoided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whenever</a:t>
            </a:r>
            <a:r>
              <a:rPr lang="de-DE" dirty="0">
                <a:latin typeface="Aptos" panose="020B0004020202020204" pitchFamily="34" charset="0"/>
              </a:rPr>
              <a:t> possible. </a:t>
            </a:r>
            <a:r>
              <a:rPr lang="de-DE" dirty="0" err="1">
                <a:latin typeface="Aptos" panose="020B0004020202020204" pitchFamily="34" charset="0"/>
              </a:rPr>
              <a:t>When</a:t>
            </a:r>
            <a:r>
              <a:rPr lang="de-DE" dirty="0">
                <a:latin typeface="Aptos" panose="020B0004020202020204" pitchFamily="34" charset="0"/>
              </a:rPr>
              <a:t> PVC </a:t>
            </a: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incinerated</a:t>
            </a:r>
            <a:r>
              <a:rPr lang="de-DE" dirty="0">
                <a:latin typeface="Aptos" panose="020B0004020202020204" pitchFamily="34" charset="0"/>
              </a:rPr>
              <a:t> - </a:t>
            </a:r>
            <a:r>
              <a:rPr lang="de-DE" dirty="0" err="1">
                <a:latin typeface="Aptos" panose="020B0004020202020204" pitchFamily="34" charset="0"/>
              </a:rPr>
              <a:t>whether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waste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facilities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uncontrolled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burning</a:t>
            </a:r>
            <a:r>
              <a:rPr lang="de-DE" dirty="0">
                <a:latin typeface="Aptos" panose="020B0004020202020204" pitchFamily="34" charset="0"/>
              </a:rPr>
              <a:t> - </a:t>
            </a:r>
            <a:r>
              <a:rPr lang="de-DE" dirty="0" err="1">
                <a:latin typeface="Aptos" panose="020B0004020202020204" pitchFamily="34" charset="0"/>
              </a:rPr>
              <a:t>it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can</a:t>
            </a:r>
            <a:r>
              <a:rPr lang="de-DE" dirty="0">
                <a:latin typeface="Aptos" panose="020B0004020202020204" pitchFamily="34" charset="0"/>
              </a:rPr>
              <a:t> release </a:t>
            </a:r>
            <a:r>
              <a:rPr lang="de-DE" dirty="0" err="1">
                <a:latin typeface="Aptos" panose="020B0004020202020204" pitchFamily="34" charset="0"/>
              </a:rPr>
              <a:t>highly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toxic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dioxins</a:t>
            </a:r>
            <a:r>
              <a:rPr lang="de-DE" dirty="0">
                <a:latin typeface="Aptos" panose="020B0004020202020204" pitchFamily="34" charset="0"/>
              </a:rPr>
              <a:t>. Dioxins </a:t>
            </a:r>
            <a:r>
              <a:rPr lang="de-DE" dirty="0" err="1">
                <a:latin typeface="Aptos" panose="020B0004020202020204" pitchFamily="34" charset="0"/>
              </a:rPr>
              <a:t>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among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dangerous</a:t>
            </a:r>
            <a:r>
              <a:rPr lang="de-DE" dirty="0">
                <a:latin typeface="Aptos" panose="020B0004020202020204" pitchFamily="34" charset="0"/>
              </a:rPr>
              <a:t> environmental </a:t>
            </a:r>
            <a:r>
              <a:rPr lang="de-DE" dirty="0" err="1">
                <a:latin typeface="Aptos" panose="020B0004020202020204" pitchFamily="34" charset="0"/>
              </a:rPr>
              <a:t>pollutants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pose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serious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risks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human </a:t>
            </a:r>
            <a:r>
              <a:rPr lang="de-DE" dirty="0" err="1">
                <a:latin typeface="Aptos" panose="020B0004020202020204" pitchFamily="34" charset="0"/>
              </a:rPr>
              <a:t>health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42" name="Google Shape;242;p20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Pesticides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Pesticides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(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herbicides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fungicides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insecticides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)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public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green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recreational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areas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50" name="Google Shape;250;p21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Exceptions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1"/>
          </p:nvPr>
        </p:nvSpPr>
        <p:spPr>
          <a:xfrm>
            <a:off x="594350" y="2676525"/>
            <a:ext cx="6641100" cy="3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Exceptions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to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this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negative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list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can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made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single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cases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that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should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justified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 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dirty="0">
              <a:latin typeface="Aptos" panose="020B00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3F3F3F"/>
              </a:solidFill>
              <a:highlight>
                <a:srgbClr val="FFFF00"/>
              </a:highlight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96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Contact</a:t>
            </a:r>
            <a:endParaRPr sz="4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64" name="Google Shape;264;p23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5842" y="4740820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/>
          <p:nvPr/>
        </p:nvSpPr>
        <p:spPr>
          <a:xfrm>
            <a:off x="594349" y="2329850"/>
            <a:ext cx="4866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If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you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intend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to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use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this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negative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list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-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or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 an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adapted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version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of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it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- in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your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municipality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,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please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include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your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local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contact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for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sustainable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procurement</a:t>
            </a:r>
            <a:r>
              <a:rPr lang="de-DE" sz="1800" dirty="0">
                <a:solidFill>
                  <a:schemeClr val="dk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. </a:t>
            </a:r>
            <a:endParaRPr sz="1800" dirty="0">
              <a:solidFill>
                <a:schemeClr val="dk1"/>
              </a:solidFill>
              <a:highlight>
                <a:srgbClr val="FFFF00"/>
              </a:highlight>
              <a:latin typeface="Aptos" panose="020B0004020202020204" pitchFamily="34" charset="0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6C70C5-9F40-F2CA-534E-AA7EBE1BB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301048"/>
            <a:ext cx="3892378" cy="15569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Note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0" name="Google Shape;130;p2"/>
          <p:cNvSpPr txBox="1">
            <a:spLocks noGrp="1"/>
          </p:cNvSpPr>
          <p:nvPr>
            <p:ph type="body" idx="1"/>
          </p:nvPr>
        </p:nvSpPr>
        <p:spPr>
          <a:xfrm>
            <a:off x="593725" y="2281238"/>
            <a:ext cx="6788150" cy="370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0" bIns="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The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following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slides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contain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products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materials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that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should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NOT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be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procured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as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they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do not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meet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environmental and social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standards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for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sustainable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products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services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Tropical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wood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Tropical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wood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where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native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wood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species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other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materials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suitable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purpose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question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38" name="Google Shape;138;p3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Timber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from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non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sustainable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sources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Timber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timber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products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that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cannot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proven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to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originate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from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legal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sustainable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forest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management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 Proof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can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provided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by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certification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with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PEFC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FSC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label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an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equivalent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label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individual </a:t>
            </a:r>
            <a:r>
              <a:rPr lang="de-DE" dirty="0" err="1">
                <a:latin typeface="Aptos" panose="020B0004020202020204" pitchFamily="34" charset="0"/>
              </a:rPr>
              <a:t>verifications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6" name="Google Shape;146;p4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1581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Imported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gricultural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roducts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infringing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h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uman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ights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594348" y="3279575"/>
            <a:ext cx="5925600" cy="29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Imported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agricultural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products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from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countries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of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Global South (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see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DAC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list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), such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coffee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tea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cocoa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rice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sugar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orange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juice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roses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that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not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produced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compliance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with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ILO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labour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standards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and not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certified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with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Fairtrade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label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equivalent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label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dirty="0">
                <a:latin typeface="Aptos" panose="020B0004020202020204" pitchFamily="34" charset="0"/>
              </a:rPr>
              <a:t>DAC List </a:t>
            </a:r>
            <a:r>
              <a:rPr lang="de-DE" dirty="0" err="1">
                <a:latin typeface="Aptos" panose="020B0004020202020204" pitchFamily="34" charset="0"/>
              </a:rPr>
              <a:t>see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u="sng" dirty="0">
                <a:solidFill>
                  <a:schemeClr val="hlink"/>
                </a:solidFill>
                <a:latin typeface="Aptos" panose="020B0004020202020204" pitchFamily="34" charset="0"/>
                <a:hlinkClick r:id="rId3"/>
              </a:rPr>
              <a:t>https://www.oecd.org/en/topics/sub-issues/oda-eligibility-and-conditions/dac-list-of-oda-recipients.html</a:t>
            </a:r>
            <a:r>
              <a:rPr lang="de-DE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154" name="Google Shape;154;p7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Genetically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modified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food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Avoiding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genetically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modified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food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supports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biodiversity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protects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traditional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seed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systems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responds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to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consumer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demand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transparent,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natural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food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production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</a:p>
        </p:txBody>
      </p:sp>
      <p:pic>
        <p:nvPicPr>
          <p:cNvPr id="162" name="Google Shape;162;p8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59391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Drinks in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disposable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packages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Mineral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water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soft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drinks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alcoholic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beverages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disposable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packaging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with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exception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of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sparkling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wine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wine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glass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bottles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 This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does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not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apply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to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events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where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provision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of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drinks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reusable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packaging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poses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security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risk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0" name="Google Shape;170;p9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Disposable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packaging</a:t>
            </a:r>
            <a:endParaRPr sz="4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Disposable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crockery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cutlery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canteens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cafeterias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events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Exceptions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may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be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made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to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avoid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safety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risks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78" name="Google Shape;178;p10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Harmful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leaning</a:t>
            </a:r>
            <a:r>
              <a:rPr lang="de-DE" sz="44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</a:t>
            </a:r>
            <a:r>
              <a:rPr lang="de-DE" sz="44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Play"/>
              </a:rPr>
              <a:t>roducts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Chlorine-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releasing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cleaners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(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hypochlorite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dichloroisocyanurate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)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well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cistern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additives and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air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fresheners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86" name="Google Shape;186;p11" descr="Hängende Glühbirn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12" r="5411"/>
          <a:stretch/>
        </p:blipFill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Macintosh PowerPoint</Application>
  <PresentationFormat>Breitbild</PresentationFormat>
  <Paragraphs>67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Aptos Serif</vt:lpstr>
      <vt:lpstr>Play</vt:lpstr>
      <vt:lpstr>Arial</vt:lpstr>
      <vt:lpstr>Aptos</vt:lpstr>
      <vt:lpstr>Calibri</vt:lpstr>
      <vt:lpstr>Benutzerdefiniert</vt:lpstr>
      <vt:lpstr>What not to procure -  negative list</vt:lpstr>
      <vt:lpstr>Note</vt:lpstr>
      <vt:lpstr>Tropical wood</vt:lpstr>
      <vt:lpstr>Timber from non sustainable sources</vt:lpstr>
      <vt:lpstr>Imported agricultural products infringing human rights</vt:lpstr>
      <vt:lpstr>Genetically modified food</vt:lpstr>
      <vt:lpstr>Drinks in disposable packages</vt:lpstr>
      <vt:lpstr>Disposable packaging</vt:lpstr>
      <vt:lpstr>Harmful cleaning products</vt:lpstr>
      <vt:lpstr>Hygiene products with microplastic</vt:lpstr>
      <vt:lpstr>Textiles and leather infringing human rights</vt:lpstr>
      <vt:lpstr>Natural rubber products infringing human rights</vt:lpstr>
      <vt:lpstr>Inefficient electrical appliances</vt:lpstr>
      <vt:lpstr>Toys and sporting goods infringing human rights</vt:lpstr>
      <vt:lpstr>Natural stones infringing human rights</vt:lpstr>
      <vt:lpstr>PVC</vt:lpstr>
      <vt:lpstr>Pesticides</vt:lpstr>
      <vt:lpstr>Exceptions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Maya Knevels</cp:lastModifiedBy>
  <cp:revision>5</cp:revision>
  <dcterms:created xsi:type="dcterms:W3CDTF">2024-09-16T10:50:40Z</dcterms:created>
  <dcterms:modified xsi:type="dcterms:W3CDTF">2026-05-04T13:09:07Z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