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Aptos Serif" panose="02020604070405020304" pitchFamily="18" charset="0"/>
      <p:regular r:id="rId34"/>
      <p:bold r:id="rId35"/>
      <p:italic r:id="rId36"/>
      <p:boldItalic r:id="rId37"/>
    </p:embeddedFont>
    <p:embeddedFont>
      <p:font typeface="Play" panose="02020604070405020304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Rf8eTGllk+eP38cZ0SuRLS61Z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9"/>
  </p:normalViewPr>
  <p:slideViewPr>
    <p:cSldViewPr snapToGrid="0">
      <p:cViewPr varScale="1">
        <p:scale>
          <a:sx n="104" d="100"/>
          <a:sy n="104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dirty="0">
                <a:solidFill>
                  <a:srgbClr val="323F4F"/>
                </a:solidFill>
              </a:rPr>
              <a:t>Source </a:t>
            </a:r>
            <a:r>
              <a:rPr lang="de-DE" sz="1200" dirty="0" err="1">
                <a:solidFill>
                  <a:srgbClr val="323F4F"/>
                </a:solidFill>
              </a:rPr>
              <a:t>picture</a:t>
            </a:r>
            <a:r>
              <a:rPr lang="de-DE" sz="1200" dirty="0">
                <a:solidFill>
                  <a:srgbClr val="323F4F"/>
                </a:solidFill>
              </a:rPr>
              <a:t>: Ecolab https://de-</a:t>
            </a:r>
            <a:r>
              <a:rPr lang="de-DE" sz="1200" dirty="0" err="1">
                <a:solidFill>
                  <a:srgbClr val="323F4F"/>
                </a:solidFill>
              </a:rPr>
              <a:t>at.ecolab.com</a:t>
            </a:r>
            <a:r>
              <a:rPr lang="de-DE" sz="1200" dirty="0">
                <a:solidFill>
                  <a:srgbClr val="323F4F"/>
                </a:solidFill>
              </a:rPr>
              <a:t>/</a:t>
            </a:r>
            <a:r>
              <a:rPr lang="de-DE" sz="1200" dirty="0" err="1">
                <a:solidFill>
                  <a:srgbClr val="323F4F"/>
                </a:solidFill>
              </a:rPr>
              <a:t>offerings</a:t>
            </a:r>
            <a:r>
              <a:rPr lang="de-DE" sz="1200" dirty="0">
                <a:solidFill>
                  <a:srgbClr val="323F4F"/>
                </a:solidFill>
              </a:rPr>
              <a:t>/liquid-</a:t>
            </a:r>
            <a:r>
              <a:rPr lang="de-DE" sz="1200" dirty="0" err="1">
                <a:solidFill>
                  <a:srgbClr val="323F4F"/>
                </a:solidFill>
              </a:rPr>
              <a:t>dishmachine</a:t>
            </a:r>
            <a:r>
              <a:rPr lang="de-DE" sz="1200" dirty="0">
                <a:solidFill>
                  <a:srgbClr val="323F4F"/>
                </a:solidFill>
              </a:rPr>
              <a:t>-</a:t>
            </a:r>
            <a:r>
              <a:rPr lang="de-DE" sz="1200" dirty="0" err="1">
                <a:solidFill>
                  <a:srgbClr val="323F4F"/>
                </a:solidFill>
              </a:rPr>
              <a:t>products</a:t>
            </a:r>
            <a:r>
              <a:rPr lang="de-DE" sz="1200" dirty="0">
                <a:solidFill>
                  <a:srgbClr val="323F4F"/>
                </a:solidFill>
              </a:rPr>
              <a:t>/professional-</a:t>
            </a:r>
            <a:r>
              <a:rPr lang="de-DE" sz="1200" dirty="0" err="1">
                <a:solidFill>
                  <a:srgbClr val="323F4F"/>
                </a:solidFill>
              </a:rPr>
              <a:t>dishwasher</a:t>
            </a:r>
            <a:r>
              <a:rPr lang="de-DE" sz="1200" dirty="0">
                <a:solidFill>
                  <a:srgbClr val="323F4F"/>
                </a:solidFill>
              </a:rPr>
              <a:t>-liquid-</a:t>
            </a:r>
            <a:r>
              <a:rPr lang="de-DE" sz="1200" dirty="0" err="1">
                <a:solidFill>
                  <a:srgbClr val="323F4F"/>
                </a:solidFill>
              </a:rPr>
              <a:t>rinse</a:t>
            </a:r>
            <a:r>
              <a:rPr lang="de-DE" sz="1200" dirty="0">
                <a:solidFill>
                  <a:srgbClr val="323F4F"/>
                </a:solidFill>
              </a:rPr>
              <a:t>-</a:t>
            </a:r>
            <a:r>
              <a:rPr lang="de-DE" sz="1200" dirty="0" err="1">
                <a:solidFill>
                  <a:srgbClr val="323F4F"/>
                </a:solidFill>
              </a:rPr>
              <a:t>aids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3" name="Google Shape;83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89" name="Google Shape;89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2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9" name="Google Shape;99;p27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7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5" name="Google Shape;55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2" name="Google Shape;62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836746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5777608" y="1974292"/>
            <a:ext cx="641439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Sustainable</a:t>
            </a:r>
            <a:r>
              <a:rPr lang="de-DE" sz="28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28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Procurement</a:t>
            </a:r>
            <a:r>
              <a:rPr lang="de-DE" sz="28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: </a:t>
            </a:r>
            <a:br>
              <a:rPr lang="de-DE" sz="28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</a:br>
            <a:r>
              <a:rPr lang="de-DE" sz="40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Key Benefits and </a:t>
            </a:r>
            <a:r>
              <a:rPr lang="de-DE" sz="40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insights</a:t>
            </a:r>
            <a:r>
              <a:rPr lang="de-DE" sz="40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40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into</a:t>
            </a:r>
            <a:r>
              <a:rPr lang="de-DE" sz="40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40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implementation</a:t>
            </a:r>
            <a:endParaRPr sz="40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</p:txBody>
      </p:sp>
      <p:pic>
        <p:nvPicPr>
          <p:cNvPr id="112" name="Google Shape;112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6040" y="2851435"/>
            <a:ext cx="3409143" cy="186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2631536-BC0F-542C-0740-A5118836A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18554"/>
            <a:ext cx="3848615" cy="15394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Four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procurement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approaches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title"/>
          </p:nvPr>
        </p:nvSpPr>
        <p:spPr>
          <a:xfrm>
            <a:off x="575309" y="405720"/>
            <a:ext cx="6835584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Four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procurement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approaches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endParaRPr sz="2400" dirty="0">
              <a:solidFill>
                <a:schemeClr val="accent4"/>
              </a:solidFill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0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381000" y="3205717"/>
            <a:ext cx="11430000" cy="3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de-DE" sz="2400" dirty="0">
                <a:latin typeface="Aptos" panose="020B0004020202020204" pitchFamily="34" charset="0"/>
              </a:rPr>
              <a:t>1. </a:t>
            </a:r>
            <a:r>
              <a:rPr lang="de-DE" sz="2400" dirty="0" err="1">
                <a:latin typeface="Aptos" panose="020B0004020202020204" pitchFamily="34" charset="0"/>
              </a:rPr>
              <a:t>Purchasing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below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national </a:t>
            </a:r>
            <a:r>
              <a:rPr lang="de-DE" sz="2400" dirty="0" err="1">
                <a:latin typeface="Aptos" panose="020B0004020202020204" pitchFamily="34" charset="0"/>
              </a:rPr>
              <a:t>tendering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threshold</a:t>
            </a:r>
            <a:endParaRPr sz="24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de-DE" sz="2400" dirty="0">
                <a:latin typeface="Aptos" panose="020B0004020202020204" pitchFamily="34" charset="0"/>
              </a:rPr>
              <a:t>2. </a:t>
            </a:r>
            <a:r>
              <a:rPr lang="de-DE" sz="2400" dirty="0" err="1">
                <a:latin typeface="Aptos" panose="020B0004020202020204" pitchFamily="34" charset="0"/>
              </a:rPr>
              <a:t>Conducting</a:t>
            </a:r>
            <a:r>
              <a:rPr lang="de-DE" sz="2400" dirty="0">
                <a:latin typeface="Aptos" panose="020B0004020202020204" pitchFamily="34" charset="0"/>
              </a:rPr>
              <a:t> a </a:t>
            </a:r>
            <a:r>
              <a:rPr lang="de-DE" sz="2400" dirty="0" err="1">
                <a:latin typeface="Aptos" panose="020B0004020202020204" pitchFamily="34" charset="0"/>
              </a:rPr>
              <a:t>tender</a:t>
            </a:r>
            <a:endParaRPr sz="24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de-DE" sz="2400" dirty="0">
                <a:latin typeface="Aptos" panose="020B0004020202020204" pitchFamily="34" charset="0"/>
              </a:rPr>
              <a:t>3. </a:t>
            </a:r>
            <a:r>
              <a:rPr lang="de-DE" sz="2400" dirty="0" err="1">
                <a:latin typeface="Aptos" panose="020B0004020202020204" pitchFamily="34" charset="0"/>
              </a:rPr>
              <a:t>Procuring</a:t>
            </a:r>
            <a:r>
              <a:rPr lang="de-DE" sz="2400" dirty="0">
                <a:latin typeface="Aptos" panose="020B0004020202020204" pitchFamily="34" charset="0"/>
              </a:rPr>
              <a:t> via a </a:t>
            </a:r>
            <a:r>
              <a:rPr lang="de-DE" sz="2400" dirty="0" err="1">
                <a:latin typeface="Aptos" panose="020B0004020202020204" pitchFamily="34" charset="0"/>
              </a:rPr>
              <a:t>central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purchasing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body</a:t>
            </a:r>
            <a:endParaRPr sz="24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000"/>
              <a:buNone/>
            </a:pPr>
            <a:r>
              <a:rPr lang="de-DE" sz="2400" dirty="0">
                <a:latin typeface="Aptos" panose="020B0004020202020204" pitchFamily="34" charset="0"/>
              </a:rPr>
              <a:t>4. </a:t>
            </a:r>
            <a:r>
              <a:rPr lang="de-DE" sz="2400" dirty="0" err="1">
                <a:latin typeface="Aptos" panose="020B0004020202020204" pitchFamily="34" charset="0"/>
              </a:rPr>
              <a:t>Procuring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jointly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with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other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municipalities</a:t>
            </a:r>
            <a:endParaRPr sz="2400" dirty="0">
              <a:latin typeface="Aptos" panose="020B0004020202020204" pitchFamily="34" charset="0"/>
            </a:endParaRPr>
          </a:p>
        </p:txBody>
      </p:sp>
      <p:pic>
        <p:nvPicPr>
          <p:cNvPr id="206" name="Google Shape;206;p37" descr="Ein Bild, das Text, Kreis, Screenshot, Cartoo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20698" b="22659"/>
          <a:stretch/>
        </p:blipFill>
        <p:spPr>
          <a:xfrm>
            <a:off x="6413500" y="206234"/>
            <a:ext cx="5689600" cy="322276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1066419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1.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Purchasing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below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the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national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tendering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threshold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13" name="Google Shape;213;p38"/>
          <p:cNvSpPr txBox="1">
            <a:spLocks noGrp="1"/>
          </p:cNvSpPr>
          <p:nvPr>
            <p:ph type="body" idx="1"/>
          </p:nvPr>
        </p:nvSpPr>
        <p:spPr>
          <a:xfrm>
            <a:off x="594358" y="3279579"/>
            <a:ext cx="8433527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400" dirty="0" err="1">
                <a:latin typeface="Aptos" panose="020B0004020202020204" pitchFamily="34" charset="0"/>
              </a:rPr>
              <a:t>If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value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of</a:t>
            </a:r>
            <a:r>
              <a:rPr lang="de-DE" sz="2400" dirty="0">
                <a:latin typeface="Aptos" panose="020B0004020202020204" pitchFamily="34" charset="0"/>
              </a:rPr>
              <a:t> a </a:t>
            </a:r>
            <a:r>
              <a:rPr lang="de-DE" sz="2400" dirty="0" err="1">
                <a:latin typeface="Aptos" panose="020B0004020202020204" pitchFamily="34" charset="0"/>
              </a:rPr>
              <a:t>procurement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is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below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threshold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for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tenders</a:t>
            </a:r>
            <a:r>
              <a:rPr lang="de-DE" sz="2400" dirty="0">
                <a:latin typeface="Aptos" panose="020B0004020202020204" pitchFamily="34" charset="0"/>
              </a:rPr>
              <a:t>, a </a:t>
            </a:r>
            <a:r>
              <a:rPr lang="de-DE" sz="2400" dirty="0" err="1">
                <a:latin typeface="Aptos" panose="020B0004020202020204" pitchFamily="34" charset="0"/>
              </a:rPr>
              <a:t>direct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purchase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or</a:t>
            </a:r>
            <a:r>
              <a:rPr lang="de-DE" sz="2400" dirty="0">
                <a:latin typeface="Aptos" panose="020B0004020202020204" pitchFamily="34" charset="0"/>
              </a:rPr>
              <a:t> a </a:t>
            </a:r>
            <a:r>
              <a:rPr lang="de-DE" sz="2400" dirty="0" err="1">
                <a:latin typeface="Aptos" panose="020B0004020202020204" pitchFamily="34" charset="0"/>
              </a:rPr>
              <a:t>simplified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procedure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can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be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used</a:t>
            </a:r>
            <a:r>
              <a:rPr lang="de-DE" sz="2400" dirty="0">
                <a:latin typeface="Aptos" panose="020B0004020202020204" pitchFamily="34" charset="0"/>
              </a:rPr>
              <a:t>.</a:t>
            </a:r>
            <a:endParaRPr sz="2400" dirty="0">
              <a:latin typeface="Aptos" panose="020B0004020202020204" pitchFamily="34" charset="0"/>
            </a:endParaRPr>
          </a:p>
        </p:txBody>
      </p:sp>
      <p:pic>
        <p:nvPicPr>
          <p:cNvPr id="214" name="Google Shape;214;p38" descr="Ein Bild, das Geburtstagstorte, Darstellung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7244" r="3162" b="-2"/>
          <a:stretch/>
        </p:blipFill>
        <p:spPr>
          <a:xfrm>
            <a:off x="9284338" y="1553589"/>
            <a:ext cx="3448048" cy="4286148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15" name="Google Shape;215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216" name="Google Shape;216;p38"/>
          <p:cNvSpPr txBox="1"/>
          <p:nvPr/>
        </p:nvSpPr>
        <p:spPr>
          <a:xfrm>
            <a:off x="1117600" y="5131891"/>
            <a:ext cx="936752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1" u="none" strike="noStrike" cap="none">
                <a:solidFill>
                  <a:srgbClr val="7A931F"/>
                </a:solidFill>
                <a:latin typeface="Aptos" panose="020B0004020202020204" pitchFamily="34" charset="0"/>
                <a:sym typeface="Arial"/>
              </a:rPr>
              <a:t>In direct purchases and simplified procedures, there are numerous opportunities to procure sustainable products or services.</a:t>
            </a:r>
            <a:endParaRPr sz="2000" b="0" i="1" u="none" strike="noStrike" cap="none">
              <a:solidFill>
                <a:srgbClr val="7A931F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7901033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2.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Conducting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a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tender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3" name="Google Shape;223;p39"/>
          <p:cNvSpPr txBox="1">
            <a:spLocks noGrp="1"/>
          </p:cNvSpPr>
          <p:nvPr>
            <p:ph type="body" idx="1"/>
          </p:nvPr>
        </p:nvSpPr>
        <p:spPr>
          <a:xfrm>
            <a:off x="594360" y="3200916"/>
            <a:ext cx="11235690" cy="3276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ct val="71301"/>
              <a:buNone/>
            </a:pPr>
            <a:r>
              <a:rPr lang="de-DE" sz="2400" dirty="0">
                <a:latin typeface="Aptos" panose="020B0004020202020204" pitchFamily="34" charset="0"/>
              </a:rPr>
              <a:t>Options </a:t>
            </a:r>
            <a:r>
              <a:rPr lang="de-DE" sz="2400" dirty="0" err="1">
                <a:latin typeface="Aptos" panose="020B0004020202020204" pitchFamily="34" charset="0"/>
              </a:rPr>
              <a:t>for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including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sustainability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criteria</a:t>
            </a:r>
            <a:r>
              <a:rPr lang="de-DE" sz="2400" dirty="0">
                <a:latin typeface="Aptos" panose="020B0004020202020204" pitchFamily="34" charset="0"/>
              </a:rPr>
              <a:t> in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tendering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process</a:t>
            </a:r>
            <a:r>
              <a:rPr lang="de-DE" sz="2400" b="0" dirty="0">
                <a:latin typeface="Aptos" panose="020B0004020202020204" pitchFamily="34" charset="0"/>
              </a:rPr>
              <a:t>:</a:t>
            </a:r>
            <a:endParaRPr sz="2400"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1301"/>
              <a:buFont typeface="Arial"/>
              <a:buChar char="•"/>
            </a:pPr>
            <a:r>
              <a:rPr lang="de-DE" sz="2400" b="0" dirty="0">
                <a:latin typeface="Aptos" panose="020B0004020202020204" pitchFamily="34" charset="0"/>
              </a:rPr>
              <a:t>Technical </a:t>
            </a:r>
            <a:r>
              <a:rPr lang="de-DE" sz="2400" b="0" dirty="0" err="1">
                <a:latin typeface="Aptos" panose="020B0004020202020204" pitchFamily="34" charset="0"/>
              </a:rPr>
              <a:t>specifications</a:t>
            </a:r>
            <a:endParaRPr sz="2400" b="0"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1301"/>
              <a:buFont typeface="Arial"/>
              <a:buChar char="•"/>
            </a:pPr>
            <a:r>
              <a:rPr lang="de-DE" sz="2400" b="0" dirty="0">
                <a:latin typeface="Aptos" panose="020B0004020202020204" pitchFamily="34" charset="0"/>
              </a:rPr>
              <a:t>Award </a:t>
            </a:r>
            <a:r>
              <a:rPr lang="de-DE" sz="2400" b="0" dirty="0" err="1">
                <a:latin typeface="Aptos" panose="020B0004020202020204" pitchFamily="34" charset="0"/>
              </a:rPr>
              <a:t>criteria</a:t>
            </a:r>
            <a:endParaRPr sz="2400" b="0"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1301"/>
              <a:buFont typeface="Arial"/>
              <a:buChar char="•"/>
            </a:pPr>
            <a:r>
              <a:rPr lang="de-DE" sz="2400" b="0" dirty="0">
                <a:latin typeface="Aptos" panose="020B0004020202020204" pitchFamily="34" charset="0"/>
              </a:rPr>
              <a:t>Contact </a:t>
            </a:r>
            <a:r>
              <a:rPr lang="de-DE" sz="2400" b="0" dirty="0" err="1">
                <a:latin typeface="Aptos" panose="020B0004020202020204" pitchFamily="34" charset="0"/>
              </a:rPr>
              <a:t>clauses</a:t>
            </a:r>
            <a:endParaRPr sz="2400" b="0"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1301"/>
              <a:buFont typeface="Arial"/>
              <a:buChar char="•"/>
            </a:pPr>
            <a:r>
              <a:rPr lang="de-DE" sz="2400" b="0" dirty="0" err="1">
                <a:latin typeface="Aptos" panose="020B0004020202020204" pitchFamily="34" charset="0"/>
              </a:rPr>
              <a:t>Selection</a:t>
            </a:r>
            <a:r>
              <a:rPr lang="de-DE" sz="2400" b="0" dirty="0">
                <a:latin typeface="Aptos" panose="020B0004020202020204" pitchFamily="34" charset="0"/>
              </a:rPr>
              <a:t> </a:t>
            </a:r>
            <a:r>
              <a:rPr lang="de-DE" sz="2400" b="0" dirty="0" err="1">
                <a:latin typeface="Aptos" panose="020B0004020202020204" pitchFamily="34" charset="0"/>
              </a:rPr>
              <a:t>criteria</a:t>
            </a:r>
            <a:endParaRPr sz="2400" b="0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ct val="213903"/>
              <a:buNone/>
            </a:pPr>
            <a:endParaRPr sz="2400" b="0" dirty="0">
              <a:latin typeface="Aptos" panose="020B0004020202020204" pitchFamily="34" charset="0"/>
            </a:endParaRPr>
          </a:p>
        </p:txBody>
      </p:sp>
      <p:pic>
        <p:nvPicPr>
          <p:cNvPr id="224" name="Google Shape;224;p39" descr="Ein Bild, das Cartoon, Clipar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2979" r="7425" b="-2"/>
          <a:stretch/>
        </p:blipFill>
        <p:spPr>
          <a:xfrm>
            <a:off x="7747121" y="-1232558"/>
            <a:ext cx="4815331" cy="604992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25" name="Google Shape;225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3.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Procuring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via a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central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purchasing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body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32" name="Google Shape;232;p40"/>
          <p:cNvPicPr preferRelativeResize="0"/>
          <p:nvPr/>
        </p:nvPicPr>
        <p:blipFill rotWithShape="1">
          <a:blip r:embed="rId3">
            <a:alphaModFix/>
          </a:blip>
          <a:srcRect l="958" t="8061" r="1018" b="5737"/>
          <a:stretch/>
        </p:blipFill>
        <p:spPr>
          <a:xfrm>
            <a:off x="6720114" y="1783079"/>
            <a:ext cx="4709657" cy="232968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594360" y="3947886"/>
            <a:ext cx="11235690" cy="284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Central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agencies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generally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offer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products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services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through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framework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agreements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000"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Check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whether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sustainable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options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available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000"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In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some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cases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sustainable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offers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especially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highlighted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endParaRPr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lvl="0" indent="-215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</a:pPr>
            <a:endParaRPr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None/>
            </a:pPr>
            <a:endParaRPr sz="2000" b="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82448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4.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Procuring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jointly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with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other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municipalities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1"/>
          </p:nvPr>
        </p:nvSpPr>
        <p:spPr>
          <a:xfrm>
            <a:off x="594360" y="2026920"/>
            <a:ext cx="11481526" cy="452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Advantages: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Sustainability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criteria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can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be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more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easily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enforced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suppliers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more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willing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to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meet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requirements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when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contracts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financially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attractive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Prices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more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favorable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when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products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or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services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procured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in larger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quantities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processes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can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be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made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more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efficient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, and administrative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costs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can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be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reduced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42" name="Google Shape;242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sp>
        <p:nvSpPr>
          <p:cNvPr id="243" name="Google Shape;243;p41"/>
          <p:cNvSpPr/>
          <p:nvPr/>
        </p:nvSpPr>
        <p:spPr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Product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labels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as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essential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tools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>
            <a:spLocks noGrp="1"/>
          </p:cNvSpPr>
          <p:nvPr>
            <p:ph type="title"/>
          </p:nvPr>
        </p:nvSpPr>
        <p:spPr>
          <a:xfrm>
            <a:off x="594359" y="201929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Product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labels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as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essential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tools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54" name="Google Shape;254;p43" descr="Europäisches Umweltzeichen –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3093963"/>
            <a:ext cx="974873" cy="97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3" descr="Österreichisches Umweltzeich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5344" y="3120523"/>
            <a:ext cx="974872" cy="97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3" descr="Blauer Engel | Das deutsche Umweltzeichen"/>
          <p:cNvPicPr preferRelativeResize="0"/>
          <p:nvPr/>
        </p:nvPicPr>
        <p:blipFill rotWithShape="1">
          <a:blip r:embed="rId5">
            <a:alphaModFix/>
          </a:blip>
          <a:srcRect l="20662" r="20720"/>
          <a:stretch/>
        </p:blipFill>
        <p:spPr>
          <a:xfrm>
            <a:off x="2747794" y="3055399"/>
            <a:ext cx="1176506" cy="112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3" descr="NF environnement - papier | écocons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88233" y="3124199"/>
            <a:ext cx="1332324" cy="9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3" descr="Cradle to Cradle Certified Tyman International produc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74532" y="3155443"/>
            <a:ext cx="8858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3"/>
          <p:cNvSpPr txBox="1"/>
          <p:nvPr/>
        </p:nvSpPr>
        <p:spPr>
          <a:xfrm>
            <a:off x="594360" y="2265211"/>
            <a:ext cx="75133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Product</a:t>
            </a:r>
            <a:r>
              <a:rPr lang="de-DE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labels</a:t>
            </a:r>
            <a:r>
              <a:rPr lang="de-DE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from</a:t>
            </a:r>
            <a:r>
              <a:rPr lang="de-DE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 large-</a:t>
            </a:r>
            <a:r>
              <a:rPr lang="de-DE" sz="24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scale</a:t>
            </a:r>
            <a:r>
              <a:rPr lang="de-DE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certification</a:t>
            </a:r>
            <a:r>
              <a:rPr lang="de-DE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 initiatives</a:t>
            </a:r>
            <a:endParaRPr sz="24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60" name="Google Shape;260;p43"/>
          <p:cNvSpPr txBox="1"/>
          <p:nvPr/>
        </p:nvSpPr>
        <p:spPr>
          <a:xfrm>
            <a:off x="594359" y="4348948"/>
            <a:ext cx="79123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Product</a:t>
            </a:r>
            <a:r>
              <a:rPr lang="de-DE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labels</a:t>
            </a:r>
            <a:r>
              <a:rPr lang="de-DE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from</a:t>
            </a:r>
            <a:r>
              <a:rPr lang="de-DE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certification</a:t>
            </a:r>
            <a:r>
              <a:rPr lang="de-DE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 initiatives </a:t>
            </a:r>
            <a:r>
              <a:rPr lang="de-DE" sz="24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with</a:t>
            </a:r>
            <a:r>
              <a:rPr lang="de-DE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 a limited </a:t>
            </a:r>
            <a:r>
              <a:rPr lang="de-DE" sz="24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product</a:t>
            </a:r>
            <a:r>
              <a:rPr lang="de-DE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range</a:t>
            </a:r>
            <a:endParaRPr sz="24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61" name="Google Shape;261;p43" descr="Die globale Nachhaltigkeitszertifizierung für IT-Produk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1680" y="5269778"/>
            <a:ext cx="1438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3" descr="OEKO-TEX® STANDARD 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91699" y="5164978"/>
            <a:ext cx="1438274" cy="136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3" descr="Global Organic Textile Standard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47519" y="5264991"/>
            <a:ext cx="954107" cy="95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3" descr="ASC | Labelinfo"/>
          <p:cNvPicPr preferRelativeResize="0"/>
          <p:nvPr/>
        </p:nvPicPr>
        <p:blipFill rotWithShape="1">
          <a:blip r:embed="rId11">
            <a:alphaModFix/>
          </a:blip>
          <a:srcRect t="24657" b="24656"/>
          <a:stretch/>
        </p:blipFill>
        <p:spPr>
          <a:xfrm>
            <a:off x="5725489" y="5242493"/>
            <a:ext cx="1597331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3"/>
          <p:cNvSpPr txBox="1"/>
          <p:nvPr/>
        </p:nvSpPr>
        <p:spPr>
          <a:xfrm>
            <a:off x="8793768" y="2265211"/>
            <a:ext cx="33889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Legally required product labels</a:t>
            </a:r>
            <a:endParaRPr sz="2400" b="1" i="0" u="none" strike="noStrike" cap="none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66" name="Google Shape;266;p43" descr="Bio-Logo - Europäische Kommissio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15945" y="3406793"/>
            <a:ext cx="14192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3" descr="Kühl- und Gefriergeräte | Umweltbundesamt"/>
          <p:cNvPicPr preferRelativeResize="0"/>
          <p:nvPr/>
        </p:nvPicPr>
        <p:blipFill rotWithShape="1">
          <a:blip r:embed="rId13">
            <a:alphaModFix/>
          </a:blip>
          <a:srcRect l="37292" r="37838"/>
          <a:stretch/>
        </p:blipFill>
        <p:spPr>
          <a:xfrm>
            <a:off x="10302529" y="3406793"/>
            <a:ext cx="1031358" cy="208708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3"/>
          <p:cNvSpPr txBox="1">
            <a:spLocks noGrp="1"/>
          </p:cNvSpPr>
          <p:nvPr>
            <p:ph type="sldNum" idx="12"/>
          </p:nvPr>
        </p:nvSpPr>
        <p:spPr>
          <a:xfrm>
            <a:off x="594360" y="608838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Development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of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a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procurement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catalogue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>
            <a:spLocks noGrp="1"/>
          </p:cNvSpPr>
          <p:nvPr>
            <p:ph type="title"/>
          </p:nvPr>
        </p:nvSpPr>
        <p:spPr>
          <a:xfrm>
            <a:off x="564114" y="829341"/>
            <a:ext cx="87742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Creating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a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procurement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catalogue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79" name="Google Shape;279;p45"/>
          <p:cNvSpPr txBox="1">
            <a:spLocks noGrp="1"/>
          </p:cNvSpPr>
          <p:nvPr>
            <p:ph type="body" idx="4294967295"/>
          </p:nvPr>
        </p:nvSpPr>
        <p:spPr>
          <a:xfrm>
            <a:off x="594360" y="3106057"/>
            <a:ext cx="11104154" cy="292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de-DE" sz="2400" b="0" i="0" u="none" strike="noStrike" cap="none" dirty="0" err="1">
                <a:latin typeface="Aptos" panose="020B0004020202020204" pitchFamily="34" charset="0"/>
              </a:rPr>
              <a:t>Step</a:t>
            </a:r>
            <a:r>
              <a:rPr lang="de-DE" sz="2400" b="0" i="0" u="none" strike="noStrike" cap="none" dirty="0">
                <a:latin typeface="Aptos" panose="020B0004020202020204" pitchFamily="34" charset="0"/>
              </a:rPr>
              <a:t> 1: </a:t>
            </a:r>
            <a:r>
              <a:rPr lang="de-DE" sz="2400" dirty="0" err="1">
                <a:latin typeface="Aptos" panose="020B0004020202020204" pitchFamily="34" charset="0"/>
              </a:rPr>
              <a:t>Creating</a:t>
            </a:r>
            <a:r>
              <a:rPr lang="de-DE" sz="2400" dirty="0">
                <a:latin typeface="Aptos" panose="020B0004020202020204" pitchFamily="34" charset="0"/>
              </a:rPr>
              <a:t> a </a:t>
            </a:r>
            <a:r>
              <a:rPr lang="de-DE" sz="2400" dirty="0" err="1">
                <a:latin typeface="Aptos" panose="020B0004020202020204" pitchFamily="34" charset="0"/>
              </a:rPr>
              <a:t>catalogue</a:t>
            </a:r>
            <a:endParaRPr sz="2400" b="0" i="0" u="none" strike="noStrike" cap="none"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de-DE" sz="2400" b="0" i="0" u="none" strike="noStrike" cap="none" dirty="0" err="1">
                <a:latin typeface="Aptos" panose="020B0004020202020204" pitchFamily="34" charset="0"/>
              </a:rPr>
              <a:t>Step</a:t>
            </a:r>
            <a:r>
              <a:rPr lang="de-DE" sz="2400" b="0" i="0" u="none" strike="noStrike" cap="none" dirty="0">
                <a:latin typeface="Aptos" panose="020B0004020202020204" pitchFamily="34" charset="0"/>
              </a:rPr>
              <a:t> 2: </a:t>
            </a:r>
            <a:r>
              <a:rPr lang="de-DE" sz="2400" dirty="0" err="1">
                <a:latin typeface="Aptos" panose="020B0004020202020204" pitchFamily="34" charset="0"/>
              </a:rPr>
              <a:t>Identifying</a:t>
            </a:r>
            <a:r>
              <a:rPr lang="de-DE" sz="2400" dirty="0">
                <a:latin typeface="Aptos" panose="020B0004020202020204" pitchFamily="34" charset="0"/>
              </a:rPr>
              <a:t> and </a:t>
            </a:r>
            <a:r>
              <a:rPr lang="de-DE" sz="2400" dirty="0" err="1">
                <a:latin typeface="Aptos" panose="020B0004020202020204" pitchFamily="34" charset="0"/>
              </a:rPr>
              <a:t>evaluating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suppliers</a:t>
            </a:r>
            <a:endParaRPr sz="2400" b="0" i="0" u="none" strike="noStrike" cap="none"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de-DE" sz="2400" b="0" i="0" u="none" strike="noStrike" cap="none" dirty="0" err="1">
                <a:latin typeface="Aptos" panose="020B0004020202020204" pitchFamily="34" charset="0"/>
              </a:rPr>
              <a:t>Step</a:t>
            </a:r>
            <a:r>
              <a:rPr lang="de-DE" sz="2400" b="0" i="0" u="none" strike="noStrike" cap="none" dirty="0">
                <a:latin typeface="Aptos" panose="020B0004020202020204" pitchFamily="34" charset="0"/>
              </a:rPr>
              <a:t> 3: </a:t>
            </a:r>
            <a:r>
              <a:rPr lang="de-DE" sz="2400" dirty="0" err="1">
                <a:latin typeface="Aptos" panose="020B0004020202020204" pitchFamily="34" charset="0"/>
              </a:rPr>
              <a:t>Using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catalogue</a:t>
            </a:r>
            <a:endParaRPr sz="2400" b="0" i="0" u="none" strike="noStrike" cap="none"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2800"/>
              <a:buNone/>
            </a:pPr>
            <a:r>
              <a:rPr lang="de-DE" sz="2400" b="0" i="0" u="none" strike="noStrike" cap="none" dirty="0" err="1">
                <a:latin typeface="Aptos" panose="020B0004020202020204" pitchFamily="34" charset="0"/>
              </a:rPr>
              <a:t>Step</a:t>
            </a:r>
            <a:r>
              <a:rPr lang="de-DE" sz="2400" b="0" i="0" u="none" strike="noStrike" cap="none" dirty="0">
                <a:latin typeface="Aptos" panose="020B0004020202020204" pitchFamily="34" charset="0"/>
              </a:rPr>
              <a:t> 4: </a:t>
            </a:r>
            <a:r>
              <a:rPr lang="de-DE" sz="2400" dirty="0" err="1">
                <a:latin typeface="Aptos" panose="020B0004020202020204" pitchFamily="34" charset="0"/>
              </a:rPr>
              <a:t>Reviewing</a:t>
            </a:r>
            <a:r>
              <a:rPr lang="de-DE" sz="2400" dirty="0">
                <a:latin typeface="Aptos" panose="020B0004020202020204" pitchFamily="34" charset="0"/>
              </a:rPr>
              <a:t> and </a:t>
            </a:r>
            <a:r>
              <a:rPr lang="de-DE" sz="2400" dirty="0" err="1">
                <a:latin typeface="Aptos" panose="020B0004020202020204" pitchFamily="34" charset="0"/>
              </a:rPr>
              <a:t>updating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regularly</a:t>
            </a:r>
            <a:endParaRPr sz="2400" b="0" i="0" u="none" strike="noStrike" cap="none" dirty="0">
              <a:latin typeface="Aptos" panose="020B0004020202020204" pitchFamily="34" charset="0"/>
            </a:endParaRPr>
          </a:p>
        </p:txBody>
      </p:sp>
      <p:pic>
        <p:nvPicPr>
          <p:cNvPr id="280" name="Google Shape;280;p45" descr="Ein Bild, das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17765" r="1" b="24647"/>
          <a:stretch/>
        </p:blipFill>
        <p:spPr>
          <a:xfrm>
            <a:off x="7298830" y="-489535"/>
            <a:ext cx="5311140" cy="305856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Key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benefits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709298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Content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of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the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procurement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catalogue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88" name="Google Shape;288;p46"/>
          <p:cNvSpPr txBox="1">
            <a:spLocks noGrp="1"/>
          </p:cNvSpPr>
          <p:nvPr>
            <p:ph type="body" idx="1"/>
          </p:nvPr>
        </p:nvSpPr>
        <p:spPr>
          <a:xfrm>
            <a:off x="594360" y="2801256"/>
            <a:ext cx="11282208" cy="34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List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regularly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procured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products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services</a:t>
            </a:r>
            <a:endParaRPr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Sustainability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criteria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products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services</a:t>
            </a:r>
            <a:endParaRPr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Information on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municipality’s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process</a:t>
            </a:r>
            <a:endParaRPr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Details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suppliers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providing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sustainable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products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services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89" name="Google Shape;289;p4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Identifying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and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evaluating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suppliers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594360" y="3119158"/>
            <a:ext cx="112166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685800" lvl="0" indent="-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Consultation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with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potential </a:t>
            </a:r>
            <a:r>
              <a:rPr lang="de-DE" sz="2400" dirty="0" err="1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suppliers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to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determine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if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sustainable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products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can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be</a:t>
            </a:r>
            <a:r>
              <a:rPr lang="de-DE" sz="2400" dirty="0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Aptos" panose="020B0004020202020204" pitchFamily="34" charset="0"/>
                <a:sym typeface="Arial"/>
              </a:rPr>
              <a:t>delivered</a:t>
            </a:r>
            <a:endParaRPr sz="2400" dirty="0">
              <a:latin typeface="Aptos" panose="020B0004020202020204" pitchFamily="34" charset="0"/>
            </a:endParaRPr>
          </a:p>
          <a:p>
            <a:pPr marL="6858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Requesting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proof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compliance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with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sustainability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criteria</a:t>
            </a:r>
            <a:r>
              <a:rPr lang="de-DE" sz="2400" dirty="0">
                <a:latin typeface="Aptos" panose="020B0004020202020204" pitchFamily="34" charset="0"/>
              </a:rPr>
              <a:t> and </a:t>
            </a:r>
            <a:r>
              <a:rPr lang="de-DE" sz="2400" dirty="0" err="1">
                <a:latin typeface="Aptos" panose="020B0004020202020204" pitchFamily="34" charset="0"/>
              </a:rPr>
              <a:t>verification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this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proof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by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municipality</a:t>
            </a:r>
            <a:endParaRPr sz="2400" dirty="0">
              <a:latin typeface="Aptos" panose="020B0004020202020204" pitchFamily="34" charset="0"/>
            </a:endParaRPr>
          </a:p>
          <a:p>
            <a:pPr marL="6858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ts val="2000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Comparison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prices</a:t>
            </a:r>
            <a:r>
              <a:rPr lang="de-DE" sz="2400" dirty="0">
                <a:latin typeface="Aptos" panose="020B0004020202020204" pitchFamily="34" charset="0"/>
              </a:rPr>
              <a:t> and </a:t>
            </a:r>
            <a:r>
              <a:rPr lang="de-DE" sz="2400" dirty="0" err="1">
                <a:latin typeface="Aptos" panose="020B0004020202020204" pitchFamily="34" charset="0"/>
              </a:rPr>
              <a:t>entry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into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procurement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catalog</a:t>
            </a:r>
            <a:endParaRPr sz="2400" dirty="0">
              <a:latin typeface="Aptos" panose="020B0004020202020204" pitchFamily="34" charset="0"/>
            </a:endParaRPr>
          </a:p>
        </p:txBody>
      </p:sp>
      <p:pic>
        <p:nvPicPr>
          <p:cNvPr id="297" name="Google Shape;297;p47" descr="Ein Bild, das Kreis,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4391" y="-638156"/>
            <a:ext cx="4698384" cy="469838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>
            <a:spLocks noGrp="1"/>
          </p:cNvSpPr>
          <p:nvPr>
            <p:ph type="title"/>
          </p:nvPr>
        </p:nvSpPr>
        <p:spPr>
          <a:xfrm>
            <a:off x="594359" y="605382"/>
            <a:ext cx="594244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Reviewing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and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updating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regularly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05" name="Google Shape;305;p48"/>
          <p:cNvSpPr txBox="1">
            <a:spLocks noGrp="1"/>
          </p:cNvSpPr>
          <p:nvPr>
            <p:ph type="body" idx="1"/>
          </p:nvPr>
        </p:nvSpPr>
        <p:spPr>
          <a:xfrm>
            <a:off x="381001" y="3279579"/>
            <a:ext cx="723900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</a:pPr>
            <a:r>
              <a:rPr lang="de-DE" sz="2400" dirty="0">
                <a:latin typeface="Aptos" panose="020B0004020202020204" pitchFamily="34" charset="0"/>
              </a:rPr>
              <a:t>As </a:t>
            </a:r>
            <a:r>
              <a:rPr lang="de-DE" sz="2400" dirty="0" err="1">
                <a:latin typeface="Aptos" panose="020B0004020202020204" pitchFamily="34" charset="0"/>
              </a:rPr>
              <a:t>markets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continue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to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evolve</a:t>
            </a:r>
            <a:r>
              <a:rPr lang="de-DE" sz="2400" dirty="0">
                <a:latin typeface="Aptos" panose="020B0004020202020204" pitchFamily="34" charset="0"/>
              </a:rPr>
              <a:t>,</a:t>
            </a:r>
            <a:br>
              <a:rPr lang="de-DE" sz="2400" dirty="0">
                <a:latin typeface="Aptos" panose="020B0004020202020204" pitchFamily="34" charset="0"/>
              </a:rPr>
            </a:b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catalog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must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be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updated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regularly</a:t>
            </a:r>
            <a:r>
              <a:rPr lang="de-DE" sz="2400" dirty="0">
                <a:latin typeface="Aptos" panose="020B0004020202020204" pitchFamily="34" charset="0"/>
              </a:rPr>
              <a:t>.</a:t>
            </a:r>
            <a:br>
              <a:rPr lang="de-DE" sz="2400" dirty="0">
                <a:latin typeface="Aptos" panose="020B0004020202020204" pitchFamily="34" charset="0"/>
              </a:rPr>
            </a:br>
            <a:r>
              <a:rPr lang="de-DE" sz="2400" dirty="0" err="1">
                <a:latin typeface="Aptos" panose="020B0004020202020204" pitchFamily="34" charset="0"/>
              </a:rPr>
              <a:t>One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way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to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keep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catalog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up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to</a:t>
            </a:r>
            <a:r>
              <a:rPr lang="de-DE" sz="2400" dirty="0">
                <a:latin typeface="Aptos" panose="020B0004020202020204" pitchFamily="34" charset="0"/>
              </a:rPr>
              <a:t> date </a:t>
            </a:r>
            <a:r>
              <a:rPr lang="de-DE" sz="2400" dirty="0" err="1">
                <a:latin typeface="Aptos" panose="020B0004020202020204" pitchFamily="34" charset="0"/>
              </a:rPr>
              <a:t>is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to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develop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it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into</a:t>
            </a:r>
            <a:r>
              <a:rPr lang="de-DE" sz="2400" dirty="0">
                <a:latin typeface="Aptos" panose="020B0004020202020204" pitchFamily="34" charset="0"/>
              </a:rPr>
              <a:t> an </a:t>
            </a:r>
            <a:r>
              <a:rPr lang="de-DE" sz="2400" dirty="0" err="1">
                <a:latin typeface="Aptos" panose="020B0004020202020204" pitchFamily="34" charset="0"/>
              </a:rPr>
              <a:t>e</a:t>
            </a:r>
            <a:r>
              <a:rPr lang="de-DE" sz="2400" dirty="0">
                <a:latin typeface="Aptos" panose="020B0004020202020204" pitchFamily="34" charset="0"/>
              </a:rPr>
              <a:t>-shop</a:t>
            </a:r>
            <a:endParaRPr sz="2400" dirty="0">
              <a:latin typeface="Aptos" panose="020B0004020202020204" pitchFamily="34" charset="0"/>
            </a:endParaRPr>
          </a:p>
        </p:txBody>
      </p:sp>
      <p:sp>
        <p:nvSpPr>
          <p:cNvPr id="306" name="Google Shape;306;p48"/>
          <p:cNvSpPr>
            <a:spLocks noGrp="1"/>
          </p:cNvSpPr>
          <p:nvPr>
            <p:ph type="pic" idx="2"/>
          </p:nvPr>
        </p:nvSpPr>
        <p:spPr>
          <a:xfrm flipH="1">
            <a:off x="7128509" y="0"/>
            <a:ext cx="5063491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07" name="Google Shape;307;p48"/>
          <p:cNvSpPr txBox="1"/>
          <p:nvPr/>
        </p:nvSpPr>
        <p:spPr>
          <a:xfrm>
            <a:off x="7886700" y="1213008"/>
            <a:ext cx="4364182" cy="3785611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An e-shop enables procurement officers in the municipality to order pre-selected products and services directly from various suppliers – for example, cleaning supplies from a local provider or fire trucks through the central purchasing body.</a:t>
            </a:r>
            <a:endParaRPr sz="2400" b="0" i="0" u="none" strike="noStrike" cap="none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08" name="Google Shape;308;p4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Purchasing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products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locally</a:t>
            </a:r>
            <a:r>
              <a:rPr lang="de-DE" sz="4800" dirty="0">
                <a:latin typeface="Aptos Serif" panose="02020604070405020304" pitchFamily="18" charset="0"/>
                <a:cs typeface="Aptos Serif" panose="02020604070405020304" pitchFamily="18" charset="0"/>
              </a:rPr>
              <a:t> and </a:t>
            </a:r>
            <a:r>
              <a:rPr lang="de-DE" sz="48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regionally</a:t>
            </a:r>
            <a:endParaRPr sz="48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"/>
          <p:cNvSpPr txBox="1">
            <a:spLocks noGrp="1"/>
          </p:cNvSpPr>
          <p:nvPr>
            <p:ph type="title"/>
          </p:nvPr>
        </p:nvSpPr>
        <p:spPr>
          <a:xfrm>
            <a:off x="594360" y="332055"/>
            <a:ext cx="6158195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>
                <a:latin typeface="Aptos Serif" panose="02020604070405020304" pitchFamily="18" charset="0"/>
                <a:cs typeface="Aptos Serif" panose="02020604070405020304" pitchFamily="18" charset="0"/>
              </a:rPr>
              <a:t>Purchasing products locally and regionally</a:t>
            </a:r>
            <a:endParaRPr sz="400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19" name="Google Shape;319;p50"/>
          <p:cNvSpPr>
            <a:spLocks noGrp="1"/>
          </p:cNvSpPr>
          <p:nvPr>
            <p:ph type="pic" idx="2"/>
          </p:nvPr>
        </p:nvSpPr>
        <p:spPr>
          <a:xfrm flipH="1">
            <a:off x="7305948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20" name="Google Shape;320;p5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  <p:sp>
        <p:nvSpPr>
          <p:cNvPr id="321" name="Google Shape;321;p50"/>
          <p:cNvSpPr txBox="1"/>
          <p:nvPr/>
        </p:nvSpPr>
        <p:spPr>
          <a:xfrm>
            <a:off x="381000" y="3228801"/>
            <a:ext cx="7243119" cy="294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cs typeface="Aptos Serif" panose="02020604070405020304" pitchFamily="18" charset="0"/>
              <a:sym typeface="Arial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Applying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Life Cycle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Costing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on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transport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emissions</a:t>
            </a:r>
            <a:endParaRPr sz="24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cs typeface="Aptos Serif" panose="02020604070405020304" pitchFamily="18" charset="0"/>
              <a:sym typeface="Arial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Dividing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contracts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into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smaller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lots</a:t>
            </a:r>
            <a:endParaRPr sz="2400" dirty="0">
              <a:latin typeface="Aptos" panose="020B0004020202020204" pitchFamily="34" charset="0"/>
              <a:cs typeface="Aptos Serif" panose="02020604070405020304" pitchFamily="18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Requiring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shorter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response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times</a:t>
            </a:r>
            <a:endParaRPr sz="24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cs typeface="Aptos Serif" panose="02020604070405020304" pitchFamily="18" charset="0"/>
              <a:sym typeface="Arial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Defining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quality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criteria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that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local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suppliers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are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more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likely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to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cs typeface="Aptos Serif" panose="02020604070405020304" pitchFamily="18" charset="0"/>
                <a:sym typeface="Arial"/>
              </a:rPr>
              <a:t>meet</a:t>
            </a:r>
            <a:endParaRPr sz="24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22" name="Google Shape;322;p50"/>
          <p:cNvSpPr txBox="1"/>
          <p:nvPr/>
        </p:nvSpPr>
        <p:spPr>
          <a:xfrm>
            <a:off x="7624118" y="1905526"/>
            <a:ext cx="3744097" cy="2677616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By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taking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these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suggestions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into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account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municipalities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can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promote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local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and regional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economy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while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ensuring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that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procurement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is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legally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compliant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.</a:t>
            </a:r>
            <a:endParaRPr sz="24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Risk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management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and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stumbling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stones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9;p50">
            <a:extLst>
              <a:ext uri="{FF2B5EF4-FFF2-40B4-BE49-F238E27FC236}">
                <a16:creationId xmlns:a16="http://schemas.microsoft.com/office/drawing/2014/main" id="{9B00D87A-B6AF-6E8B-CD82-B95E7D18B23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 flipH="1">
            <a:off x="7305948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33" name="Google Shape;333;p52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663321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Managing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risks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sustainable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procurement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34" name="Google Shape;334;p52"/>
          <p:cNvSpPr txBox="1">
            <a:spLocks noGrp="1"/>
          </p:cNvSpPr>
          <p:nvPr>
            <p:ph type="body" idx="1"/>
          </p:nvPr>
        </p:nvSpPr>
        <p:spPr>
          <a:xfrm>
            <a:off x="124691" y="2937165"/>
            <a:ext cx="7495309" cy="372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</a:pPr>
            <a:r>
              <a:rPr lang="de-DE" sz="2400" dirty="0">
                <a:latin typeface="Aptos" panose="020B0004020202020204" pitchFamily="34" charset="0"/>
              </a:rPr>
              <a:t>Possible </a:t>
            </a:r>
            <a:r>
              <a:rPr lang="de-DE" sz="2400" dirty="0" err="1">
                <a:latin typeface="Aptos" panose="020B0004020202020204" pitchFamily="34" charset="0"/>
              </a:rPr>
              <a:t>risks</a:t>
            </a:r>
            <a:r>
              <a:rPr lang="de-DE" sz="2400" dirty="0">
                <a:latin typeface="Aptos" panose="020B0004020202020204" pitchFamily="34" charset="0"/>
              </a:rPr>
              <a:t>:</a:t>
            </a:r>
            <a:endParaRPr sz="2400" dirty="0">
              <a:latin typeface="Aptos" panose="020B0004020202020204" pitchFamily="34" charset="0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Product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does</a:t>
            </a:r>
            <a:r>
              <a:rPr lang="de-DE" sz="2400" dirty="0">
                <a:latin typeface="Aptos" panose="020B0004020202020204" pitchFamily="34" charset="0"/>
              </a:rPr>
              <a:t> not </a:t>
            </a:r>
            <a:r>
              <a:rPr lang="de-DE" sz="2400" dirty="0" err="1">
                <a:latin typeface="Aptos" panose="020B0004020202020204" pitchFamily="34" charset="0"/>
              </a:rPr>
              <a:t>meet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expectations</a:t>
            </a:r>
            <a:endParaRPr sz="2400" dirty="0">
              <a:latin typeface="Aptos" panose="020B0004020202020204" pitchFamily="34" charset="0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Sustainable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solutions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are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more</a:t>
            </a:r>
            <a:r>
              <a:rPr lang="de-DE" sz="2400" dirty="0">
                <a:latin typeface="Aptos" panose="020B0004020202020204" pitchFamily="34" charset="0"/>
              </a:rPr>
              <a:t> expensive </a:t>
            </a:r>
            <a:r>
              <a:rPr lang="de-DE" sz="2400" dirty="0" err="1">
                <a:latin typeface="Aptos" panose="020B0004020202020204" pitchFamily="34" charset="0"/>
              </a:rPr>
              <a:t>to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purchase</a:t>
            </a:r>
            <a:endParaRPr sz="2400" dirty="0">
              <a:latin typeface="Aptos" panose="020B0004020202020204" pitchFamily="34" charset="0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ts val="2000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Limited </a:t>
            </a:r>
            <a:r>
              <a:rPr lang="de-DE" sz="2400" dirty="0" err="1">
                <a:latin typeface="Aptos" panose="020B0004020202020204" pitchFamily="34" charset="0"/>
              </a:rPr>
              <a:t>availability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sustainable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products</a:t>
            </a:r>
            <a:r>
              <a:rPr lang="de-DE" sz="2400" dirty="0">
                <a:latin typeface="Aptos" panose="020B0004020202020204" pitchFamily="34" charset="0"/>
              </a:rPr>
              <a:t> and </a:t>
            </a:r>
            <a:r>
              <a:rPr lang="de-DE" sz="2400" dirty="0" err="1">
                <a:latin typeface="Aptos" panose="020B0004020202020204" pitchFamily="34" charset="0"/>
              </a:rPr>
              <a:t>services</a:t>
            </a:r>
            <a:endParaRPr sz="2400" dirty="0">
              <a:latin typeface="Aptos" panose="020B0004020202020204" pitchFamily="34" charset="0"/>
            </a:endParaRPr>
          </a:p>
        </p:txBody>
      </p:sp>
      <p:sp>
        <p:nvSpPr>
          <p:cNvPr id="336" name="Google Shape;336;p52"/>
          <p:cNvSpPr txBox="1"/>
          <p:nvPr/>
        </p:nvSpPr>
        <p:spPr>
          <a:xfrm>
            <a:off x="8038482" y="2280901"/>
            <a:ext cx="3286520" cy="1938992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In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sustainable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procurement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it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is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important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to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identify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and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consider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potential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risks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early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on.</a:t>
            </a:r>
            <a:endParaRPr sz="24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37" name="Google Shape;337;p5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>
            <a:spLocks noGrp="1"/>
          </p:cNvSpPr>
          <p:nvPr>
            <p:ph type="title"/>
          </p:nvPr>
        </p:nvSpPr>
        <p:spPr>
          <a:xfrm>
            <a:off x="594359" y="349060"/>
            <a:ext cx="841141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Risk: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Product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does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not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fulfill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requirements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43" name="Google Shape;343;p53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8277792" cy="422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Examples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Clothes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wear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out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faster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Coffee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doesn’t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taste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good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The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range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electric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car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decreases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rapidly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during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use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44" name="Google Shape;344;p5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>
            <a:spLocks noGrp="1"/>
          </p:cNvSpPr>
          <p:nvPr>
            <p:ph type="title"/>
          </p:nvPr>
        </p:nvSpPr>
        <p:spPr>
          <a:xfrm>
            <a:off x="594361" y="278129"/>
            <a:ext cx="7720300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>
                <a:latin typeface="Aptos Serif" panose="02020604070405020304" pitchFamily="18" charset="0"/>
                <a:cs typeface="Aptos Serif" panose="02020604070405020304" pitchFamily="18" charset="0"/>
              </a:rPr>
              <a:t>Risk mitigation</a:t>
            </a:r>
            <a:endParaRPr sz="400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381000" y="2209800"/>
            <a:ext cx="8271328" cy="402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5715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72072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Gather </a:t>
            </a:r>
            <a:r>
              <a:rPr lang="de-DE" sz="2400" dirty="0" err="1">
                <a:latin typeface="Aptos" panose="020B0004020202020204" pitchFamily="34" charset="0"/>
              </a:rPr>
              <a:t>as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much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information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as</a:t>
            </a:r>
            <a:r>
              <a:rPr lang="de-DE" sz="2400" dirty="0">
                <a:latin typeface="Aptos" panose="020B0004020202020204" pitchFamily="34" charset="0"/>
              </a:rPr>
              <a:t> possible </a:t>
            </a:r>
            <a:r>
              <a:rPr lang="de-DE" sz="2400" dirty="0" err="1">
                <a:latin typeface="Aptos" panose="020B0004020202020204" pitchFamily="34" charset="0"/>
              </a:rPr>
              <a:t>about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product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before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purchase</a:t>
            </a:r>
            <a:r>
              <a:rPr lang="de-DE" sz="2400" dirty="0">
                <a:latin typeface="Aptos" panose="020B0004020202020204" pitchFamily="34" charset="0"/>
              </a:rPr>
              <a:t> (e.g., </a:t>
            </a:r>
            <a:r>
              <a:rPr lang="de-DE" sz="2400" dirty="0" err="1">
                <a:latin typeface="Aptos" panose="020B0004020202020204" pitchFamily="34" charset="0"/>
              </a:rPr>
              <a:t>reviews</a:t>
            </a:r>
            <a:r>
              <a:rPr lang="de-DE" sz="2400" dirty="0">
                <a:latin typeface="Aptos" panose="020B0004020202020204" pitchFamily="34" charset="0"/>
              </a:rPr>
              <a:t>)</a:t>
            </a:r>
            <a:endParaRPr sz="2400"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72072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Test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product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under</a:t>
            </a:r>
            <a:r>
              <a:rPr lang="de-DE" sz="2400" dirty="0">
                <a:latin typeface="Aptos" panose="020B0004020202020204" pitchFamily="34" charset="0"/>
              </a:rPr>
              <a:t> real </a:t>
            </a:r>
            <a:r>
              <a:rPr lang="de-DE" sz="2400" dirty="0" err="1">
                <a:latin typeface="Aptos" panose="020B0004020202020204" pitchFamily="34" charset="0"/>
              </a:rPr>
              <a:t>conditions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with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actual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users</a:t>
            </a:r>
            <a:r>
              <a:rPr lang="de-DE" sz="2400" dirty="0">
                <a:latin typeface="Aptos" panose="020B0004020202020204" pitchFamily="34" charset="0"/>
              </a:rPr>
              <a:t> (e.g., </a:t>
            </a:r>
            <a:r>
              <a:rPr lang="de-DE" sz="2400" dirty="0" err="1">
                <a:latin typeface="Aptos" panose="020B0004020202020204" pitchFamily="34" charset="0"/>
              </a:rPr>
              <a:t>cleaning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staff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testing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cleaning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agents</a:t>
            </a:r>
            <a:r>
              <a:rPr lang="de-DE" sz="2400" dirty="0">
                <a:latin typeface="Aptos" panose="020B0004020202020204" pitchFamily="34" charset="0"/>
              </a:rPr>
              <a:t>)</a:t>
            </a:r>
            <a:endParaRPr sz="2400"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72072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Initially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order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only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small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quantities</a:t>
            </a:r>
            <a:endParaRPr sz="24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ct val="108108"/>
              <a:buFont typeface="Arial"/>
              <a:buNone/>
            </a:pPr>
            <a:endParaRPr sz="2400" dirty="0">
              <a:latin typeface="Aptos" panose="020B0004020202020204" pitchFamily="34" charset="0"/>
            </a:endParaRPr>
          </a:p>
        </p:txBody>
      </p:sp>
      <p:sp>
        <p:nvSpPr>
          <p:cNvPr id="355" name="Google Shape;355;p5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  <p:pic>
        <p:nvPicPr>
          <p:cNvPr id="356" name="Google Shape;356;p54"/>
          <p:cNvPicPr preferRelativeResize="0"/>
          <p:nvPr/>
        </p:nvPicPr>
        <p:blipFill rotWithShape="1">
          <a:blip r:embed="rId3">
            <a:alphaModFix/>
          </a:blip>
          <a:srcRect l="16647" r="19388"/>
          <a:stretch/>
        </p:blipFill>
        <p:spPr>
          <a:xfrm>
            <a:off x="8652328" y="1508897"/>
            <a:ext cx="3158672" cy="2783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5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Stumbling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stone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b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Budgetary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constraints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2" name="Google Shape;362;p55"/>
          <p:cNvSpPr txBox="1">
            <a:spLocks noGrp="1"/>
          </p:cNvSpPr>
          <p:nvPr>
            <p:ph type="body" idx="1"/>
          </p:nvPr>
        </p:nvSpPr>
        <p:spPr>
          <a:xfrm>
            <a:off x="594358" y="2281918"/>
            <a:ext cx="10485121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Possible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solutions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Ensure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transparency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prices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costs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Consider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ways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to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reduce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quantities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purchased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Achieve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better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prices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through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central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agencies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Leverage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price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advantages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through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joint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endParaRPr dirty="0">
              <a:latin typeface="Aptos" panose="020B0004020202020204" pitchFamily="34" charset="0"/>
            </a:endParaRPr>
          </a:p>
          <a:p>
            <a:pPr marL="571500" lvl="0" indent="-19050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363" name="Google Shape;363;p5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Key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benefits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3123739" y="2446623"/>
            <a:ext cx="5944519" cy="3679941"/>
            <a:chOff x="571335" y="1135"/>
            <a:chExt cx="5944519" cy="3679941"/>
          </a:xfrm>
          <a:solidFill>
            <a:srgbClr val="65B1BE"/>
          </a:solidFill>
        </p:grpSpPr>
        <p:sp>
          <p:nvSpPr>
            <p:cNvPr id="127" name="Google Shape;127;p8"/>
            <p:cNvSpPr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 txBox="1"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4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Ecological</a:t>
              </a:r>
              <a:r>
                <a:rPr lang="de-DE" sz="24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de-DE" sz="24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benefits</a:t>
              </a:r>
              <a:endParaRPr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8"/>
            <p:cNvSpPr txBox="1"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4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Health benefits</a:t>
              </a:r>
              <a:endParaRPr sz="24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 txBox="1"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4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Social benefits</a:t>
              </a:r>
              <a:endParaRPr sz="24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 txBox="1"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4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Economic benefits</a:t>
              </a:r>
              <a:endParaRPr sz="24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sp>
        <p:nvSpPr>
          <p:cNvPr id="135" name="Google Shape;135;p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6"/>
          <p:cNvSpPr txBox="1">
            <a:spLocks noGrp="1"/>
          </p:cNvSpPr>
          <p:nvPr>
            <p:ph type="title"/>
          </p:nvPr>
        </p:nvSpPr>
        <p:spPr>
          <a:xfrm>
            <a:off x="594359" y="349060"/>
            <a:ext cx="841141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>
                <a:latin typeface="Aptos Serif" panose="02020604070405020304" pitchFamily="18" charset="0"/>
                <a:cs typeface="Aptos Serif" panose="02020604070405020304" pitchFamily="18" charset="0"/>
              </a:rPr>
              <a:t>Stumbling stone: </a:t>
            </a:r>
            <a:br>
              <a:rPr lang="de-DE" sz="400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4000">
                <a:latin typeface="Aptos Serif" panose="02020604070405020304" pitchFamily="18" charset="0"/>
                <a:cs typeface="Aptos Serif" panose="02020604070405020304" pitchFamily="18" charset="0"/>
              </a:rPr>
              <a:t>Limited market availability</a:t>
            </a:r>
            <a:endParaRPr sz="400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9" name="Google Shape;369;p56"/>
          <p:cNvSpPr txBox="1">
            <a:spLocks noGrp="1"/>
          </p:cNvSpPr>
          <p:nvPr>
            <p:ph type="body" idx="1"/>
          </p:nvPr>
        </p:nvSpPr>
        <p:spPr>
          <a:xfrm>
            <a:off x="381000" y="2281918"/>
            <a:ext cx="999637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Possible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solutions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Collaboration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with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other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municipalities</a:t>
            </a:r>
            <a:endParaRPr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Cooperation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with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suppliers</a:t>
            </a:r>
            <a:endParaRPr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4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Step-by-step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implementation</a:t>
            </a:r>
            <a:endParaRPr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370" name="Google Shape;370;p5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Thank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you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377" name="Google Shape;377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5842" y="4740820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69DB0E8-1804-F6AF-596A-134CFC02A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8554"/>
            <a:ext cx="3848615" cy="15394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Example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for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ecological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benefits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143" name="Google Shape;143;p30"/>
          <p:cNvSpPr txBox="1"/>
          <p:nvPr/>
        </p:nvSpPr>
        <p:spPr>
          <a:xfrm>
            <a:off x="831274" y="6318261"/>
            <a:ext cx="10210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  <a:t>Source: German Environment Agency 2022 „Aktualisierte Ökobilanz von Grafik- und Hygienepapier“, p. 46 </a:t>
            </a:r>
            <a:br>
              <a:rPr lang="de-DE" sz="14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sym typeface="Arial"/>
              </a:rPr>
            </a:br>
            <a:endParaRPr sz="1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144" name="Google Shape;14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8763" y="2209800"/>
            <a:ext cx="6749557" cy="399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Example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Health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benefits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2"/>
          </p:nvPr>
        </p:nvSpPr>
        <p:spPr>
          <a:xfrm>
            <a:off x="594350" y="2209800"/>
            <a:ext cx="7353600" cy="4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1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400" dirty="0">
                <a:latin typeface="Aptos" panose="020B0004020202020204" pitchFamily="34" charset="0"/>
              </a:rPr>
              <a:t>Limitation </a:t>
            </a:r>
            <a:r>
              <a:rPr lang="de-DE" sz="2400" dirty="0" err="1">
                <a:latin typeface="Aptos" panose="020B0004020202020204" pitchFamily="34" charset="0"/>
              </a:rPr>
              <a:t>of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health-hazardous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substances</a:t>
            </a:r>
            <a:endParaRPr sz="2400" dirty="0">
              <a:latin typeface="Aptos" panose="020B0004020202020204" pitchFamily="34" charset="0"/>
            </a:endParaRPr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594360" y="5987449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pic>
        <p:nvPicPr>
          <p:cNvPr id="153" name="Google Shape;153;p31" descr="Ein Bild, das Symbo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8190" y="3126187"/>
            <a:ext cx="2064631" cy="206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1" descr="Ein Bild, das Verkehrsschild enthält.&#10;&#10;KI-generierte Inhalte können fehlerhaft sein."/>
          <p:cNvPicPr preferRelativeResize="0"/>
          <p:nvPr/>
        </p:nvPicPr>
        <p:blipFill rotWithShape="1">
          <a:blip r:embed="rId4">
            <a:alphaModFix/>
          </a:blip>
          <a:srcRect l="1150" t="4169" r="-1150" b="2875"/>
          <a:stretch/>
        </p:blipFill>
        <p:spPr>
          <a:xfrm>
            <a:off x="4321708" y="3083204"/>
            <a:ext cx="232365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 txBox="1"/>
          <p:nvPr/>
        </p:nvSpPr>
        <p:spPr>
          <a:xfrm>
            <a:off x="692726" y="5218350"/>
            <a:ext cx="3399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Labeled</a:t>
            </a:r>
            <a: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substances</a:t>
            </a:r>
            <a: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may</a:t>
            </a:r>
            <a: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cause</a:t>
            </a:r>
            <a: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cancer</a:t>
            </a:r>
            <a: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genetic</a:t>
            </a:r>
            <a: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damage</a:t>
            </a:r>
            <a: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0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or</a:t>
            </a:r>
            <a: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respiratory</a:t>
            </a:r>
            <a:r>
              <a:rPr lang="de-DE" sz="20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sensitization</a:t>
            </a:r>
            <a:endParaRPr sz="1000" dirty="0">
              <a:latin typeface="Aptos" panose="020B0004020202020204" pitchFamily="34" charset="0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3924301" y="5243200"/>
            <a:ext cx="3516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Labeled substances may cause irritation, allergies, or health harm if inhaled or swallowed</a:t>
            </a:r>
            <a:endParaRPr sz="1000">
              <a:latin typeface="Aptos" panose="020B0004020202020204" pitchFamily="34" charset="0"/>
            </a:endParaRPr>
          </a:p>
        </p:txBody>
      </p:sp>
      <p:sp>
        <p:nvSpPr>
          <p:cNvPr id="157" name="Google Shape;157;p31"/>
          <p:cNvSpPr/>
          <p:nvPr/>
        </p:nvSpPr>
        <p:spPr>
          <a:xfrm>
            <a:off x="8015950" y="2323350"/>
            <a:ext cx="3978000" cy="3511200"/>
          </a:xfrm>
          <a:prstGeom prst="rect">
            <a:avLst/>
          </a:prstGeom>
          <a:solidFill>
            <a:srgbClr val="65B1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The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procurement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of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FFFFFF"/>
                </a:solidFill>
                <a:latin typeface="Aptos" panose="020B0004020202020204" pitchFamily="34" charset="0"/>
              </a:rPr>
              <a:t>sustainable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furniture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ensures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low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emissions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of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VOCs –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substances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that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can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cause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irritation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or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long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-term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health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effects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(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see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hazard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symbols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b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</a:b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on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the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left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)</a:t>
            </a:r>
            <a:endParaRPr sz="2400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Example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Social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benefits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Working </a:t>
            </a:r>
            <a:r>
              <a:rPr lang="de-DE" sz="2400" dirty="0" err="1">
                <a:latin typeface="Aptos" panose="020B0004020202020204" pitchFamily="34" charset="0"/>
              </a:rPr>
              <a:t>conditions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comply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with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core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principles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ILO (</a:t>
            </a:r>
            <a:r>
              <a:rPr lang="de-DE" sz="2400" dirty="0" err="1">
                <a:latin typeface="Aptos" panose="020B0004020202020204" pitchFamily="34" charset="0"/>
              </a:rPr>
              <a:t>freedom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association</a:t>
            </a:r>
            <a:r>
              <a:rPr lang="de-DE" sz="2400" dirty="0">
                <a:latin typeface="Aptos" panose="020B0004020202020204" pitchFamily="34" charset="0"/>
              </a:rPr>
              <a:t>, </a:t>
            </a:r>
            <a:r>
              <a:rPr lang="de-DE" sz="2400" dirty="0" err="1">
                <a:latin typeface="Aptos" panose="020B0004020202020204" pitchFamily="34" charset="0"/>
              </a:rPr>
              <a:t>no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child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or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forced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labor</a:t>
            </a:r>
            <a:r>
              <a:rPr lang="de-DE" sz="2400" dirty="0">
                <a:latin typeface="Aptos" panose="020B0004020202020204" pitchFamily="34" charset="0"/>
              </a:rPr>
              <a:t>, etc.)</a:t>
            </a:r>
            <a:endParaRPr sz="2400" dirty="0">
              <a:latin typeface="Aptos" panose="020B0004020202020204" pitchFamily="34" charset="0"/>
            </a:endParaRPr>
          </a:p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Fair Trade: </a:t>
            </a:r>
            <a:r>
              <a:rPr lang="de-DE" sz="2400" dirty="0" err="1">
                <a:latin typeface="Aptos" panose="020B0004020202020204" pitchFamily="34" charset="0"/>
              </a:rPr>
              <a:t>Additionally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ensures</a:t>
            </a:r>
            <a:r>
              <a:rPr lang="de-DE" sz="2400" dirty="0">
                <a:latin typeface="Aptos" panose="020B0004020202020204" pitchFamily="34" charset="0"/>
              </a:rPr>
              <a:t> fair </a:t>
            </a:r>
            <a:r>
              <a:rPr lang="de-DE" sz="2400" dirty="0" err="1">
                <a:latin typeface="Aptos" panose="020B0004020202020204" pitchFamily="34" charset="0"/>
              </a:rPr>
              <a:t>wages</a:t>
            </a:r>
            <a:endParaRPr sz="2400" dirty="0">
              <a:latin typeface="Aptos" panose="020B0004020202020204" pitchFamily="34" charset="0"/>
            </a:endParaRPr>
          </a:p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Employment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disadvantaged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groups</a:t>
            </a:r>
            <a:r>
              <a:rPr lang="de-DE" sz="2400" dirty="0">
                <a:latin typeface="Aptos" panose="020B0004020202020204" pitchFamily="34" charset="0"/>
              </a:rPr>
              <a:t> in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labor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market</a:t>
            </a:r>
            <a:r>
              <a:rPr lang="de-DE" sz="2400" dirty="0">
                <a:latin typeface="Aptos" panose="020B0004020202020204" pitchFamily="34" charset="0"/>
              </a:rPr>
              <a:t> (e.g., </a:t>
            </a:r>
            <a:r>
              <a:rPr lang="de-DE" sz="2400" dirty="0" err="1">
                <a:latin typeface="Aptos" panose="020B0004020202020204" pitchFamily="34" charset="0"/>
              </a:rPr>
              <a:t>older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adults</a:t>
            </a:r>
            <a:r>
              <a:rPr lang="de-DE" sz="2400" dirty="0">
                <a:latin typeface="Aptos" panose="020B0004020202020204" pitchFamily="34" charset="0"/>
              </a:rPr>
              <a:t>, </a:t>
            </a:r>
            <a:r>
              <a:rPr lang="de-DE" sz="2400" dirty="0" err="1">
                <a:latin typeface="Aptos" panose="020B0004020202020204" pitchFamily="34" charset="0"/>
              </a:rPr>
              <a:t>people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with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disabilities</a:t>
            </a:r>
            <a:r>
              <a:rPr lang="de-DE" sz="2400" dirty="0">
                <a:latin typeface="Aptos" panose="020B0004020202020204" pitchFamily="34" charset="0"/>
              </a:rPr>
              <a:t>, </a:t>
            </a:r>
            <a:r>
              <a:rPr lang="de-DE" sz="2400" dirty="0" err="1">
                <a:latin typeface="Aptos" panose="020B0004020202020204" pitchFamily="34" charset="0"/>
              </a:rPr>
              <a:t>young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people</a:t>
            </a:r>
            <a:r>
              <a:rPr lang="de-DE" sz="2400" dirty="0">
                <a:latin typeface="Aptos" panose="020B0004020202020204" pitchFamily="34" charset="0"/>
              </a:rPr>
              <a:t>/</a:t>
            </a:r>
            <a:r>
              <a:rPr lang="de-DE" sz="2400" dirty="0" err="1">
                <a:latin typeface="Aptos" panose="020B0004020202020204" pitchFamily="34" charset="0"/>
              </a:rPr>
              <a:t>apprentices</a:t>
            </a:r>
            <a:r>
              <a:rPr lang="de-DE" sz="2400" dirty="0">
                <a:latin typeface="Aptos" panose="020B0004020202020204" pitchFamily="34" charset="0"/>
              </a:rPr>
              <a:t>)</a:t>
            </a:r>
            <a:endParaRPr sz="2400" dirty="0">
              <a:latin typeface="Aptos" panose="020B0004020202020204" pitchFamily="34" charset="0"/>
            </a:endParaRPr>
          </a:p>
          <a:p>
            <a:pPr marL="685800" lvl="1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sz="2400" dirty="0">
              <a:latin typeface="Aptos" panose="020B0004020202020204" pitchFamily="34" charset="0"/>
            </a:endParaRPr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</a:pPr>
            <a:endParaRPr sz="2400" dirty="0">
              <a:latin typeface="Aptos" panose="020B0004020202020204" pitchFamily="34" charset="0"/>
            </a:endParaRPr>
          </a:p>
        </p:txBody>
      </p:sp>
      <p:sp>
        <p:nvSpPr>
          <p:cNvPr id="164" name="Google Shape;164;p3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Example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Economic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benefits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Value </a:t>
            </a:r>
            <a:r>
              <a:rPr lang="de-DE" sz="2400" dirty="0" err="1">
                <a:latin typeface="Aptos" panose="020B0004020202020204" pitchFamily="34" charset="0"/>
              </a:rPr>
              <a:t>creation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is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generated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locally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or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within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region</a:t>
            </a:r>
            <a:endParaRPr sz="2400" dirty="0">
              <a:latin typeface="Aptos" panose="020B0004020202020204" pitchFamily="34" charset="0"/>
            </a:endParaRPr>
          </a:p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Procurement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costs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are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reduced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by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purchasing</a:t>
            </a:r>
            <a:r>
              <a:rPr lang="de-DE" sz="2400" dirty="0">
                <a:latin typeface="Aptos" panose="020B0004020202020204" pitchFamily="34" charset="0"/>
              </a:rPr>
              <a:t> durable </a:t>
            </a:r>
            <a:r>
              <a:rPr lang="de-DE" sz="2400" dirty="0" err="1">
                <a:latin typeface="Aptos" panose="020B0004020202020204" pitchFamily="34" charset="0"/>
              </a:rPr>
              <a:t>products</a:t>
            </a:r>
            <a:endParaRPr sz="2400" dirty="0">
              <a:latin typeface="Aptos" panose="020B0004020202020204" pitchFamily="34" charset="0"/>
            </a:endParaRPr>
          </a:p>
          <a:p>
            <a:pPr marL="1028700" lvl="1" indent="-342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Operating </a:t>
            </a:r>
            <a:r>
              <a:rPr lang="de-DE" sz="2400" dirty="0" err="1">
                <a:latin typeface="Aptos" panose="020B0004020202020204" pitchFamily="34" charset="0"/>
              </a:rPr>
              <a:t>costs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are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lowered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by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sourcing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energy-efficient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goods</a:t>
            </a:r>
            <a:endParaRPr sz="2400" dirty="0">
              <a:latin typeface="Aptos" panose="020B0004020202020204" pitchFamily="34" charset="0"/>
            </a:endParaRPr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</a:pPr>
            <a:endParaRPr sz="2400" dirty="0">
              <a:latin typeface="Aptos" panose="020B0004020202020204" pitchFamily="34" charset="0"/>
            </a:endParaRPr>
          </a:p>
        </p:txBody>
      </p:sp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Implementation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of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sustainable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procurement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76733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>
                <a:latin typeface="Aptos Serif" panose="02020604070405020304" pitchFamily="18" charset="0"/>
                <a:cs typeface="Aptos Serif" panose="02020604070405020304" pitchFamily="18" charset="0"/>
              </a:rPr>
              <a:t>Topics</a:t>
            </a:r>
            <a:endParaRPr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82" name="Google Shape;182;p35"/>
          <p:cNvGrpSpPr/>
          <p:nvPr/>
        </p:nvGrpSpPr>
        <p:grpSpPr>
          <a:xfrm>
            <a:off x="594360" y="2383552"/>
            <a:ext cx="10058399" cy="3746880"/>
            <a:chOff x="0" y="0"/>
            <a:chExt cx="10058399" cy="3746880"/>
          </a:xfrm>
        </p:grpSpPr>
        <p:sp>
          <p:nvSpPr>
            <p:cNvPr id="183" name="Google Shape;183;p35"/>
            <p:cNvSpPr/>
            <p:nvPr/>
          </p:nvSpPr>
          <p:spPr>
            <a:xfrm>
              <a:off x="0" y="794540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5"/>
            <p:cNvSpPr txBox="1"/>
            <p:nvPr/>
          </p:nvSpPr>
          <p:spPr>
            <a:xfrm>
              <a:off x="32898" y="827438"/>
              <a:ext cx="9992603" cy="608124"/>
            </a:xfrm>
            <a:prstGeom prst="rect">
              <a:avLst/>
            </a:prstGeom>
            <a:solidFill>
              <a:srgbClr val="65B1BE"/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4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2. Product labels as essential tools</a:t>
              </a:r>
              <a:endParaRPr sz="24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0" y="0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5"/>
            <p:cNvSpPr txBox="1"/>
            <p:nvPr/>
          </p:nvSpPr>
          <p:spPr>
            <a:xfrm>
              <a:off x="32898" y="32898"/>
              <a:ext cx="9992603" cy="608124"/>
            </a:xfrm>
            <a:prstGeom prst="rect">
              <a:avLst/>
            </a:prstGeom>
            <a:solidFill>
              <a:srgbClr val="65B1BE"/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4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1. </a:t>
              </a:r>
              <a:r>
                <a:rPr lang="de-DE" sz="24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Four</a:t>
              </a:r>
              <a:r>
                <a:rPr lang="de-DE" sz="24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de-DE" sz="24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procurement</a:t>
              </a:r>
              <a:r>
                <a:rPr lang="de-DE" sz="24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de-DE" sz="24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approaches</a:t>
              </a:r>
              <a:endParaRPr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0" y="1576620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5"/>
            <p:cNvSpPr txBox="1"/>
            <p:nvPr/>
          </p:nvSpPr>
          <p:spPr>
            <a:xfrm>
              <a:off x="32898" y="1609518"/>
              <a:ext cx="9992603" cy="608124"/>
            </a:xfrm>
            <a:prstGeom prst="rect">
              <a:avLst/>
            </a:prstGeom>
            <a:solidFill>
              <a:srgbClr val="65B1BE"/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4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3. Development of a procurement catalogue</a:t>
              </a:r>
              <a:endParaRPr sz="24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0" y="2338429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5"/>
            <p:cNvSpPr txBox="1"/>
            <p:nvPr/>
          </p:nvSpPr>
          <p:spPr>
            <a:xfrm>
              <a:off x="32898" y="2371327"/>
              <a:ext cx="9992603" cy="608124"/>
            </a:xfrm>
            <a:prstGeom prst="rect">
              <a:avLst/>
            </a:prstGeom>
            <a:solidFill>
              <a:srgbClr val="65B1BE"/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4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4. Purchasing products locally and regionally</a:t>
              </a:r>
              <a:endParaRPr sz="24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0" y="3072960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5"/>
            <p:cNvSpPr txBox="1"/>
            <p:nvPr/>
          </p:nvSpPr>
          <p:spPr>
            <a:xfrm>
              <a:off x="32898" y="3105858"/>
              <a:ext cx="9992603" cy="608124"/>
            </a:xfrm>
            <a:prstGeom prst="rect">
              <a:avLst/>
            </a:prstGeom>
            <a:solidFill>
              <a:srgbClr val="65B1BE"/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4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5. Risk management and stumbling stones</a:t>
              </a:r>
              <a:endParaRPr sz="24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940</Words>
  <Application>Microsoft Macintosh PowerPoint</Application>
  <PresentationFormat>Breitbild</PresentationFormat>
  <Paragraphs>151</Paragraphs>
  <Slides>31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Aptos Serif</vt:lpstr>
      <vt:lpstr>Play</vt:lpstr>
      <vt:lpstr>Arial</vt:lpstr>
      <vt:lpstr>Aptos</vt:lpstr>
      <vt:lpstr>Calibri</vt:lpstr>
      <vt:lpstr>Benutzerdefiniert</vt:lpstr>
      <vt:lpstr>PowerPoint-Präsentation</vt:lpstr>
      <vt:lpstr>Key benefits</vt:lpstr>
      <vt:lpstr>Key benefits</vt:lpstr>
      <vt:lpstr>Example for ecological benefits</vt:lpstr>
      <vt:lpstr>Example: Health benefits</vt:lpstr>
      <vt:lpstr>Example: Social benefits</vt:lpstr>
      <vt:lpstr>Example: Economic benefits</vt:lpstr>
      <vt:lpstr>Implementation of sustainable procurement</vt:lpstr>
      <vt:lpstr>Topics</vt:lpstr>
      <vt:lpstr>Four procurement approaches</vt:lpstr>
      <vt:lpstr>Four procurement approaches </vt:lpstr>
      <vt:lpstr>1. Purchasing below the national tendering threshold</vt:lpstr>
      <vt:lpstr>2. Conducting a tender</vt:lpstr>
      <vt:lpstr>3. Procuring via a central purchasing body</vt:lpstr>
      <vt:lpstr>4. Procuring jointly with other municipalities</vt:lpstr>
      <vt:lpstr>Product labels as essential tools</vt:lpstr>
      <vt:lpstr>Product labels as essential tools</vt:lpstr>
      <vt:lpstr>Development of a procurement catalogue</vt:lpstr>
      <vt:lpstr>Creating a procurement catalogue</vt:lpstr>
      <vt:lpstr>Content of the procurement catalogue</vt:lpstr>
      <vt:lpstr>Identifying and evaluating suppliers</vt:lpstr>
      <vt:lpstr>Reviewing and updating regularly</vt:lpstr>
      <vt:lpstr>Purchasing products locally and regionally</vt:lpstr>
      <vt:lpstr>Purchasing products locally and regionally</vt:lpstr>
      <vt:lpstr>Risk management and stumbling stones</vt:lpstr>
      <vt:lpstr>Managing risks in sustainable procurement</vt:lpstr>
      <vt:lpstr>Risk: Product does not fulfill requirements</vt:lpstr>
      <vt:lpstr>Risk mitigation</vt:lpstr>
      <vt:lpstr>Stumbling stone:  Budgetary constraints</vt:lpstr>
      <vt:lpstr>Stumbling stone:  Limited market availability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Maya Knevels</cp:lastModifiedBy>
  <cp:revision>7</cp:revision>
  <dcterms:created xsi:type="dcterms:W3CDTF">2024-09-16T10:50:40Z</dcterms:created>
  <dcterms:modified xsi:type="dcterms:W3CDTF">2026-05-04T12:31:46Z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