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Aptos Serif" panose="02020604070405020304" pitchFamily="18" charset="0"/>
      <p:regular r:id="rId48"/>
      <p:bold r:id="rId49"/>
      <p:italic r:id="rId50"/>
      <p:boldItalic r:id="rId51"/>
    </p:embeddedFont>
    <p:embeddedFont>
      <p:font typeface="Gill Sans" panose="020B0502020104020203" pitchFamily="34" charset="-79"/>
      <p:regular r:id="rId52"/>
      <p:bold r:id="rId53"/>
    </p:embeddedFont>
    <p:embeddedFont>
      <p:font typeface="Play" panose="02020604070405020304"/>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nK1nAQJ5RyrbS+EJiXhecvXuWf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429"/>
    <a:srgbClr val="65B1BE"/>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Treaty is primary law and directly binding on all Member States. The principles of the Treaty (see below) apply to all contracts of some cross-border interest - not just those above the EU thresholds.The Procurement Directives must be implemented in national law but are binding as to the objectives they set out and can have direct effect even where they are not fully implemented in national law.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public procurement directives must be transposed into national law, but they are binding as regards the objectives they set and can have direct effect even if they are not fully transposed into national law.</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EU environmental legislation applies to many product/service sectors and in some cases has a direct impact on procurement procedures. Examples include the obligation to consider the emissions and energy consumption of vehicles under the Clean Vehicles Directive and the ecodesign and energy performance requirements under the Energy Efficiency Directive. The EU also adopted a new Batteries Regulation on 12 July 2023, which aims to minimise the environmental impact of the global demand for batteries in the light of new socio-economic conditions, technological developments, markets and uses of batteries.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rulings of the Court of Justice in Luxembourg are binding on all Member States and must be applied by national courts. The Court has ruled on more than 500 public procurement cases, including a number of cases directly relevant to GPP. These include cases C-513/99 Concordia Bus Finland, C-448/01 EVN Wienstrom and C-368/10 Max Havelaar.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WTO Government Procurement Agreement (GPA) applies to all EU Member States, the EEA countries (Norway, Iceland, Liechtenstein) and Armenia, Canada, Chinese Taipei, Hong Kong, Israel, Japan, Republic of Korea, the Netherlands with respect to Aruba, Republic of Moldova, Montenegro, New Zealand, Singapore, Switzerland, United States, Ukraine. The Directives require that bids from these countries be treated in the same way as bids from within the EU.</a:t>
            </a:r>
            <a:endParaRPr/>
          </a:p>
        </p:txBody>
      </p:sp>
      <p:sp>
        <p:nvSpPr>
          <p:cNvPr id="191" name="Google Shape;19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000"/>
              <a:buFont typeface="Noto Sans Symbols"/>
              <a:buNone/>
            </a:pPr>
            <a:r>
              <a:rPr lang="de-DE" sz="1100" b="0">
                <a:latin typeface="Calibri"/>
                <a:ea typeface="Calibri"/>
                <a:cs typeface="Calibri"/>
                <a:sym typeface="Calibri"/>
              </a:rPr>
              <a:t>EU Treaty Principles</a:t>
            </a:r>
            <a:endParaRPr sz="1100" b="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Free Movement of Goods</a:t>
            </a:r>
            <a:endParaRPr sz="1100" b="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Non-discrimination and Equal Treatment</a:t>
            </a:r>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Transparency</a:t>
            </a:r>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Proportionality</a:t>
            </a:r>
            <a:endParaRPr sz="1100" b="0">
              <a:latin typeface="Calibri"/>
              <a:ea typeface="Calibri"/>
              <a:cs typeface="Calibri"/>
              <a:sym typeface="Calibri"/>
            </a:endParaRPr>
          </a:p>
          <a:p>
            <a:pPr marL="457200" marR="0" lvl="0" indent="-228600" algn="l" rtl="0">
              <a:lnSpc>
                <a:spcPct val="100000"/>
              </a:lnSpc>
              <a:spcBef>
                <a:spcPts val="80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Equal treatment in practice – examples:</a:t>
            </a:r>
            <a:endParaRPr/>
          </a:p>
          <a:p>
            <a:pPr marL="457200" marR="0" lvl="0" indent="-228600" algn="l" rtl="0">
              <a:lnSpc>
                <a:spcPct val="100000"/>
              </a:lnSpc>
              <a:spcBef>
                <a:spcPts val="0"/>
              </a:spcBef>
              <a:spcAft>
                <a:spcPts val="0"/>
              </a:spcAft>
              <a:buSzPts val="1400"/>
              <a:buNone/>
            </a:pPr>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The same award criteria must be applied to all bidders;</a:t>
            </a:r>
            <a:endParaRPr/>
          </a:p>
          <a:p>
            <a:pPr marL="514350" lvl="0" indent="-425450" algn="l" rtl="0">
              <a:lnSpc>
                <a:spcPct val="100000"/>
              </a:lnSpc>
              <a:spcBef>
                <a:spcPts val="0"/>
              </a:spcBef>
              <a:spcAft>
                <a:spcPts val="0"/>
              </a:spcAft>
              <a:buSzPts val="1400"/>
              <a:buFont typeface="Arial"/>
              <a:buNone/>
            </a:pPr>
            <a:endParaRPr sz="800">
              <a:solidFill>
                <a:schemeClr val="dk1"/>
              </a:solidFill>
              <a:latin typeface="Arial"/>
              <a:ea typeface="Arial"/>
              <a:cs typeface="Arial"/>
              <a:sym typeface="Arial"/>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Clarifications - if two bids contain similar errors or omissions the same approach to clarification should be taken </a:t>
            </a:r>
            <a:r>
              <a:rPr lang="de-DE" sz="1200" i="1">
                <a:solidFill>
                  <a:schemeClr val="dk1"/>
                </a:solidFill>
                <a:latin typeface="Arial"/>
                <a:ea typeface="Arial"/>
                <a:cs typeface="Arial"/>
                <a:sym typeface="Arial"/>
              </a:rPr>
              <a:t>unless</a:t>
            </a:r>
            <a:r>
              <a:rPr lang="de-DE" sz="1200">
                <a:solidFill>
                  <a:schemeClr val="dk1"/>
                </a:solidFill>
                <a:latin typeface="Arial"/>
                <a:ea typeface="Arial"/>
                <a:cs typeface="Arial"/>
                <a:sym typeface="Arial"/>
              </a:rPr>
              <a:t> they are objectively in a different situation (e.g. one bid is invalid based on some other factor);</a:t>
            </a:r>
            <a:endParaRPr/>
          </a:p>
          <a:p>
            <a:pPr marL="514350" lvl="0" indent="-425450" algn="l" rtl="0">
              <a:lnSpc>
                <a:spcPct val="100000"/>
              </a:lnSpc>
              <a:spcBef>
                <a:spcPts val="0"/>
              </a:spcBef>
              <a:spcAft>
                <a:spcPts val="0"/>
              </a:spcAft>
              <a:buClr>
                <a:srgbClr val="00B050"/>
              </a:buClr>
              <a:buSzPts val="1400"/>
              <a:buFont typeface="Arial"/>
              <a:buNone/>
            </a:pPr>
            <a:endParaRPr sz="800">
              <a:solidFill>
                <a:schemeClr val="dk1"/>
              </a:solidFill>
              <a:latin typeface="Arial"/>
              <a:ea typeface="Arial"/>
              <a:cs typeface="Arial"/>
              <a:sym typeface="Arial"/>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Scoring must genuinely reflect the differences between bids (e.g. the same mark cannot be given to two tenders with different levels of performance under a criterion). </a:t>
            </a: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Transparency in practice – examples:</a:t>
            </a:r>
            <a:endParaRPr/>
          </a:p>
          <a:p>
            <a:pPr marL="0" lvl="0" indent="0" algn="l" rtl="0">
              <a:lnSpc>
                <a:spcPct val="100000"/>
              </a:lnSpc>
              <a:spcBef>
                <a:spcPts val="0"/>
              </a:spcBef>
              <a:spcAft>
                <a:spcPts val="0"/>
              </a:spcAft>
              <a:buClr>
                <a:srgbClr val="368E5E"/>
              </a:buClr>
              <a:buSzPts val="1400"/>
              <a:buNone/>
            </a:pPr>
            <a:endParaRPr sz="3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Contracts must be given a sufficient degree of advertising/publicity; </a:t>
            </a:r>
            <a:endParaRPr sz="8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Procurement documents and any changes to them must be published in good time to allow bidders to respond; </a:t>
            </a:r>
            <a:endParaRPr sz="8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Selection and award criteria must be published in advance, with weightings; </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Criteria and specifications must be clearly formulated;</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Candidates and tenderers must be notified of the outcome of their expressions of interest and tenders or the cancellation of a procedure, and reasons given; </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Modifications to a contract after its award must not be substantial or must be permitted under Article 72 of Directive 2014/24/EU (Article 43 of Directive 2014/23/EU, Article 89 of Directive 2014/25/EU)</a:t>
            </a:r>
            <a:endParaRPr/>
          </a:p>
          <a:p>
            <a:pPr marL="514350" lvl="0" indent="-425450" algn="l" rtl="0">
              <a:lnSpc>
                <a:spcPct val="100000"/>
              </a:lnSpc>
              <a:spcBef>
                <a:spcPts val="0"/>
              </a:spcBef>
              <a:spcAft>
                <a:spcPts val="0"/>
              </a:spcAft>
              <a:buClr>
                <a:srgbClr val="368E5E"/>
              </a:buClr>
              <a:buSzPts val="1400"/>
              <a:buNone/>
            </a:pP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199" name="Google Shape;19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25450" algn="l" rtl="0">
              <a:lnSpc>
                <a:spcPct val="100000"/>
              </a:lnSpc>
              <a:spcBef>
                <a:spcPts val="0"/>
              </a:spcBef>
              <a:spcAft>
                <a:spcPts val="0"/>
              </a:spcAft>
              <a:buClr>
                <a:srgbClr val="368E5E"/>
              </a:buClr>
              <a:buSzPts val="1400"/>
              <a:buNone/>
            </a:pP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07" name="Google Shape;20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Consideration of life-cycle costs and environmental and social impacts, rather than just purchase price, is encouraged. The ability to specify production processes and methods includes energy from renewable sources, food from fair trade or organic farming or products made from recycled materials.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Third party labelling may be required to verify compliance with such criteria.</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Compliance with EU and national environmental and social legislation and international conventions ratified by all Member States can be enforced in procurement procedures. These provisions are discussed in more detail in the following sections.</a:t>
            </a:r>
            <a:endParaRPr/>
          </a:p>
        </p:txBody>
      </p:sp>
      <p:sp>
        <p:nvSpPr>
          <p:cNvPr id="215" name="Google Shape;21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Technical specifications describe what is being purchased and are subject to detailed rules in the Directives to ensure that they do not discriminate against bidders from other Member States. Brand names/trademarks etc can only be referred to exceptionally where a sufficiently precise and intelligible description of the subject-matter is not otherwise possible.</a:t>
            </a:r>
            <a:endParaRPr/>
          </a:p>
          <a:p>
            <a:pPr marL="457200" marR="0" lvl="0" indent="-228600" algn="l" rtl="0">
              <a:lnSpc>
                <a:spcPct val="100000"/>
              </a:lnSpc>
              <a:spcBef>
                <a:spcPts val="0"/>
              </a:spcBef>
              <a:spcAft>
                <a:spcPts val="0"/>
              </a:spcAft>
              <a:buSzPts val="1400"/>
              <a:buNone/>
            </a:pPr>
            <a:endParaRPr/>
          </a:p>
        </p:txBody>
      </p:sp>
      <p:sp>
        <p:nvSpPr>
          <p:cNvPr id="222" name="Google Shape;22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9" name="Google Shape;22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Directives provide only examples of award criteria, not an exhaustive list. Contracting authorities are free to use other criteria, provided that they are relevant to the subject-matter, do not give the contracting authority unrestricted freedom of choice, ensure the possibility of effective competition and are capable of being verified.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Award criteria must be stated in the contract notice or in the tender documents, together with their weighting and any sub-criteria. The principle of transparency requires that award criteria should be understandable to a "reasonably well-informed and normally diligent tenderer" - this means that they must be clearly explained in a language which can be understood by those working in the field.</a:t>
            </a:r>
            <a:endParaRPr/>
          </a:p>
        </p:txBody>
      </p:sp>
      <p:sp>
        <p:nvSpPr>
          <p:cNvPr id="236" name="Google Shape;23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0" name="Google Shape;25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7" name="Google Shape;25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The open and restricted procedures may be used generally for any contract. The Restricted Procedure should be used for procurements where the market analysis has shown that many bidders could meet your needs and bid. The restricted procedure is a two-stage process. The first stage is a selection process where the ability, capacity and experience of bidders to perform the contract is assessed using the Single Procurement Document to shortlist bidders. This means that the number of bidders may be reduced at the selection stage. In the second stage, the Invitation to Tender is issued and the bids are evaluated to determine the most economically advantageous bid, which is the basis for awarding the contract.  Only the shortlisted bidders are invited to tender.  This reduces costs for the bidders and the contracting authority.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Use of the competitive procedure with negotiation, competitive dialogue or innovation partnership is possible where the needs of the contracting authority cannot be met without adaptation of available solutions, where they include design or innovative solutions, or in certain other circumstances set out in Art. 26(4) of Directive 2014/24/EU. </a:t>
            </a:r>
            <a:endParaRPr/>
          </a:p>
          <a:p>
            <a:pPr marL="457200" marR="0" lvl="0" indent="-228600" algn="l" rtl="0">
              <a:lnSpc>
                <a:spcPct val="100000"/>
              </a:lnSpc>
              <a:spcBef>
                <a:spcPts val="0"/>
              </a:spcBef>
              <a:spcAft>
                <a:spcPts val="0"/>
              </a:spcAft>
              <a:buSzPts val="1400"/>
              <a:buNone/>
            </a:pPr>
            <a:endParaRPr/>
          </a:p>
        </p:txBody>
      </p:sp>
      <p:sp>
        <p:nvSpPr>
          <p:cNvPr id="264" name="Google Shape;26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In an open procedure, technical and professional capacity (including previous experience) is assessed on a pass/fail basis only. This may take place either before or after the evaluation of tenders. Multi-stage procedures offer the possibility of pre-selecting tenderers on the basis of technical and professional capacity.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choice of procedure in GPP may also be influenced by the size of the relevant market. If there are not many companies capable of providing the product/service, an open procedure may be efficient. If the market is very large, a multi-stage procedure may save time because the number of tenders received can be controlled.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Directives lay down minimum time limits for each procedure. These are subject to a general requirement to allow sufficient time depending on the complexity of the contract (Article 47 of Directive 2014/24/EU). When setting time limits, consider the quality of the responses you will receive - very short tender periods can sometimes be counterproductive if they mean that more time has to be spent on clarifying submissions.</a:t>
            </a:r>
            <a:endParaRPr/>
          </a:p>
          <a:p>
            <a:pPr marL="457200" marR="0" lvl="0" indent="-228600" algn="l" rtl="0">
              <a:lnSpc>
                <a:spcPct val="100000"/>
              </a:lnSpc>
              <a:spcBef>
                <a:spcPts val="0"/>
              </a:spcBef>
              <a:spcAft>
                <a:spcPts val="0"/>
              </a:spcAft>
              <a:buSzPts val="1400"/>
              <a:buNone/>
            </a:pPr>
            <a:endParaRPr/>
          </a:p>
        </p:txBody>
      </p:sp>
      <p:sp>
        <p:nvSpPr>
          <p:cNvPr id="272" name="Google Shape;27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One of the concerns that some public purchasers have about sustainable procurement is the impact on competition. Will bidders be able to respond to social and environmental criteria and how many valid bids will be received?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Flexible procedures can help to address these concerns by allowing more interaction between the contracting authority and bidders. For example, in a competitive tendering procedure with negotiation, aspects of environmental performance (beyond any minimum requirements that may have been set) and the reporting arrangements that will apply can be negotiated. By focusing on innovative solutions, competitive dialogue and innovation partnership can help solve complex societal and environmental problems.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However, it must be recognised that these processes also require a greater commitment of resources and some expertise to manage. A simpler solution may be to conduct a preliminary market consultation prior to an open or restricted procedure. </a:t>
            </a:r>
            <a:endParaRPr/>
          </a:p>
        </p:txBody>
      </p:sp>
      <p:sp>
        <p:nvSpPr>
          <p:cNvPr id="280" name="Google Shape;28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Technical specifications must be non-discriminatory, ensuring equal access for bidders and avoiding unnecessary barriers to competition. For example, referencing a specific brand or feature exclusive to one company is generally prohibited.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Life cycle sustainability impacts can be addressed in specifications, covering production, operational performance, and end-of-life. For instance, a catering contract might require organic produce, reusable containers, and waste separation. The first is a standard-based specification, while the latter two are functional specifications.</a:t>
            </a:r>
            <a:endParaRPr/>
          </a:p>
          <a:p>
            <a:pPr marL="457200" marR="0" lvl="0" indent="-228600" algn="l" rtl="0">
              <a:lnSpc>
                <a:spcPct val="100000"/>
              </a:lnSpc>
              <a:spcBef>
                <a:spcPts val="0"/>
              </a:spcBef>
              <a:spcAft>
                <a:spcPts val="0"/>
              </a:spcAft>
              <a:buSzPts val="1400"/>
              <a:buNone/>
            </a:pPr>
            <a:endParaRPr/>
          </a:p>
        </p:txBody>
      </p:sp>
      <p:sp>
        <p:nvSpPr>
          <p:cNvPr id="293" name="Google Shape;29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710211bd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710211bd9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Sustainable procurement hast started with the first eco-labels introduced in the market. They provide orientation and support to the procurement process and may be used to formulate criteria and to verify their compliance.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b="0">
                <a:solidFill>
                  <a:schemeClr val="dk1"/>
                </a:solidFill>
              </a:rPr>
              <a:t>Labels can significantly reduce the amount of work involved in defining and verifying environmental and social aspects of tenders.</a:t>
            </a:r>
            <a:endParaRPr/>
          </a:p>
          <a:p>
            <a:pPr marL="457200" marR="0" lvl="0" indent="-228600" algn="l" rtl="0">
              <a:lnSpc>
                <a:spcPct val="100000"/>
              </a:lnSpc>
              <a:spcBef>
                <a:spcPts val="0"/>
              </a:spcBef>
              <a:spcAft>
                <a:spcPts val="0"/>
              </a:spcAft>
              <a:buSzPts val="1400"/>
              <a:buNone/>
            </a:pPr>
            <a:endParaRPr/>
          </a:p>
        </p:txBody>
      </p:sp>
      <p:sp>
        <p:nvSpPr>
          <p:cNvPr id="301" name="Google Shape;301;g3710211bd9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710211bd9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3710211bd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8" name="Google Shape;308;g3710211bd9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These basics are only needed if only one or a few modules are choosen. If all modules are carried out, the basics may be skipped.</a:t>
            </a:r>
            <a:endParaRPr/>
          </a:p>
        </p:txBody>
      </p:sp>
      <p:sp>
        <p:nvSpPr>
          <p:cNvPr id="115" name="Google Shape;1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If a label meets all requirements, it may be directly referenced in specifications, award criteria, or contract conditions, such as requiring the product to bear the label or its equivalent.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If labels include unrelated criteria (e.g., service requirements for a supply contract), authorities should refer to the relevant label requirements instead of requiring the label itself.</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Labels showing equivalent requirements must always be accepted.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If a tenderer cannot access a third-party label due to factors beyond their control, they may submit a technical dossier or other proof, such as in cases with short tender periods.</a:t>
            </a:r>
            <a:endParaRPr/>
          </a:p>
          <a:p>
            <a:pPr marL="457200" marR="0" lvl="0" indent="-228600" algn="l" rtl="0">
              <a:lnSpc>
                <a:spcPct val="100000"/>
              </a:lnSpc>
              <a:spcBef>
                <a:spcPts val="0"/>
              </a:spcBef>
              <a:spcAft>
                <a:spcPts val="0"/>
              </a:spcAft>
              <a:buSzPts val="1400"/>
              <a:buNone/>
            </a:pPr>
            <a:endParaRPr/>
          </a:p>
        </p:txBody>
      </p:sp>
      <p:sp>
        <p:nvSpPr>
          <p:cNvPr id="344" name="Google Shape;34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Mandatory grounds for exclusion are defined in Article 57(1) and (2) of Directive 2014/24/EU and must be applied in all Member States. These refer to serious offences committed by tenderers and are not directly linked to sustainable procurement.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Discretionary grounds for exclusion set out in Article 57.4 include the reasons mentioned in the slide. Relevant for sustainable procurement is above all the possibility to exclude bidders for failure to comply with applicable social and environmental laws. These laws are listed in Article 18(2) and Annex X of the Directive. Member States may choose to make exclusion on these grounds mandatory.</a:t>
            </a:r>
            <a:endParaRPr/>
          </a:p>
        </p:txBody>
      </p:sp>
      <p:sp>
        <p:nvSpPr>
          <p:cNvPr id="351" name="Google Shape;35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The conditions for applying the selection criteria and the proof required are outlined in Article 58 and Annex XII of Directive 2014/24/EU.</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An example of resources that may be requested at the selection stage for a works contract could include personnel with experience in projects with similar environmental requirements and suitable equipment to prevent air, soil, and water pollution.</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If the educational and professional qualifications of staff are assessed at the selection stage, they should not be used as an award criterion.</a:t>
            </a:r>
            <a:endParaRPr/>
          </a:p>
          <a:p>
            <a:pPr marL="45720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Bidders may rely on the capacity of other entities, such as subcontractors with specialized equipment or experience, and must provide a commitment that these resources will be available for contract delivery.</a:t>
            </a:r>
            <a:endParaRPr/>
          </a:p>
          <a:p>
            <a:pPr marL="457200" marR="0" lvl="0" indent="-228600" algn="l" rtl="0">
              <a:lnSpc>
                <a:spcPct val="100000"/>
              </a:lnSpc>
              <a:spcBef>
                <a:spcPts val="0"/>
              </a:spcBef>
              <a:spcAft>
                <a:spcPts val="0"/>
              </a:spcAft>
              <a:buSzPts val="1400"/>
              <a:buNone/>
            </a:pPr>
            <a:endParaRPr/>
          </a:p>
        </p:txBody>
      </p:sp>
      <p:sp>
        <p:nvSpPr>
          <p:cNvPr id="358" name="Google Shape;358;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An EMS can demonstrate a company's ability to meet GPP criteria and may be required at the selection stage, if proportionate. Equivalent evidence must also be considered.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It may also be evaluated at the award stage as proof that bidders can deliver the contract's environmental aspects (e.g., waste, energy, or water management).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Bidders are allowed to rely on the capacity of other entities to meet selection criteria - for example, a subcontractor with specialised equipment or experience. They may be required to give an undertaking that these resources will be available for the performance of the contract. In this case, the grounds for exclusion must also be applied to the subcontractor or other entity.</a:t>
            </a:r>
            <a:endParaRPr/>
          </a:p>
          <a:p>
            <a:pPr marL="457200" marR="0" lvl="0" indent="-228600" algn="l" rtl="0">
              <a:lnSpc>
                <a:spcPct val="100000"/>
              </a:lnSpc>
              <a:spcBef>
                <a:spcPts val="0"/>
              </a:spcBef>
              <a:spcAft>
                <a:spcPts val="0"/>
              </a:spcAft>
              <a:buSzPts val="1400"/>
              <a:buNone/>
            </a:pPr>
            <a:endParaRPr/>
          </a:p>
        </p:txBody>
      </p:sp>
      <p:sp>
        <p:nvSpPr>
          <p:cNvPr id="365" name="Google Shape;365;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Award criteria are used in all procedures. They are specifically important for sustainable procurement, because they allow to compare the environmental performance of tenders.</a:t>
            </a:r>
            <a:endParaRPr/>
          </a:p>
          <a:p>
            <a:pPr marL="45720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Contracting authorities can choose their own criteria but must ensure transparency and compliance with Treaty principles.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Award criteria </a:t>
            </a:r>
            <a:r>
              <a:rPr lang="de-DE" i="0"/>
              <a:t>must </a:t>
            </a:r>
            <a:endParaRPr/>
          </a:p>
          <a:p>
            <a:pPr marL="457200" marR="0" lvl="0" indent="-228600" algn="l" rtl="0">
              <a:lnSpc>
                <a:spcPct val="100000"/>
              </a:lnSpc>
              <a:spcBef>
                <a:spcPts val="0"/>
              </a:spcBef>
              <a:spcAft>
                <a:spcPts val="0"/>
              </a:spcAft>
              <a:buSzPts val="1400"/>
              <a:buNone/>
            </a:pPr>
            <a:r>
              <a:rPr lang="de-DE" i="0"/>
              <a:t>be linked to the subject-matter of the contract;</a:t>
            </a:r>
            <a:endParaRPr/>
          </a:p>
          <a:p>
            <a:pPr marL="457200" marR="0" lvl="0" indent="-228600" algn="l" rtl="0">
              <a:lnSpc>
                <a:spcPct val="100000"/>
              </a:lnSpc>
              <a:spcBef>
                <a:spcPts val="0"/>
              </a:spcBef>
              <a:spcAft>
                <a:spcPts val="0"/>
              </a:spcAft>
              <a:buSzPts val="1400"/>
              <a:buNone/>
            </a:pPr>
            <a:r>
              <a:rPr lang="de-DE" i="0"/>
              <a:t>not confer an unrestricted freedom of choice on the contracting authority;</a:t>
            </a:r>
            <a:endParaRPr/>
          </a:p>
          <a:p>
            <a:pPr marL="457200" marR="0" lvl="0" indent="-228600" algn="l" rtl="0">
              <a:lnSpc>
                <a:spcPct val="100000"/>
              </a:lnSpc>
              <a:spcBef>
                <a:spcPts val="0"/>
              </a:spcBef>
              <a:spcAft>
                <a:spcPts val="0"/>
              </a:spcAft>
              <a:buSzPts val="1400"/>
              <a:buNone/>
            </a:pPr>
            <a:r>
              <a:rPr lang="de-DE" i="0"/>
              <a:t>ensure the possibility of effective competition;</a:t>
            </a:r>
            <a:endParaRPr/>
          </a:p>
          <a:p>
            <a:pPr marL="457200" marR="0" lvl="0" indent="-228600" algn="l" rtl="0">
              <a:lnSpc>
                <a:spcPct val="100000"/>
              </a:lnSpc>
              <a:spcBef>
                <a:spcPts val="0"/>
              </a:spcBef>
              <a:spcAft>
                <a:spcPts val="0"/>
              </a:spcAft>
              <a:buSzPts val="1400"/>
              <a:buNone/>
            </a:pPr>
            <a:r>
              <a:rPr lang="de-DE" i="0"/>
              <a:t>be expressly mentioned in the contract notice and tender documents, together with their weightings and any applicable sub-criteria; and</a:t>
            </a:r>
            <a:endParaRPr/>
          </a:p>
          <a:p>
            <a:pPr marL="457200" marR="0" lvl="0" indent="-228600" algn="l" rtl="0">
              <a:lnSpc>
                <a:spcPct val="100000"/>
              </a:lnSpc>
              <a:spcBef>
                <a:spcPts val="0"/>
              </a:spcBef>
              <a:spcAft>
                <a:spcPts val="0"/>
              </a:spcAft>
              <a:buSzPts val="1400"/>
              <a:buNone/>
            </a:pPr>
            <a:r>
              <a:rPr lang="de-DE" i="0"/>
              <a:t>comply with the Treaty principles.</a:t>
            </a:r>
            <a:endParaRPr sz="1400" i="0">
              <a:solidFill>
                <a:schemeClr val="dk1"/>
              </a:solidFill>
              <a:latin typeface="Gill Sans"/>
              <a:ea typeface="Gill Sans"/>
              <a:cs typeface="Gill Sans"/>
              <a:sym typeface="Gill Sans"/>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It is also possible to combine technical specifications and award criteria: </a:t>
            </a:r>
            <a:r>
              <a:rPr lang="de-DE" sz="1800" b="0" i="0" u="none" strike="noStrike">
                <a:solidFill>
                  <a:srgbClr val="000000"/>
                </a:solidFill>
                <a:latin typeface="Calibri"/>
                <a:ea typeface="Calibri"/>
                <a:cs typeface="Calibri"/>
                <a:sym typeface="Calibri"/>
              </a:rPr>
              <a:t>Technical specifications should always set out the </a:t>
            </a:r>
            <a:r>
              <a:rPr lang="de-DE" sz="1800" b="1" i="0" u="none" strike="noStrike">
                <a:solidFill>
                  <a:srgbClr val="000000"/>
                </a:solidFill>
                <a:latin typeface="Calibri"/>
                <a:ea typeface="Calibri"/>
                <a:cs typeface="Calibri"/>
                <a:sym typeface="Calibri"/>
              </a:rPr>
              <a:t>minimum requirements</a:t>
            </a:r>
            <a:r>
              <a:rPr lang="de-DE" sz="1800" b="0" i="0" u="none" strike="noStrike">
                <a:solidFill>
                  <a:srgbClr val="000000"/>
                </a:solidFill>
                <a:latin typeface="Calibri"/>
                <a:ea typeface="Calibri"/>
                <a:cs typeface="Calibri"/>
                <a:sym typeface="Calibri"/>
              </a:rPr>
              <a:t>, with award criteria used to target performance </a:t>
            </a:r>
            <a:r>
              <a:rPr lang="de-DE" sz="1800" b="1" i="0" u="none" strike="noStrike">
                <a:solidFill>
                  <a:srgbClr val="000000"/>
                </a:solidFill>
                <a:latin typeface="Calibri"/>
                <a:ea typeface="Calibri"/>
                <a:cs typeface="Calibri"/>
                <a:sym typeface="Calibri"/>
              </a:rPr>
              <a:t>above and beyond the minimum</a:t>
            </a:r>
            <a:r>
              <a:rPr lang="de-DE" sz="1800" b="0" i="0" u="none" strike="noStrike">
                <a:solidFill>
                  <a:srgbClr val="000000"/>
                </a:solidFill>
                <a:latin typeface="Calibri"/>
                <a:ea typeface="Calibri"/>
                <a:cs typeface="Calibri"/>
                <a:sym typeface="Calibri"/>
              </a:rPr>
              <a:t>. See second example on the slide</a:t>
            </a:r>
            <a:endParaRPr/>
          </a:p>
        </p:txBody>
      </p:sp>
      <p:sp>
        <p:nvSpPr>
          <p:cNvPr id="373" name="Google Shape;37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1" name="Google Shape;38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390" name="Google Shape;390;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398" name="Google Shape;39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link to the subject matter requirement means that these should not be aimed at general business practices, but should relate to what will be delivered under the specific contract.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Ensuring bidders accept contract terms when submitting bids reduces non-compliance risk (e.g., missing costs for monitoring/reporting).</a:t>
            </a:r>
            <a:endParaRPr/>
          </a:p>
        </p:txBody>
      </p:sp>
      <p:sp>
        <p:nvSpPr>
          <p:cNvPr id="405" name="Google Shape;40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2" name="Google Shape;41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9" name="Google Shape;419;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33" name="Google Shape;43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441" name="Google Shape;4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9" name="Google Shape;1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international political agenda supports the concept of sustainable procurement which is one of the targets of SDG 12.</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Target SDG 12.7: </a:t>
            </a:r>
            <a:r>
              <a:rPr lang="de-DE" b="0" i="0" cap="none">
                <a:solidFill>
                  <a:srgbClr val="212529"/>
                </a:solidFill>
                <a:latin typeface="Arial"/>
                <a:ea typeface="Arial"/>
                <a:cs typeface="Arial"/>
                <a:sym typeface="Arial"/>
              </a:rPr>
              <a:t>PROMOTE SUSTAINABLE PUBLIC PROCUREMENT PRACTICES: </a:t>
            </a:r>
            <a:r>
              <a:rPr lang="de-DE"/>
              <a:t> </a:t>
            </a:r>
            <a:r>
              <a:rPr lang="de-DE" b="0" i="0">
                <a:solidFill>
                  <a:srgbClr val="212529"/>
                </a:solidFill>
                <a:latin typeface="Arial"/>
                <a:ea typeface="Arial"/>
                <a:cs typeface="Arial"/>
                <a:sym typeface="Arial"/>
              </a:rPr>
              <a:t>Promote public procurement practices that are sustainable, in accordance with national policies and priorities.</a:t>
            </a:r>
            <a:endParaRPr/>
          </a:p>
          <a:p>
            <a:pPr marL="457200" marR="0" lvl="0" indent="-228600" algn="l" rtl="0">
              <a:lnSpc>
                <a:spcPct val="100000"/>
              </a:lnSpc>
              <a:spcBef>
                <a:spcPts val="0"/>
              </a:spcBef>
              <a:spcAft>
                <a:spcPts val="0"/>
              </a:spcAft>
              <a:buClr>
                <a:srgbClr val="000000"/>
              </a:buClr>
              <a:buSzPts val="1400"/>
              <a:buFont typeface="Arial"/>
              <a:buNone/>
            </a:pPr>
            <a:endParaRPr b="0" i="0">
              <a:solidFill>
                <a:srgbClr val="212529"/>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de-DE"/>
              <a:t>The </a:t>
            </a:r>
            <a:r>
              <a:rPr lang="de-DE" b="1"/>
              <a:t>Sustainable Development Goals (SDGs)</a:t>
            </a:r>
            <a:r>
              <a:rPr lang="de-DE"/>
              <a:t> are a set of </a:t>
            </a:r>
            <a:r>
              <a:rPr lang="de-DE" b="1"/>
              <a:t>17 global goals</a:t>
            </a:r>
            <a:r>
              <a:rPr lang="de-DE"/>
              <a:t> adopted by all United Nations member states in 2015 as part of the </a:t>
            </a:r>
            <a:r>
              <a:rPr lang="de-DE" b="1"/>
              <a:t>2030 Agenda for Sustainable Development</a:t>
            </a:r>
            <a:r>
              <a:rPr lang="de-DE"/>
              <a:t>. These goals are designed to address a broad range of global challenges to ensure a better, more sustainable future for all.</a:t>
            </a:r>
            <a:endParaRPr/>
          </a:p>
        </p:txBody>
      </p:sp>
      <p:sp>
        <p:nvSpPr>
          <p:cNvPr id="137" name="Google Shape;13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​Public procurement within the European Union (EU) represents a significant portion of the region's economic activity. Annually, over 250,000 public authorities across the EU spend approximately €2 trillion on the procurement of services, works, and supplies, accounting for about 14% of the EU's Gross Domestic Product (GDP).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At the sub-national level, which includes local and regional authorities, the financial involvement is substantial. These entities are responsible for more than half of all public procurement activities within the EU. Specifically, local authorities spend around €1.6 trillion each year, representing approximately 12.9% of the EU's GDP and 27.5% of total public expenditure.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These figures underscore the pivotal role that local authorities play in driving public procurement, influencing both local economies and the broader EU market.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There are numerous benefits for municipalities and public authorities in implementing sustainable procurement. </a:t>
            </a:r>
            <a:endParaRPr/>
          </a:p>
          <a:p>
            <a:pPr marL="457200" marR="0" lvl="0" indent="-228600" algn="l" rtl="0">
              <a:lnSpc>
                <a:spcPct val="100000"/>
              </a:lnSpc>
              <a:spcBef>
                <a:spcPts val="0"/>
              </a:spcBef>
              <a:spcAft>
                <a:spcPts val="0"/>
              </a:spcAft>
              <a:buSzPts val="1400"/>
              <a:buNone/>
            </a:pPr>
            <a:endParaRPr/>
          </a:p>
        </p:txBody>
      </p:sp>
      <p:sp>
        <p:nvSpPr>
          <p:cNvPr id="146" name="Google Shape;1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 name="Google Shape;49;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0" name="Google Shape;50;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3" name="Google Shape;53;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p26"/>
          <p:cNvGrpSpPr/>
          <p:nvPr/>
        </p:nvGrpSpPr>
        <p:grpSpPr>
          <a:xfrm rot="-5400000">
            <a:off x="-1340601" y="4196010"/>
            <a:ext cx="3053166" cy="2270813"/>
            <a:chOff x="4881398" y="2159825"/>
            <a:chExt cx="3881604" cy="2778984"/>
          </a:xfrm>
        </p:grpSpPr>
        <p:sp>
          <p:nvSpPr>
            <p:cNvPr id="55" name="Google Shape;55;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5" name="Google Shape;65;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68"/>
        <p:cNvGrpSpPr/>
        <p:nvPr/>
      </p:nvGrpSpPr>
      <p:grpSpPr>
        <a:xfrm>
          <a:off x="0" y="0"/>
          <a:ext cx="0" cy="0"/>
          <a:chOff x="0" y="0"/>
          <a:chExt cx="0" cy="0"/>
        </a:xfrm>
      </p:grpSpPr>
      <p:sp>
        <p:nvSpPr>
          <p:cNvPr id="69" name="Google Shape;69;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1" name="Google Shape;71;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75"/>
        <p:cNvGrpSpPr/>
        <p:nvPr/>
      </p:nvGrpSpPr>
      <p:grpSpPr>
        <a:xfrm>
          <a:off x="0" y="0"/>
          <a:ext cx="0" cy="0"/>
          <a:chOff x="0" y="0"/>
          <a:chExt cx="0" cy="0"/>
        </a:xfrm>
      </p:grpSpPr>
      <p:sp>
        <p:nvSpPr>
          <p:cNvPr id="76" name="Google Shape;76;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8" name="Google Shape;78;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png"/><Relationship Id="rId3" Type="http://schemas.openxmlformats.org/officeDocument/2006/relationships/image" Target="../media/image6.gif"/><Relationship Id="rId7" Type="http://schemas.openxmlformats.org/officeDocument/2006/relationships/image" Target="../media/image10.jpg"/><Relationship Id="rId12" Type="http://schemas.openxmlformats.org/officeDocument/2006/relationships/image" Target="../media/image15.png"/><Relationship Id="rId17" Type="http://schemas.openxmlformats.org/officeDocument/2006/relationships/image" Target="../media/image20.jpg"/><Relationship Id="rId2" Type="http://schemas.openxmlformats.org/officeDocument/2006/relationships/notesSlide" Target="../notesSlides/notesSlide29.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hyperlink" Target="https://green-business.ec.europa.eu/green-public-procurement/gpp-training-toolkit_e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www.umweltbundesamt.de/publikationen/umweltfreundliche-beschaffung-schulungsskript-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810703" y="4868277"/>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309900" y="3087052"/>
            <a:ext cx="5882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Module 2: Legal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framework</a:t>
            </a:r>
            <a:endParaRPr sz="3200" b="1" i="0" u="none" strike="noStrike" cap="none" dirty="0">
              <a:solidFill>
                <a:srgbClr val="3F3F3F"/>
              </a:solidFill>
              <a:latin typeface="Aptos Serif" panose="02020604070405020304" pitchFamily="18" charset="0"/>
              <a:cs typeface="Aptos Serif" panose="02020604070405020304" pitchFamily="18" charset="0"/>
              <a:sym typeface="Arial"/>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04" name="Google Shape;104;p1"/>
          <p:cNvSpPr txBox="1"/>
          <p:nvPr/>
        </p:nvSpPr>
        <p:spPr>
          <a:xfrm>
            <a:off x="6309900" y="2488807"/>
            <a:ext cx="48914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dirty="0" err="1">
                <a:solidFill>
                  <a:srgbClr val="3F3F3F"/>
                </a:solidFill>
                <a:latin typeface="Aptos" panose="020B0004020202020204" pitchFamily="34" charset="0"/>
                <a:sym typeface="Arial"/>
              </a:rPr>
              <a:t>Sustainable</a:t>
            </a:r>
            <a:r>
              <a:rPr lang="de-DE" sz="1800" i="0" u="none" strike="noStrike" cap="none" dirty="0">
                <a:solidFill>
                  <a:srgbClr val="3F3F3F"/>
                </a:solidFill>
                <a:latin typeface="Aptos" panose="020B0004020202020204" pitchFamily="34" charset="0"/>
                <a:sym typeface="Arial"/>
              </a:rPr>
              <a:t> </a:t>
            </a:r>
            <a:r>
              <a:rPr lang="de-DE" sz="1800" i="0" u="none" strike="noStrike" cap="none" dirty="0" err="1">
                <a:solidFill>
                  <a:srgbClr val="3F3F3F"/>
                </a:solidFill>
                <a:latin typeface="Aptos" panose="020B0004020202020204" pitchFamily="34" charset="0"/>
                <a:sym typeface="Arial"/>
              </a:rPr>
              <a:t>procurement</a:t>
            </a:r>
            <a:r>
              <a:rPr lang="de-DE" sz="1800" i="0" u="none" strike="noStrike" cap="none" dirty="0">
                <a:solidFill>
                  <a:srgbClr val="3F3F3F"/>
                </a:solidFill>
                <a:latin typeface="Aptos" panose="020B0004020202020204" pitchFamily="34" charset="0"/>
                <a:sym typeface="Arial"/>
              </a:rPr>
              <a:t> </a:t>
            </a:r>
            <a:r>
              <a:rPr lang="de-DE" sz="1800" i="0" u="none" strike="noStrike" cap="none" dirty="0" err="1">
                <a:solidFill>
                  <a:srgbClr val="3F3F3F"/>
                </a:solidFill>
                <a:latin typeface="Aptos" panose="020B0004020202020204" pitchFamily="34" charset="0"/>
                <a:sym typeface="Arial"/>
              </a:rPr>
              <a:t>curriculum</a:t>
            </a:r>
            <a:r>
              <a:rPr lang="de-DE" sz="1800" i="0" u="none" strike="noStrike" cap="none" dirty="0">
                <a:solidFill>
                  <a:srgbClr val="3F3F3F"/>
                </a:solidFill>
                <a:latin typeface="Aptos" panose="020B0004020202020204" pitchFamily="34" charset="0"/>
                <a:sym typeface="Arial"/>
              </a:rPr>
              <a:t> </a:t>
            </a:r>
            <a:endParaRPr sz="1800" i="0" u="none" strike="noStrike" cap="none" dirty="0">
              <a:solidFill>
                <a:srgbClr val="3F3F3F"/>
              </a:solidFill>
              <a:latin typeface="Aptos" panose="020B0004020202020204" pitchFamily="34" charset="0"/>
              <a:sym typeface="Arial"/>
            </a:endParaRPr>
          </a:p>
        </p:txBody>
      </p:sp>
      <p:pic>
        <p:nvPicPr>
          <p:cNvPr id="105" name="Google Shape;105;p1" descr="Ein Bild, das Text, Screenshot, Schrift, Design enthält.&#10;&#10;KI-generierte Inhalte können fehlerhaft sein."/>
          <p:cNvPicPr preferRelativeResize="0"/>
          <p:nvPr/>
        </p:nvPicPr>
        <p:blipFill rotWithShape="1">
          <a:blip r:embed="rId5">
            <a:alphaModFix/>
          </a:blip>
          <a:srcRect/>
          <a:stretch/>
        </p:blipFill>
        <p:spPr>
          <a:xfrm>
            <a:off x="1" y="5288692"/>
            <a:ext cx="3904734" cy="15693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594359" y="419355"/>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Right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determine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performance</a:t>
            </a:r>
            <a:endParaRPr dirty="0">
              <a:latin typeface="Aptos Serif" panose="02020604070405020304" pitchFamily="18" charset="0"/>
              <a:ea typeface="Arial"/>
              <a:cs typeface="Aptos Serif" panose="02020604070405020304" pitchFamily="18" charset="0"/>
              <a:sym typeface="Arial"/>
            </a:endParaRPr>
          </a:p>
        </p:txBody>
      </p:sp>
      <p:sp>
        <p:nvSpPr>
          <p:cNvPr id="169" name="Google Shape;169;p3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Public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law</a:t>
            </a:r>
            <a:r>
              <a:rPr lang="de-DE" dirty="0">
                <a:latin typeface="Aptos" panose="020B0004020202020204" pitchFamily="34" charset="0"/>
                <a:sym typeface="Arial"/>
              </a:rPr>
              <a:t> </a:t>
            </a:r>
            <a:r>
              <a:rPr lang="de-DE" dirty="0" err="1">
                <a:latin typeface="Aptos" panose="020B0004020202020204" pitchFamily="34" charset="0"/>
                <a:sym typeface="Arial"/>
              </a:rPr>
              <a:t>does</a:t>
            </a:r>
            <a:r>
              <a:rPr lang="de-DE" dirty="0">
                <a:latin typeface="Aptos" panose="020B0004020202020204" pitchFamily="34" charset="0"/>
                <a:sym typeface="Arial"/>
              </a:rPr>
              <a:t> not </a:t>
            </a:r>
            <a:r>
              <a:rPr lang="de-DE" dirty="0" err="1">
                <a:latin typeface="Aptos" panose="020B0004020202020204" pitchFamily="34" charset="0"/>
                <a:sym typeface="Arial"/>
              </a:rPr>
              <a:t>determine</a:t>
            </a:r>
            <a:r>
              <a:rPr lang="de-DE" dirty="0">
                <a:latin typeface="Aptos" panose="020B0004020202020204" pitchFamily="34" charset="0"/>
                <a:sym typeface="Arial"/>
              </a:rPr>
              <a:t> </a:t>
            </a:r>
            <a:r>
              <a:rPr lang="de-DE" dirty="0" err="1">
                <a:latin typeface="Aptos" panose="020B0004020202020204" pitchFamily="34" charset="0"/>
                <a:sym typeface="Arial"/>
              </a:rPr>
              <a:t>what</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purchased</a:t>
            </a:r>
            <a:r>
              <a:rPr lang="de-DE" dirty="0">
                <a:latin typeface="Aptos" panose="020B0004020202020204" pitchFamily="34" charset="0"/>
                <a:sym typeface="Arial"/>
              </a:rPr>
              <a:t>, </a:t>
            </a:r>
            <a:r>
              <a:rPr lang="de-DE" dirty="0" err="1">
                <a:latin typeface="Aptos" panose="020B0004020202020204" pitchFamily="34" charset="0"/>
                <a:sym typeface="Arial"/>
              </a:rPr>
              <a:t>only</a:t>
            </a:r>
            <a:r>
              <a:rPr lang="de-DE" dirty="0">
                <a:latin typeface="Aptos" panose="020B0004020202020204" pitchFamily="34" charset="0"/>
                <a:sym typeface="Arial"/>
              </a:rPr>
              <a:t> </a:t>
            </a:r>
            <a:r>
              <a:rPr lang="de-DE" dirty="0" err="1">
                <a:latin typeface="Aptos" panose="020B0004020202020204" pitchFamily="34" charset="0"/>
                <a:sym typeface="Arial"/>
              </a:rPr>
              <a:t>how</a:t>
            </a:r>
            <a:r>
              <a:rPr lang="de-DE" dirty="0">
                <a:latin typeface="Aptos" panose="020B0004020202020204" pitchFamily="34" charset="0"/>
                <a:sym typeface="Arial"/>
              </a:rPr>
              <a:t> </a:t>
            </a:r>
            <a:r>
              <a:rPr lang="de-DE" dirty="0" err="1">
                <a:latin typeface="Aptos" panose="020B0004020202020204" pitchFamily="34" charset="0"/>
                <a:sym typeface="Arial"/>
              </a:rPr>
              <a:t>it</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purchased</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Eco-social </a:t>
            </a:r>
            <a:r>
              <a:rPr lang="de-DE" dirty="0" err="1">
                <a:latin typeface="Aptos" panose="020B0004020202020204" pitchFamily="34" charset="0"/>
                <a:sym typeface="Arial"/>
              </a:rPr>
              <a:t>criteria</a:t>
            </a:r>
            <a:r>
              <a:rPr lang="de-DE" dirty="0">
                <a:latin typeface="Aptos" panose="020B0004020202020204" pitchFamily="34" charset="0"/>
                <a:sym typeface="Arial"/>
              </a:rPr>
              <a:t> </a:t>
            </a:r>
            <a:r>
              <a:rPr lang="de-DE" dirty="0" err="1">
                <a:latin typeface="Aptos" panose="020B0004020202020204" pitchFamily="34" charset="0"/>
                <a:sym typeface="Arial"/>
              </a:rPr>
              <a:t>can</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taken</a:t>
            </a:r>
            <a:r>
              <a:rPr lang="de-DE" dirty="0">
                <a:latin typeface="Aptos" panose="020B0004020202020204" pitchFamily="34" charset="0"/>
                <a:sym typeface="Arial"/>
              </a:rPr>
              <a:t> </a:t>
            </a:r>
            <a:r>
              <a:rPr lang="de-DE" dirty="0" err="1">
                <a:latin typeface="Aptos" panose="020B0004020202020204" pitchFamily="34" charset="0"/>
                <a:sym typeface="Arial"/>
              </a:rPr>
              <a:t>into</a:t>
            </a:r>
            <a:r>
              <a:rPr lang="de-DE" dirty="0">
                <a:latin typeface="Aptos" panose="020B0004020202020204" pitchFamily="34" charset="0"/>
                <a:sym typeface="Arial"/>
              </a:rPr>
              <a:t> </a:t>
            </a:r>
            <a:r>
              <a:rPr lang="de-DE" dirty="0" err="1">
                <a:latin typeface="Aptos" panose="020B0004020202020204" pitchFamily="34" charset="0"/>
                <a:sym typeface="Arial"/>
              </a:rPr>
              <a:t>account</a:t>
            </a:r>
            <a:r>
              <a:rPr lang="de-DE" dirty="0">
                <a:latin typeface="Aptos" panose="020B0004020202020204" pitchFamily="34" charset="0"/>
                <a:sym typeface="Arial"/>
              </a:rPr>
              <a:t> in all </a:t>
            </a:r>
            <a:r>
              <a:rPr lang="de-DE" dirty="0" err="1">
                <a:latin typeface="Aptos" panose="020B0004020202020204" pitchFamily="34" charset="0"/>
                <a:sym typeface="Arial"/>
              </a:rPr>
              <a:t>phases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procedure</a:t>
            </a:r>
            <a:endParaRPr dirty="0">
              <a:latin typeface="Aptos" panose="020B0004020202020204" pitchFamily="34" charset="0"/>
              <a:sym typeface="Arial"/>
            </a:endParaRPr>
          </a:p>
        </p:txBody>
      </p:sp>
      <p:sp>
        <p:nvSpPr>
          <p:cNvPr id="170" name="Google Shape;170;p38"/>
          <p:cNvSpPr/>
          <p:nvPr/>
        </p:nvSpPr>
        <p:spPr>
          <a:xfrm rot="4396374">
            <a:off x="8318469" y="3098917"/>
            <a:ext cx="2972935" cy="1888557"/>
          </a:xfrm>
          <a:custGeom>
            <a:avLst/>
            <a:gdLst/>
            <a:ahLst/>
            <a:cxnLst/>
            <a:rect l="l" t="t" r="r" b="b"/>
            <a:pathLst>
              <a:path w="120000" h="120000" extrusionOk="0">
                <a:moveTo>
                  <a:pt x="0" y="120000"/>
                </a:moveTo>
                <a:quadBezTo>
                  <a:pt x="20000" y="40000"/>
                  <a:pt x="96087" y="15000"/>
                </a:quadBezTo>
                <a:lnTo>
                  <a:pt x="95013" y="0"/>
                </a:lnTo>
                <a:lnTo>
                  <a:pt x="120000" y="18786"/>
                </a:lnTo>
                <a:lnTo>
                  <a:pt x="98561" y="49572"/>
                </a:lnTo>
                <a:lnTo>
                  <a:pt x="97488" y="34572"/>
                </a:lnTo>
                <a:quadBezTo>
                  <a:pt x="30000" y="44572"/>
                  <a:pt x="0" y="120000"/>
                </a:quadBezTo>
                <a:close/>
              </a:path>
            </a:pathLst>
          </a:custGeom>
          <a:solidFill>
            <a:srgbClr val="A3C429"/>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38"/>
          <p:cNvSpPr txBox="1"/>
          <p:nvPr/>
        </p:nvSpPr>
        <p:spPr>
          <a:xfrm>
            <a:off x="7319570" y="2360238"/>
            <a:ext cx="3708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ptos" panose="020B0004020202020204" pitchFamily="34" charset="0"/>
                <a:sym typeface="Arial"/>
              </a:rPr>
              <a:t>Definition of subject matter</a:t>
            </a:r>
            <a:endParaRPr sz="1400" b="0" i="0" u="none" strike="noStrike" cap="none">
              <a:solidFill>
                <a:srgbClr val="000000"/>
              </a:solidFill>
              <a:latin typeface="Aptos" panose="020B0004020202020204" pitchFamily="34" charset="0"/>
              <a:sym typeface="Arial"/>
            </a:endParaRPr>
          </a:p>
        </p:txBody>
      </p:sp>
      <p:sp>
        <p:nvSpPr>
          <p:cNvPr id="172" name="Google Shape;172;p38"/>
          <p:cNvSpPr txBox="1"/>
          <p:nvPr/>
        </p:nvSpPr>
        <p:spPr>
          <a:xfrm>
            <a:off x="9578329" y="2951215"/>
            <a:ext cx="22345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ptos" panose="020B0004020202020204" pitchFamily="34" charset="0"/>
                <a:sym typeface="Arial"/>
              </a:rPr>
              <a:t>Technical specifications</a:t>
            </a:r>
            <a:endParaRPr sz="1400" b="0" i="0" u="none" strike="noStrike" cap="none">
              <a:solidFill>
                <a:srgbClr val="000000"/>
              </a:solidFill>
              <a:latin typeface="Aptos" panose="020B0004020202020204" pitchFamily="34" charset="0"/>
              <a:sym typeface="Arial"/>
            </a:endParaRPr>
          </a:p>
        </p:txBody>
      </p:sp>
      <p:sp>
        <p:nvSpPr>
          <p:cNvPr id="173" name="Google Shape;173;p38"/>
          <p:cNvSpPr txBox="1"/>
          <p:nvPr/>
        </p:nvSpPr>
        <p:spPr>
          <a:xfrm>
            <a:off x="7658380" y="3673863"/>
            <a:ext cx="2664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ptos" panose="020B0004020202020204" pitchFamily="34" charset="0"/>
                <a:sym typeface="Arial"/>
              </a:rPr>
              <a:t>Selection of bidders</a:t>
            </a:r>
            <a:endParaRPr sz="1400" b="0" i="0" u="none" strike="noStrike" cap="none">
              <a:solidFill>
                <a:srgbClr val="000000"/>
              </a:solidFill>
              <a:latin typeface="Aptos" panose="020B0004020202020204" pitchFamily="34" charset="0"/>
              <a:sym typeface="Arial"/>
            </a:endParaRPr>
          </a:p>
        </p:txBody>
      </p:sp>
      <p:sp>
        <p:nvSpPr>
          <p:cNvPr id="174" name="Google Shape;174;p38"/>
          <p:cNvSpPr txBox="1"/>
          <p:nvPr/>
        </p:nvSpPr>
        <p:spPr>
          <a:xfrm>
            <a:off x="7382106" y="4783146"/>
            <a:ext cx="3708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ptos" panose="020B0004020202020204" pitchFamily="34" charset="0"/>
                <a:sym typeface="Arial"/>
              </a:rPr>
              <a:t>Contract performance conditions</a:t>
            </a:r>
            <a:endParaRPr sz="1400" b="0" i="0" u="none" strike="noStrike" cap="none">
              <a:solidFill>
                <a:srgbClr val="000000"/>
              </a:solidFill>
              <a:latin typeface="Aptos" panose="020B0004020202020204" pitchFamily="34" charset="0"/>
              <a:sym typeface="Arial"/>
            </a:endParaRPr>
          </a:p>
        </p:txBody>
      </p:sp>
      <p:sp>
        <p:nvSpPr>
          <p:cNvPr id="175" name="Google Shape;175;p38"/>
          <p:cNvSpPr txBox="1"/>
          <p:nvPr/>
        </p:nvSpPr>
        <p:spPr>
          <a:xfrm>
            <a:off x="10364360" y="3827750"/>
            <a:ext cx="15079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ptos" panose="020B0004020202020204" pitchFamily="34" charset="0"/>
                <a:sym typeface="Arial"/>
              </a:rPr>
              <a:t>Award criteria</a:t>
            </a:r>
            <a:endParaRPr sz="1400" b="0" i="0" u="none" strike="noStrike" cap="none">
              <a:solidFill>
                <a:srgbClr val="000000"/>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594359" y="3865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Conditions</a:t>
            </a:r>
            <a:endParaRPr dirty="0">
              <a:latin typeface="Aptos Serif" panose="02020604070405020304" pitchFamily="18" charset="0"/>
              <a:ea typeface="Arial"/>
              <a:cs typeface="Aptos Serif" panose="02020604070405020304" pitchFamily="18" charset="0"/>
              <a:sym typeface="Arial"/>
            </a:endParaRPr>
          </a:p>
        </p:txBody>
      </p:sp>
      <p:sp>
        <p:nvSpPr>
          <p:cNvPr id="181" name="Google Shape;181;p39"/>
          <p:cNvSpPr txBox="1">
            <a:spLocks noGrp="1"/>
          </p:cNvSpPr>
          <p:nvPr>
            <p:ph type="body" idx="1"/>
          </p:nvPr>
        </p:nvSpPr>
        <p:spPr>
          <a:xfrm>
            <a:off x="594359" y="2281918"/>
            <a:ext cx="10193090"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b="0" dirty="0" err="1">
                <a:solidFill>
                  <a:schemeClr val="tx1">
                    <a:lumMod val="75000"/>
                    <a:lumOff val="25000"/>
                  </a:schemeClr>
                </a:solidFill>
                <a:latin typeface="Aptos" panose="020B0004020202020204" pitchFamily="34" charset="0"/>
                <a:sym typeface="Arial"/>
              </a:rPr>
              <a:t>Criteria</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are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related</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to</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the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subject</a:t>
            </a:r>
            <a:r>
              <a:rPr lang="de-DE" b="0" dirty="0">
                <a:solidFill>
                  <a:schemeClr val="tx1">
                    <a:lumMod val="75000"/>
                    <a:lumOff val="25000"/>
                  </a:schemeClr>
                </a:solidFill>
                <a:latin typeface="Aptos" panose="020B0004020202020204" pitchFamily="34" charset="0"/>
                <a:sym typeface="Arial"/>
              </a:rPr>
              <a:t> matter </a:t>
            </a:r>
            <a:r>
              <a:rPr lang="de-DE" b="0" dirty="0" err="1">
                <a:solidFill>
                  <a:schemeClr val="tx1">
                    <a:lumMod val="75000"/>
                    <a:lumOff val="25000"/>
                  </a:schemeClr>
                </a:solidFill>
                <a:latin typeface="Aptos" panose="020B0004020202020204" pitchFamily="34" charset="0"/>
                <a:sym typeface="Arial"/>
              </a:rPr>
              <a:t>of</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the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contract</a:t>
            </a:r>
            <a:endParaRPr b="0" dirty="0">
              <a:solidFill>
                <a:schemeClr val="tx1">
                  <a:lumMod val="75000"/>
                  <a:lumOff val="25000"/>
                </a:schemeClr>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b="0" dirty="0" err="1">
                <a:solidFill>
                  <a:schemeClr val="tx1">
                    <a:lumMod val="75000"/>
                    <a:lumOff val="25000"/>
                  </a:schemeClr>
                </a:solidFill>
                <a:latin typeface="Aptos" panose="020B0004020202020204" pitchFamily="34" charset="0"/>
                <a:sym typeface="Arial"/>
              </a:rPr>
              <a:t>Criteria</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are</a:t>
            </a:r>
            <a:r>
              <a:rPr lang="de-DE" b="0" dirty="0">
                <a:solidFill>
                  <a:schemeClr val="tx1">
                    <a:lumMod val="75000"/>
                    <a:lumOff val="25000"/>
                  </a:schemeClr>
                </a:solidFill>
                <a:latin typeface="Aptos" panose="020B0004020202020204" pitchFamily="34" charset="0"/>
                <a:sym typeface="Arial"/>
              </a:rPr>
              <a:t> not </a:t>
            </a:r>
            <a:r>
              <a:rPr lang="de-DE" b="0" dirty="0" err="1">
                <a:solidFill>
                  <a:schemeClr val="tx1">
                    <a:lumMod val="75000"/>
                    <a:lumOff val="25000"/>
                  </a:schemeClr>
                </a:solidFill>
                <a:latin typeface="Aptos" panose="020B0004020202020204" pitchFamily="34" charset="0"/>
                <a:sym typeface="Arial"/>
              </a:rPr>
              <a:t>discriminatory</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no</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unauthorised</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restriction</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of</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the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group</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of</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bidders</a:t>
            </a:r>
            <a:r>
              <a:rPr lang="de-DE" b="0" dirty="0">
                <a:solidFill>
                  <a:schemeClr val="tx1">
                    <a:lumMod val="75000"/>
                    <a:lumOff val="25000"/>
                  </a:schemeClr>
                </a:solidFill>
                <a:latin typeface="Aptos" panose="020B0004020202020204" pitchFamily="34" charset="0"/>
                <a:sym typeface="Arial"/>
              </a:rPr>
              <a:t>, e.g. </a:t>
            </a:r>
            <a:r>
              <a:rPr lang="de-DE" b="0" dirty="0" err="1">
                <a:solidFill>
                  <a:schemeClr val="tx1">
                    <a:lumMod val="75000"/>
                    <a:lumOff val="25000"/>
                  </a:schemeClr>
                </a:solidFill>
                <a:latin typeface="Aptos" panose="020B0004020202020204" pitchFamily="34" charset="0"/>
                <a:sym typeface="Arial"/>
              </a:rPr>
              <a:t>through</a:t>
            </a:r>
            <a:r>
              <a:rPr lang="de-DE" b="0" dirty="0">
                <a:solidFill>
                  <a:schemeClr val="tx1">
                    <a:lumMod val="75000"/>
                    <a:lumOff val="25000"/>
                  </a:schemeClr>
                </a:solidFill>
                <a:latin typeface="Aptos" panose="020B0004020202020204" pitchFamily="34" charset="0"/>
                <a:sym typeface="Arial"/>
              </a:rPr>
              <a:t> regional </a:t>
            </a:r>
            <a:r>
              <a:rPr lang="de-DE" b="0" dirty="0" err="1">
                <a:solidFill>
                  <a:schemeClr val="tx1">
                    <a:lumMod val="75000"/>
                    <a:lumOff val="25000"/>
                  </a:schemeClr>
                </a:solidFill>
                <a:latin typeface="Aptos" panose="020B0004020202020204" pitchFamily="34" charset="0"/>
                <a:sym typeface="Arial"/>
              </a:rPr>
              <a:t>restrictions</a:t>
            </a:r>
            <a:r>
              <a:rPr lang="de-DE" b="0" dirty="0">
                <a:solidFill>
                  <a:schemeClr val="tx1">
                    <a:lumMod val="75000"/>
                    <a:lumOff val="25000"/>
                  </a:schemeClr>
                </a:solidFill>
                <a:latin typeface="Aptos" panose="020B0004020202020204" pitchFamily="34" charset="0"/>
                <a:sym typeface="Arial"/>
              </a:rPr>
              <a:t>)</a:t>
            </a:r>
            <a:endParaRPr b="0" dirty="0">
              <a:solidFill>
                <a:schemeClr val="tx1">
                  <a:lumMod val="75000"/>
                  <a:lumOff val="25000"/>
                </a:schemeClr>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b="0" dirty="0" err="1">
                <a:solidFill>
                  <a:schemeClr val="tx1">
                    <a:lumMod val="75000"/>
                    <a:lumOff val="25000"/>
                  </a:schemeClr>
                </a:solidFill>
                <a:latin typeface="Aptos" panose="020B0004020202020204" pitchFamily="34" charset="0"/>
                <a:sym typeface="Arial"/>
              </a:rPr>
              <a:t>Criteria</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are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explicitly</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mentioned</a:t>
            </a:r>
            <a:r>
              <a:rPr lang="de-DE" b="0" dirty="0">
                <a:solidFill>
                  <a:schemeClr val="tx1">
                    <a:lumMod val="75000"/>
                    <a:lumOff val="25000"/>
                  </a:schemeClr>
                </a:solidFill>
                <a:latin typeface="Aptos" panose="020B0004020202020204" pitchFamily="34" charset="0"/>
                <a:sym typeface="Arial"/>
              </a:rPr>
              <a:t> in </a:t>
            </a:r>
            <a:r>
              <a:rPr lang="de-DE" b="0" dirty="0" err="1">
                <a:solidFill>
                  <a:schemeClr val="tx1">
                    <a:lumMod val="75000"/>
                    <a:lumOff val="25000"/>
                  </a:schemeClr>
                </a:solidFill>
                <a:latin typeface="Aptos" panose="020B0004020202020204" pitchFamily="34" charset="0"/>
                <a:sym typeface="Arial"/>
              </a:rPr>
              <a:t>the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tender</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documents</a:t>
            </a:r>
            <a:endParaRPr b="0" dirty="0">
              <a:solidFill>
                <a:schemeClr val="tx1">
                  <a:lumMod val="75000"/>
                  <a:lumOff val="25000"/>
                </a:schemeClr>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b="0" dirty="0" err="1">
                <a:solidFill>
                  <a:schemeClr val="tx1">
                    <a:lumMod val="75000"/>
                    <a:lumOff val="25000"/>
                  </a:schemeClr>
                </a:solidFill>
                <a:latin typeface="Aptos" panose="020B0004020202020204" pitchFamily="34" charset="0"/>
                <a:sym typeface="Arial"/>
              </a:rPr>
              <a:t>Criteria</a:t>
            </a:r>
            <a:r>
              <a:rPr lang="de-DE" b="0" dirty="0">
                <a:solidFill>
                  <a:schemeClr val="tx1">
                    <a:lumMod val="75000"/>
                    <a:lumOff val="25000"/>
                  </a:schemeClr>
                </a:solidFill>
                <a:latin typeface="Aptos" panose="020B0004020202020204" pitchFamily="34" charset="0"/>
                <a:sym typeface="Arial"/>
              </a:rPr>
              <a:t> do not </a:t>
            </a:r>
            <a:r>
              <a:rPr lang="de-DE" b="0" dirty="0" err="1">
                <a:solidFill>
                  <a:schemeClr val="tx1">
                    <a:lumMod val="75000"/>
                    <a:lumOff val="25000"/>
                  </a:schemeClr>
                </a:solidFill>
                <a:latin typeface="Aptos" panose="020B0004020202020204" pitchFamily="34" charset="0"/>
                <a:sym typeface="Arial"/>
              </a:rPr>
              <a:t>leave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the</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contracting</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authority</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unrestricted</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freedom</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of</a:t>
            </a:r>
            <a:r>
              <a:rPr lang="de-DE" b="0" dirty="0">
                <a:solidFill>
                  <a:schemeClr val="tx1">
                    <a:lumMod val="75000"/>
                    <a:lumOff val="25000"/>
                  </a:schemeClr>
                </a:solidFill>
                <a:latin typeface="Aptos" panose="020B0004020202020204" pitchFamily="34" charset="0"/>
                <a:sym typeface="Arial"/>
              </a:rPr>
              <a:t> </a:t>
            </a:r>
            <a:r>
              <a:rPr lang="de-DE" b="0" dirty="0" err="1">
                <a:solidFill>
                  <a:schemeClr val="tx1">
                    <a:lumMod val="75000"/>
                    <a:lumOff val="25000"/>
                  </a:schemeClr>
                </a:solidFill>
                <a:latin typeface="Aptos" panose="020B0004020202020204" pitchFamily="34" charset="0"/>
                <a:sym typeface="Arial"/>
              </a:rPr>
              <a:t>choice</a:t>
            </a:r>
            <a:endParaRPr b="0" dirty="0">
              <a:solidFill>
                <a:schemeClr val="tx1">
                  <a:lumMod val="75000"/>
                  <a:lumOff val="25000"/>
                </a:schemeClr>
              </a:solidFill>
              <a:latin typeface="Aptos" panose="020B000402020202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594360" y="1074974"/>
            <a:ext cx="608568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ea typeface="Arial"/>
                <a:cs typeface="Aptos Serif" panose="02020604070405020304" pitchFamily="18" charset="0"/>
                <a:sym typeface="Arial"/>
              </a:rPr>
              <a:t>2. Key EU Legal Instruments </a:t>
            </a:r>
            <a:r>
              <a:rPr lang="de-DE" sz="4000" dirty="0" err="1">
                <a:latin typeface="Aptos Serif" panose="02020604070405020304" pitchFamily="18" charset="0"/>
                <a:ea typeface="Arial"/>
                <a:cs typeface="Aptos Serif" panose="02020604070405020304" pitchFamily="18" charset="0"/>
                <a:sym typeface="Arial"/>
              </a:rPr>
              <a:t>Governing</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Procurement</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87" name="Google Shape;187;p40"/>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Relevant Legal Instruments</a:t>
            </a:r>
            <a:endParaRPr dirty="0">
              <a:latin typeface="Aptos Serif" panose="02020604070405020304" pitchFamily="18" charset="0"/>
              <a:ea typeface="Arial"/>
              <a:cs typeface="Aptos Serif" panose="02020604070405020304" pitchFamily="18" charset="0"/>
              <a:sym typeface="Arial"/>
            </a:endParaRPr>
          </a:p>
        </p:txBody>
      </p:sp>
      <p:sp>
        <p:nvSpPr>
          <p:cNvPr id="194" name="Google Shape;194;p41"/>
          <p:cNvSpPr txBox="1">
            <a:spLocks noGrp="1"/>
          </p:cNvSpPr>
          <p:nvPr>
            <p:ph type="body" idx="1"/>
          </p:nvPr>
        </p:nvSpPr>
        <p:spPr>
          <a:xfrm>
            <a:off x="594360" y="2676525"/>
            <a:ext cx="4990894"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sz="2000" dirty="0">
                <a:latin typeface="Aptos" panose="020B0004020202020204" pitchFamily="34" charset="0"/>
                <a:sym typeface="Arial"/>
              </a:rPr>
              <a:t>Treaty on </a:t>
            </a:r>
            <a:r>
              <a:rPr lang="de-DE" sz="2000" dirty="0" err="1">
                <a:latin typeface="Aptos" panose="020B0004020202020204" pitchFamily="34" charset="0"/>
                <a:sym typeface="Arial"/>
              </a:rPr>
              <a:t>the</a:t>
            </a:r>
            <a:r>
              <a:rPr lang="de-DE" sz="2000" dirty="0">
                <a:latin typeface="Aptos" panose="020B0004020202020204" pitchFamily="34" charset="0"/>
                <a:sym typeface="Arial"/>
              </a:rPr>
              <a:t> </a:t>
            </a:r>
            <a:r>
              <a:rPr lang="de-DE" sz="2000" dirty="0" err="1">
                <a:latin typeface="Aptos" panose="020B0004020202020204" pitchFamily="34" charset="0"/>
                <a:sym typeface="Arial"/>
              </a:rPr>
              <a:t>Functioning</a:t>
            </a:r>
            <a:r>
              <a:rPr lang="de-DE" sz="2000" dirty="0">
                <a:latin typeface="Aptos" panose="020B0004020202020204" pitchFamily="34" charset="0"/>
                <a:sym typeface="Arial"/>
              </a:rPr>
              <a:t> </a:t>
            </a:r>
            <a:r>
              <a:rPr lang="de-DE" sz="2000" dirty="0" err="1">
                <a:latin typeface="Aptos" panose="020B0004020202020204" pitchFamily="34" charset="0"/>
                <a:sym typeface="Arial"/>
              </a:rPr>
              <a:t>of</a:t>
            </a:r>
            <a:r>
              <a:rPr lang="de-DE" sz="2000" dirty="0">
                <a:latin typeface="Aptos" panose="020B0004020202020204" pitchFamily="34" charset="0"/>
                <a:sym typeface="Arial"/>
              </a:rPr>
              <a:t> </a:t>
            </a:r>
            <a:r>
              <a:rPr lang="de-DE" sz="2000" dirty="0" err="1">
                <a:latin typeface="Aptos" panose="020B0004020202020204" pitchFamily="34" charset="0"/>
                <a:sym typeface="Arial"/>
              </a:rPr>
              <a:t>the</a:t>
            </a:r>
            <a:r>
              <a:rPr lang="de-DE" sz="2000" dirty="0">
                <a:latin typeface="Aptos" panose="020B0004020202020204" pitchFamily="34" charset="0"/>
                <a:sym typeface="Arial"/>
              </a:rPr>
              <a:t> EU (TFEU)</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sz="2000" dirty="0">
                <a:latin typeface="Aptos" panose="020B0004020202020204" pitchFamily="34" charset="0"/>
                <a:sym typeface="Arial"/>
              </a:rPr>
              <a:t>EU </a:t>
            </a:r>
            <a:r>
              <a:rPr lang="de-DE" sz="2000" dirty="0" err="1">
                <a:latin typeface="Aptos" panose="020B0004020202020204" pitchFamily="34" charset="0"/>
                <a:sym typeface="Arial"/>
              </a:rPr>
              <a:t>Procurement</a:t>
            </a:r>
            <a:r>
              <a:rPr lang="de-DE" sz="2000" dirty="0">
                <a:latin typeface="Aptos" panose="020B0004020202020204" pitchFamily="34" charset="0"/>
                <a:sym typeface="Arial"/>
              </a:rPr>
              <a:t> </a:t>
            </a:r>
            <a:r>
              <a:rPr lang="de-DE" sz="2000" dirty="0" err="1">
                <a:latin typeface="Aptos" panose="020B0004020202020204" pitchFamily="34" charset="0"/>
                <a:sym typeface="Arial"/>
              </a:rPr>
              <a:t>Directives</a:t>
            </a:r>
            <a:r>
              <a:rPr lang="de-DE" sz="2000" dirty="0">
                <a:latin typeface="Aptos" panose="020B0004020202020204" pitchFamily="34" charset="0"/>
                <a:sym typeface="Arial"/>
              </a:rPr>
              <a:t>: 2014/23/EU, 2014/24/EU and 2014/25/EU</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EU </a:t>
            </a:r>
            <a:r>
              <a:rPr lang="de-DE" dirty="0" err="1">
                <a:latin typeface="Aptos" panose="020B0004020202020204" pitchFamily="34" charset="0"/>
                <a:sym typeface="Arial"/>
              </a:rPr>
              <a:t>sectoral</a:t>
            </a:r>
            <a:r>
              <a:rPr lang="de-DE" dirty="0">
                <a:latin typeface="Aptos" panose="020B0004020202020204" pitchFamily="34" charset="0"/>
                <a:sym typeface="Arial"/>
              </a:rPr>
              <a:t> </a:t>
            </a:r>
            <a:r>
              <a:rPr lang="de-DE" dirty="0" err="1">
                <a:latin typeface="Aptos" panose="020B0004020202020204" pitchFamily="34" charset="0"/>
                <a:sym typeface="Arial"/>
              </a:rPr>
              <a:t>legislation</a:t>
            </a:r>
            <a:r>
              <a:rPr lang="de-DE" dirty="0">
                <a:latin typeface="Aptos" panose="020B0004020202020204" pitchFamily="34" charset="0"/>
                <a:sym typeface="Arial"/>
              </a:rPr>
              <a:t> e.g. Clean </a:t>
            </a:r>
            <a:r>
              <a:rPr lang="de-DE" dirty="0" err="1">
                <a:latin typeface="Aptos" panose="020B0004020202020204" pitchFamily="34" charset="0"/>
                <a:sym typeface="Arial"/>
              </a:rPr>
              <a:t>Vehicles</a:t>
            </a:r>
            <a:r>
              <a:rPr lang="de-DE" dirty="0">
                <a:latin typeface="Aptos" panose="020B0004020202020204" pitchFamily="34" charset="0"/>
                <a:sym typeface="Arial"/>
              </a:rPr>
              <a:t> </a:t>
            </a:r>
            <a:r>
              <a:rPr lang="de-DE" dirty="0" err="1">
                <a:latin typeface="Aptos" panose="020B0004020202020204" pitchFamily="34" charset="0"/>
                <a:sym typeface="Arial"/>
              </a:rPr>
              <a:t>Directive</a:t>
            </a:r>
            <a:r>
              <a:rPr lang="de-DE" dirty="0">
                <a:latin typeface="Aptos" panose="020B0004020202020204" pitchFamily="34" charset="0"/>
                <a:sym typeface="Arial"/>
              </a:rPr>
              <a:t>, Energy Efficiency </a:t>
            </a:r>
            <a:r>
              <a:rPr lang="de-DE" dirty="0" err="1">
                <a:latin typeface="Aptos" panose="020B0004020202020204" pitchFamily="34" charset="0"/>
                <a:sym typeface="Arial"/>
              </a:rPr>
              <a:t>Directive</a:t>
            </a:r>
            <a:r>
              <a:rPr lang="de-DE" dirty="0">
                <a:latin typeface="Aptos" panose="020B0004020202020204" pitchFamily="34" charset="0"/>
                <a:sym typeface="Arial"/>
              </a:rPr>
              <a:t> and </a:t>
            </a:r>
            <a:r>
              <a:rPr lang="de-DE" dirty="0" err="1">
                <a:latin typeface="Aptos" panose="020B0004020202020204" pitchFamily="34" charset="0"/>
                <a:sym typeface="Arial"/>
              </a:rPr>
              <a:t>the</a:t>
            </a:r>
            <a:r>
              <a:rPr lang="de-DE" dirty="0">
                <a:latin typeface="Aptos" panose="020B0004020202020204" pitchFamily="34" charset="0"/>
                <a:sym typeface="Arial"/>
              </a:rPr>
              <a:t> New </a:t>
            </a:r>
            <a:r>
              <a:rPr lang="de-DE" dirty="0" err="1">
                <a:latin typeface="Aptos" panose="020B0004020202020204" pitchFamily="34" charset="0"/>
                <a:sym typeface="Arial"/>
              </a:rPr>
              <a:t>Batteries</a:t>
            </a:r>
            <a:r>
              <a:rPr lang="de-DE" dirty="0">
                <a:latin typeface="Aptos" panose="020B0004020202020204" pitchFamily="34" charset="0"/>
                <a:sym typeface="Arial"/>
              </a:rPr>
              <a:t> Regulation.</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sym typeface="Arial"/>
            </a:endParaRPr>
          </a:p>
        </p:txBody>
      </p:sp>
      <p:sp>
        <p:nvSpPr>
          <p:cNvPr id="195" name="Google Shape;195;p4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sz="2000" dirty="0">
                <a:latin typeface="Aptos" panose="020B0004020202020204" pitchFamily="34" charset="0"/>
                <a:sym typeface="Arial"/>
              </a:rPr>
              <a:t>National </a:t>
            </a:r>
            <a:r>
              <a:rPr lang="de-DE" sz="2000" dirty="0" err="1">
                <a:latin typeface="Aptos" panose="020B0004020202020204" pitchFamily="34" charset="0"/>
                <a:sym typeface="Arial"/>
              </a:rPr>
              <a:t>implementing</a:t>
            </a:r>
            <a:r>
              <a:rPr lang="de-DE" sz="2000" dirty="0">
                <a:latin typeface="Aptos" panose="020B0004020202020204" pitchFamily="34" charset="0"/>
                <a:sym typeface="Arial"/>
              </a:rPr>
              <a:t> </a:t>
            </a:r>
            <a:r>
              <a:rPr lang="de-DE" sz="2000" dirty="0" err="1">
                <a:latin typeface="Aptos" panose="020B0004020202020204" pitchFamily="34" charset="0"/>
                <a:sym typeface="Arial"/>
              </a:rPr>
              <a:t>legislation</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sz="2000" dirty="0">
                <a:latin typeface="Aptos" panose="020B0004020202020204" pitchFamily="34" charset="0"/>
                <a:sym typeface="Arial"/>
              </a:rPr>
              <a:t>Case </a:t>
            </a:r>
            <a:r>
              <a:rPr lang="de-DE" sz="2000" dirty="0" err="1">
                <a:latin typeface="Aptos" panose="020B0004020202020204" pitchFamily="34" charset="0"/>
                <a:sym typeface="Arial"/>
              </a:rPr>
              <a:t>law</a:t>
            </a:r>
            <a:r>
              <a:rPr lang="de-DE" sz="2000" dirty="0">
                <a:latin typeface="Aptos" panose="020B0004020202020204" pitchFamily="34" charset="0"/>
                <a:sym typeface="Arial"/>
              </a:rPr>
              <a:t> </a:t>
            </a:r>
            <a:r>
              <a:rPr lang="de-DE" sz="2000" dirty="0" err="1">
                <a:latin typeface="Aptos" panose="020B0004020202020204" pitchFamily="34" charset="0"/>
                <a:sym typeface="Arial"/>
              </a:rPr>
              <a:t>of</a:t>
            </a:r>
            <a:r>
              <a:rPr lang="de-DE" sz="2000" dirty="0">
                <a:latin typeface="Aptos" panose="020B0004020202020204" pitchFamily="34" charset="0"/>
                <a:sym typeface="Arial"/>
              </a:rPr>
              <a:t> Court </a:t>
            </a:r>
            <a:r>
              <a:rPr lang="de-DE" sz="2000" dirty="0" err="1">
                <a:latin typeface="Aptos" panose="020B0004020202020204" pitchFamily="34" charset="0"/>
                <a:sym typeface="Arial"/>
              </a:rPr>
              <a:t>of</a:t>
            </a:r>
            <a:r>
              <a:rPr lang="de-DE" sz="2000" dirty="0">
                <a:latin typeface="Aptos" panose="020B0004020202020204" pitchFamily="34" charset="0"/>
                <a:sym typeface="Arial"/>
              </a:rPr>
              <a:t> Justice </a:t>
            </a:r>
            <a:r>
              <a:rPr lang="de-DE" sz="2000" dirty="0" err="1">
                <a:latin typeface="Aptos" panose="020B0004020202020204" pitchFamily="34" charset="0"/>
                <a:sym typeface="Arial"/>
              </a:rPr>
              <a:t>of</a:t>
            </a:r>
            <a:r>
              <a:rPr lang="de-DE" sz="2000" dirty="0">
                <a:latin typeface="Aptos" panose="020B0004020202020204" pitchFamily="34" charset="0"/>
                <a:sym typeface="Arial"/>
              </a:rPr>
              <a:t> EU + national </a:t>
            </a:r>
            <a:r>
              <a:rPr lang="de-DE" sz="2000" dirty="0" err="1">
                <a:latin typeface="Aptos" panose="020B0004020202020204" pitchFamily="34" charset="0"/>
                <a:sym typeface="Arial"/>
              </a:rPr>
              <a:t>courts</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sz="2000" dirty="0">
                <a:latin typeface="Aptos" panose="020B0004020202020204" pitchFamily="34" charset="0"/>
                <a:sym typeface="Arial"/>
              </a:rPr>
              <a:t>WTO Government </a:t>
            </a:r>
            <a:r>
              <a:rPr lang="de-DE" sz="2000" dirty="0" err="1">
                <a:latin typeface="Aptos" panose="020B0004020202020204" pitchFamily="34" charset="0"/>
                <a:sym typeface="Arial"/>
              </a:rPr>
              <a:t>Procurement</a:t>
            </a:r>
            <a:r>
              <a:rPr lang="de-DE" sz="2000" dirty="0">
                <a:latin typeface="Aptos" panose="020B0004020202020204" pitchFamily="34" charset="0"/>
                <a:sym typeface="Arial"/>
              </a:rPr>
              <a:t> Agreement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2"/>
          <p:cNvSpPr txBox="1">
            <a:spLocks noGrp="1"/>
          </p:cNvSpPr>
          <p:nvPr>
            <p:ph type="title"/>
          </p:nvPr>
        </p:nvSpPr>
        <p:spPr>
          <a:xfrm>
            <a:off x="609600" y="38128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EU Treaty </a:t>
            </a:r>
            <a:r>
              <a:rPr lang="de-DE" dirty="0" err="1">
                <a:latin typeface="Aptos Serif" panose="02020604070405020304" pitchFamily="18" charset="0"/>
                <a:ea typeface="Arial"/>
                <a:cs typeface="Aptos Serif" panose="02020604070405020304" pitchFamily="18" charset="0"/>
                <a:sym typeface="Arial"/>
              </a:rPr>
              <a:t>principles</a:t>
            </a:r>
            <a:r>
              <a:rPr lang="de-DE" dirty="0">
                <a:latin typeface="Aptos Serif" panose="02020604070405020304" pitchFamily="18" charset="0"/>
                <a:ea typeface="Arial"/>
                <a:cs typeface="Aptos Serif" panose="02020604070405020304" pitchFamily="18" charset="0"/>
                <a:sym typeface="Arial"/>
              </a:rPr>
              <a:t> (I)</a:t>
            </a:r>
            <a:endParaRPr dirty="0">
              <a:latin typeface="Aptos Serif" panose="02020604070405020304" pitchFamily="18" charset="0"/>
              <a:ea typeface="Arial"/>
              <a:cs typeface="Aptos Serif" panose="02020604070405020304" pitchFamily="18" charset="0"/>
              <a:sym typeface="Arial"/>
            </a:endParaRPr>
          </a:p>
        </p:txBody>
      </p:sp>
      <p:sp>
        <p:nvSpPr>
          <p:cNvPr id="202" name="Google Shape;202;p42"/>
          <p:cNvSpPr txBox="1">
            <a:spLocks noGrp="1"/>
          </p:cNvSpPr>
          <p:nvPr>
            <p:ph type="body" idx="1"/>
          </p:nvPr>
        </p:nvSpPr>
        <p:spPr>
          <a:xfrm>
            <a:off x="349250" y="2392320"/>
            <a:ext cx="5322501"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de-DE" b="1" dirty="0" err="1">
                <a:latin typeface="Aptos" panose="020B0004020202020204" pitchFamily="34" charset="0"/>
                <a:sym typeface="Arial"/>
              </a:rPr>
              <a:t>Equal</a:t>
            </a:r>
            <a:r>
              <a:rPr lang="de-DE" b="1" dirty="0">
                <a:latin typeface="Aptos" panose="020B0004020202020204" pitchFamily="34" charset="0"/>
                <a:sym typeface="Arial"/>
              </a:rPr>
              <a:t> </a:t>
            </a:r>
            <a:r>
              <a:rPr lang="de-DE" b="1" dirty="0" err="1">
                <a:latin typeface="Aptos" panose="020B0004020202020204" pitchFamily="34" charset="0"/>
                <a:sym typeface="Arial"/>
              </a:rPr>
              <a:t>treatment</a:t>
            </a:r>
            <a:endParaRPr b="1"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dirty="0">
                <a:latin typeface="Aptos" panose="020B0004020202020204" pitchFamily="34" charset="0"/>
                <a:sym typeface="Arial"/>
              </a:rPr>
              <a:t>Includes </a:t>
            </a:r>
            <a:r>
              <a:rPr lang="de-DE" dirty="0" err="1">
                <a:latin typeface="Aptos" panose="020B0004020202020204" pitchFamily="34" charset="0"/>
                <a:sym typeface="Arial"/>
              </a:rPr>
              <a:t>requirement</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non-</a:t>
            </a:r>
            <a:r>
              <a:rPr lang="de-DE" dirty="0" err="1">
                <a:latin typeface="Aptos" panose="020B0004020202020204" pitchFamily="34" charset="0"/>
                <a:sym typeface="Arial"/>
              </a:rPr>
              <a:t>discrimination</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nationality</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dirty="0" err="1">
                <a:latin typeface="Aptos" panose="020B0004020202020204" pitchFamily="34" charset="0"/>
                <a:sym typeface="Arial"/>
              </a:rPr>
              <a:t>Applies</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all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covered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directives</a:t>
            </a:r>
            <a:r>
              <a:rPr lang="de-DE" dirty="0">
                <a:latin typeface="Aptos" panose="020B0004020202020204" pitchFamily="34" charset="0"/>
                <a:sym typeface="Arial"/>
              </a:rPr>
              <a:t> </a:t>
            </a:r>
            <a:r>
              <a:rPr lang="de-DE" dirty="0" err="1">
                <a:latin typeface="Aptos" panose="020B0004020202020204" pitchFamily="34" charset="0"/>
                <a:sym typeface="Arial"/>
              </a:rPr>
              <a:t>or</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certain</a:t>
            </a:r>
            <a:r>
              <a:rPr lang="de-DE" dirty="0">
                <a:latin typeface="Aptos" panose="020B0004020202020204" pitchFamily="34" charset="0"/>
                <a:sym typeface="Arial"/>
              </a:rPr>
              <a:t> </a:t>
            </a:r>
            <a:r>
              <a:rPr lang="de-DE" dirty="0" err="1">
                <a:latin typeface="Aptos" panose="020B0004020202020204" pitchFamily="34" charset="0"/>
                <a:sym typeface="Arial"/>
              </a:rPr>
              <a:t>cross-border</a:t>
            </a:r>
            <a:r>
              <a:rPr lang="de-DE" dirty="0">
                <a:latin typeface="Aptos" panose="020B0004020202020204" pitchFamily="34" charset="0"/>
                <a:sym typeface="Arial"/>
              </a:rPr>
              <a:t> </a:t>
            </a:r>
            <a:r>
              <a:rPr lang="de-DE" dirty="0" err="1">
                <a:latin typeface="Aptos" panose="020B0004020202020204" pitchFamily="34" charset="0"/>
                <a:sym typeface="Arial"/>
              </a:rPr>
              <a:t>interest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sym typeface="Arial"/>
            </a:endParaRPr>
          </a:p>
        </p:txBody>
      </p:sp>
      <p:sp>
        <p:nvSpPr>
          <p:cNvPr id="203" name="Google Shape;203;p42"/>
          <p:cNvSpPr txBox="1">
            <a:spLocks noGrp="1"/>
          </p:cNvSpPr>
          <p:nvPr>
            <p:ph type="body" idx="2"/>
          </p:nvPr>
        </p:nvSpPr>
        <p:spPr>
          <a:xfrm>
            <a:off x="6691103" y="2305821"/>
            <a:ext cx="4891297" cy="3597470"/>
          </a:xfrm>
          <a:prstGeom prst="rect">
            <a:avLst/>
          </a:prstGeom>
          <a:noFill/>
          <a:ln>
            <a:noFill/>
          </a:ln>
        </p:spPr>
        <p:txBody>
          <a:bodyPr spcFirstLastPara="1" wrap="square" lIns="0" tIns="45700" rIns="91425" bIns="45700" anchor="t" anchorCtr="0">
            <a:noAutofit/>
          </a:bodyPr>
          <a:lstStyle/>
          <a:p>
            <a:pPr marL="457200" lvl="0" indent="-228600" algn="l" rtl="0">
              <a:lnSpc>
                <a:spcPct val="110000"/>
              </a:lnSpc>
              <a:spcBef>
                <a:spcPts val="1800"/>
              </a:spcBef>
              <a:spcAft>
                <a:spcPts val="0"/>
              </a:spcAft>
              <a:buSzPct val="90089"/>
              <a:buNone/>
            </a:pPr>
            <a:r>
              <a:rPr lang="de-DE" b="1" dirty="0">
                <a:latin typeface="Aptos" panose="020B0004020202020204" pitchFamily="34" charset="0"/>
                <a:sym typeface="Arial"/>
              </a:rPr>
              <a:t>Transparency</a:t>
            </a:r>
            <a:endParaRPr dirty="0">
              <a:latin typeface="Aptos" panose="020B0004020202020204" pitchFamily="34" charset="0"/>
              <a:sym typeface="Arial"/>
            </a:endParaRPr>
          </a:p>
          <a:p>
            <a:pPr marL="101600" lvl="0" indent="0" algn="l" rtl="0">
              <a:lnSpc>
                <a:spcPct val="90000"/>
              </a:lnSpc>
              <a:spcBef>
                <a:spcPts val="1800"/>
              </a:spcBef>
              <a:spcAft>
                <a:spcPts val="0"/>
              </a:spcAft>
              <a:buSzPct val="98279"/>
              <a:buNone/>
            </a:pPr>
            <a:r>
              <a:rPr lang="de-DE" dirty="0" err="1">
                <a:latin typeface="Aptos" panose="020B0004020202020204" pitchFamily="34" charset="0"/>
                <a:sym typeface="Arial"/>
              </a:rPr>
              <a:t>Contracts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advertised</a:t>
            </a:r>
            <a:r>
              <a:rPr lang="de-DE" dirty="0">
                <a:latin typeface="Aptos" panose="020B0004020202020204" pitchFamily="34" charset="0"/>
                <a:sym typeface="Arial"/>
              </a:rPr>
              <a:t>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appropriate</a:t>
            </a:r>
            <a:r>
              <a:rPr lang="de-DE" dirty="0">
                <a:latin typeface="Aptos" panose="020B0004020202020204" pitchFamily="34" charset="0"/>
                <a:sym typeface="Arial"/>
              </a:rPr>
              <a:t> </a:t>
            </a:r>
            <a:r>
              <a:rPr lang="de-DE" dirty="0" err="1">
                <a:latin typeface="Aptos" panose="020B0004020202020204" pitchFamily="34" charset="0"/>
                <a:sym typeface="Arial"/>
              </a:rPr>
              <a:t>level</a:t>
            </a:r>
            <a:r>
              <a:rPr lang="de-DE" dirty="0">
                <a:latin typeface="Aptos" panose="020B0004020202020204" pitchFamily="34" charset="0"/>
                <a:sym typeface="Arial"/>
              </a:rPr>
              <a:t> </a:t>
            </a:r>
            <a:r>
              <a:rPr lang="de-DE" dirty="0" err="1">
                <a:latin typeface="Aptos" panose="020B0004020202020204" pitchFamily="34" charset="0"/>
                <a:sym typeface="Arial"/>
              </a:rPr>
              <a:t>depending</a:t>
            </a:r>
            <a:r>
              <a:rPr lang="de-DE" dirty="0">
                <a:latin typeface="Aptos" panose="020B0004020202020204" pitchFamily="34" charset="0"/>
                <a:sym typeface="Arial"/>
              </a:rPr>
              <a:t> on </a:t>
            </a:r>
            <a:r>
              <a:rPr lang="de-DE" dirty="0" err="1">
                <a:latin typeface="Aptos" panose="020B0004020202020204" pitchFamily="34" charset="0"/>
                <a:sym typeface="Arial"/>
              </a:rPr>
              <a:t>their</a:t>
            </a:r>
            <a:r>
              <a:rPr lang="de-DE" dirty="0">
                <a:latin typeface="Aptos" panose="020B0004020202020204" pitchFamily="34" charset="0"/>
                <a:sym typeface="Arial"/>
              </a:rPr>
              <a:t> </a:t>
            </a:r>
            <a:r>
              <a:rPr lang="de-DE" dirty="0" err="1">
                <a:latin typeface="Aptos" panose="020B0004020202020204" pitchFamily="34" charset="0"/>
                <a:sym typeface="Arial"/>
              </a:rPr>
              <a:t>value</a:t>
            </a:r>
            <a:endParaRPr dirty="0">
              <a:latin typeface="Aptos" panose="020B0004020202020204" pitchFamily="34" charset="0"/>
              <a:sym typeface="Arial"/>
            </a:endParaRPr>
          </a:p>
          <a:p>
            <a:pPr marL="101600" lvl="0" indent="0" algn="l" rtl="0">
              <a:lnSpc>
                <a:spcPct val="90000"/>
              </a:lnSpc>
              <a:spcBef>
                <a:spcPts val="1800"/>
              </a:spcBef>
              <a:spcAft>
                <a:spcPts val="0"/>
              </a:spcAft>
              <a:buSzPct val="98279"/>
              <a:buNone/>
            </a:pPr>
            <a:r>
              <a:rPr lang="de-DE" dirty="0">
                <a:latin typeface="Aptos" panose="020B0004020202020204" pitchFamily="34" charset="0"/>
                <a:sym typeface="Arial"/>
              </a:rPr>
              <a:t>Tender </a:t>
            </a:r>
            <a:r>
              <a:rPr lang="de-DE" dirty="0" err="1">
                <a:latin typeface="Aptos" panose="020B0004020202020204" pitchFamily="34" charset="0"/>
                <a:sym typeface="Arial"/>
              </a:rPr>
              <a:t>documents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clear</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reasonably</a:t>
            </a:r>
            <a:r>
              <a:rPr lang="de-DE" dirty="0">
                <a:latin typeface="Aptos" panose="020B0004020202020204" pitchFamily="34" charset="0"/>
                <a:sym typeface="Arial"/>
              </a:rPr>
              <a:t> well-</a:t>
            </a:r>
            <a:r>
              <a:rPr lang="de-DE" dirty="0" err="1">
                <a:latin typeface="Aptos" panose="020B0004020202020204" pitchFamily="34" charset="0"/>
                <a:sym typeface="Arial"/>
              </a:rPr>
              <a:t>informed</a:t>
            </a:r>
            <a:r>
              <a:rPr lang="de-DE" dirty="0">
                <a:latin typeface="Aptos" panose="020B0004020202020204" pitchFamily="34" charset="0"/>
                <a:sym typeface="Arial"/>
              </a:rPr>
              <a:t> and </a:t>
            </a:r>
            <a:r>
              <a:rPr lang="de-DE" dirty="0" err="1">
                <a:latin typeface="Aptos" panose="020B0004020202020204" pitchFamily="34" charset="0"/>
                <a:sym typeface="Arial"/>
              </a:rPr>
              <a:t>normally</a:t>
            </a:r>
            <a:r>
              <a:rPr lang="de-DE" dirty="0">
                <a:latin typeface="Aptos" panose="020B0004020202020204" pitchFamily="34" charset="0"/>
                <a:sym typeface="Arial"/>
              </a:rPr>
              <a:t> </a:t>
            </a:r>
            <a:r>
              <a:rPr lang="de-DE" dirty="0" err="1">
                <a:latin typeface="Aptos" panose="020B0004020202020204" pitchFamily="34" charset="0"/>
                <a:sym typeface="Arial"/>
              </a:rPr>
              <a:t>diligent</a:t>
            </a:r>
            <a:r>
              <a:rPr lang="de-DE" dirty="0">
                <a:latin typeface="Aptos" panose="020B0004020202020204" pitchFamily="34" charset="0"/>
                <a:sym typeface="Arial"/>
              </a:rPr>
              <a:t>’ </a:t>
            </a:r>
            <a:r>
              <a:rPr lang="de-DE" dirty="0" err="1">
                <a:latin typeface="Aptos" panose="020B0004020202020204" pitchFamily="34" charset="0"/>
                <a:sym typeface="Arial"/>
              </a:rPr>
              <a:t>tenderer</a:t>
            </a:r>
            <a:endParaRPr dirty="0">
              <a:latin typeface="Aptos" panose="020B0004020202020204" pitchFamily="34" charset="0"/>
              <a:sym typeface="Arial"/>
            </a:endParaRPr>
          </a:p>
          <a:p>
            <a:pPr marL="101600" lvl="0" indent="0" algn="l" rtl="0">
              <a:lnSpc>
                <a:spcPct val="90000"/>
              </a:lnSpc>
              <a:spcBef>
                <a:spcPts val="1800"/>
              </a:spcBef>
              <a:spcAft>
                <a:spcPts val="0"/>
              </a:spcAft>
              <a:buSzPct val="98279"/>
              <a:buNone/>
            </a:pPr>
            <a:r>
              <a:rPr lang="de-DE" dirty="0" err="1">
                <a:latin typeface="Aptos" panose="020B0004020202020204" pitchFamily="34" charset="0"/>
                <a:sym typeface="Arial"/>
              </a:rPr>
              <a:t>Changes</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procedure</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notified</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all </a:t>
            </a:r>
            <a:r>
              <a:rPr lang="de-DE" dirty="0" err="1">
                <a:latin typeface="Aptos" panose="020B0004020202020204" pitchFamily="34" charset="0"/>
                <a:sym typeface="Arial"/>
              </a:rPr>
              <a:t>bidders</a:t>
            </a:r>
            <a:endParaRPr dirty="0">
              <a:latin typeface="Aptos" panose="020B0004020202020204" pitchFamily="34" charset="0"/>
              <a:sym typeface="Arial"/>
            </a:endParaRPr>
          </a:p>
          <a:p>
            <a:pPr marL="101600" lvl="0" indent="0" algn="l" rtl="0">
              <a:lnSpc>
                <a:spcPct val="90000"/>
              </a:lnSpc>
              <a:spcBef>
                <a:spcPts val="1800"/>
              </a:spcBef>
              <a:spcAft>
                <a:spcPts val="0"/>
              </a:spcAft>
              <a:buSzPct val="98279"/>
              <a:buNone/>
            </a:pPr>
            <a:r>
              <a:rPr lang="de-DE" dirty="0">
                <a:latin typeface="Aptos" panose="020B0004020202020204" pitchFamily="34" charset="0"/>
                <a:sym typeface="Arial"/>
              </a:rPr>
              <a:t>Inform </a:t>
            </a:r>
            <a:r>
              <a:rPr lang="de-DE" dirty="0" err="1">
                <a:latin typeface="Aptos" panose="020B0004020202020204" pitchFamily="34" charset="0"/>
                <a:sym typeface="Arial"/>
              </a:rPr>
              <a:t>bidders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reasons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rejection</a:t>
            </a:r>
            <a:endParaRPr dirty="0">
              <a:latin typeface="Aptos" panose="020B0004020202020204" pitchFamily="34" charset="0"/>
              <a:sym typeface="Arial"/>
            </a:endParaRPr>
          </a:p>
          <a:p>
            <a:pPr marL="101600" lvl="0" indent="0" algn="l" rtl="0">
              <a:lnSpc>
                <a:spcPct val="90000"/>
              </a:lnSpc>
              <a:spcBef>
                <a:spcPts val="1800"/>
              </a:spcBef>
              <a:spcAft>
                <a:spcPts val="0"/>
              </a:spcAft>
              <a:buSzPct val="108107"/>
              <a:buNone/>
            </a:pPr>
            <a:endParaRPr dirty="0">
              <a:latin typeface="Aptos" panose="020B0004020202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EU Treaty </a:t>
            </a:r>
            <a:r>
              <a:rPr lang="de-DE" dirty="0" err="1">
                <a:latin typeface="Aptos Serif" panose="02020604070405020304" pitchFamily="18" charset="0"/>
                <a:ea typeface="Arial"/>
                <a:cs typeface="Aptos Serif" panose="02020604070405020304" pitchFamily="18" charset="0"/>
                <a:sym typeface="Arial"/>
              </a:rPr>
              <a:t>principles</a:t>
            </a:r>
            <a:r>
              <a:rPr lang="de-DE" dirty="0">
                <a:latin typeface="Aptos Serif" panose="02020604070405020304" pitchFamily="18" charset="0"/>
                <a:ea typeface="Arial"/>
                <a:cs typeface="Aptos Serif" panose="02020604070405020304" pitchFamily="18" charset="0"/>
                <a:sym typeface="Arial"/>
              </a:rPr>
              <a:t> (II)</a:t>
            </a:r>
            <a:endParaRPr dirty="0">
              <a:latin typeface="Aptos Serif" panose="02020604070405020304" pitchFamily="18" charset="0"/>
              <a:ea typeface="Arial"/>
              <a:cs typeface="Aptos Serif" panose="02020604070405020304" pitchFamily="18" charset="0"/>
              <a:sym typeface="Arial"/>
            </a:endParaRPr>
          </a:p>
        </p:txBody>
      </p:sp>
      <p:sp>
        <p:nvSpPr>
          <p:cNvPr id="210" name="Google Shape;210;p43"/>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p>
            <a:pPr marL="228600" lvl="0" indent="0" rtl="0">
              <a:lnSpc>
                <a:spcPct val="90000"/>
              </a:lnSpc>
              <a:spcBef>
                <a:spcPts val="1800"/>
              </a:spcBef>
              <a:spcAft>
                <a:spcPts val="0"/>
              </a:spcAft>
              <a:buClr>
                <a:srgbClr val="3F3F3F"/>
              </a:buClr>
              <a:buSzPts val="2000"/>
            </a:pPr>
            <a:r>
              <a:rPr lang="de-DE" b="1" dirty="0" err="1">
                <a:latin typeface="Aptos" panose="020B0004020202020204" pitchFamily="34" charset="0"/>
                <a:sym typeface="Arial"/>
              </a:rPr>
              <a:t>Proportionality</a:t>
            </a:r>
            <a:endParaRPr lang="de-DE" b="1" dirty="0">
              <a:latin typeface="Aptos" panose="020B0004020202020204" pitchFamily="34" charset="0"/>
              <a:sym typeface="Arial"/>
            </a:endParaRPr>
          </a:p>
          <a:p>
            <a:pPr marL="228600" lvl="0" indent="0" rtl="0">
              <a:lnSpc>
                <a:spcPct val="90000"/>
              </a:lnSpc>
              <a:spcBef>
                <a:spcPts val="1800"/>
              </a:spcBef>
              <a:spcAft>
                <a:spcPts val="0"/>
              </a:spcAft>
              <a:buClr>
                <a:srgbClr val="3F3F3F"/>
              </a:buClr>
              <a:buSzPts val="2000"/>
            </a:pPr>
            <a:r>
              <a:rPr lang="de-DE" dirty="0" err="1">
                <a:latin typeface="Aptos" panose="020B0004020202020204" pitchFamily="34" charset="0"/>
                <a:sym typeface="Arial"/>
              </a:rPr>
              <a:t>Criteria</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a:t>
            </a:r>
          </a:p>
          <a:p>
            <a:pPr marL="228600" lvl="0" indent="0" rtl="0">
              <a:lnSpc>
                <a:spcPct val="90000"/>
              </a:lnSpc>
              <a:spcBef>
                <a:spcPts val="1800"/>
              </a:spcBef>
              <a:spcAft>
                <a:spcPts val="0"/>
              </a:spcAft>
              <a:buClr>
                <a:srgbClr val="3F3F3F"/>
              </a:buClr>
              <a:buSzPts val="2000"/>
            </a:pP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proportionate</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objectives</a:t>
            </a:r>
            <a:r>
              <a:rPr lang="de-DE" dirty="0">
                <a:latin typeface="Aptos" panose="020B0004020202020204" pitchFamily="34" charset="0"/>
                <a:sym typeface="Arial"/>
              </a:rPr>
              <a:t> </a:t>
            </a:r>
            <a:r>
              <a:rPr lang="de-DE" dirty="0" err="1">
                <a:latin typeface="Aptos" panose="020B0004020202020204" pitchFamily="34" charset="0"/>
                <a:sym typeface="Arial"/>
              </a:rPr>
              <a:t>pursued</a:t>
            </a:r>
            <a:r>
              <a:rPr lang="de-DE" dirty="0">
                <a:latin typeface="Aptos" panose="020B0004020202020204" pitchFamily="34" charset="0"/>
                <a:sym typeface="Arial"/>
              </a:rPr>
              <a:t>; and </a:t>
            </a:r>
          </a:p>
          <a:p>
            <a:pPr marL="228600" lvl="0" indent="0" rtl="0">
              <a:lnSpc>
                <a:spcPct val="90000"/>
              </a:lnSpc>
              <a:spcBef>
                <a:spcPts val="1800"/>
              </a:spcBef>
              <a:spcAft>
                <a:spcPts val="0"/>
              </a:spcAft>
              <a:buClr>
                <a:srgbClr val="3F3F3F"/>
              </a:buClr>
              <a:buSzPts val="2000"/>
            </a:pPr>
            <a:r>
              <a:rPr lang="de-DE" dirty="0">
                <a:latin typeface="Aptos" panose="020B0004020202020204" pitchFamily="34" charset="0"/>
                <a:sym typeface="Arial"/>
              </a:rPr>
              <a:t>- not </a:t>
            </a:r>
            <a:r>
              <a:rPr lang="de-DE" dirty="0" err="1">
                <a:latin typeface="Aptos" panose="020B0004020202020204" pitchFamily="34" charset="0"/>
                <a:sym typeface="Arial"/>
              </a:rPr>
              <a:t>go</a:t>
            </a:r>
            <a:r>
              <a:rPr lang="de-DE" dirty="0">
                <a:latin typeface="Aptos" panose="020B0004020202020204" pitchFamily="34" charset="0"/>
                <a:sym typeface="Arial"/>
              </a:rPr>
              <a:t> </a:t>
            </a:r>
            <a:r>
              <a:rPr lang="de-DE" dirty="0" err="1">
                <a:latin typeface="Aptos" panose="020B0004020202020204" pitchFamily="34" charset="0"/>
                <a:sym typeface="Arial"/>
              </a:rPr>
              <a:t>beyond</a:t>
            </a:r>
            <a:r>
              <a:rPr lang="de-DE" dirty="0">
                <a:latin typeface="Aptos" panose="020B0004020202020204" pitchFamily="34" charset="0"/>
                <a:sym typeface="Arial"/>
              </a:rPr>
              <a:t> </a:t>
            </a:r>
            <a:r>
              <a:rPr lang="de-DE" dirty="0" err="1">
                <a:latin typeface="Aptos" panose="020B0004020202020204" pitchFamily="34" charset="0"/>
                <a:sym typeface="Arial"/>
              </a:rPr>
              <a:t>what</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necessary</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achieve</a:t>
            </a:r>
            <a:r>
              <a:rPr lang="de-DE" dirty="0">
                <a:latin typeface="Aptos" panose="020B0004020202020204" pitchFamily="34" charset="0"/>
                <a:sym typeface="Arial"/>
              </a:rPr>
              <a:t> </a:t>
            </a:r>
            <a:r>
              <a:rPr lang="de-DE" dirty="0" err="1">
                <a:latin typeface="Aptos" panose="020B0004020202020204" pitchFamily="34" charset="0"/>
                <a:sym typeface="Arial"/>
              </a:rPr>
              <a:t>these</a:t>
            </a:r>
            <a:r>
              <a:rPr lang="de-DE" dirty="0">
                <a:latin typeface="Aptos" panose="020B0004020202020204" pitchFamily="34" charset="0"/>
                <a:sym typeface="Arial"/>
              </a:rPr>
              <a:t> </a:t>
            </a:r>
            <a:r>
              <a:rPr lang="de-DE" dirty="0" err="1">
                <a:latin typeface="Aptos" panose="020B0004020202020204" pitchFamily="34" charset="0"/>
                <a:sym typeface="Arial"/>
              </a:rPr>
              <a:t>objectives</a:t>
            </a:r>
            <a:r>
              <a:rPr lang="de-DE" dirty="0">
                <a:latin typeface="Aptos" panose="020B0004020202020204" pitchFamily="34" charset="0"/>
                <a:sym typeface="Arial"/>
              </a:rPr>
              <a:t>. </a:t>
            </a:r>
          </a:p>
          <a:p>
            <a:pPr marL="228600" lvl="0" indent="0" rtl="0">
              <a:lnSpc>
                <a:spcPct val="90000"/>
              </a:lnSpc>
              <a:spcBef>
                <a:spcPts val="1800"/>
              </a:spcBef>
              <a:spcAft>
                <a:spcPts val="0"/>
              </a:spcAft>
              <a:buClr>
                <a:srgbClr val="3F3F3F"/>
              </a:buClr>
              <a:buSzPts val="2000"/>
            </a:pPr>
            <a:endParaRPr lang="de-DE" dirty="0">
              <a:latin typeface="Aptos" panose="020B0004020202020204" pitchFamily="34" charset="0"/>
              <a:sym typeface="Arial"/>
            </a:endParaRPr>
          </a:p>
          <a:p>
            <a:pPr marL="228600" lvl="0" indent="0" rtl="0">
              <a:lnSpc>
                <a:spcPct val="90000"/>
              </a:lnSpc>
              <a:spcBef>
                <a:spcPts val="1800"/>
              </a:spcBef>
              <a:spcAft>
                <a:spcPts val="0"/>
              </a:spcAft>
              <a:buClr>
                <a:srgbClr val="3F3F3F"/>
              </a:buClr>
              <a:buSzPts val="2000"/>
            </a:pPr>
            <a:endParaRPr dirty="0">
              <a:latin typeface="Aptos" panose="020B0004020202020204" pitchFamily="34" charset="0"/>
              <a:sym typeface="Arial"/>
            </a:endParaRPr>
          </a:p>
        </p:txBody>
      </p:sp>
      <p:sp>
        <p:nvSpPr>
          <p:cNvPr id="211" name="Google Shape;211;p43"/>
          <p:cNvSpPr txBox="1">
            <a:spLocks noGrp="1"/>
          </p:cNvSpPr>
          <p:nvPr>
            <p:ph type="body" idx="2"/>
          </p:nvPr>
        </p:nvSpPr>
        <p:spPr>
          <a:xfrm>
            <a:off x="6675863" y="2676525"/>
            <a:ext cx="4891297" cy="3597470"/>
          </a:xfrm>
          <a:prstGeom prst="rect">
            <a:avLst/>
          </a:prstGeom>
          <a:noFill/>
          <a:ln>
            <a:noFill/>
          </a:ln>
        </p:spPr>
        <p:txBody>
          <a:bodyPr spcFirstLastPara="1" wrap="square" lIns="0" tIns="45700" rIns="91425" bIns="45700" anchor="t" anchorCtr="0">
            <a:normAutofit/>
          </a:bodyPr>
          <a:lstStyle/>
          <a:p>
            <a:pPr marL="228600" indent="0">
              <a:lnSpc>
                <a:spcPct val="110000"/>
              </a:lnSpc>
              <a:buNone/>
            </a:pPr>
            <a:r>
              <a:rPr lang="de-DE" b="1" dirty="0">
                <a:latin typeface="Aptos" panose="020B0004020202020204" pitchFamily="34" charset="0"/>
                <a:sym typeface="Arial"/>
              </a:rPr>
              <a:t>Mutual </a:t>
            </a:r>
            <a:r>
              <a:rPr lang="de-DE" b="1" dirty="0" err="1">
                <a:latin typeface="Aptos" panose="020B0004020202020204" pitchFamily="34" charset="0"/>
                <a:sym typeface="Arial"/>
              </a:rPr>
              <a:t>recognition</a:t>
            </a:r>
            <a:endParaRPr lang="de-DE" b="1" dirty="0">
              <a:latin typeface="Aptos" panose="020B0004020202020204" pitchFamily="34" charset="0"/>
              <a:sym typeface="Arial"/>
            </a:endParaRPr>
          </a:p>
          <a:p>
            <a:pPr marL="228600" indent="0">
              <a:lnSpc>
                <a:spcPct val="110000"/>
              </a:lnSpc>
              <a:buNone/>
            </a:pPr>
            <a:r>
              <a:rPr lang="de-DE" dirty="0">
                <a:latin typeface="Aptos" panose="020B0004020202020204" pitchFamily="34" charset="0"/>
                <a:sym typeface="Arial"/>
              </a:rPr>
              <a:t>Labels, </a:t>
            </a:r>
            <a:r>
              <a:rPr lang="de-DE" dirty="0" err="1">
                <a:latin typeface="Aptos" panose="020B0004020202020204" pitchFamily="34" charset="0"/>
                <a:sym typeface="Arial"/>
              </a:rPr>
              <a:t>certificates</a:t>
            </a:r>
            <a:r>
              <a:rPr lang="de-DE" dirty="0">
                <a:latin typeface="Aptos" panose="020B0004020202020204" pitchFamily="34" charset="0"/>
                <a:sym typeface="Arial"/>
              </a:rPr>
              <a:t> and </a:t>
            </a:r>
            <a:r>
              <a:rPr lang="de-DE" dirty="0" err="1">
                <a:latin typeface="Aptos" panose="020B0004020202020204" pitchFamily="34" charset="0"/>
                <a:sym typeface="Arial"/>
              </a:rPr>
              <a:t>evidence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professional </a:t>
            </a:r>
            <a:r>
              <a:rPr lang="de-DE" dirty="0" err="1">
                <a:latin typeface="Aptos" panose="020B0004020202020204" pitchFamily="34" charset="0"/>
                <a:sym typeface="Arial"/>
              </a:rPr>
              <a:t>qualifications</a:t>
            </a:r>
            <a:r>
              <a:rPr lang="de-DE" dirty="0">
                <a:latin typeface="Aptos" panose="020B0004020202020204" pitchFamily="34" charset="0"/>
                <a:sym typeface="Arial"/>
              </a:rPr>
              <a:t> </a:t>
            </a:r>
            <a:r>
              <a:rPr lang="de-DE" dirty="0" err="1">
                <a:latin typeface="Aptos" panose="020B0004020202020204" pitchFamily="34" charset="0"/>
                <a:sym typeface="Arial"/>
              </a:rPr>
              <a:t>from</a:t>
            </a:r>
            <a:r>
              <a:rPr lang="de-DE" dirty="0">
                <a:latin typeface="Aptos" panose="020B0004020202020204" pitchFamily="34" charset="0"/>
                <a:sym typeface="Arial"/>
              </a:rPr>
              <a:t> </a:t>
            </a:r>
            <a:r>
              <a:rPr lang="de-DE" dirty="0" err="1">
                <a:latin typeface="Aptos" panose="020B0004020202020204" pitchFamily="34" charset="0"/>
                <a:sym typeface="Arial"/>
              </a:rPr>
              <a:t>other</a:t>
            </a:r>
            <a:r>
              <a:rPr lang="de-DE" dirty="0">
                <a:latin typeface="Aptos" panose="020B0004020202020204" pitchFamily="34" charset="0"/>
                <a:sym typeface="Arial"/>
              </a:rPr>
              <a:t> Member States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considered</a:t>
            </a:r>
            <a:endParaRPr lang="de-DE" dirty="0">
              <a:latin typeface="Aptos" panose="020B0004020202020204" pitchFamily="34" charset="0"/>
              <a:sym typeface="Arial"/>
            </a:endParaRPr>
          </a:p>
          <a:p>
            <a:pPr marL="228600" indent="0">
              <a:lnSpc>
                <a:spcPct val="110000"/>
              </a:lnSpc>
              <a:buNone/>
            </a:pPr>
            <a:r>
              <a:rPr lang="de-DE" dirty="0" err="1">
                <a:latin typeface="Aptos" panose="020B0004020202020204" pitchFamily="34" charset="0"/>
                <a:sym typeface="Arial"/>
              </a:rPr>
              <a:t>Equivalent</a:t>
            </a:r>
            <a:r>
              <a:rPr lang="de-DE" dirty="0">
                <a:latin typeface="Aptos" panose="020B0004020202020204" pitchFamily="34" charset="0"/>
                <a:sym typeface="Arial"/>
              </a:rPr>
              <a:t> </a:t>
            </a:r>
            <a:r>
              <a:rPr lang="de-DE" dirty="0" err="1">
                <a:latin typeface="Aptos" panose="020B0004020202020204" pitchFamily="34" charset="0"/>
                <a:sym typeface="Arial"/>
              </a:rPr>
              <a:t>qualifications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accepted</a:t>
            </a:r>
            <a:r>
              <a:rPr lang="de-DE" dirty="0">
                <a:latin typeface="Aptos" panose="020B0004020202020204" pitchFamily="34" charset="0"/>
                <a:sym typeface="Arial"/>
              </a:rPr>
              <a:t> </a:t>
            </a:r>
            <a:r>
              <a:rPr lang="de-DE" dirty="0" err="1">
                <a:latin typeface="Aptos" panose="020B0004020202020204" pitchFamily="34" charset="0"/>
                <a:sym typeface="Arial"/>
              </a:rPr>
              <a:t>when</a:t>
            </a:r>
            <a:r>
              <a:rPr lang="de-DE" dirty="0">
                <a:latin typeface="Aptos" panose="020B0004020202020204" pitchFamily="34" charset="0"/>
                <a:sym typeface="Arial"/>
              </a:rPr>
              <a:t> </a:t>
            </a:r>
            <a:r>
              <a:rPr lang="de-DE" dirty="0" err="1">
                <a:latin typeface="Aptos" panose="020B0004020202020204" pitchFamily="34" charset="0"/>
                <a:sym typeface="Arial"/>
              </a:rPr>
              <a:t>assessing</a:t>
            </a:r>
            <a:r>
              <a:rPr lang="de-DE" dirty="0">
                <a:latin typeface="Aptos" panose="020B0004020202020204" pitchFamily="34" charset="0"/>
                <a:sym typeface="Arial"/>
              </a:rPr>
              <a:t> </a:t>
            </a:r>
            <a:r>
              <a:rPr lang="de-DE" dirty="0" err="1">
                <a:latin typeface="Aptos" panose="020B0004020202020204" pitchFamily="34" charset="0"/>
                <a:sym typeface="Arial"/>
              </a:rPr>
              <a:t>compliance</a:t>
            </a:r>
            <a:r>
              <a:rPr lang="de-DE" dirty="0">
                <a:latin typeface="Aptos" panose="020B0004020202020204" pitchFamily="34" charset="0"/>
                <a:sym typeface="Arial"/>
              </a:rPr>
              <a:t> </a:t>
            </a:r>
            <a:r>
              <a:rPr lang="de-DE" dirty="0" err="1">
                <a:latin typeface="Aptos" panose="020B0004020202020204" pitchFamily="34" charset="0"/>
                <a:sym typeface="Arial"/>
              </a:rPr>
              <a:t>with</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criteria</a:t>
            </a:r>
            <a:r>
              <a:rPr lang="de-DE" dirty="0">
                <a:latin typeface="Aptos" panose="020B0004020202020204" pitchFamily="34" charset="0"/>
                <a:sym typeface="Arial"/>
              </a:rPr>
              <a:t>.</a:t>
            </a:r>
          </a:p>
          <a:p>
            <a:pPr marL="228600" indent="0">
              <a:lnSpc>
                <a:spcPct val="110000"/>
              </a:lnSpc>
              <a:buNone/>
            </a:pPr>
            <a:endParaRPr dirty="0">
              <a:latin typeface="Aptos" panose="020B0004020202020204" pitchFamily="34"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4"/>
          <p:cNvSpPr txBox="1">
            <a:spLocks noGrp="1"/>
          </p:cNvSpPr>
          <p:nvPr>
            <p:ph type="title"/>
          </p:nvPr>
        </p:nvSpPr>
        <p:spPr>
          <a:xfrm>
            <a:off x="594360" y="189572"/>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2014 EU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Directives</a:t>
            </a:r>
            <a:r>
              <a:rPr lang="de-DE" dirty="0">
                <a:latin typeface="Aptos Serif" panose="02020604070405020304" pitchFamily="18" charset="0"/>
                <a:ea typeface="Arial"/>
                <a:cs typeface="Aptos Serif" panose="02020604070405020304" pitchFamily="18" charset="0"/>
                <a:sym typeface="Arial"/>
              </a:rPr>
              <a:t> – Key Frameworks</a:t>
            </a:r>
            <a:endParaRPr dirty="0">
              <a:latin typeface="Aptos Serif" panose="02020604070405020304" pitchFamily="18" charset="0"/>
              <a:ea typeface="Arial"/>
              <a:cs typeface="Aptos Serif" panose="02020604070405020304" pitchFamily="18" charset="0"/>
              <a:sym typeface="Arial"/>
            </a:endParaRPr>
          </a:p>
        </p:txBody>
      </p:sp>
      <p:sp>
        <p:nvSpPr>
          <p:cNvPr id="218" name="Google Shape;218;p44"/>
          <p:cNvSpPr txBox="1">
            <a:spLocks noGrp="1"/>
          </p:cNvSpPr>
          <p:nvPr>
            <p:ph type="body" idx="1"/>
          </p:nvPr>
        </p:nvSpPr>
        <p:spPr>
          <a:xfrm>
            <a:off x="594359" y="2135629"/>
            <a:ext cx="10248639" cy="4001095"/>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Ability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specify</a:t>
            </a:r>
            <a:r>
              <a:rPr lang="de-DE" sz="2000" b="0" dirty="0">
                <a:solidFill>
                  <a:srgbClr val="3F3F3F"/>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production</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processes</a:t>
            </a:r>
            <a:r>
              <a:rPr lang="de-DE" sz="2000" b="0" dirty="0">
                <a:solidFill>
                  <a:schemeClr val="lt2"/>
                </a:solidFill>
                <a:latin typeface="Aptos" panose="020B0004020202020204" pitchFamily="34" charset="0"/>
                <a:sym typeface="Arial"/>
              </a:rPr>
              <a:t> and </a:t>
            </a:r>
            <a:r>
              <a:rPr lang="de-DE" sz="2000" b="0" dirty="0" err="1">
                <a:solidFill>
                  <a:schemeClr val="lt2"/>
                </a:solidFill>
                <a:latin typeface="Aptos" panose="020B0004020202020204" pitchFamily="34" charset="0"/>
                <a:sym typeface="Arial"/>
              </a:rPr>
              <a:t>methods</a:t>
            </a:r>
            <a:endParaRPr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Compliance </a:t>
            </a:r>
            <a:r>
              <a:rPr lang="de-DE" sz="2000" b="0" dirty="0" err="1">
                <a:solidFill>
                  <a:srgbClr val="3F3F3F"/>
                </a:solidFill>
                <a:latin typeface="Aptos" panose="020B0004020202020204" pitchFamily="34" charset="0"/>
                <a:sym typeface="Arial"/>
              </a:rPr>
              <a:t>with</a:t>
            </a:r>
            <a:r>
              <a:rPr lang="de-DE" sz="2000" b="0" dirty="0">
                <a:solidFill>
                  <a:srgbClr val="3F3F3F"/>
                </a:solidFill>
                <a:latin typeface="Aptos" panose="020B0004020202020204" pitchFamily="34" charset="0"/>
                <a:sym typeface="Arial"/>
              </a:rPr>
              <a:t> </a:t>
            </a:r>
            <a:r>
              <a:rPr lang="de-DE" sz="2000" b="0" dirty="0">
                <a:solidFill>
                  <a:schemeClr val="lt2"/>
                </a:solidFill>
                <a:latin typeface="Aptos" panose="020B0004020202020204" pitchFamily="34" charset="0"/>
                <a:sym typeface="Arial"/>
              </a:rPr>
              <a:t>ILO </a:t>
            </a:r>
            <a:r>
              <a:rPr lang="de-DE" sz="2000" b="0" dirty="0" err="1">
                <a:solidFill>
                  <a:schemeClr val="lt2"/>
                </a:solidFill>
                <a:latin typeface="Aptos" panose="020B0004020202020204" pitchFamily="34" charset="0"/>
                <a:sym typeface="Arial"/>
              </a:rPr>
              <a:t>core</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labour</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standards</a:t>
            </a:r>
            <a:r>
              <a:rPr lang="de-DE" sz="2000" b="0" dirty="0">
                <a:solidFill>
                  <a:schemeClr val="lt2"/>
                </a:solidFill>
                <a:latin typeface="Aptos" panose="020B0004020202020204" pitchFamily="34" charset="0"/>
                <a:sym typeface="Arial"/>
              </a:rPr>
              <a:t> </a:t>
            </a:r>
            <a:r>
              <a:rPr lang="de-DE" sz="2000" b="0" dirty="0">
                <a:solidFill>
                  <a:srgbClr val="3F3F3F"/>
                </a:solidFill>
                <a:latin typeface="Aptos" panose="020B0004020202020204" pitchFamily="34" charset="0"/>
                <a:sym typeface="Arial"/>
              </a:rPr>
              <a:t>and </a:t>
            </a:r>
            <a:r>
              <a:rPr lang="de-DE" sz="2000" b="0" dirty="0" err="1">
                <a:solidFill>
                  <a:srgbClr val="3F3F3F"/>
                </a:solidFill>
                <a:latin typeface="Aptos" panose="020B0004020202020204" pitchFamily="34" charset="0"/>
                <a:sym typeface="Arial"/>
              </a:rPr>
              <a:t>principles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a:solidFill>
                  <a:schemeClr val="lt2"/>
                </a:solidFill>
                <a:latin typeface="Aptos" panose="020B0004020202020204" pitchFamily="34" charset="0"/>
                <a:sym typeface="Arial"/>
              </a:rPr>
              <a:t>fair trade</a:t>
            </a:r>
            <a:endParaRPr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chemeClr val="dk1"/>
                </a:solidFill>
                <a:latin typeface="Aptos" panose="020B0004020202020204" pitchFamily="34" charset="0"/>
                <a:sym typeface="Arial"/>
              </a:rPr>
              <a:t>Extended </a:t>
            </a:r>
            <a:r>
              <a:rPr lang="de-DE" sz="2000" b="0" dirty="0" err="1">
                <a:solidFill>
                  <a:schemeClr val="dk1"/>
                </a:solidFill>
                <a:latin typeface="Aptos" panose="020B0004020202020204" pitchFamily="34" charset="0"/>
                <a:sym typeface="Arial"/>
              </a:rPr>
              <a:t>use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a:t>
            </a:r>
            <a:r>
              <a:rPr lang="de-DE" sz="2000" b="0" dirty="0">
                <a:solidFill>
                  <a:schemeClr val="dk1"/>
                </a:solidFill>
                <a:latin typeface="Aptos" panose="020B0004020202020204" pitchFamily="34" charset="0"/>
                <a:sym typeface="Arial"/>
              </a:rPr>
              <a:t> </a:t>
            </a:r>
            <a:r>
              <a:rPr lang="de-DE" sz="2000" b="0" dirty="0">
                <a:solidFill>
                  <a:schemeClr val="lt2"/>
                </a:solidFill>
                <a:latin typeface="Aptos" panose="020B0004020202020204" pitchFamily="34" charset="0"/>
                <a:sym typeface="Arial"/>
              </a:rPr>
              <a:t>environmental </a:t>
            </a:r>
            <a:r>
              <a:rPr lang="de-DE" sz="2000" b="0" dirty="0" err="1">
                <a:solidFill>
                  <a:schemeClr val="lt2"/>
                </a:solidFill>
                <a:latin typeface="Aptos" panose="020B0004020202020204" pitchFamily="34" charset="0"/>
                <a:sym typeface="Arial"/>
              </a:rPr>
              <a:t>management</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systems</a:t>
            </a:r>
            <a:endParaRPr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chemeClr val="dk1"/>
                </a:solidFill>
                <a:latin typeface="Aptos" panose="020B0004020202020204" pitchFamily="34" charset="0"/>
                <a:sym typeface="Arial"/>
              </a:rPr>
              <a:t>Extended </a:t>
            </a:r>
            <a:r>
              <a:rPr lang="de-DE" sz="2000" b="0" dirty="0" err="1">
                <a:solidFill>
                  <a:schemeClr val="dk1"/>
                </a:solidFill>
                <a:latin typeface="Aptos" panose="020B0004020202020204" pitchFamily="34" charset="0"/>
                <a:sym typeface="Arial"/>
              </a:rPr>
              <a:t>use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eco</a:t>
            </a:r>
            <a:r>
              <a:rPr lang="de-DE" sz="2000" b="0" dirty="0">
                <a:solidFill>
                  <a:schemeClr val="lt2"/>
                </a:solidFill>
                <a:latin typeface="Aptos" panose="020B0004020202020204" pitchFamily="34" charset="0"/>
                <a:sym typeface="Arial"/>
              </a:rPr>
              <a:t>-labels </a:t>
            </a:r>
            <a:r>
              <a:rPr lang="de-DE" sz="2000" b="0" dirty="0" err="1">
                <a:solidFill>
                  <a:schemeClr val="dk1"/>
                </a:solidFill>
                <a:latin typeface="Aptos" panose="020B0004020202020204" pitchFamily="34" charset="0"/>
                <a:sym typeface="Arial"/>
              </a:rPr>
              <a:t>for</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specification</a:t>
            </a:r>
            <a:r>
              <a:rPr lang="de-DE" sz="2000" b="0" dirty="0">
                <a:solidFill>
                  <a:schemeClr val="dk1"/>
                </a:solidFill>
                <a:latin typeface="Aptos" panose="020B0004020202020204" pitchFamily="34" charset="0"/>
                <a:sym typeface="Arial"/>
              </a:rPr>
              <a:t> and </a:t>
            </a:r>
            <a:r>
              <a:rPr lang="de-DE" sz="2000" b="0" dirty="0" err="1">
                <a:solidFill>
                  <a:schemeClr val="dk1"/>
                </a:solidFill>
                <a:latin typeface="Aptos" panose="020B0004020202020204" pitchFamily="34" charset="0"/>
                <a:sym typeface="Arial"/>
              </a:rPr>
              <a:t>compliance</a:t>
            </a:r>
            <a:endParaRPr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err="1">
                <a:solidFill>
                  <a:schemeClr val="dk1"/>
                </a:solidFill>
                <a:latin typeface="Aptos" panose="020B0004020202020204" pitchFamily="34" charset="0"/>
                <a:sym typeface="Arial"/>
              </a:rPr>
              <a:t>Consideration</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life-cycle</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costing</a:t>
            </a:r>
            <a:endParaRPr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chemeClr val="dk1"/>
                </a:solidFill>
                <a:latin typeface="Aptos" panose="020B0004020202020204" pitchFamily="34" charset="0"/>
                <a:sym typeface="Arial"/>
              </a:rPr>
              <a:t>Ability </a:t>
            </a:r>
            <a:r>
              <a:rPr lang="de-DE" sz="2000" b="0" dirty="0" err="1">
                <a:solidFill>
                  <a:schemeClr val="dk1"/>
                </a:solidFill>
                <a:latin typeface="Aptos" panose="020B0004020202020204" pitchFamily="34" charset="0"/>
                <a:sym typeface="Arial"/>
              </a:rPr>
              <a:t>to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reject</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tenders</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which</a:t>
            </a:r>
            <a:r>
              <a:rPr lang="de-DE" sz="2000" b="0" dirty="0">
                <a:solidFill>
                  <a:schemeClr val="dk1"/>
                </a:solidFill>
                <a:latin typeface="Aptos" panose="020B0004020202020204" pitchFamily="34" charset="0"/>
                <a:sym typeface="Arial"/>
              </a:rPr>
              <a:t> do not </a:t>
            </a:r>
            <a:r>
              <a:rPr lang="de-DE" sz="2000" b="0" dirty="0" err="1">
                <a:solidFill>
                  <a:schemeClr val="dk1"/>
                </a:solidFill>
                <a:latin typeface="Aptos" panose="020B0004020202020204" pitchFamily="34" charset="0"/>
                <a:sym typeface="Arial"/>
              </a:rPr>
              <a:t>comply</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with</a:t>
            </a:r>
            <a:r>
              <a:rPr lang="de-DE" sz="2000" b="0" dirty="0">
                <a:solidFill>
                  <a:schemeClr val="dk1"/>
                </a:solidFill>
                <a:latin typeface="Aptos" panose="020B0004020202020204" pitchFamily="34" charset="0"/>
                <a:sym typeface="Arial"/>
              </a:rPr>
              <a:t> </a:t>
            </a:r>
            <a:r>
              <a:rPr lang="de-DE" sz="2000" b="0" dirty="0">
                <a:solidFill>
                  <a:schemeClr val="lt2"/>
                </a:solidFill>
                <a:latin typeface="Aptos" panose="020B0004020202020204" pitchFamily="34" charset="0"/>
                <a:sym typeface="Arial"/>
              </a:rPr>
              <a:t>environmental and social </a:t>
            </a:r>
            <a:r>
              <a:rPr lang="de-DE" sz="2000" b="0" dirty="0" err="1">
                <a:solidFill>
                  <a:schemeClr val="lt2"/>
                </a:solidFill>
                <a:latin typeface="Aptos" panose="020B0004020202020204" pitchFamily="34" charset="0"/>
                <a:sym typeface="Arial"/>
              </a:rPr>
              <a:t>obligations</a:t>
            </a:r>
            <a:r>
              <a:rPr lang="de-DE" sz="2000" b="0" dirty="0">
                <a:solidFill>
                  <a:schemeClr val="lt2"/>
                </a:solidFill>
                <a:latin typeface="Aptos" panose="020B0004020202020204" pitchFamily="34" charset="0"/>
                <a:sym typeface="Arial"/>
              </a:rPr>
              <a:t> </a:t>
            </a:r>
            <a:endParaRPr dirty="0">
              <a:latin typeface="Aptos" panose="020B0004020202020204" pitchFamily="34" charset="0"/>
              <a:sym typeface="Arial"/>
            </a:endParaRPr>
          </a:p>
          <a:p>
            <a:pPr marL="0" marR="0" lvl="0" indent="0" algn="l" rtl="0">
              <a:lnSpc>
                <a:spcPct val="100000"/>
              </a:lnSpc>
              <a:spcBef>
                <a:spcPts val="600"/>
              </a:spcBef>
              <a:spcAft>
                <a:spcPts val="0"/>
              </a:spcAft>
              <a:buClr>
                <a:schemeClr val="accent4"/>
              </a:buClr>
              <a:buSzPts val="1800"/>
              <a:buFont typeface="Arial"/>
              <a:buNone/>
            </a:pPr>
            <a:endParaRPr sz="1800" b="0" i="0" u="none" strike="noStrike" cap="none" dirty="0">
              <a:solidFill>
                <a:schemeClr val="dk1"/>
              </a:solidFill>
              <a:latin typeface="Aptos" panose="020B000402020202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594360" y="372452"/>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Directives</a:t>
            </a:r>
            <a:r>
              <a:rPr lang="de-DE" dirty="0">
                <a:latin typeface="Aptos Serif" panose="02020604070405020304" pitchFamily="18" charset="0"/>
                <a:ea typeface="Arial"/>
                <a:cs typeface="Aptos Serif" panose="02020604070405020304" pitchFamily="18" charset="0"/>
                <a:sym typeface="Arial"/>
              </a:rPr>
              <a:t> –  Technical </a:t>
            </a:r>
            <a:r>
              <a:rPr lang="de-DE" dirty="0" err="1">
                <a:latin typeface="Aptos Serif" panose="02020604070405020304" pitchFamily="18" charset="0"/>
                <a:ea typeface="Arial"/>
                <a:cs typeface="Aptos Serif" panose="02020604070405020304" pitchFamily="18" charset="0"/>
                <a:sym typeface="Arial"/>
              </a:rPr>
              <a:t>Specifications</a:t>
            </a:r>
            <a:endParaRPr dirty="0">
              <a:latin typeface="Aptos Serif" panose="02020604070405020304" pitchFamily="18" charset="0"/>
              <a:ea typeface="Arial"/>
              <a:cs typeface="Aptos Serif" panose="02020604070405020304" pitchFamily="18" charset="0"/>
              <a:sym typeface="Arial"/>
            </a:endParaRPr>
          </a:p>
        </p:txBody>
      </p:sp>
      <p:sp>
        <p:nvSpPr>
          <p:cNvPr id="225" name="Google Shape;225;p45"/>
          <p:cNvSpPr txBox="1">
            <a:spLocks noGrp="1"/>
          </p:cNvSpPr>
          <p:nvPr>
            <p:ph type="body" idx="1"/>
          </p:nvPr>
        </p:nvSpPr>
        <p:spPr>
          <a:xfrm>
            <a:off x="594360" y="2303133"/>
            <a:ext cx="8973386" cy="4349909"/>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Technical </a:t>
            </a:r>
            <a:r>
              <a:rPr lang="de-DE" sz="2000" b="0" dirty="0" err="1">
                <a:solidFill>
                  <a:srgbClr val="3F3F3F"/>
                </a:solidFill>
                <a:latin typeface="Aptos" panose="020B0004020202020204" pitchFamily="34" charset="0"/>
                <a:sym typeface="Arial"/>
              </a:rPr>
              <a:t>specifications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refer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detailed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description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requirements</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characteristics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product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service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meet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satisfy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needs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contracting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authority</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They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minimum</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requirements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which</a:t>
            </a:r>
            <a:r>
              <a:rPr lang="de-DE" sz="2000" b="0" dirty="0">
                <a:solidFill>
                  <a:srgbClr val="3F3F3F"/>
                </a:solidFill>
                <a:latin typeface="Aptos" panose="020B0004020202020204" pitchFamily="34" charset="0"/>
                <a:sym typeface="Arial"/>
              </a:rPr>
              <a:t> all </a:t>
            </a:r>
            <a:r>
              <a:rPr lang="de-DE" sz="2000" b="0" dirty="0" err="1">
                <a:solidFill>
                  <a:srgbClr val="3F3F3F"/>
                </a:solidFill>
                <a:latin typeface="Aptos" panose="020B0004020202020204" pitchFamily="34" charset="0"/>
                <a:sym typeface="Arial"/>
              </a:rPr>
              <a:t>tenders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meet</a:t>
            </a:r>
            <a:r>
              <a:rPr lang="de-DE" sz="2000" b="0" dirty="0">
                <a:solidFill>
                  <a:srgbClr val="3F3F3F"/>
                </a:solidFill>
                <a:latin typeface="Aptos" panose="020B0004020202020204" pitchFamily="34" charset="0"/>
                <a:sym typeface="Arial"/>
              </a:rPr>
              <a:t>, e.g. “Products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from</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organic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agriculture</a:t>
            </a:r>
            <a:r>
              <a:rPr lang="de-DE" sz="2000" b="0" dirty="0">
                <a:solidFill>
                  <a:srgbClr val="3F3F3F"/>
                </a:solidFill>
                <a:latin typeface="Aptos" panose="020B0004020202020204" pitchFamily="34" charset="0"/>
                <a:sym typeface="Arial"/>
              </a:rPr>
              <a:t>”</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Tenders </a:t>
            </a:r>
            <a:r>
              <a:rPr lang="de-DE" sz="2000" b="0" dirty="0" err="1">
                <a:solidFill>
                  <a:srgbClr val="3F3F3F"/>
                </a:solidFill>
                <a:latin typeface="Aptos" panose="020B0004020202020204" pitchFamily="34" charset="0"/>
                <a:sym typeface="Arial"/>
              </a:rPr>
              <a:t>which</a:t>
            </a:r>
            <a:r>
              <a:rPr lang="de-DE" sz="2000" b="0" dirty="0">
                <a:solidFill>
                  <a:srgbClr val="3F3F3F"/>
                </a:solidFill>
                <a:latin typeface="Aptos" panose="020B0004020202020204" pitchFamily="34" charset="0"/>
                <a:sym typeface="Arial"/>
              </a:rPr>
              <a:t> do not </a:t>
            </a:r>
            <a:r>
              <a:rPr lang="de-DE" sz="2000" b="0" dirty="0" err="1">
                <a:solidFill>
                  <a:srgbClr val="3F3F3F"/>
                </a:solidFill>
                <a:latin typeface="Aptos" panose="020B0004020202020204" pitchFamily="34" charset="0"/>
                <a:sym typeface="Arial"/>
              </a:rPr>
              <a:t>comply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with</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technical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specifications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rejected</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They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expressed</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several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ways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including</a:t>
            </a:r>
            <a:r>
              <a:rPr lang="de-DE" sz="2000" b="0" dirty="0">
                <a:solidFill>
                  <a:srgbClr val="3F3F3F"/>
                </a:solidFill>
                <a:latin typeface="Aptos" panose="020B0004020202020204" pitchFamily="34" charset="0"/>
                <a:sym typeface="Arial"/>
              </a:rPr>
              <a:t> performance-</a:t>
            </a:r>
            <a:r>
              <a:rPr lang="de-DE" sz="2000" b="0" dirty="0" err="1">
                <a:solidFill>
                  <a:srgbClr val="3F3F3F"/>
                </a:solidFill>
                <a:latin typeface="Aptos" panose="020B0004020202020204" pitchFamily="34" charset="0"/>
                <a:sym typeface="Arial"/>
              </a:rPr>
              <a:t>based</a:t>
            </a:r>
            <a:r>
              <a:rPr lang="de-DE" sz="2000" b="0" dirty="0">
                <a:solidFill>
                  <a:srgbClr val="3F3F3F"/>
                </a:solidFill>
                <a:latin typeface="Aptos" panose="020B0004020202020204" pitchFamily="34" charset="0"/>
                <a:sym typeface="Arial"/>
              </a:rPr>
              <a:t>, design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functional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specifications</a:t>
            </a:r>
            <a:r>
              <a:rPr lang="de-DE" sz="2000" b="0" dirty="0">
                <a:solidFill>
                  <a:srgbClr val="3F3F3F"/>
                </a:solidFill>
                <a:latin typeface="Aptos" panose="020B0004020202020204" pitchFamily="34" charset="0"/>
                <a:sym typeface="Arial"/>
              </a:rPr>
              <a:t> </a:t>
            </a:r>
            <a:endParaRPr sz="2000" dirty="0">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err="1">
                <a:solidFill>
                  <a:srgbClr val="3F3F3F"/>
                </a:solidFill>
                <a:latin typeface="Aptos" panose="020B0004020202020204" pitchFamily="34" charset="0"/>
                <a:sym typeface="Arial"/>
              </a:rPr>
              <a:t>Specifications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may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any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life-cycle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stage</a:t>
            </a:r>
            <a:r>
              <a:rPr lang="de-DE" sz="2000" b="0" dirty="0">
                <a:solidFill>
                  <a:srgbClr val="3F3F3F"/>
                </a:solidFill>
                <a:latin typeface="Aptos" panose="020B0004020202020204" pitchFamily="34" charset="0"/>
                <a:sym typeface="Arial"/>
              </a:rPr>
              <a:t>, e.g. </a:t>
            </a:r>
            <a:r>
              <a:rPr lang="de-DE" sz="2000" b="0" dirty="0" err="1">
                <a:solidFill>
                  <a:srgbClr val="3F3F3F"/>
                </a:solidFill>
                <a:latin typeface="Aptos" panose="020B0004020202020204" pitchFamily="34" charset="0"/>
                <a:sym typeface="Arial"/>
              </a:rPr>
              <a:t>production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methods</a:t>
            </a:r>
            <a:endParaRPr sz="2000" dirty="0">
              <a:latin typeface="Aptos" panose="020B0004020202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6"/>
          <p:cNvSpPr txBox="1">
            <a:spLocks noGrp="1"/>
          </p:cNvSpPr>
          <p:nvPr>
            <p:ph type="title"/>
          </p:nvPr>
        </p:nvSpPr>
        <p:spPr>
          <a:xfrm>
            <a:off x="594360" y="400587"/>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Directives</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Selection</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Exclusion</a:t>
            </a:r>
            <a:endParaRPr dirty="0">
              <a:latin typeface="Aptos Serif" panose="02020604070405020304" pitchFamily="18" charset="0"/>
              <a:ea typeface="Arial"/>
              <a:cs typeface="Aptos Serif" panose="02020604070405020304" pitchFamily="18" charset="0"/>
              <a:sym typeface="Arial"/>
            </a:endParaRPr>
          </a:p>
        </p:txBody>
      </p:sp>
      <p:sp>
        <p:nvSpPr>
          <p:cNvPr id="232" name="Google Shape;232;p46"/>
          <p:cNvSpPr txBox="1">
            <a:spLocks noGrp="1"/>
          </p:cNvSpPr>
          <p:nvPr>
            <p:ph type="body" idx="1"/>
          </p:nvPr>
        </p:nvSpPr>
        <p:spPr>
          <a:xfrm>
            <a:off x="594360" y="2517463"/>
            <a:ext cx="8973386" cy="3252172"/>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err="1">
                <a:solidFill>
                  <a:srgbClr val="3F3F3F"/>
                </a:solidFill>
                <a:latin typeface="Aptos" panose="020B0004020202020204" pitchFamily="34" charset="0"/>
                <a:sym typeface="Arial"/>
              </a:rPr>
              <a:t>Exclusion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grounds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bidders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serious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offences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problems</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past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performance</a:t>
            </a:r>
            <a:r>
              <a:rPr lang="de-DE" sz="2000" b="0" dirty="0">
                <a:solidFill>
                  <a:srgbClr val="3F3F3F"/>
                </a:solidFill>
                <a:latin typeface="Aptos" panose="020B0004020202020204" pitchFamily="34" charset="0"/>
                <a:sym typeface="Arial"/>
              </a:rPr>
              <a:t>, such </a:t>
            </a:r>
            <a:r>
              <a:rPr lang="de-DE" sz="2000" b="0" dirty="0" err="1">
                <a:solidFill>
                  <a:srgbClr val="3F3F3F"/>
                </a:solidFill>
                <a:latin typeface="Aptos" panose="020B0004020202020204" pitchFamily="34" charset="0"/>
                <a:sym typeface="Arial"/>
              </a:rPr>
              <a:t>as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violation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laws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failure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pay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tax</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social </a:t>
            </a:r>
            <a:r>
              <a:rPr lang="de-DE" sz="2000" b="0" dirty="0" err="1">
                <a:solidFill>
                  <a:srgbClr val="3F3F3F"/>
                </a:solidFill>
                <a:latin typeface="Aptos" panose="020B0004020202020204" pitchFamily="34" charset="0"/>
                <a:sym typeface="Arial"/>
              </a:rPr>
              <a:t>security</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They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non-</a:t>
            </a:r>
            <a:r>
              <a:rPr lang="de-DE" sz="2000" b="0" dirty="0" err="1">
                <a:solidFill>
                  <a:srgbClr val="3F3F3F"/>
                </a:solidFill>
                <a:latin typeface="Aptos" panose="020B0004020202020204" pitchFamily="34" charset="0"/>
                <a:sym typeface="Arial"/>
              </a:rPr>
              <a:t>compliance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with</a:t>
            </a:r>
            <a:r>
              <a:rPr lang="de-DE" sz="2000" b="0" dirty="0">
                <a:solidFill>
                  <a:srgbClr val="3F3F3F"/>
                </a:solidFill>
                <a:latin typeface="Aptos" panose="020B0004020202020204" pitchFamily="34" charset="0"/>
                <a:sym typeface="Arial"/>
              </a:rPr>
              <a:t> e.g. </a:t>
            </a:r>
            <a:r>
              <a:rPr lang="de-DE" sz="2000" b="0" dirty="0" err="1">
                <a:solidFill>
                  <a:srgbClr val="3F3F3F"/>
                </a:solidFill>
                <a:latin typeface="Aptos" panose="020B0004020202020204" pitchFamily="34" charset="0"/>
                <a:sym typeface="Arial"/>
              </a:rPr>
              <a:t>applicable</a:t>
            </a:r>
            <a:r>
              <a:rPr lang="de-DE" sz="2000" b="0" dirty="0">
                <a:solidFill>
                  <a:srgbClr val="3F3F3F"/>
                </a:solidFill>
                <a:latin typeface="Aptos" panose="020B0004020202020204" pitchFamily="34" charset="0"/>
                <a:sym typeface="Arial"/>
              </a:rPr>
              <a:t> environmental </a:t>
            </a:r>
            <a:r>
              <a:rPr lang="de-DE" sz="2000" b="0" dirty="0" err="1">
                <a:solidFill>
                  <a:srgbClr val="3F3F3F"/>
                </a:solidFill>
                <a:latin typeface="Aptos" panose="020B0004020202020204" pitchFamily="34" charset="0"/>
                <a:sym typeface="Arial"/>
              </a:rPr>
              <a:t>laws</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Selection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used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determine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which</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companies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have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technical</a:t>
            </a:r>
            <a:r>
              <a:rPr lang="de-DE" sz="2000" b="0" dirty="0">
                <a:solidFill>
                  <a:srgbClr val="3F3F3F"/>
                </a:solidFill>
                <a:latin typeface="Aptos" panose="020B0004020202020204" pitchFamily="34" charset="0"/>
                <a:sym typeface="Arial"/>
              </a:rPr>
              <a:t> and professional </a:t>
            </a:r>
            <a:r>
              <a:rPr lang="de-DE" sz="2000" b="0" dirty="0" err="1">
                <a:solidFill>
                  <a:srgbClr val="3F3F3F"/>
                </a:solidFill>
                <a:latin typeface="Aptos" panose="020B0004020202020204" pitchFamily="34" charset="0"/>
                <a:sym typeface="Arial"/>
              </a:rPr>
              <a:t>capacity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carry out a </a:t>
            </a:r>
            <a:r>
              <a:rPr lang="de-DE" sz="2000" b="0" dirty="0" err="1">
                <a:solidFill>
                  <a:srgbClr val="3F3F3F"/>
                </a:solidFill>
                <a:latin typeface="Aptos" panose="020B0004020202020204" pitchFamily="34" charset="0"/>
                <a:sym typeface="Arial"/>
              </a:rPr>
              <a:t>contract</a:t>
            </a:r>
            <a:endParaRPr sz="2000" dirty="0">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err="1">
                <a:solidFill>
                  <a:srgbClr val="3F3F3F"/>
                </a:solidFill>
                <a:latin typeface="Aptos" panose="020B0004020202020204" pitchFamily="34" charset="0"/>
                <a:sym typeface="Arial"/>
              </a:rPr>
              <a:t>Exclusion</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selection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proportionate</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based</a:t>
            </a:r>
            <a:r>
              <a:rPr lang="de-DE" sz="2000" b="0" dirty="0">
                <a:solidFill>
                  <a:srgbClr val="3F3F3F"/>
                </a:solidFill>
                <a:latin typeface="Aptos" panose="020B0004020202020204" pitchFamily="34" charset="0"/>
                <a:sym typeface="Arial"/>
              </a:rPr>
              <a:t> on </a:t>
            </a:r>
            <a:r>
              <a:rPr lang="de-DE" sz="2000" b="0" dirty="0" err="1">
                <a:solidFill>
                  <a:srgbClr val="3F3F3F"/>
                </a:solidFill>
                <a:latin typeface="Aptos" panose="020B0004020202020204" pitchFamily="34" charset="0"/>
                <a:sym typeface="Arial"/>
              </a:rPr>
              <a:t>pre-defined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a:t>
            </a:r>
            <a:endParaRPr sz="2000" dirty="0">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594360" y="330249"/>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Directives</a:t>
            </a:r>
            <a:r>
              <a:rPr lang="de-DE" dirty="0">
                <a:latin typeface="Aptos Serif" panose="02020604070405020304" pitchFamily="18" charset="0"/>
                <a:ea typeface="Arial"/>
                <a:cs typeface="Aptos Serif" panose="02020604070405020304" pitchFamily="18" charset="0"/>
                <a:sym typeface="Arial"/>
              </a:rPr>
              <a:t> -Award </a:t>
            </a:r>
            <a:r>
              <a:rPr lang="de-DE" dirty="0" err="1">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239" name="Google Shape;239;p47"/>
          <p:cNvSpPr txBox="1">
            <a:spLocks noGrp="1"/>
          </p:cNvSpPr>
          <p:nvPr>
            <p:ph type="body" idx="1"/>
          </p:nvPr>
        </p:nvSpPr>
        <p:spPr>
          <a:xfrm>
            <a:off x="594360" y="2591620"/>
            <a:ext cx="8973300" cy="2893059"/>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err="1">
                <a:solidFill>
                  <a:srgbClr val="3F3F3F"/>
                </a:solidFill>
                <a:latin typeface="Aptos" panose="020B0004020202020204" pitchFamily="34" charset="0"/>
                <a:sym typeface="Arial"/>
              </a:rPr>
              <a:t>Contracts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awarded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based</a:t>
            </a:r>
            <a:r>
              <a:rPr lang="de-DE" sz="2000" b="0" dirty="0">
                <a:solidFill>
                  <a:srgbClr val="3F3F3F"/>
                </a:solidFill>
                <a:latin typeface="Aptos" panose="020B0004020202020204" pitchFamily="34" charset="0"/>
                <a:sym typeface="Arial"/>
              </a:rPr>
              <a:t> on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most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economically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advantageous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tender</a:t>
            </a:r>
            <a:r>
              <a:rPr lang="de-DE" sz="2000" b="0" dirty="0">
                <a:solidFill>
                  <a:srgbClr val="3F3F3F"/>
                </a:solidFill>
                <a:latin typeface="Aptos" panose="020B0004020202020204" pitchFamily="34" charset="0"/>
                <a:sym typeface="Arial"/>
              </a:rPr>
              <a:t>” (MEAT)</a:t>
            </a:r>
            <a:endParaRPr sz="2000" dirty="0">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This </a:t>
            </a:r>
            <a:r>
              <a:rPr lang="de-DE" sz="2000" b="0" dirty="0" err="1">
                <a:solidFill>
                  <a:srgbClr val="3F3F3F"/>
                </a:solidFill>
                <a:latin typeface="Aptos" panose="020B0004020202020204" pitchFamily="34" charset="0"/>
                <a:sym typeface="Arial"/>
              </a:rPr>
              <a:t>allows</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combination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cost</a:t>
            </a:r>
            <a:r>
              <a:rPr lang="de-DE" sz="2000" b="0" dirty="0">
                <a:solidFill>
                  <a:srgbClr val="3F3F3F"/>
                </a:solidFill>
                <a:latin typeface="Aptos" panose="020B0004020202020204" pitchFamily="34" charset="0"/>
                <a:sym typeface="Arial"/>
              </a:rPr>
              <a:t> and qualitative </a:t>
            </a:r>
            <a:r>
              <a:rPr lang="de-DE" sz="2000" b="0" dirty="0" err="1">
                <a:solidFill>
                  <a:srgbClr val="3F3F3F"/>
                </a:solidFill>
                <a:latin typeface="Aptos" panose="020B0004020202020204" pitchFamily="34" charset="0"/>
                <a:sym typeface="Arial"/>
              </a:rPr>
              <a:t>criteria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defined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contracting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authority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including</a:t>
            </a:r>
            <a:r>
              <a:rPr lang="de-DE" sz="2000" b="0" dirty="0">
                <a:solidFill>
                  <a:srgbClr val="3F3F3F"/>
                </a:solidFill>
                <a:latin typeface="Aptos" panose="020B0004020202020204" pitchFamily="34" charset="0"/>
                <a:sym typeface="Arial"/>
              </a:rPr>
              <a:t> environmental </a:t>
            </a:r>
            <a:r>
              <a:rPr lang="de-DE" sz="2000" b="0" dirty="0" err="1">
                <a:solidFill>
                  <a:srgbClr val="3F3F3F"/>
                </a:solidFill>
                <a:latin typeface="Aptos" panose="020B0004020202020204" pitchFamily="34" charset="0"/>
                <a:sym typeface="Arial"/>
              </a:rPr>
              <a:t>or</a:t>
            </a:r>
            <a:r>
              <a:rPr lang="de-DE" sz="2000" b="0" dirty="0">
                <a:solidFill>
                  <a:srgbClr val="3F3F3F"/>
                </a:solidFill>
                <a:latin typeface="Aptos" panose="020B0004020202020204" pitchFamily="34" charset="0"/>
                <a:sym typeface="Arial"/>
              </a:rPr>
              <a:t> social </a:t>
            </a:r>
            <a:r>
              <a:rPr lang="de-DE" sz="2000" b="0" dirty="0" err="1">
                <a:solidFill>
                  <a:srgbClr val="3F3F3F"/>
                </a:solidFill>
                <a:latin typeface="Aptos" panose="020B0004020202020204" pitchFamily="34" charset="0"/>
                <a:sym typeface="Arial"/>
              </a:rPr>
              <a:t>characteristics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provided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these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linked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subject</a:t>
            </a:r>
            <a:r>
              <a:rPr lang="de-DE" sz="2000" b="0" dirty="0">
                <a:solidFill>
                  <a:srgbClr val="3F3F3F"/>
                </a:solidFill>
                <a:latin typeface="Aptos" panose="020B0004020202020204" pitchFamily="34" charset="0"/>
                <a:sym typeface="Arial"/>
              </a:rPr>
              <a:t>-matter</a:t>
            </a:r>
            <a:endParaRPr sz="2000" dirty="0">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a:solidFill>
                  <a:srgbClr val="3F3F3F"/>
                </a:solidFill>
                <a:latin typeface="Aptos" panose="020B0004020202020204" pitchFamily="34" charset="0"/>
                <a:sym typeface="Arial"/>
              </a:rPr>
              <a:t>Life-</a:t>
            </a:r>
            <a:r>
              <a:rPr lang="de-DE" sz="2000" b="0" dirty="0" err="1">
                <a:solidFill>
                  <a:srgbClr val="3F3F3F"/>
                </a:solidFill>
                <a:latin typeface="Aptos" panose="020B0004020202020204" pitchFamily="34" charset="0"/>
                <a:sym typeface="Arial"/>
              </a:rPr>
              <a:t>cycle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costing</a:t>
            </a:r>
            <a:r>
              <a:rPr lang="de-DE" sz="2000" b="0" dirty="0">
                <a:solidFill>
                  <a:srgbClr val="3F3F3F"/>
                </a:solidFill>
                <a:latin typeface="Aptos" panose="020B0004020202020204" pitchFamily="34" charset="0"/>
                <a:sym typeface="Arial"/>
              </a:rPr>
              <a:t> (LCC) </a:t>
            </a:r>
            <a:r>
              <a:rPr lang="de-DE" sz="2000" b="0" dirty="0" err="1">
                <a:solidFill>
                  <a:srgbClr val="3F3F3F"/>
                </a:solidFill>
                <a:latin typeface="Aptos" panose="020B0004020202020204" pitchFamily="34" charset="0"/>
                <a:sym typeface="Arial"/>
              </a:rPr>
              <a:t>may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applied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including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costs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attributed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environmental </a:t>
            </a:r>
            <a:r>
              <a:rPr lang="de-DE" sz="2000" b="0" dirty="0" err="1">
                <a:solidFill>
                  <a:srgbClr val="3F3F3F"/>
                </a:solidFill>
                <a:latin typeface="Aptos" panose="020B0004020202020204" pitchFamily="34" charset="0"/>
                <a:sym typeface="Arial"/>
              </a:rPr>
              <a:t>externalities</a:t>
            </a:r>
            <a:r>
              <a:rPr lang="de-DE" sz="2000" b="0" dirty="0">
                <a:solidFill>
                  <a:srgbClr val="3F3F3F"/>
                </a:solidFill>
                <a:latin typeface="Aptos" panose="020B0004020202020204" pitchFamily="34" charset="0"/>
                <a:sym typeface="Arial"/>
              </a:rPr>
              <a:t> (e.g. </a:t>
            </a:r>
            <a:r>
              <a:rPr lang="de-DE" sz="2000" b="0" dirty="0" err="1">
                <a:solidFill>
                  <a:srgbClr val="3F3F3F"/>
                </a:solidFill>
                <a:latin typeface="Aptos" panose="020B0004020202020204" pitchFamily="34" charset="0"/>
                <a:sym typeface="Arial"/>
              </a:rPr>
              <a:t>greenhouse</a:t>
            </a:r>
            <a:r>
              <a:rPr lang="de-DE" sz="2000" b="0" dirty="0">
                <a:solidFill>
                  <a:srgbClr val="3F3F3F"/>
                </a:solidFill>
                <a:latin typeface="Aptos" panose="020B0004020202020204" pitchFamily="34" charset="0"/>
                <a:sym typeface="Arial"/>
              </a:rPr>
              <a:t> gas </a:t>
            </a:r>
            <a:r>
              <a:rPr lang="de-DE" sz="2000" b="0" dirty="0" err="1">
                <a:solidFill>
                  <a:srgbClr val="3F3F3F"/>
                </a:solidFill>
                <a:latin typeface="Aptos" panose="020B0004020202020204" pitchFamily="34" charset="0"/>
                <a:sym typeface="Arial"/>
              </a:rPr>
              <a:t>emissions</a:t>
            </a:r>
            <a:r>
              <a:rPr lang="de-DE" sz="2000" b="0" dirty="0">
                <a:solidFill>
                  <a:srgbClr val="3F3F3F"/>
                </a:solidFill>
                <a:latin typeface="Aptos" panose="020B0004020202020204" pitchFamily="34" charset="0"/>
                <a:sym typeface="Arial"/>
              </a:rPr>
              <a:t>)</a:t>
            </a:r>
            <a:endParaRPr sz="2000" dirty="0">
              <a:latin typeface="Aptos" panose="020B0004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solidFill>
                  <a:schemeClr val="dk1"/>
                </a:solidFill>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sp>
        <p:nvSpPr>
          <p:cNvPr id="111" name="Google Shape;111;p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pPr>
            <a:r>
              <a:rPr lang="de-DE" dirty="0" err="1">
                <a:solidFill>
                  <a:srgbClr val="AFC740"/>
                </a:solidFill>
                <a:latin typeface="Aptos" panose="020B0004020202020204" pitchFamily="34" charset="0"/>
                <a:sym typeface="Arial"/>
              </a:rPr>
              <a:t>Sustainable</a:t>
            </a:r>
            <a:r>
              <a:rPr lang="de-DE" dirty="0">
                <a:solidFill>
                  <a:srgbClr val="AFC740"/>
                </a:solidFill>
                <a:latin typeface="Aptos" panose="020B0004020202020204" pitchFamily="34" charset="0"/>
                <a:sym typeface="Arial"/>
              </a:rPr>
              <a:t> </a:t>
            </a:r>
            <a:r>
              <a:rPr lang="de-DE" dirty="0" err="1">
                <a:solidFill>
                  <a:srgbClr val="AFC740"/>
                </a:solidFill>
                <a:latin typeface="Aptos" panose="020B0004020202020204" pitchFamily="34" charset="0"/>
                <a:sym typeface="Arial"/>
              </a:rPr>
              <a:t>Procurement</a:t>
            </a:r>
            <a:r>
              <a:rPr lang="de-DE" dirty="0">
                <a:solidFill>
                  <a:srgbClr val="AFC740"/>
                </a:solidFill>
                <a:latin typeface="Aptos" panose="020B0004020202020204" pitchFamily="34" charset="0"/>
                <a:sym typeface="Arial"/>
              </a:rPr>
              <a:t> Basics</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sym typeface="Arial"/>
              </a:rPr>
              <a:t>Introduction</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sym typeface="Arial"/>
              </a:rPr>
              <a:t>Key Legal Instruments at </a:t>
            </a:r>
            <a:r>
              <a:rPr lang="de-DE" dirty="0" err="1">
                <a:latin typeface="Aptos" panose="020B0004020202020204" pitchFamily="34" charset="0"/>
                <a:sym typeface="Arial"/>
              </a:rPr>
              <a:t>the</a:t>
            </a:r>
            <a:r>
              <a:rPr lang="de-DE" dirty="0">
                <a:latin typeface="Aptos" panose="020B0004020202020204" pitchFamily="34" charset="0"/>
                <a:sym typeface="Arial"/>
              </a:rPr>
              <a:t> EU </a:t>
            </a:r>
            <a:r>
              <a:rPr lang="de-DE" dirty="0" err="1">
                <a:latin typeface="Aptos" panose="020B0004020202020204" pitchFamily="34" charset="0"/>
                <a:sym typeface="Arial"/>
              </a:rPr>
              <a:t>level</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sym typeface="Arial"/>
              </a:rPr>
              <a:t>Integrating</a:t>
            </a:r>
            <a:r>
              <a:rPr lang="de-DE" dirty="0">
                <a:latin typeface="Aptos" panose="020B0004020202020204" pitchFamily="34" charset="0"/>
                <a:sym typeface="Arial"/>
              </a:rPr>
              <a:t> </a:t>
            </a:r>
            <a:r>
              <a:rPr lang="de-DE" dirty="0" err="1">
                <a:latin typeface="Aptos" panose="020B0004020202020204" pitchFamily="34" charset="0"/>
                <a:sym typeface="Arial"/>
              </a:rPr>
              <a:t>Sustainability</a:t>
            </a:r>
            <a:r>
              <a:rPr lang="de-DE" dirty="0">
                <a:latin typeface="Aptos" panose="020B0004020202020204" pitchFamily="34" charset="0"/>
                <a:sym typeface="Arial"/>
              </a:rPr>
              <a:t> </a:t>
            </a:r>
            <a:r>
              <a:rPr lang="de-DE" dirty="0" err="1">
                <a:latin typeface="Aptos" panose="020B0004020202020204" pitchFamily="34" charset="0"/>
                <a:sym typeface="Arial"/>
              </a:rPr>
              <a:t>into</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sym typeface="Arial"/>
              </a:rPr>
              <a:t>Practical</a:t>
            </a:r>
            <a:r>
              <a:rPr lang="de-DE" dirty="0">
                <a:latin typeface="Aptos" panose="020B0004020202020204" pitchFamily="34" charset="0"/>
                <a:sym typeface="Arial"/>
              </a:rPr>
              <a:t> </a:t>
            </a:r>
            <a:r>
              <a:rPr lang="de-DE" dirty="0" err="1">
                <a:latin typeface="Aptos" panose="020B0004020202020204" pitchFamily="34" charset="0"/>
                <a:sym typeface="Arial"/>
              </a:rPr>
              <a:t>Exercise</a:t>
            </a:r>
            <a:endParaRPr dirty="0">
              <a:latin typeface="Aptos" panose="020B0004020202020204" pitchFamily="34" charset="0"/>
              <a:sym typeface="Arial"/>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sym typeface="Arial"/>
              </a:rPr>
              <a:t>Conclusions</a:t>
            </a:r>
            <a:endParaRPr dirty="0">
              <a:latin typeface="Aptos" panose="020B000402020202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8"/>
          <p:cNvSpPr txBox="1">
            <a:spLocks noGrp="1"/>
          </p:cNvSpPr>
          <p:nvPr>
            <p:ph type="title"/>
          </p:nvPr>
        </p:nvSpPr>
        <p:spPr>
          <a:xfrm>
            <a:off x="594360" y="428723"/>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Directives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Contract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performance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conditions</a:t>
            </a:r>
            <a:endParaRPr dirty="0">
              <a:latin typeface="Aptos Serif" panose="02020604070405020304" pitchFamily="18" charset="0"/>
              <a:ea typeface="Arial"/>
              <a:cs typeface="Aptos Serif" panose="02020604070405020304" pitchFamily="18" charset="0"/>
              <a:sym typeface="Arial"/>
            </a:endParaRPr>
          </a:p>
        </p:txBody>
      </p:sp>
      <p:sp>
        <p:nvSpPr>
          <p:cNvPr id="246" name="Google Shape;246;p48"/>
          <p:cNvSpPr txBox="1">
            <a:spLocks noGrp="1"/>
          </p:cNvSpPr>
          <p:nvPr>
            <p:ph type="body" idx="1"/>
          </p:nvPr>
        </p:nvSpPr>
        <p:spPr>
          <a:xfrm>
            <a:off x="594360" y="2694967"/>
            <a:ext cx="9822386" cy="2897163"/>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performance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conditions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may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include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sustainability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elements</a:t>
            </a:r>
            <a:r>
              <a:rPr lang="de-DE" sz="2000" b="0" dirty="0">
                <a:solidFill>
                  <a:srgbClr val="3F3F3F"/>
                </a:solidFill>
                <a:latin typeface="Aptos" panose="020B0004020202020204" pitchFamily="34" charset="0"/>
                <a:sym typeface="Arial"/>
              </a:rPr>
              <a:t> –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example</a:t>
            </a:r>
            <a:r>
              <a:rPr lang="de-DE" sz="2000" b="0" dirty="0">
                <a:solidFill>
                  <a:srgbClr val="3F3F3F"/>
                </a:solidFill>
                <a:latin typeface="Aptos" panose="020B0004020202020204" pitchFamily="34" charset="0"/>
                <a:sym typeface="Arial"/>
              </a:rPr>
              <a:t>: </a:t>
            </a:r>
            <a:endParaRPr dirty="0">
              <a:latin typeface="Aptos" panose="020B0004020202020204" pitchFamily="34" charset="0"/>
              <a:sym typeface="Arial"/>
            </a:endParaRPr>
          </a:p>
          <a:p>
            <a:pPr marL="728663" lvl="1" indent="-271463" algn="l" rtl="0">
              <a:lnSpc>
                <a:spcPct val="90000"/>
              </a:lnSpc>
              <a:spcBef>
                <a:spcPts val="1200"/>
              </a:spcBef>
              <a:spcAft>
                <a:spcPts val="0"/>
              </a:spcAft>
              <a:buSzPts val="2000"/>
              <a:buFont typeface="Arial"/>
              <a:buChar char="•"/>
            </a:pPr>
            <a:r>
              <a:rPr lang="de-DE" sz="1600" b="0" dirty="0" err="1">
                <a:solidFill>
                  <a:srgbClr val="3F3F3F"/>
                </a:solidFill>
                <a:latin typeface="Aptos" panose="020B0004020202020204" pitchFamily="34" charset="0"/>
                <a:sym typeface="Arial"/>
              </a:rPr>
              <a:t>To</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determine</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that</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p</a:t>
            </a:r>
            <a:r>
              <a:rPr lang="de-DE" sz="1600" dirty="0" err="1">
                <a:latin typeface="Aptos" panose="020B0004020202020204" pitchFamily="34" charset="0"/>
                <a:sym typeface="Arial"/>
              </a:rPr>
              <a:t>roducts</a:t>
            </a:r>
            <a:r>
              <a:rPr lang="de-DE" sz="1600" dirty="0">
                <a:latin typeface="Aptos" panose="020B0004020202020204" pitchFamily="34" charset="0"/>
                <a:sym typeface="Arial"/>
              </a:rPr>
              <a:t> </a:t>
            </a:r>
            <a:r>
              <a:rPr lang="de-DE" sz="1600" dirty="0" err="1">
                <a:latin typeface="Aptos" panose="020B0004020202020204" pitchFamily="34" charset="0"/>
                <a:sym typeface="Arial"/>
              </a:rPr>
              <a:t>used</a:t>
            </a:r>
            <a:r>
              <a:rPr lang="de-DE" sz="1600" dirty="0">
                <a:latin typeface="Aptos" panose="020B0004020202020204" pitchFamily="34" charset="0"/>
                <a:sym typeface="Arial"/>
              </a:rPr>
              <a:t> </a:t>
            </a:r>
            <a:r>
              <a:rPr lang="de-DE" sz="1600" dirty="0" err="1">
                <a:latin typeface="Aptos" panose="020B0004020202020204" pitchFamily="34" charset="0"/>
                <a:sym typeface="Arial"/>
              </a:rPr>
              <a:t>during</a:t>
            </a:r>
            <a:r>
              <a:rPr lang="de-DE" sz="1600" dirty="0">
                <a:latin typeface="Aptos" panose="020B0004020202020204" pitchFamily="34" charset="0"/>
                <a:sym typeface="Arial"/>
              </a:rPr>
              <a:t> </a:t>
            </a:r>
            <a:r>
              <a:rPr lang="de-DE" sz="1600" dirty="0" err="1">
                <a:latin typeface="Aptos" panose="020B0004020202020204" pitchFamily="34" charset="0"/>
                <a:sym typeface="Arial"/>
              </a:rPr>
              <a:t>the</a:t>
            </a:r>
            <a:r>
              <a:rPr lang="de-DE" sz="1600" dirty="0">
                <a:latin typeface="Aptos" panose="020B0004020202020204" pitchFamily="34" charset="0"/>
                <a:sym typeface="Arial"/>
              </a:rPr>
              <a:t> </a:t>
            </a:r>
            <a:r>
              <a:rPr lang="de-DE" sz="1600" dirty="0" err="1">
                <a:latin typeface="Aptos" panose="020B0004020202020204" pitchFamily="34" charset="0"/>
                <a:sym typeface="Arial"/>
              </a:rPr>
              <a:t>contract</a:t>
            </a:r>
            <a:r>
              <a:rPr lang="de-DE" sz="1600" dirty="0">
                <a:latin typeface="Aptos" panose="020B0004020202020204" pitchFamily="34" charset="0"/>
                <a:sym typeface="Arial"/>
              </a:rPr>
              <a:t> </a:t>
            </a:r>
            <a:r>
              <a:rPr lang="de-DE" sz="1600" dirty="0" err="1">
                <a:latin typeface="Aptos" panose="020B0004020202020204" pitchFamily="34" charset="0"/>
                <a:sym typeface="Arial"/>
              </a:rPr>
              <a:t>must</a:t>
            </a:r>
            <a:r>
              <a:rPr lang="de-DE" sz="1600" dirty="0">
                <a:latin typeface="Aptos" panose="020B0004020202020204" pitchFamily="34" charset="0"/>
                <a:sym typeface="Arial"/>
              </a:rPr>
              <a:t> </a:t>
            </a:r>
            <a:r>
              <a:rPr lang="de-DE" sz="1600" dirty="0" err="1">
                <a:latin typeface="Aptos" panose="020B0004020202020204" pitchFamily="34" charset="0"/>
                <a:sym typeface="Arial"/>
              </a:rPr>
              <a:t>have</a:t>
            </a:r>
            <a:r>
              <a:rPr lang="de-DE" sz="1600" dirty="0">
                <a:latin typeface="Aptos" panose="020B0004020202020204" pitchFamily="34" charset="0"/>
                <a:sym typeface="Arial"/>
              </a:rPr>
              <a:t> </a:t>
            </a:r>
            <a:r>
              <a:rPr lang="de-DE" sz="1600" dirty="0" err="1">
                <a:latin typeface="Aptos" panose="020B0004020202020204" pitchFamily="34" charset="0"/>
                <a:sym typeface="Arial"/>
              </a:rPr>
              <a:t>been</a:t>
            </a:r>
            <a:r>
              <a:rPr lang="de-DE" sz="1600" dirty="0">
                <a:latin typeface="Aptos" panose="020B0004020202020204" pitchFamily="34" charset="0"/>
                <a:sym typeface="Arial"/>
              </a:rPr>
              <a:t> </a:t>
            </a:r>
            <a:r>
              <a:rPr lang="de-DE" sz="1600" dirty="0" err="1">
                <a:latin typeface="Aptos" panose="020B0004020202020204" pitchFamily="34" charset="0"/>
                <a:sym typeface="Arial"/>
              </a:rPr>
              <a:t>manufactured</a:t>
            </a:r>
            <a:r>
              <a:rPr lang="de-DE" sz="1600" dirty="0">
                <a:latin typeface="Aptos" panose="020B0004020202020204" pitchFamily="34" charset="0"/>
                <a:sym typeface="Arial"/>
              </a:rPr>
              <a:t> in </a:t>
            </a:r>
            <a:r>
              <a:rPr lang="de-DE" sz="1600" dirty="0" err="1">
                <a:latin typeface="Aptos" panose="020B0004020202020204" pitchFamily="34" charset="0"/>
                <a:sym typeface="Arial"/>
              </a:rPr>
              <a:t>compliance</a:t>
            </a:r>
            <a:r>
              <a:rPr lang="de-DE" sz="1600" dirty="0">
                <a:latin typeface="Aptos" panose="020B0004020202020204" pitchFamily="34" charset="0"/>
                <a:sym typeface="Arial"/>
              </a:rPr>
              <a:t> </a:t>
            </a:r>
            <a:r>
              <a:rPr lang="de-DE" sz="1600" dirty="0" err="1">
                <a:latin typeface="Aptos" panose="020B0004020202020204" pitchFamily="34" charset="0"/>
                <a:sym typeface="Arial"/>
              </a:rPr>
              <a:t>with</a:t>
            </a:r>
            <a:r>
              <a:rPr lang="de-DE" sz="1600" dirty="0">
                <a:latin typeface="Aptos" panose="020B0004020202020204" pitchFamily="34" charset="0"/>
                <a:sym typeface="Arial"/>
              </a:rPr>
              <a:t> </a:t>
            </a:r>
            <a:r>
              <a:rPr lang="de-DE" sz="1600" dirty="0" err="1">
                <a:latin typeface="Aptos" panose="020B0004020202020204" pitchFamily="34" charset="0"/>
                <a:sym typeface="Arial"/>
              </a:rPr>
              <a:t>the</a:t>
            </a:r>
            <a:r>
              <a:rPr lang="de-DE" sz="1600" dirty="0">
                <a:latin typeface="Aptos" panose="020B0004020202020204" pitchFamily="34" charset="0"/>
                <a:sym typeface="Arial"/>
              </a:rPr>
              <a:t> ILO </a:t>
            </a:r>
            <a:r>
              <a:rPr lang="de-DE" sz="1600" dirty="0" err="1">
                <a:latin typeface="Aptos" panose="020B0004020202020204" pitchFamily="34" charset="0"/>
                <a:sym typeface="Arial"/>
              </a:rPr>
              <a:t>core</a:t>
            </a:r>
            <a:r>
              <a:rPr lang="de-DE" sz="1600" dirty="0">
                <a:latin typeface="Aptos" panose="020B0004020202020204" pitchFamily="34" charset="0"/>
                <a:sym typeface="Arial"/>
              </a:rPr>
              <a:t> </a:t>
            </a:r>
            <a:r>
              <a:rPr lang="de-DE" sz="1600" dirty="0" err="1">
                <a:latin typeface="Aptos" panose="020B0004020202020204" pitchFamily="34" charset="0"/>
                <a:sym typeface="Arial"/>
              </a:rPr>
              <a:t>labour</a:t>
            </a:r>
            <a:r>
              <a:rPr lang="de-DE" sz="1600" dirty="0">
                <a:latin typeface="Aptos" panose="020B0004020202020204" pitchFamily="34" charset="0"/>
                <a:sym typeface="Arial"/>
              </a:rPr>
              <a:t> </a:t>
            </a:r>
            <a:r>
              <a:rPr lang="de-DE" sz="1600" dirty="0" err="1">
                <a:latin typeface="Aptos" panose="020B0004020202020204" pitchFamily="34" charset="0"/>
                <a:sym typeface="Arial"/>
              </a:rPr>
              <a:t>standards</a:t>
            </a:r>
            <a:endParaRPr dirty="0">
              <a:latin typeface="Aptos" panose="020B0004020202020204" pitchFamily="34" charset="0"/>
              <a:sym typeface="Arial"/>
            </a:endParaRPr>
          </a:p>
          <a:p>
            <a:pPr marL="728663" lvl="1" indent="-271463" algn="l" rtl="0">
              <a:lnSpc>
                <a:spcPct val="90000"/>
              </a:lnSpc>
              <a:spcBef>
                <a:spcPts val="1200"/>
              </a:spcBef>
              <a:spcAft>
                <a:spcPts val="0"/>
              </a:spcAft>
              <a:buSzPts val="2000"/>
              <a:buFont typeface="Arial"/>
              <a:buChar char="•"/>
            </a:pPr>
            <a:r>
              <a:rPr lang="de-DE" sz="1600" b="0" dirty="0" err="1">
                <a:solidFill>
                  <a:srgbClr val="3F3F3F"/>
                </a:solidFill>
                <a:latin typeface="Aptos" panose="020B0004020202020204" pitchFamily="34" charset="0"/>
                <a:sym typeface="Arial"/>
              </a:rPr>
              <a:t>To</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regulate</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how</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products</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are</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packaged</a:t>
            </a:r>
            <a:r>
              <a:rPr lang="de-DE" sz="1600" b="0" dirty="0">
                <a:solidFill>
                  <a:srgbClr val="3F3F3F"/>
                </a:solidFill>
                <a:latin typeface="Aptos" panose="020B0004020202020204" pitchFamily="34" charset="0"/>
                <a:sym typeface="Arial"/>
              </a:rPr>
              <a:t> and </a:t>
            </a:r>
            <a:r>
              <a:rPr lang="de-DE" sz="1600" b="0" dirty="0" err="1">
                <a:solidFill>
                  <a:srgbClr val="3F3F3F"/>
                </a:solidFill>
                <a:latin typeface="Aptos" panose="020B0004020202020204" pitchFamily="34" charset="0"/>
                <a:sym typeface="Arial"/>
              </a:rPr>
              <a:t>delivered</a:t>
            </a:r>
            <a:endParaRPr dirty="0">
              <a:latin typeface="Aptos" panose="020B0004020202020204" pitchFamily="34" charset="0"/>
              <a:sym typeface="Arial"/>
            </a:endParaRPr>
          </a:p>
          <a:p>
            <a:pPr marL="728663" lvl="1" indent="-271463" algn="l" rtl="0">
              <a:lnSpc>
                <a:spcPct val="90000"/>
              </a:lnSpc>
              <a:spcBef>
                <a:spcPts val="1200"/>
              </a:spcBef>
              <a:spcAft>
                <a:spcPts val="0"/>
              </a:spcAft>
              <a:buSzPts val="2000"/>
              <a:buFont typeface="Arial"/>
              <a:buChar char="•"/>
            </a:pPr>
            <a:r>
              <a:rPr lang="de-DE" sz="1600" b="0" dirty="0">
                <a:solidFill>
                  <a:srgbClr val="3F3F3F"/>
                </a:solidFill>
                <a:latin typeface="Aptos" panose="020B0004020202020204" pitchFamily="34" charset="0"/>
                <a:sym typeface="Arial"/>
              </a:rPr>
              <a:t>In a </a:t>
            </a:r>
            <a:r>
              <a:rPr lang="de-DE" sz="1600" b="0" dirty="0" err="1">
                <a:solidFill>
                  <a:srgbClr val="3F3F3F"/>
                </a:solidFill>
                <a:latin typeface="Aptos" panose="020B0004020202020204" pitchFamily="34" charset="0"/>
                <a:sym typeface="Arial"/>
              </a:rPr>
              <a:t>service</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contract</a:t>
            </a:r>
            <a:r>
              <a:rPr lang="de-DE" sz="1600" b="0" dirty="0">
                <a:solidFill>
                  <a:srgbClr val="3F3F3F"/>
                </a:solidFill>
                <a:latin typeface="Aptos" panose="020B0004020202020204" pitchFamily="34" charset="0"/>
                <a:sym typeface="Arial"/>
              </a:rPr>
              <a:t> (e.g. </a:t>
            </a:r>
            <a:r>
              <a:rPr lang="de-DE" sz="1600" b="0" dirty="0" err="1">
                <a:solidFill>
                  <a:srgbClr val="3F3F3F"/>
                </a:solidFill>
                <a:latin typeface="Aptos" panose="020B0004020202020204" pitchFamily="34" charset="0"/>
                <a:sym typeface="Arial"/>
              </a:rPr>
              <a:t>catering</a:t>
            </a:r>
            <a:r>
              <a:rPr lang="de-DE" sz="1600" b="0" dirty="0">
                <a:solidFill>
                  <a:srgbClr val="3F3F3F"/>
                </a:solidFill>
                <a:latin typeface="Aptos" panose="020B0004020202020204" pitchFamily="34" charset="0"/>
                <a:sym typeface="Arial"/>
              </a:rPr>
              <a:t>) </a:t>
            </a:r>
            <a:r>
              <a:rPr lang="de-DE" sz="1600" b="0" dirty="0" err="1">
                <a:solidFill>
                  <a:srgbClr val="3F3F3F"/>
                </a:solidFill>
                <a:latin typeface="Aptos" panose="020B0004020202020204" pitchFamily="34" charset="0"/>
                <a:sym typeface="Arial"/>
              </a:rPr>
              <a:t>that</a:t>
            </a:r>
            <a:r>
              <a:rPr lang="de-DE" sz="1600" b="0" dirty="0">
                <a:solidFill>
                  <a:srgbClr val="3F3F3F"/>
                </a:solidFill>
                <a:latin typeface="Aptos" panose="020B0004020202020204" pitchFamily="34" charset="0"/>
                <a:sym typeface="Arial"/>
              </a:rPr>
              <a:t> </a:t>
            </a:r>
            <a:r>
              <a:rPr lang="de-DE" sz="1600" dirty="0" err="1">
                <a:latin typeface="Aptos" panose="020B0004020202020204" pitchFamily="34" charset="0"/>
                <a:sym typeface="Arial"/>
              </a:rPr>
              <a:t>some</a:t>
            </a:r>
            <a:r>
              <a:rPr lang="de-DE" sz="1600" dirty="0">
                <a:latin typeface="Aptos" panose="020B0004020202020204" pitchFamily="34" charset="0"/>
                <a:sym typeface="Arial"/>
              </a:rPr>
              <a:t> </a:t>
            </a:r>
            <a:r>
              <a:rPr lang="de-DE" sz="1600" dirty="0" err="1">
                <a:latin typeface="Aptos" panose="020B0004020202020204" pitchFamily="34" charset="0"/>
                <a:sym typeface="Arial"/>
              </a:rPr>
              <a:t>of</a:t>
            </a:r>
            <a:r>
              <a:rPr lang="de-DE" sz="1600" dirty="0">
                <a:latin typeface="Aptos" panose="020B0004020202020204" pitchFamily="34" charset="0"/>
                <a:sym typeface="Arial"/>
              </a:rPr>
              <a:t> </a:t>
            </a:r>
            <a:r>
              <a:rPr lang="de-DE" sz="1600" dirty="0" err="1">
                <a:latin typeface="Aptos" panose="020B0004020202020204" pitchFamily="34" charset="0"/>
                <a:sym typeface="Arial"/>
              </a:rPr>
              <a:t>the</a:t>
            </a:r>
            <a:r>
              <a:rPr lang="de-DE" sz="1600" dirty="0">
                <a:latin typeface="Aptos" panose="020B0004020202020204" pitchFamily="34" charset="0"/>
                <a:sym typeface="Arial"/>
              </a:rPr>
              <a:t> </a:t>
            </a:r>
            <a:r>
              <a:rPr lang="de-DE" sz="1600" dirty="0" err="1">
                <a:latin typeface="Aptos" panose="020B0004020202020204" pitchFamily="34" charset="0"/>
                <a:sym typeface="Arial"/>
              </a:rPr>
              <a:t>products</a:t>
            </a:r>
            <a:r>
              <a:rPr lang="de-DE" sz="1600" dirty="0">
                <a:latin typeface="Aptos" panose="020B0004020202020204" pitchFamily="34" charset="0"/>
                <a:sym typeface="Arial"/>
              </a:rPr>
              <a:t> </a:t>
            </a:r>
            <a:r>
              <a:rPr lang="de-DE" sz="1600" dirty="0" err="1">
                <a:latin typeface="Aptos" panose="020B0004020202020204" pitchFamily="34" charset="0"/>
                <a:sym typeface="Arial"/>
              </a:rPr>
              <a:t>are</a:t>
            </a:r>
            <a:r>
              <a:rPr lang="de-DE" sz="1600" dirty="0">
                <a:latin typeface="Aptos" panose="020B0004020202020204" pitchFamily="34" charset="0"/>
                <a:sym typeface="Arial"/>
              </a:rPr>
              <a:t> Fair Trade and/</a:t>
            </a:r>
            <a:r>
              <a:rPr lang="de-DE" sz="1600" dirty="0" err="1">
                <a:latin typeface="Aptos" panose="020B0004020202020204" pitchFamily="34" charset="0"/>
                <a:sym typeface="Arial"/>
              </a:rPr>
              <a:t>or</a:t>
            </a:r>
            <a:r>
              <a:rPr lang="de-DE" sz="1600" dirty="0">
                <a:latin typeface="Aptos" panose="020B0004020202020204" pitchFamily="34" charset="0"/>
                <a:sym typeface="Arial"/>
              </a:rPr>
              <a:t> </a:t>
            </a:r>
            <a:r>
              <a:rPr lang="de-DE" sz="1600" dirty="0" err="1">
                <a:latin typeface="Aptos" panose="020B0004020202020204" pitchFamily="34" charset="0"/>
                <a:sym typeface="Arial"/>
              </a:rPr>
              <a:t>organic</a:t>
            </a:r>
            <a:endParaRPr sz="16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performance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conditions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linked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subject</a:t>
            </a:r>
            <a:r>
              <a:rPr lang="de-DE" sz="2000" b="0" dirty="0">
                <a:solidFill>
                  <a:srgbClr val="3F3F3F"/>
                </a:solidFill>
                <a:latin typeface="Aptos" panose="020B0004020202020204" pitchFamily="34" charset="0"/>
                <a:sym typeface="Arial"/>
              </a:rPr>
              <a:t>-matter and </a:t>
            </a:r>
            <a:r>
              <a:rPr lang="de-DE" sz="2000" b="0" dirty="0" err="1">
                <a:solidFill>
                  <a:srgbClr val="3F3F3F"/>
                </a:solidFill>
                <a:latin typeface="Aptos" panose="020B0004020202020204" pitchFamily="34" charset="0"/>
                <a:sym typeface="Arial"/>
              </a:rPr>
              <a:t>advertised</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advance</a:t>
            </a:r>
            <a:endParaRPr dirty="0">
              <a:latin typeface="Aptos" panose="020B0004020202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594359" y="316181"/>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Link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Subject</a:t>
            </a:r>
            <a:r>
              <a:rPr lang="de-DE" dirty="0">
                <a:latin typeface="Aptos Serif" panose="02020604070405020304" pitchFamily="18" charset="0"/>
                <a:ea typeface="Arial"/>
                <a:cs typeface="Aptos Serif" panose="02020604070405020304" pitchFamily="18" charset="0"/>
                <a:sym typeface="Arial"/>
              </a:rPr>
              <a:t> Matter</a:t>
            </a:r>
            <a:endParaRPr dirty="0">
              <a:latin typeface="Aptos Serif" panose="02020604070405020304" pitchFamily="18" charset="0"/>
              <a:ea typeface="Arial"/>
              <a:cs typeface="Aptos Serif" panose="02020604070405020304" pitchFamily="18" charset="0"/>
              <a:sym typeface="Arial"/>
            </a:endParaRPr>
          </a:p>
        </p:txBody>
      </p:sp>
      <p:sp>
        <p:nvSpPr>
          <p:cNvPr id="253" name="Google Shape;253;p49"/>
          <p:cNvSpPr txBox="1">
            <a:spLocks noGrp="1"/>
          </p:cNvSpPr>
          <p:nvPr>
            <p:ph type="body" idx="1"/>
          </p:nvPr>
        </p:nvSpPr>
        <p:spPr>
          <a:xfrm>
            <a:off x="594359" y="2597911"/>
            <a:ext cx="8973300" cy="1938952"/>
          </a:xfrm>
          <a:prstGeom prst="rect">
            <a:avLst/>
          </a:prstGeom>
          <a:noFill/>
          <a:ln>
            <a:noFill/>
          </a:ln>
        </p:spPr>
        <p:txBody>
          <a:bodyPr spcFirstLastPara="1" wrap="square" lIns="91425" tIns="45700" rIns="91425" bIns="45700" anchor="ctr" anchorCtr="0">
            <a:spAutoFit/>
          </a:bodyPr>
          <a:lstStyle/>
          <a:p>
            <a:pPr marL="457200" lvl="0" indent="-228600" algn="l" rtl="0">
              <a:lnSpc>
                <a:spcPct val="90000"/>
              </a:lnSpc>
              <a:spcBef>
                <a:spcPts val="1800"/>
              </a:spcBef>
              <a:spcAft>
                <a:spcPts val="0"/>
              </a:spcAft>
              <a:buClr>
                <a:srgbClr val="3F3F3F"/>
              </a:buClr>
              <a:buSzPts val="2000"/>
              <a:buNone/>
            </a:pPr>
            <a:r>
              <a:rPr lang="de-DE" sz="2000" b="0" dirty="0" err="1">
                <a:solidFill>
                  <a:srgbClr val="3F3F3F"/>
                </a:solidFill>
                <a:latin typeface="Aptos" panose="020B0004020202020204" pitchFamily="34" charset="0"/>
                <a:sym typeface="Arial"/>
              </a:rPr>
              <a:t>Selection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technical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specifications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award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performance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clauses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all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linked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subject</a:t>
            </a:r>
            <a:r>
              <a:rPr lang="de-DE" sz="2000" b="0" dirty="0">
                <a:solidFill>
                  <a:srgbClr val="3F3F3F"/>
                </a:solidFill>
                <a:latin typeface="Aptos" panose="020B0004020202020204" pitchFamily="34" charset="0"/>
                <a:sym typeface="Arial"/>
              </a:rPr>
              <a:t>-matter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contract</a:t>
            </a:r>
            <a:br>
              <a:rPr lang="de-DE" sz="2000" b="0" dirty="0">
                <a:solidFill>
                  <a:srgbClr val="3F3F3F"/>
                </a:solidFill>
                <a:latin typeface="Aptos" panose="020B0004020202020204" pitchFamily="34" charset="0"/>
                <a:sym typeface="Arial"/>
              </a:rPr>
            </a:br>
            <a:endParaRPr sz="2000" b="0" dirty="0">
              <a:solidFill>
                <a:srgbClr val="3F3F3F"/>
              </a:solidFill>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sz="2000" b="0" dirty="0">
                <a:solidFill>
                  <a:srgbClr val="3F3F3F"/>
                </a:solidFill>
                <a:latin typeface="Aptos" panose="020B0004020202020204" pitchFamily="34" charset="0"/>
                <a:sym typeface="Arial"/>
              </a:rPr>
              <a:t>Limits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ability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look</a:t>
            </a:r>
            <a:r>
              <a:rPr lang="de-DE" sz="2000" b="0" dirty="0">
                <a:solidFill>
                  <a:srgbClr val="3F3F3F"/>
                </a:solidFill>
                <a:latin typeface="Aptos" panose="020B0004020202020204" pitchFamily="34" charset="0"/>
                <a:sym typeface="Arial"/>
              </a:rPr>
              <a:t>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overall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practices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bidding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company</a:t>
            </a:r>
            <a:endParaRPr dirty="0">
              <a:latin typeface="Aptos" panose="020B0004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594360" y="358384"/>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Link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subject</a:t>
            </a:r>
            <a:r>
              <a:rPr lang="de-DE" dirty="0">
                <a:latin typeface="Aptos Serif" panose="02020604070405020304" pitchFamily="18" charset="0"/>
                <a:ea typeface="Arial"/>
                <a:cs typeface="Aptos Serif" panose="02020604070405020304" pitchFamily="18" charset="0"/>
                <a:sym typeface="Arial"/>
              </a:rPr>
              <a:t> matter – </a:t>
            </a:r>
            <a:r>
              <a:rPr lang="de-DE" dirty="0" err="1">
                <a:latin typeface="Aptos Serif" panose="02020604070405020304" pitchFamily="18" charset="0"/>
                <a:ea typeface="Arial"/>
                <a:cs typeface="Aptos Serif" panose="02020604070405020304" pitchFamily="18" charset="0"/>
                <a:sym typeface="Arial"/>
              </a:rPr>
              <a:t>Examples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260" name="Google Shape;260;p50"/>
          <p:cNvSpPr txBox="1">
            <a:spLocks noGrp="1"/>
          </p:cNvSpPr>
          <p:nvPr>
            <p:ph type="body" idx="1"/>
          </p:nvPr>
        </p:nvSpPr>
        <p:spPr>
          <a:xfrm>
            <a:off x="594360" y="2602503"/>
            <a:ext cx="10155416" cy="3498394"/>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In a </a:t>
            </a: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catering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requirement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coffee</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tea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used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must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100% Fair Trade </a:t>
            </a:r>
            <a:r>
              <a:rPr lang="de-DE" sz="2000" b="0" dirty="0">
                <a:solidFill>
                  <a:schemeClr val="lt2"/>
                </a:solidFill>
                <a:latin typeface="Aptos" panose="020B0004020202020204" pitchFamily="34" charset="0"/>
                <a:sym typeface="Arial"/>
              </a:rPr>
              <a:t>🗹</a:t>
            </a:r>
            <a:endParaRPr sz="20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In a </a:t>
            </a: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supply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workwear</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requirement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workwear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made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from</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organic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cotton</a:t>
            </a:r>
            <a:r>
              <a:rPr lang="de-DE" sz="2000" b="0" dirty="0">
                <a:solidFill>
                  <a:srgbClr val="3F3F3F"/>
                </a:solidFill>
                <a:latin typeface="Aptos" panose="020B0004020202020204" pitchFamily="34" charset="0"/>
                <a:sym typeface="Arial"/>
              </a:rPr>
              <a:t> </a:t>
            </a:r>
            <a:r>
              <a:rPr lang="de-DE" sz="2000" b="0" dirty="0">
                <a:solidFill>
                  <a:schemeClr val="lt2"/>
                </a:solidFill>
                <a:latin typeface="Aptos" panose="020B0004020202020204" pitchFamily="34" charset="0"/>
                <a:sym typeface="Arial"/>
              </a:rPr>
              <a:t>🗹</a:t>
            </a:r>
            <a:endParaRPr sz="2000" b="0" dirty="0">
              <a:solidFill>
                <a:schemeClr val="lt2"/>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In a </a:t>
            </a: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catering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services</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requirement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suppliers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use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coffee</a:t>
            </a:r>
            <a:r>
              <a:rPr lang="de-DE" sz="2000" b="0" dirty="0">
                <a:solidFill>
                  <a:srgbClr val="3F3F3F"/>
                </a:solidFill>
                <a:latin typeface="Aptos" panose="020B0004020202020204" pitchFamily="34" charset="0"/>
                <a:sym typeface="Arial"/>
              </a:rPr>
              <a:t> and </a:t>
            </a:r>
            <a:r>
              <a:rPr lang="de-DE" sz="2000" b="0" dirty="0" err="1">
                <a:solidFill>
                  <a:srgbClr val="3F3F3F"/>
                </a:solidFill>
                <a:latin typeface="Aptos" panose="020B0004020202020204" pitchFamily="34" charset="0"/>
                <a:sym typeface="Arial"/>
              </a:rPr>
              <a:t>tea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from</a:t>
            </a:r>
            <a:r>
              <a:rPr lang="de-DE" sz="2000" b="0" dirty="0">
                <a:solidFill>
                  <a:srgbClr val="3F3F3F"/>
                </a:solidFill>
                <a:latin typeface="Aptos" panose="020B0004020202020204" pitchFamily="34" charset="0"/>
                <a:sym typeface="Arial"/>
              </a:rPr>
              <a:t> 100% Fair Trade in ALL </a:t>
            </a:r>
            <a:r>
              <a:rPr lang="de-DE" sz="2000" b="0" dirty="0" err="1">
                <a:solidFill>
                  <a:srgbClr val="3F3F3F"/>
                </a:solidFill>
                <a:latin typeface="Aptos" panose="020B0004020202020204" pitchFamily="34" charset="0"/>
                <a:sym typeface="Arial"/>
              </a:rPr>
              <a:t>their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contracts</a:t>
            </a:r>
            <a:r>
              <a:rPr lang="de-DE" sz="2000" b="0" dirty="0">
                <a:solidFill>
                  <a:srgbClr val="3F3F3F"/>
                </a:solidFill>
                <a:latin typeface="Aptos" panose="020B0004020202020204" pitchFamily="34" charset="0"/>
                <a:sym typeface="Arial"/>
              </a:rPr>
              <a:t> </a:t>
            </a:r>
            <a:r>
              <a:rPr lang="de-DE" sz="2000" b="0" dirty="0">
                <a:solidFill>
                  <a:srgbClr val="FF0000"/>
                </a:solidFill>
                <a:latin typeface="Aptos" panose="020B0004020202020204" pitchFamily="34" charset="0"/>
                <a:sym typeface="Arial"/>
              </a:rPr>
              <a:t>🗷</a:t>
            </a:r>
            <a:endParaRPr sz="20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a:solidFill>
                  <a:srgbClr val="3F3F3F"/>
                </a:solidFill>
                <a:latin typeface="Aptos" panose="020B0004020202020204" pitchFamily="34" charset="0"/>
                <a:sym typeface="Arial"/>
              </a:rPr>
              <a:t>In a </a:t>
            </a:r>
            <a:r>
              <a:rPr lang="de-DE" sz="2000" b="0" dirty="0" err="1">
                <a:solidFill>
                  <a:srgbClr val="3F3F3F"/>
                </a:solidFill>
                <a:latin typeface="Aptos" panose="020B0004020202020204" pitchFamily="34" charset="0"/>
                <a:sym typeface="Arial"/>
              </a:rPr>
              <a:t>contract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supply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workwear</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requirement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that</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suppliers</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only</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use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organic</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cotton</a:t>
            </a:r>
            <a:r>
              <a:rPr lang="de-DE" sz="2000" b="0" dirty="0">
                <a:solidFill>
                  <a:srgbClr val="3F3F3F"/>
                </a:solidFill>
                <a:latin typeface="Aptos" panose="020B0004020202020204" pitchFamily="34" charset="0"/>
                <a:sym typeface="Arial"/>
              </a:rPr>
              <a:t> in ALL </a:t>
            </a:r>
            <a:r>
              <a:rPr lang="de-DE" sz="2000" b="0" dirty="0" err="1">
                <a:solidFill>
                  <a:srgbClr val="3F3F3F"/>
                </a:solidFill>
                <a:latin typeface="Aptos" panose="020B0004020202020204" pitchFamily="34" charset="0"/>
                <a:sym typeface="Arial"/>
              </a:rPr>
              <a:t>their</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products</a:t>
            </a:r>
            <a:r>
              <a:rPr lang="de-DE" sz="2000" b="0" dirty="0">
                <a:solidFill>
                  <a:srgbClr val="3F3F3F"/>
                </a:solidFill>
                <a:latin typeface="Aptos" panose="020B0004020202020204" pitchFamily="34" charset="0"/>
                <a:sym typeface="Arial"/>
              </a:rPr>
              <a:t> </a:t>
            </a:r>
            <a:r>
              <a:rPr lang="de-DE" sz="2000" b="0" dirty="0">
                <a:solidFill>
                  <a:srgbClr val="FF0000"/>
                </a:solidFill>
                <a:latin typeface="Aptos" panose="020B0004020202020204" pitchFamily="34" charset="0"/>
                <a:sym typeface="Arial"/>
              </a:rPr>
              <a:t>🗷</a:t>
            </a:r>
            <a:r>
              <a:rPr lang="de-DE" sz="2000" b="0" dirty="0">
                <a:solidFill>
                  <a:srgbClr val="3F3F3F"/>
                </a:solidFill>
                <a:latin typeface="Aptos" panose="020B0004020202020204" pitchFamily="34" charset="0"/>
                <a:sym typeface="Arial"/>
              </a:rPr>
              <a:t> </a:t>
            </a:r>
            <a:endParaRPr sz="2000" b="0" dirty="0">
              <a:solidFill>
                <a:srgbClr val="3F3F3F"/>
              </a:solidFill>
              <a:latin typeface="Aptos" panose="020B0004020202020204" pitchFamily="34" charset="0"/>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Choice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procedure</a:t>
            </a:r>
            <a:endParaRPr dirty="0">
              <a:latin typeface="Aptos Serif" panose="02020604070405020304" pitchFamily="18" charset="0"/>
              <a:ea typeface="Arial"/>
              <a:cs typeface="Aptos Serif" panose="02020604070405020304" pitchFamily="18" charset="0"/>
              <a:sym typeface="Arial"/>
            </a:endParaRPr>
          </a:p>
        </p:txBody>
      </p:sp>
      <p:sp>
        <p:nvSpPr>
          <p:cNvPr id="267" name="Google Shape;267;p51"/>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a:latin typeface="Aptos" panose="020B0004020202020204" pitchFamily="34" charset="0"/>
                <a:sym typeface="Arial"/>
              </a:rPr>
              <a:t>Open </a:t>
            </a:r>
            <a:r>
              <a:rPr lang="de-DE" b="1" dirty="0" err="1">
                <a:latin typeface="Aptos" panose="020B0004020202020204" pitchFamily="34" charset="0"/>
                <a:sym typeface="Arial"/>
              </a:rPr>
              <a:t>Procedure</a:t>
            </a:r>
            <a:r>
              <a:rPr lang="de-DE" b="1" dirty="0">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bids</a:t>
            </a:r>
            <a:r>
              <a:rPr lang="de-DE" dirty="0">
                <a:latin typeface="Aptos" panose="020B0004020202020204" pitchFamily="34" charset="0"/>
                <a:sym typeface="Arial"/>
              </a:rPr>
              <a:t> </a:t>
            </a:r>
            <a:r>
              <a:rPr lang="de-DE" dirty="0" err="1">
                <a:latin typeface="Aptos" panose="020B0004020202020204" pitchFamily="34" charset="0"/>
                <a:sym typeface="Arial"/>
              </a:rPr>
              <a:t>can</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submitted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any</a:t>
            </a:r>
            <a:r>
              <a:rPr lang="de-DE" dirty="0">
                <a:latin typeface="Aptos" panose="020B0004020202020204" pitchFamily="34" charset="0"/>
                <a:sym typeface="Arial"/>
              </a:rPr>
              <a:t> </a:t>
            </a:r>
            <a:r>
              <a:rPr lang="de-DE" dirty="0" err="1">
                <a:latin typeface="Aptos" panose="020B0004020202020204" pitchFamily="34" charset="0"/>
                <a:sym typeface="Arial"/>
              </a:rPr>
              <a:t>operator</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Restricted</a:t>
            </a:r>
            <a:r>
              <a:rPr lang="de-DE" b="1" dirty="0">
                <a:latin typeface="Aptos" panose="020B0004020202020204" pitchFamily="34" charset="0"/>
                <a:sym typeface="Arial"/>
              </a:rPr>
              <a:t> </a:t>
            </a:r>
            <a:r>
              <a:rPr lang="de-DE" b="1" dirty="0" err="1">
                <a:latin typeface="Aptos" panose="020B0004020202020204" pitchFamily="34" charset="0"/>
                <a:sym typeface="Arial"/>
              </a:rPr>
              <a:t>Procedure</a:t>
            </a:r>
            <a:r>
              <a:rPr lang="de-DE" b="1" dirty="0">
                <a:latin typeface="Aptos" panose="020B0004020202020204" pitchFamily="34" charset="0"/>
                <a:sym typeface="Arial"/>
              </a:rPr>
              <a:t> </a:t>
            </a:r>
            <a:r>
              <a:rPr lang="de-DE" dirty="0">
                <a:latin typeface="Aptos" panose="020B0004020202020204" pitchFamily="34" charset="0"/>
                <a:sym typeface="Arial"/>
              </a:rPr>
              <a:t>– at least </a:t>
            </a:r>
            <a:r>
              <a:rPr lang="de-DE" dirty="0" err="1">
                <a:latin typeface="Aptos" panose="020B0004020202020204" pitchFamily="34" charset="0"/>
                <a:sym typeface="Arial"/>
              </a:rPr>
              <a:t>five</a:t>
            </a:r>
            <a:r>
              <a:rPr lang="de-DE" dirty="0">
                <a:latin typeface="Aptos" panose="020B0004020202020204" pitchFamily="34" charset="0"/>
                <a:sym typeface="Arial"/>
              </a:rPr>
              <a:t> </a:t>
            </a:r>
            <a:r>
              <a:rPr lang="de-DE" dirty="0" err="1">
                <a:latin typeface="Aptos" panose="020B0004020202020204" pitchFamily="34" charset="0"/>
                <a:sym typeface="Arial"/>
              </a:rPr>
              <a:t>bidders</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selected</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objective</a:t>
            </a:r>
            <a:r>
              <a:rPr lang="de-DE" dirty="0">
                <a:latin typeface="Aptos" panose="020B0004020202020204" pitchFamily="34" charset="0"/>
                <a:sym typeface="Arial"/>
              </a:rPr>
              <a:t> </a:t>
            </a:r>
            <a:r>
              <a:rPr lang="de-DE" dirty="0" err="1">
                <a:latin typeface="Aptos" panose="020B0004020202020204" pitchFamily="34" charset="0"/>
                <a:sym typeface="Arial"/>
              </a:rPr>
              <a:t>criteria</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Competitive</a:t>
            </a:r>
            <a:r>
              <a:rPr lang="de-DE" b="1" dirty="0">
                <a:latin typeface="Aptos" panose="020B0004020202020204" pitchFamily="34" charset="0"/>
                <a:sym typeface="Arial"/>
              </a:rPr>
              <a:t> </a:t>
            </a:r>
            <a:r>
              <a:rPr lang="de-DE" b="1" dirty="0" err="1">
                <a:latin typeface="Aptos" panose="020B0004020202020204" pitchFamily="34" charset="0"/>
                <a:sym typeface="Arial"/>
              </a:rPr>
              <a:t>Procedure</a:t>
            </a:r>
            <a:r>
              <a:rPr lang="de-DE" b="1" dirty="0">
                <a:latin typeface="Aptos" panose="020B0004020202020204" pitchFamily="34" charset="0"/>
                <a:sym typeface="Arial"/>
              </a:rPr>
              <a:t> </a:t>
            </a:r>
            <a:r>
              <a:rPr lang="de-DE" b="1" dirty="0" err="1">
                <a:latin typeface="Aptos" panose="020B0004020202020204" pitchFamily="34" charset="0"/>
                <a:sym typeface="Arial"/>
              </a:rPr>
              <a:t>with</a:t>
            </a:r>
            <a:r>
              <a:rPr lang="de-DE" b="1" dirty="0">
                <a:latin typeface="Aptos" panose="020B0004020202020204" pitchFamily="34" charset="0"/>
                <a:sym typeface="Arial"/>
              </a:rPr>
              <a:t> </a:t>
            </a:r>
            <a:r>
              <a:rPr lang="de-DE" b="1" dirty="0" err="1">
                <a:latin typeface="Aptos" panose="020B0004020202020204" pitchFamily="34" charset="0"/>
                <a:sym typeface="Arial"/>
              </a:rPr>
              <a:t>Negotiation</a:t>
            </a:r>
            <a:r>
              <a:rPr lang="de-DE" b="1" dirty="0">
                <a:latin typeface="Aptos" panose="020B0004020202020204" pitchFamily="34" charset="0"/>
                <a:sym typeface="Arial"/>
              </a:rPr>
              <a:t> </a:t>
            </a:r>
            <a:r>
              <a:rPr lang="de-DE" dirty="0">
                <a:latin typeface="Aptos" panose="020B0004020202020204" pitchFamily="34" charset="0"/>
                <a:sym typeface="Arial"/>
              </a:rPr>
              <a:t>– at least </a:t>
            </a:r>
            <a:r>
              <a:rPr lang="de-DE" dirty="0" err="1">
                <a:latin typeface="Aptos" panose="020B0004020202020204" pitchFamily="34" charset="0"/>
                <a:sym typeface="Arial"/>
              </a:rPr>
              <a:t>three</a:t>
            </a:r>
            <a:r>
              <a:rPr lang="de-DE" dirty="0">
                <a:latin typeface="Aptos" panose="020B0004020202020204" pitchFamily="34" charset="0"/>
                <a:sym typeface="Arial"/>
              </a:rPr>
              <a:t> </a:t>
            </a:r>
            <a:r>
              <a:rPr lang="de-DE" dirty="0" err="1">
                <a:latin typeface="Aptos" panose="020B0004020202020204" pitchFamily="34" charset="0"/>
                <a:sym typeface="Arial"/>
              </a:rPr>
              <a:t>bidders</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selected</a:t>
            </a:r>
            <a:r>
              <a:rPr lang="de-DE" dirty="0">
                <a:latin typeface="Aptos" panose="020B0004020202020204" pitchFamily="34" charset="0"/>
                <a:sym typeface="Arial"/>
              </a:rPr>
              <a:t> </a:t>
            </a:r>
            <a:r>
              <a:rPr lang="de-DE" dirty="0" err="1">
                <a:latin typeface="Aptos" panose="020B0004020202020204" pitchFamily="34" charset="0"/>
                <a:sym typeface="Arial"/>
              </a:rPr>
              <a:t>based</a:t>
            </a:r>
            <a:r>
              <a:rPr lang="de-DE" dirty="0">
                <a:latin typeface="Aptos" panose="020B0004020202020204" pitchFamily="34" charset="0"/>
                <a:sym typeface="Arial"/>
              </a:rPr>
              <a:t> on </a:t>
            </a:r>
            <a:r>
              <a:rPr lang="de-DE" dirty="0" err="1">
                <a:latin typeface="Aptos" panose="020B0004020202020204" pitchFamily="34" charset="0"/>
                <a:sym typeface="Arial"/>
              </a:rPr>
              <a:t>objective</a:t>
            </a:r>
            <a:r>
              <a:rPr lang="de-DE" dirty="0">
                <a:latin typeface="Aptos" panose="020B0004020202020204" pitchFamily="34" charset="0"/>
                <a:sym typeface="Arial"/>
              </a:rPr>
              <a:t> </a:t>
            </a:r>
            <a:r>
              <a:rPr lang="de-DE" dirty="0" err="1">
                <a:latin typeface="Aptos" panose="020B0004020202020204" pitchFamily="34" charset="0"/>
                <a:sym typeface="Arial"/>
              </a:rPr>
              <a:t>criteria</a:t>
            </a:r>
            <a:r>
              <a:rPr lang="de-DE" dirty="0">
                <a:latin typeface="Aptos" panose="020B0004020202020204" pitchFamily="34" charset="0"/>
                <a:sym typeface="Arial"/>
              </a:rPr>
              <a:t>; </a:t>
            </a:r>
            <a:r>
              <a:rPr lang="de-DE" dirty="0" err="1">
                <a:latin typeface="Aptos" panose="020B0004020202020204" pitchFamily="34" charset="0"/>
                <a:sym typeface="Arial"/>
              </a:rPr>
              <a:t>bids</a:t>
            </a:r>
            <a:r>
              <a:rPr lang="de-DE" dirty="0">
                <a:latin typeface="Aptos" panose="020B0004020202020204" pitchFamily="34" charset="0"/>
                <a:sym typeface="Arial"/>
              </a:rPr>
              <a:t> </a:t>
            </a:r>
            <a:r>
              <a:rPr lang="de-DE" dirty="0" err="1">
                <a:latin typeface="Aptos" panose="020B0004020202020204" pitchFamily="34" charset="0"/>
                <a:sym typeface="Arial"/>
              </a:rPr>
              <a:t>can</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negotiated</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sym typeface="Arial"/>
            </a:endParaRPr>
          </a:p>
        </p:txBody>
      </p:sp>
      <p:sp>
        <p:nvSpPr>
          <p:cNvPr id="268" name="Google Shape;268;p5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a:latin typeface="Aptos" panose="020B0004020202020204" pitchFamily="34" charset="0"/>
                <a:sym typeface="Arial"/>
              </a:rPr>
              <a:t>Competitive Dialogue  </a:t>
            </a:r>
            <a:r>
              <a:rPr lang="de-DE">
                <a:latin typeface="Aptos" panose="020B0004020202020204" pitchFamily="34" charset="0"/>
                <a:sym typeface="Arial"/>
              </a:rPr>
              <a:t>– at least three participants are chosen to develop solutions based on a description of the authority’s requirements</a:t>
            </a:r>
            <a:endParaRPr>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a:latin typeface="Aptos" panose="020B0004020202020204" pitchFamily="34" charset="0"/>
                <a:sym typeface="Arial"/>
              </a:rPr>
              <a:t>Innovation Partnership </a:t>
            </a:r>
            <a:r>
              <a:rPr lang="de-DE">
                <a:latin typeface="Aptos" panose="020B0004020202020204" pitchFamily="34" charset="0"/>
                <a:sym typeface="Arial"/>
              </a:rPr>
              <a:t>– at least three partners are chosen to develop goods or services which do not yet exist on the market. </a:t>
            </a:r>
            <a:endParaRPr>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a:latin typeface="Aptos" panose="020B0004020202020204" pitchFamily="34" charset="0"/>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2"/>
          <p:cNvSpPr txBox="1">
            <a:spLocks noGrp="1"/>
          </p:cNvSpPr>
          <p:nvPr>
            <p:ph type="title"/>
          </p:nvPr>
        </p:nvSpPr>
        <p:spPr>
          <a:xfrm>
            <a:off x="595313" y="437559"/>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ea typeface="Arial"/>
                <a:cs typeface="Aptos Serif" panose="02020604070405020304" pitchFamily="18" charset="0"/>
                <a:sym typeface="Arial"/>
              </a:rPr>
              <a:t>Impact of Procedure</a:t>
            </a:r>
            <a:endParaRPr>
              <a:latin typeface="Aptos Serif" panose="02020604070405020304" pitchFamily="18" charset="0"/>
              <a:ea typeface="Arial"/>
              <a:cs typeface="Aptos Serif" panose="02020604070405020304" pitchFamily="18" charset="0"/>
              <a:sym typeface="Arial"/>
            </a:endParaRPr>
          </a:p>
        </p:txBody>
      </p:sp>
      <p:sp>
        <p:nvSpPr>
          <p:cNvPr id="275" name="Google Shape;275;p52"/>
          <p:cNvSpPr txBox="1">
            <a:spLocks noGrp="1"/>
          </p:cNvSpPr>
          <p:nvPr>
            <p:ph type="body" idx="2"/>
          </p:nvPr>
        </p:nvSpPr>
        <p:spPr>
          <a:xfrm>
            <a:off x="7037626" y="2404174"/>
            <a:ext cx="4802458" cy="3597470"/>
          </a:xfrm>
          <a:prstGeom prst="rect">
            <a:avLst/>
          </a:prstGeom>
          <a:noFill/>
          <a:ln>
            <a:noFill/>
          </a:ln>
        </p:spPr>
        <p:txBody>
          <a:bodyPr spcFirstLastPara="1" wrap="square" lIns="0" tIns="45700" rIns="91425" bIns="45700" anchor="t" anchorCtr="0">
            <a:normAutofit/>
          </a:bodyPr>
          <a:lstStyle/>
          <a:p>
            <a:pPr marL="457200" lvl="0" indent="-355600" algn="l" rtl="0">
              <a:lnSpc>
                <a:spcPct val="90000"/>
              </a:lnSpc>
              <a:spcBef>
                <a:spcPts val="1800"/>
              </a:spcBef>
              <a:spcAft>
                <a:spcPts val="0"/>
              </a:spcAft>
              <a:buClr>
                <a:srgbClr val="3F3F3F"/>
              </a:buClr>
              <a:buSzPts val="2000"/>
              <a:buFont typeface="Arial"/>
              <a:buChar char="•"/>
            </a:pPr>
            <a:r>
              <a:rPr lang="de-DE" b="1" dirty="0" err="1">
                <a:solidFill>
                  <a:schemeClr val="lt2"/>
                </a:solidFill>
                <a:latin typeface="Aptos" panose="020B0004020202020204" pitchFamily="34" charset="0"/>
                <a:sym typeface="Arial"/>
              </a:rPr>
              <a:t>Competitive</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procedure</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with</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negotiation</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competitive</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dialogue</a:t>
            </a:r>
            <a:r>
              <a:rPr lang="de-DE" b="1" dirty="0">
                <a:solidFill>
                  <a:schemeClr val="lt2"/>
                </a:solidFill>
                <a:latin typeface="Aptos" panose="020B0004020202020204" pitchFamily="34" charset="0"/>
                <a:sym typeface="Arial"/>
              </a:rPr>
              <a:t> and </a:t>
            </a:r>
            <a:r>
              <a:rPr lang="de-DE" b="1" dirty="0" err="1">
                <a:solidFill>
                  <a:schemeClr val="lt2"/>
                </a:solidFill>
                <a:latin typeface="Aptos" panose="020B0004020202020204" pitchFamily="34" charset="0"/>
                <a:sym typeface="Arial"/>
              </a:rPr>
              <a:t>innovation</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partnership</a:t>
            </a:r>
            <a:r>
              <a:rPr lang="de-DE" b="1" dirty="0">
                <a:solidFill>
                  <a:schemeClr val="lt2"/>
                </a:solidFill>
                <a:latin typeface="Aptos" panose="020B0004020202020204" pitchFamily="34" charset="0"/>
                <a:sym typeface="Arial"/>
              </a:rPr>
              <a:t> </a:t>
            </a:r>
            <a:r>
              <a:rPr lang="de-DE" sz="2000" dirty="0" err="1">
                <a:latin typeface="Aptos" panose="020B0004020202020204" pitchFamily="34" charset="0"/>
                <a:sym typeface="Arial"/>
              </a:rPr>
              <a:t>offer</a:t>
            </a:r>
            <a:r>
              <a:rPr lang="de-DE" sz="2000" dirty="0">
                <a:latin typeface="Aptos" panose="020B0004020202020204" pitchFamily="34" charset="0"/>
                <a:sym typeface="Arial"/>
              </a:rPr>
              <a:t> </a:t>
            </a:r>
            <a:r>
              <a:rPr lang="de-DE" sz="2000" dirty="0" err="1">
                <a:latin typeface="Aptos" panose="020B0004020202020204" pitchFamily="34" charset="0"/>
                <a:sym typeface="Arial"/>
              </a:rPr>
              <a:t>more</a:t>
            </a:r>
            <a:r>
              <a:rPr lang="de-DE" sz="2000" dirty="0">
                <a:latin typeface="Aptos" panose="020B0004020202020204" pitchFamily="34" charset="0"/>
                <a:sym typeface="Arial"/>
              </a:rPr>
              <a:t> </a:t>
            </a:r>
            <a:r>
              <a:rPr lang="de-DE" sz="2000" dirty="0" err="1">
                <a:latin typeface="Aptos" panose="020B0004020202020204" pitchFamily="34" charset="0"/>
                <a:sym typeface="Arial"/>
              </a:rPr>
              <a:t>flexibility</a:t>
            </a:r>
            <a:r>
              <a:rPr lang="de-DE" sz="2000" dirty="0">
                <a:latin typeface="Aptos" panose="020B0004020202020204" pitchFamily="34" charset="0"/>
                <a:sym typeface="Arial"/>
              </a:rPr>
              <a:t> </a:t>
            </a:r>
            <a:r>
              <a:rPr lang="de-DE" sz="2000" dirty="0" err="1">
                <a:latin typeface="Aptos" panose="020B0004020202020204" pitchFamily="34" charset="0"/>
                <a:sym typeface="Arial"/>
              </a:rPr>
              <a:t>than</a:t>
            </a:r>
            <a:r>
              <a:rPr lang="de-DE" sz="2000" dirty="0">
                <a:latin typeface="Aptos" panose="020B0004020202020204" pitchFamily="34" charset="0"/>
                <a:sym typeface="Arial"/>
              </a:rPr>
              <a:t> open/</a:t>
            </a:r>
            <a:r>
              <a:rPr lang="de-DE" sz="2000" dirty="0" err="1">
                <a:latin typeface="Aptos" panose="020B0004020202020204" pitchFamily="34" charset="0"/>
                <a:sym typeface="Arial"/>
              </a:rPr>
              <a:t>restricted</a:t>
            </a:r>
            <a:r>
              <a:rPr lang="de-DE" sz="2000" dirty="0">
                <a:latin typeface="Aptos" panose="020B0004020202020204" pitchFamily="34" charset="0"/>
                <a:sym typeface="Arial"/>
              </a:rPr>
              <a:t> </a:t>
            </a:r>
            <a:r>
              <a:rPr lang="de-DE" sz="2000" dirty="0" err="1">
                <a:latin typeface="Aptos" panose="020B0004020202020204" pitchFamily="34" charset="0"/>
                <a:sym typeface="Arial"/>
              </a:rPr>
              <a:t>procedures</a:t>
            </a:r>
            <a:endParaRPr dirty="0">
              <a:latin typeface="Aptos" panose="020B0004020202020204" pitchFamily="34" charset="0"/>
              <a:sym typeface="Arial"/>
            </a:endParaRPr>
          </a:p>
          <a:p>
            <a:pPr marL="457200" lvl="0" indent="-355600" algn="l" rtl="0">
              <a:lnSpc>
                <a:spcPct val="90000"/>
              </a:lnSpc>
              <a:spcBef>
                <a:spcPts val="1800"/>
              </a:spcBef>
              <a:spcAft>
                <a:spcPts val="0"/>
              </a:spcAft>
              <a:buClr>
                <a:srgbClr val="3F3F3F"/>
              </a:buClr>
              <a:buSzPts val="2000"/>
              <a:buFont typeface="Arial"/>
              <a:buChar char="•"/>
            </a:pPr>
            <a:r>
              <a:rPr lang="de-DE" sz="2000" dirty="0">
                <a:latin typeface="Aptos" panose="020B0004020202020204" pitchFamily="34" charset="0"/>
                <a:sym typeface="Arial"/>
              </a:rPr>
              <a:t>This </a:t>
            </a:r>
            <a:r>
              <a:rPr lang="de-DE" sz="2000" dirty="0" err="1">
                <a:latin typeface="Aptos" panose="020B0004020202020204" pitchFamily="34" charset="0"/>
                <a:sym typeface="Arial"/>
              </a:rPr>
              <a:t>flexibility</a:t>
            </a:r>
            <a:r>
              <a:rPr lang="de-DE" sz="2000" dirty="0">
                <a:latin typeface="Aptos" panose="020B0004020202020204" pitchFamily="34" charset="0"/>
                <a:sym typeface="Arial"/>
              </a:rPr>
              <a:t> </a:t>
            </a:r>
            <a:r>
              <a:rPr lang="de-DE" sz="2000" dirty="0" err="1">
                <a:latin typeface="Aptos" panose="020B0004020202020204" pitchFamily="34" charset="0"/>
                <a:sym typeface="Arial"/>
              </a:rPr>
              <a:t>can</a:t>
            </a:r>
            <a:r>
              <a:rPr lang="de-DE" sz="2000" dirty="0">
                <a:latin typeface="Aptos" panose="020B0004020202020204" pitchFamily="34" charset="0"/>
                <a:sym typeface="Arial"/>
              </a:rPr>
              <a:t> </a:t>
            </a:r>
            <a:r>
              <a:rPr lang="de-DE" sz="2000" dirty="0" err="1">
                <a:latin typeface="Aptos" panose="020B0004020202020204" pitchFamily="34" charset="0"/>
                <a:sym typeface="Arial"/>
              </a:rPr>
              <a:t>be</a:t>
            </a:r>
            <a:r>
              <a:rPr lang="de-DE" sz="2000" dirty="0">
                <a:latin typeface="Aptos" panose="020B0004020202020204" pitchFamily="34" charset="0"/>
                <a:sym typeface="Arial"/>
              </a:rPr>
              <a:t> </a:t>
            </a:r>
            <a:r>
              <a:rPr lang="de-DE" sz="2000" dirty="0" err="1">
                <a:latin typeface="Aptos" panose="020B0004020202020204" pitchFamily="34" charset="0"/>
                <a:sym typeface="Arial"/>
              </a:rPr>
              <a:t>useful</a:t>
            </a:r>
            <a:r>
              <a:rPr lang="de-DE" sz="2000" dirty="0">
                <a:latin typeface="Aptos" panose="020B0004020202020204" pitchFamily="34" charset="0"/>
                <a:sym typeface="Arial"/>
              </a:rPr>
              <a:t> </a:t>
            </a:r>
            <a:r>
              <a:rPr lang="de-DE" sz="2000" dirty="0" err="1">
                <a:latin typeface="Aptos" panose="020B0004020202020204" pitchFamily="34" charset="0"/>
                <a:sym typeface="Arial"/>
              </a:rPr>
              <a:t>for</a:t>
            </a:r>
            <a:r>
              <a:rPr lang="de-DE" sz="2000" dirty="0">
                <a:latin typeface="Aptos" panose="020B0004020202020204" pitchFamily="34" charset="0"/>
                <a:sym typeface="Arial"/>
              </a:rPr>
              <a:t> </a:t>
            </a:r>
            <a:r>
              <a:rPr lang="de-DE" sz="2000" dirty="0" err="1">
                <a:latin typeface="Aptos" panose="020B0004020202020204" pitchFamily="34" charset="0"/>
                <a:sym typeface="Arial"/>
              </a:rPr>
              <a:t>sustainable</a:t>
            </a:r>
            <a:r>
              <a:rPr lang="de-DE" sz="2000" dirty="0">
                <a:latin typeface="Aptos" panose="020B0004020202020204" pitchFamily="34" charset="0"/>
                <a:sym typeface="Arial"/>
              </a:rPr>
              <a:t> </a:t>
            </a:r>
            <a:r>
              <a:rPr lang="de-DE" sz="2000" dirty="0" err="1">
                <a:latin typeface="Aptos" panose="020B0004020202020204" pitchFamily="34" charset="0"/>
                <a:sym typeface="Arial"/>
              </a:rPr>
              <a:t>procurement</a:t>
            </a:r>
            <a:r>
              <a:rPr lang="de-DE" sz="2000" dirty="0">
                <a:latin typeface="Aptos" panose="020B0004020202020204" pitchFamily="34" charset="0"/>
                <a:sym typeface="Arial"/>
              </a:rPr>
              <a:t>, </a:t>
            </a:r>
            <a:r>
              <a:rPr lang="de-DE" sz="2000" dirty="0" err="1">
                <a:latin typeface="Aptos" panose="020B0004020202020204" pitchFamily="34" charset="0"/>
                <a:sym typeface="Arial"/>
              </a:rPr>
              <a:t>especially</a:t>
            </a:r>
            <a:r>
              <a:rPr lang="de-DE" sz="2000" dirty="0">
                <a:latin typeface="Aptos" panose="020B0004020202020204" pitchFamily="34" charset="0"/>
                <a:sym typeface="Arial"/>
              </a:rPr>
              <a:t> </a:t>
            </a:r>
            <a:r>
              <a:rPr lang="de-DE" sz="2000" dirty="0" err="1">
                <a:latin typeface="Aptos" panose="020B0004020202020204" pitchFamily="34" charset="0"/>
                <a:sym typeface="Arial"/>
              </a:rPr>
              <a:t>if</a:t>
            </a:r>
            <a:r>
              <a:rPr lang="de-DE" sz="2000" dirty="0">
                <a:latin typeface="Aptos" panose="020B0004020202020204" pitchFamily="34" charset="0"/>
                <a:sym typeface="Arial"/>
              </a:rPr>
              <a:t> </a:t>
            </a:r>
            <a:r>
              <a:rPr lang="de-DE" sz="2000" dirty="0" err="1">
                <a:latin typeface="Aptos" panose="020B0004020202020204" pitchFamily="34" charset="0"/>
                <a:sym typeface="Arial"/>
              </a:rPr>
              <a:t>it</a:t>
            </a:r>
            <a:r>
              <a:rPr lang="de-DE" sz="2000" dirty="0">
                <a:latin typeface="Aptos" panose="020B0004020202020204" pitchFamily="34" charset="0"/>
                <a:sym typeface="Arial"/>
              </a:rPr>
              <a:t> </a:t>
            </a:r>
            <a:r>
              <a:rPr lang="de-DE" sz="2000" dirty="0" err="1">
                <a:latin typeface="Aptos" panose="020B0004020202020204" pitchFamily="34" charset="0"/>
                <a:sym typeface="Arial"/>
              </a:rPr>
              <a:t>is</a:t>
            </a:r>
            <a:r>
              <a:rPr lang="de-DE" sz="2000" dirty="0">
                <a:latin typeface="Aptos" panose="020B0004020202020204" pitchFamily="34" charset="0"/>
                <a:sym typeface="Arial"/>
              </a:rPr>
              <a:t> </a:t>
            </a:r>
            <a:r>
              <a:rPr lang="de-DE" sz="2000" dirty="0" err="1">
                <a:latin typeface="Aptos" panose="020B0004020202020204" pitchFamily="34" charset="0"/>
                <a:sym typeface="Arial"/>
              </a:rPr>
              <a:t>difficult</a:t>
            </a:r>
            <a:r>
              <a:rPr lang="de-DE" sz="2000" dirty="0">
                <a:latin typeface="Aptos" panose="020B0004020202020204" pitchFamily="34" charset="0"/>
                <a:sym typeface="Arial"/>
              </a:rPr>
              <a:t> </a:t>
            </a:r>
            <a:r>
              <a:rPr lang="de-DE" sz="2000" dirty="0" err="1">
                <a:latin typeface="Aptos" panose="020B0004020202020204" pitchFamily="34" charset="0"/>
                <a:sym typeface="Arial"/>
              </a:rPr>
              <a:t>to</a:t>
            </a:r>
            <a:r>
              <a:rPr lang="de-DE" sz="2000" dirty="0">
                <a:latin typeface="Aptos" panose="020B0004020202020204" pitchFamily="34" charset="0"/>
                <a:sym typeface="Arial"/>
              </a:rPr>
              <a:t> </a:t>
            </a:r>
            <a:r>
              <a:rPr lang="de-DE" sz="2000" dirty="0" err="1">
                <a:latin typeface="Aptos" panose="020B0004020202020204" pitchFamily="34" charset="0"/>
                <a:sym typeface="Arial"/>
              </a:rPr>
              <a:t>write</a:t>
            </a:r>
            <a:r>
              <a:rPr lang="de-DE" sz="2000" dirty="0">
                <a:latin typeface="Aptos" panose="020B0004020202020204" pitchFamily="34" charset="0"/>
                <a:sym typeface="Arial"/>
              </a:rPr>
              <a:t> a </a:t>
            </a:r>
            <a:r>
              <a:rPr lang="de-DE" sz="2000" dirty="0" err="1">
                <a:latin typeface="Aptos" panose="020B0004020202020204" pitchFamily="34" charset="0"/>
                <a:sym typeface="Arial"/>
              </a:rPr>
              <a:t>detailed</a:t>
            </a:r>
            <a:r>
              <a:rPr lang="de-DE" sz="2000" dirty="0">
                <a:latin typeface="Aptos" panose="020B0004020202020204" pitchFamily="34" charset="0"/>
                <a:sym typeface="Arial"/>
              </a:rPr>
              <a:t> </a:t>
            </a:r>
            <a:r>
              <a:rPr lang="de-DE" sz="2000" dirty="0" err="1">
                <a:latin typeface="Aptos" panose="020B0004020202020204" pitchFamily="34" charset="0"/>
                <a:sym typeface="Arial"/>
              </a:rPr>
              <a:t>technical</a:t>
            </a:r>
            <a:r>
              <a:rPr lang="de-DE" sz="2000" dirty="0">
                <a:latin typeface="Aptos" panose="020B0004020202020204" pitchFamily="34" charset="0"/>
                <a:sym typeface="Arial"/>
              </a:rPr>
              <a:t> </a:t>
            </a:r>
            <a:r>
              <a:rPr lang="de-DE" sz="2000" dirty="0" err="1">
                <a:latin typeface="Aptos" panose="020B0004020202020204" pitchFamily="34" charset="0"/>
                <a:sym typeface="Arial"/>
              </a:rPr>
              <a:t>specification</a:t>
            </a:r>
            <a:r>
              <a:rPr lang="de-DE" sz="2000" dirty="0">
                <a:latin typeface="Aptos" panose="020B0004020202020204" pitchFamily="34" charset="0"/>
                <a:sym typeface="Arial"/>
              </a:rPr>
              <a:t> due </a:t>
            </a:r>
            <a:r>
              <a:rPr lang="de-DE" sz="2000" dirty="0" err="1">
                <a:latin typeface="Aptos" panose="020B0004020202020204" pitchFamily="34" charset="0"/>
                <a:sym typeface="Arial"/>
              </a:rPr>
              <a:t>to</a:t>
            </a:r>
            <a:r>
              <a:rPr lang="de-DE" sz="2000" dirty="0">
                <a:latin typeface="Aptos" panose="020B0004020202020204" pitchFamily="34" charset="0"/>
                <a:sym typeface="Arial"/>
              </a:rPr>
              <a:t> lack </a:t>
            </a:r>
            <a:r>
              <a:rPr lang="de-DE" sz="2000" dirty="0" err="1">
                <a:latin typeface="Aptos" panose="020B0004020202020204" pitchFamily="34" charset="0"/>
                <a:sym typeface="Arial"/>
              </a:rPr>
              <a:t>of</a:t>
            </a:r>
            <a:r>
              <a:rPr lang="de-DE" sz="2000" dirty="0">
                <a:latin typeface="Aptos" panose="020B0004020202020204" pitchFamily="34" charset="0"/>
                <a:sym typeface="Arial"/>
              </a:rPr>
              <a:t> </a:t>
            </a:r>
            <a:r>
              <a:rPr lang="de-DE" sz="2000" dirty="0" err="1">
                <a:latin typeface="Aptos" panose="020B0004020202020204" pitchFamily="34" charset="0"/>
                <a:sym typeface="Arial"/>
              </a:rPr>
              <a:t>market</a:t>
            </a:r>
            <a:r>
              <a:rPr lang="de-DE" sz="2000" dirty="0">
                <a:latin typeface="Aptos" panose="020B0004020202020204" pitchFamily="34" charset="0"/>
                <a:sym typeface="Arial"/>
              </a:rPr>
              <a:t> </a:t>
            </a:r>
            <a:r>
              <a:rPr lang="de-DE" sz="2000" dirty="0" err="1">
                <a:latin typeface="Aptos" panose="020B0004020202020204" pitchFamily="34" charset="0"/>
                <a:sym typeface="Arial"/>
              </a:rPr>
              <a:t>knowledge</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sym typeface="Arial"/>
            </a:endParaRPr>
          </a:p>
        </p:txBody>
      </p:sp>
      <p:sp>
        <p:nvSpPr>
          <p:cNvPr id="276" name="Google Shape;276;p52"/>
          <p:cNvSpPr txBox="1">
            <a:spLocks noGrp="1"/>
          </p:cNvSpPr>
          <p:nvPr>
            <p:ph type="body" idx="1"/>
          </p:nvPr>
        </p:nvSpPr>
        <p:spPr>
          <a:xfrm>
            <a:off x="595313" y="2404369"/>
            <a:ext cx="5746750" cy="3597275"/>
          </a:xfrm>
          <a:prstGeom prst="rect">
            <a:avLst/>
          </a:prstGeom>
          <a:solidFill>
            <a:schemeClr val="lt1"/>
          </a:solidFill>
          <a:ln>
            <a:noFill/>
          </a:ln>
        </p:spPr>
        <p:txBody>
          <a:bodyPr spcFirstLastPara="1" wrap="square" lIns="72000" tIns="45700" rIns="72000" bIns="45700" anchor="t" anchorCtr="0">
            <a:noAutofit/>
          </a:bodyPr>
          <a:lstStyle/>
          <a:p>
            <a:pPr marL="0" lvl="0" indent="0" algn="l" rtl="0">
              <a:lnSpc>
                <a:spcPct val="90000"/>
              </a:lnSpc>
              <a:spcBef>
                <a:spcPts val="1800"/>
              </a:spcBef>
              <a:spcAft>
                <a:spcPts val="0"/>
              </a:spcAft>
              <a:buSzPts val="2000"/>
              <a:buNone/>
            </a:pPr>
            <a:r>
              <a:rPr lang="de-DE" dirty="0">
                <a:latin typeface="Aptos" panose="020B0004020202020204" pitchFamily="34" charset="0"/>
                <a:sym typeface="Arial"/>
              </a:rPr>
              <a:t>The </a:t>
            </a:r>
            <a:r>
              <a:rPr lang="de-DE" dirty="0" err="1">
                <a:latin typeface="Aptos" panose="020B0004020202020204" pitchFamily="34" charset="0"/>
                <a:sym typeface="Arial"/>
              </a:rPr>
              <a:t>choice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procedure</a:t>
            </a:r>
            <a:r>
              <a:rPr lang="de-DE" dirty="0">
                <a:latin typeface="Aptos" panose="020B0004020202020204" pitchFamily="34" charset="0"/>
                <a:sym typeface="Arial"/>
              </a:rPr>
              <a:t> </a:t>
            </a:r>
            <a:r>
              <a:rPr lang="de-DE" dirty="0" err="1">
                <a:latin typeface="Aptos" panose="020B0004020202020204" pitchFamily="34" charset="0"/>
                <a:sym typeface="Arial"/>
              </a:rPr>
              <a:t>important</a:t>
            </a:r>
            <a:r>
              <a:rPr lang="de-DE" dirty="0">
                <a:latin typeface="Aptos" panose="020B0004020202020204" pitchFamily="34" charset="0"/>
                <a:sym typeface="Arial"/>
              </a:rPr>
              <a:t> </a:t>
            </a:r>
            <a:r>
              <a:rPr lang="de-DE" dirty="0" err="1">
                <a:latin typeface="Aptos" panose="020B0004020202020204" pitchFamily="34" charset="0"/>
                <a:sym typeface="Arial"/>
              </a:rPr>
              <a:t>because</a:t>
            </a:r>
            <a:r>
              <a:rPr lang="de-DE" dirty="0">
                <a:latin typeface="Aptos" panose="020B0004020202020204" pitchFamily="34" charset="0"/>
                <a:sym typeface="Arial"/>
              </a:rPr>
              <a:t> </a:t>
            </a:r>
            <a:r>
              <a:rPr lang="de-DE" dirty="0" err="1">
                <a:latin typeface="Aptos" panose="020B0004020202020204" pitchFamily="34" charset="0"/>
                <a:sym typeface="Arial"/>
              </a:rPr>
              <a:t>it</a:t>
            </a:r>
            <a:r>
              <a:rPr lang="de-DE" dirty="0">
                <a:latin typeface="Aptos" panose="020B0004020202020204" pitchFamily="34" charset="0"/>
                <a:sym typeface="Arial"/>
              </a:rPr>
              <a:t> </a:t>
            </a:r>
            <a:r>
              <a:rPr lang="de-DE" dirty="0" err="1">
                <a:latin typeface="Aptos" panose="020B0004020202020204" pitchFamily="34" charset="0"/>
                <a:sym typeface="Arial"/>
              </a:rPr>
              <a:t>determines</a:t>
            </a:r>
            <a:r>
              <a:rPr lang="de-DE" dirty="0">
                <a:latin typeface="Aptos" panose="020B0004020202020204" pitchFamily="34" charset="0"/>
                <a:sym typeface="Arial"/>
              </a:rPr>
              <a:t> </a:t>
            </a:r>
            <a:r>
              <a:rPr lang="de-DE" b="1" dirty="0" err="1">
                <a:solidFill>
                  <a:schemeClr val="lt2"/>
                </a:solidFill>
                <a:latin typeface="Aptos" panose="020B0004020202020204" pitchFamily="34" charset="0"/>
                <a:sym typeface="Arial"/>
              </a:rPr>
              <a:t>who</a:t>
            </a:r>
            <a:r>
              <a:rPr lang="de-DE" b="1" dirty="0">
                <a:solidFill>
                  <a:schemeClr val="lt2"/>
                </a:solidFill>
                <a:latin typeface="Aptos" panose="020B0004020202020204" pitchFamily="34" charset="0"/>
                <a:sym typeface="Arial"/>
              </a:rPr>
              <a:t> will </a:t>
            </a:r>
            <a:r>
              <a:rPr lang="de-DE" b="1" dirty="0" err="1">
                <a:solidFill>
                  <a:schemeClr val="lt2"/>
                </a:solidFill>
                <a:latin typeface="Aptos" panose="020B0004020202020204" pitchFamily="34" charset="0"/>
                <a:sym typeface="Arial"/>
              </a:rPr>
              <a:t>be</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able</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to</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compete</a:t>
            </a:r>
            <a:r>
              <a:rPr lang="de-DE" b="1" dirty="0">
                <a:solidFill>
                  <a:schemeClr val="lt2"/>
                </a:solidFill>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your</a:t>
            </a:r>
            <a:r>
              <a:rPr lang="de-DE" dirty="0">
                <a:latin typeface="Aptos" panose="020B0004020202020204" pitchFamily="34" charset="0"/>
                <a:sym typeface="Arial"/>
              </a:rPr>
              <a:t> </a:t>
            </a:r>
            <a:r>
              <a:rPr lang="de-DE" dirty="0" err="1">
                <a:latin typeface="Aptos" panose="020B0004020202020204" pitchFamily="34" charset="0"/>
                <a:sym typeface="Arial"/>
              </a:rPr>
              <a:t>contract</a:t>
            </a:r>
            <a:r>
              <a:rPr lang="de-DE" dirty="0">
                <a:latin typeface="Aptos" panose="020B0004020202020204" pitchFamily="34" charset="0"/>
                <a:sym typeface="Arial"/>
              </a:rPr>
              <a:t> and </a:t>
            </a:r>
            <a:r>
              <a:rPr lang="de-DE" dirty="0" err="1">
                <a:latin typeface="Aptos" panose="020B0004020202020204" pitchFamily="34" charset="0"/>
                <a:sym typeface="Arial"/>
              </a:rPr>
              <a:t>how</a:t>
            </a:r>
            <a:r>
              <a:rPr lang="de-DE" dirty="0">
                <a:latin typeface="Aptos" panose="020B0004020202020204" pitchFamily="34" charset="0"/>
                <a:sym typeface="Arial"/>
              </a:rPr>
              <a:t> </a:t>
            </a:r>
            <a:r>
              <a:rPr lang="de-DE" dirty="0" err="1">
                <a:latin typeface="Aptos" panose="020B0004020202020204" pitchFamily="34" charset="0"/>
                <a:sym typeface="Arial"/>
              </a:rPr>
              <a:t>you</a:t>
            </a:r>
            <a:r>
              <a:rPr lang="de-DE" dirty="0">
                <a:latin typeface="Aptos" panose="020B0004020202020204" pitchFamily="34" charset="0"/>
                <a:sym typeface="Arial"/>
              </a:rPr>
              <a:t> </a:t>
            </a:r>
            <a:r>
              <a:rPr lang="de-DE" dirty="0" err="1">
                <a:latin typeface="Aptos" panose="020B0004020202020204" pitchFamily="34" charset="0"/>
                <a:sym typeface="Arial"/>
              </a:rPr>
              <a:t>apply</a:t>
            </a:r>
            <a:r>
              <a:rPr lang="de-DE" dirty="0">
                <a:latin typeface="Aptos" panose="020B0004020202020204" pitchFamily="34" charset="0"/>
                <a:sym typeface="Arial"/>
              </a:rPr>
              <a:t> </a:t>
            </a:r>
            <a:r>
              <a:rPr lang="de-DE" dirty="0" err="1">
                <a:latin typeface="Aptos" panose="020B0004020202020204" pitchFamily="34" charset="0"/>
                <a:sym typeface="Arial"/>
              </a:rPr>
              <a:t>certain</a:t>
            </a:r>
            <a:r>
              <a:rPr lang="de-DE" dirty="0">
                <a:latin typeface="Aptos" panose="020B0004020202020204" pitchFamily="34" charset="0"/>
                <a:sym typeface="Arial"/>
              </a:rPr>
              <a:t> </a:t>
            </a:r>
            <a:r>
              <a:rPr lang="de-DE" dirty="0" err="1">
                <a:latin typeface="Aptos" panose="020B0004020202020204" pitchFamily="34" charset="0"/>
                <a:sym typeface="Arial"/>
              </a:rPr>
              <a:t>criteria</a:t>
            </a:r>
            <a:endParaRPr dirty="0">
              <a:latin typeface="Aptos" panose="020B0004020202020204" pitchFamily="34" charset="0"/>
              <a:sym typeface="Arial"/>
            </a:endParaRPr>
          </a:p>
          <a:p>
            <a:pPr marL="0" lvl="0" indent="0" algn="l" rtl="0">
              <a:lnSpc>
                <a:spcPct val="90000"/>
              </a:lnSpc>
              <a:spcBef>
                <a:spcPts val="1800"/>
              </a:spcBef>
              <a:spcAft>
                <a:spcPts val="0"/>
              </a:spcAft>
              <a:buSzPts val="2000"/>
              <a:buNone/>
            </a:pPr>
            <a:endParaRPr dirty="0">
              <a:latin typeface="Aptos" panose="020B000402020202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3"/>
          <p:cNvSpPr txBox="1">
            <a:spLocks noGrp="1"/>
          </p:cNvSpPr>
          <p:nvPr>
            <p:ph type="title"/>
          </p:nvPr>
        </p:nvSpPr>
        <p:spPr>
          <a:xfrm>
            <a:off x="594360" y="432873"/>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Advantages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flexible </a:t>
            </a:r>
            <a:r>
              <a:rPr lang="de-DE" dirty="0" err="1">
                <a:latin typeface="Aptos Serif" panose="02020604070405020304" pitchFamily="18" charset="0"/>
                <a:ea typeface="Arial"/>
                <a:cs typeface="Aptos Serif" panose="02020604070405020304" pitchFamily="18" charset="0"/>
                <a:sym typeface="Arial"/>
              </a:rPr>
              <a:t>procedures</a:t>
            </a:r>
            <a:endParaRPr dirty="0">
              <a:latin typeface="Aptos Serif" panose="02020604070405020304" pitchFamily="18" charset="0"/>
              <a:ea typeface="Arial"/>
              <a:cs typeface="Aptos Serif" panose="02020604070405020304" pitchFamily="18" charset="0"/>
              <a:sym typeface="Arial"/>
            </a:endParaRPr>
          </a:p>
        </p:txBody>
      </p:sp>
      <p:sp>
        <p:nvSpPr>
          <p:cNvPr id="283" name="Google Shape;283;p53"/>
          <p:cNvSpPr txBox="1">
            <a:spLocks noGrp="1"/>
          </p:cNvSpPr>
          <p:nvPr>
            <p:ph type="body" idx="1"/>
          </p:nvPr>
        </p:nvSpPr>
        <p:spPr>
          <a:xfrm>
            <a:off x="594360" y="2676525"/>
            <a:ext cx="8854440" cy="3597470"/>
          </a:xfrm>
          <a:prstGeom prst="rect">
            <a:avLst/>
          </a:prstGeom>
          <a:noFill/>
          <a:ln>
            <a:noFill/>
          </a:ln>
        </p:spPr>
        <p:txBody>
          <a:bodyPr spcFirstLastPara="1" wrap="square" lIns="0" tIns="45700" rIns="0" bIns="0" anchor="t" anchorCtr="0">
            <a:normAutofit/>
          </a:bodyPr>
          <a:lstStyle/>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Competitive</a:t>
            </a:r>
            <a:r>
              <a:rPr lang="de-DE" dirty="0">
                <a:latin typeface="Aptos" panose="020B0004020202020204" pitchFamily="34" charset="0"/>
                <a:sym typeface="Arial"/>
              </a:rPr>
              <a:t> </a:t>
            </a:r>
            <a:r>
              <a:rPr lang="de-DE" dirty="0" err="1">
                <a:latin typeface="Aptos" panose="020B0004020202020204" pitchFamily="34" charset="0"/>
                <a:sym typeface="Arial"/>
              </a:rPr>
              <a:t>procedures</a:t>
            </a:r>
            <a:r>
              <a:rPr lang="de-DE" dirty="0">
                <a:latin typeface="Aptos" panose="020B0004020202020204" pitchFamily="34" charset="0"/>
                <a:sym typeface="Arial"/>
              </a:rPr>
              <a:t> (</a:t>
            </a:r>
            <a:r>
              <a:rPr lang="de-DE" dirty="0" err="1">
                <a:latin typeface="Aptos" panose="020B0004020202020204" pitchFamily="34" charset="0"/>
                <a:sym typeface="Arial"/>
              </a:rPr>
              <a:t>negotiation</a:t>
            </a:r>
            <a:r>
              <a:rPr lang="de-DE" dirty="0">
                <a:latin typeface="Aptos" panose="020B0004020202020204" pitchFamily="34" charset="0"/>
                <a:sym typeface="Arial"/>
              </a:rPr>
              <a:t>, </a:t>
            </a:r>
            <a:r>
              <a:rPr lang="de-DE" dirty="0" err="1">
                <a:latin typeface="Aptos" panose="020B0004020202020204" pitchFamily="34" charset="0"/>
                <a:sym typeface="Arial"/>
              </a:rPr>
              <a:t>dialogue</a:t>
            </a:r>
            <a:r>
              <a:rPr lang="de-DE" dirty="0">
                <a:latin typeface="Aptos" panose="020B0004020202020204" pitchFamily="34" charset="0"/>
                <a:sym typeface="Arial"/>
              </a:rPr>
              <a:t>, </a:t>
            </a:r>
            <a:r>
              <a:rPr lang="de-DE" dirty="0" err="1">
                <a:latin typeface="Aptos" panose="020B0004020202020204" pitchFamily="34" charset="0"/>
                <a:sym typeface="Arial"/>
              </a:rPr>
              <a:t>innovation</a:t>
            </a:r>
            <a:r>
              <a:rPr lang="de-DE" dirty="0">
                <a:latin typeface="Aptos" panose="020B0004020202020204" pitchFamily="34" charset="0"/>
                <a:sym typeface="Arial"/>
              </a:rPr>
              <a:t> </a:t>
            </a:r>
            <a:r>
              <a:rPr lang="de-DE" dirty="0" err="1">
                <a:latin typeface="Aptos" panose="020B0004020202020204" pitchFamily="34" charset="0"/>
                <a:sym typeface="Arial"/>
              </a:rPr>
              <a:t>partnership</a:t>
            </a:r>
            <a:r>
              <a:rPr lang="de-DE" dirty="0">
                <a:latin typeface="Aptos" panose="020B0004020202020204" pitchFamily="34" charset="0"/>
                <a:sym typeface="Arial"/>
              </a:rPr>
              <a:t>) </a:t>
            </a:r>
            <a:r>
              <a:rPr lang="de-DE" dirty="0" err="1">
                <a:latin typeface="Aptos" panose="020B0004020202020204" pitchFamily="34" charset="0"/>
                <a:sym typeface="Arial"/>
              </a:rPr>
              <a:t>offer</a:t>
            </a:r>
            <a:r>
              <a:rPr lang="de-DE" dirty="0">
                <a:latin typeface="Aptos" panose="020B0004020202020204" pitchFamily="34" charset="0"/>
                <a:sym typeface="Arial"/>
              </a:rPr>
              <a:t> </a:t>
            </a:r>
            <a:r>
              <a:rPr lang="de-DE" dirty="0" err="1">
                <a:latin typeface="Aptos" panose="020B0004020202020204" pitchFamily="34" charset="0"/>
                <a:sym typeface="Arial"/>
              </a:rPr>
              <a:t>more</a:t>
            </a:r>
            <a:r>
              <a:rPr lang="de-DE" dirty="0">
                <a:latin typeface="Aptos" panose="020B0004020202020204" pitchFamily="34" charset="0"/>
                <a:sym typeface="Arial"/>
              </a:rPr>
              <a:t> </a:t>
            </a:r>
            <a:r>
              <a:rPr lang="de-DE" dirty="0" err="1">
                <a:latin typeface="Aptos" panose="020B0004020202020204" pitchFamily="34" charset="0"/>
                <a:sym typeface="Arial"/>
              </a:rPr>
              <a:t>flexibility</a:t>
            </a:r>
            <a:r>
              <a:rPr lang="de-DE" dirty="0">
                <a:latin typeface="Aptos" panose="020B0004020202020204" pitchFamily="34" charset="0"/>
                <a:sym typeface="Arial"/>
              </a:rPr>
              <a:t> </a:t>
            </a:r>
            <a:r>
              <a:rPr lang="de-DE" dirty="0" err="1">
                <a:latin typeface="Aptos" panose="020B0004020202020204" pitchFamily="34" charset="0"/>
                <a:sym typeface="Arial"/>
              </a:rPr>
              <a:t>than</a:t>
            </a:r>
            <a:r>
              <a:rPr lang="de-DE" dirty="0">
                <a:latin typeface="Aptos" panose="020B0004020202020204" pitchFamily="34" charset="0"/>
                <a:sym typeface="Arial"/>
              </a:rPr>
              <a:t> open/</a:t>
            </a:r>
            <a:r>
              <a:rPr lang="de-DE" dirty="0" err="1">
                <a:latin typeface="Aptos" panose="020B0004020202020204" pitchFamily="34" charset="0"/>
                <a:sym typeface="Arial"/>
              </a:rPr>
              <a:t>restricted</a:t>
            </a:r>
            <a:r>
              <a:rPr lang="de-DE" dirty="0">
                <a:latin typeface="Aptos" panose="020B0004020202020204" pitchFamily="34" charset="0"/>
                <a:sym typeface="Arial"/>
              </a:rPr>
              <a:t> </a:t>
            </a:r>
            <a:r>
              <a:rPr lang="de-DE" dirty="0" err="1">
                <a:latin typeface="Aptos" panose="020B0004020202020204" pitchFamily="34" charset="0"/>
                <a:sym typeface="Arial"/>
              </a:rPr>
              <a:t>procedures</a:t>
            </a:r>
            <a:r>
              <a:rPr lang="de-DE"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This </a:t>
            </a:r>
            <a:r>
              <a:rPr lang="de-DE" dirty="0" err="1">
                <a:latin typeface="Aptos" panose="020B0004020202020204" pitchFamily="34" charset="0"/>
                <a:sym typeface="Arial"/>
              </a:rPr>
              <a:t>can</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helpful</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especially</a:t>
            </a:r>
            <a:r>
              <a:rPr lang="de-DE" dirty="0">
                <a:latin typeface="Aptos" panose="020B0004020202020204" pitchFamily="34" charset="0"/>
                <a:sym typeface="Arial"/>
              </a:rPr>
              <a:t> </a:t>
            </a:r>
            <a:r>
              <a:rPr lang="de-DE" dirty="0" err="1">
                <a:latin typeface="Aptos" panose="020B0004020202020204" pitchFamily="34" charset="0"/>
                <a:sym typeface="Arial"/>
              </a:rPr>
              <a:t>when</a:t>
            </a:r>
            <a:r>
              <a:rPr lang="de-DE" dirty="0">
                <a:latin typeface="Aptos" panose="020B0004020202020204" pitchFamily="34" charset="0"/>
                <a:sym typeface="Arial"/>
              </a:rPr>
              <a:t> </a:t>
            </a:r>
            <a:r>
              <a:rPr lang="de-DE" dirty="0" err="1">
                <a:latin typeface="Aptos" panose="020B0004020202020204" pitchFamily="34" charset="0"/>
                <a:sym typeface="Arial"/>
              </a:rPr>
              <a:t>detailed</a:t>
            </a:r>
            <a:r>
              <a:rPr lang="de-DE" dirty="0">
                <a:latin typeface="Aptos" panose="020B0004020202020204" pitchFamily="34" charset="0"/>
                <a:sym typeface="Arial"/>
              </a:rPr>
              <a:t> </a:t>
            </a:r>
            <a:r>
              <a:rPr lang="de-DE" dirty="0" err="1">
                <a:latin typeface="Aptos" panose="020B0004020202020204" pitchFamily="34" charset="0"/>
                <a:sym typeface="Arial"/>
              </a:rPr>
              <a:t>minimum</a:t>
            </a:r>
            <a:r>
              <a:rPr lang="de-DE" dirty="0">
                <a:latin typeface="Aptos" panose="020B0004020202020204" pitchFamily="34" charset="0"/>
                <a:sym typeface="Arial"/>
              </a:rPr>
              <a:t> </a:t>
            </a:r>
            <a:r>
              <a:rPr lang="de-DE" dirty="0" err="1">
                <a:latin typeface="Aptos" panose="020B0004020202020204" pitchFamily="34" charset="0"/>
                <a:sym typeface="Arial"/>
              </a:rPr>
              <a:t>criteria</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difficult</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establish</a:t>
            </a:r>
            <a:r>
              <a:rPr lang="de-DE" dirty="0">
                <a:latin typeface="Aptos" panose="020B0004020202020204" pitchFamily="34" charset="0"/>
                <a:sym typeface="Arial"/>
              </a:rPr>
              <a:t> due </a:t>
            </a:r>
            <a:r>
              <a:rPr lang="de-DE" dirty="0" err="1">
                <a:latin typeface="Aptos" panose="020B0004020202020204" pitchFamily="34" charset="0"/>
                <a:sym typeface="Arial"/>
              </a:rPr>
              <a:t>to</a:t>
            </a:r>
            <a:r>
              <a:rPr lang="de-DE" dirty="0">
                <a:latin typeface="Aptos" panose="020B0004020202020204" pitchFamily="34" charset="0"/>
                <a:sym typeface="Arial"/>
              </a:rPr>
              <a:t> a limited </a:t>
            </a:r>
            <a:r>
              <a:rPr lang="de-DE" dirty="0" err="1">
                <a:latin typeface="Aptos" panose="020B0004020202020204" pitchFamily="34" charset="0"/>
                <a:sym typeface="Arial"/>
              </a:rPr>
              <a:t>market</a:t>
            </a:r>
            <a:r>
              <a:rPr lang="de-DE" dirty="0">
                <a:latin typeface="Aptos" panose="020B0004020202020204" pitchFamily="34" charset="0"/>
                <a:sym typeface="Arial"/>
              </a:rPr>
              <a:t> </a:t>
            </a:r>
            <a:r>
              <a:rPr lang="de-DE" dirty="0" err="1">
                <a:latin typeface="Aptos" panose="020B0004020202020204" pitchFamily="34" charset="0"/>
                <a:sym typeface="Arial"/>
              </a:rPr>
              <a:t>knowledge</a:t>
            </a:r>
            <a:r>
              <a:rPr lang="de-DE"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Market </a:t>
            </a:r>
            <a:r>
              <a:rPr lang="de-DE" dirty="0" err="1">
                <a:latin typeface="Aptos" panose="020B0004020202020204" pitchFamily="34" charset="0"/>
                <a:sym typeface="Arial"/>
              </a:rPr>
              <a:t>engagement</a:t>
            </a:r>
            <a:r>
              <a:rPr lang="de-DE" dirty="0">
                <a:latin typeface="Aptos" panose="020B0004020202020204" pitchFamily="34" charset="0"/>
                <a:sym typeface="Arial"/>
              </a:rPr>
              <a:t> </a:t>
            </a:r>
            <a:r>
              <a:rPr lang="de-DE" dirty="0" err="1">
                <a:latin typeface="Aptos" panose="020B0004020202020204" pitchFamily="34" charset="0"/>
                <a:sym typeface="Arial"/>
              </a:rPr>
              <a:t>can</a:t>
            </a:r>
            <a:r>
              <a:rPr lang="de-DE" dirty="0">
                <a:latin typeface="Aptos" panose="020B0004020202020204" pitchFamily="34" charset="0"/>
                <a:sym typeface="Arial"/>
              </a:rPr>
              <a:t> also </a:t>
            </a:r>
            <a:r>
              <a:rPr lang="de-DE" dirty="0" err="1">
                <a:latin typeface="Aptos" panose="020B0004020202020204" pitchFamily="34" charset="0"/>
                <a:sym typeface="Arial"/>
              </a:rPr>
              <a:t>address</a:t>
            </a:r>
            <a:r>
              <a:rPr lang="de-DE" dirty="0">
                <a:latin typeface="Aptos" panose="020B0004020202020204" pitchFamily="34" charset="0"/>
                <a:sym typeface="Arial"/>
              </a:rPr>
              <a:t> </a:t>
            </a:r>
            <a:r>
              <a:rPr lang="de-DE" dirty="0" err="1">
                <a:latin typeface="Aptos" panose="020B0004020202020204" pitchFamily="34" charset="0"/>
                <a:sym typeface="Arial"/>
              </a:rPr>
              <a:t>this</a:t>
            </a:r>
            <a:r>
              <a:rPr lang="de-DE" dirty="0">
                <a:latin typeface="Aptos" panose="020B0004020202020204" pitchFamily="34" charset="0"/>
                <a:sym typeface="Arial"/>
              </a:rPr>
              <a:t> </a:t>
            </a:r>
            <a:r>
              <a:rPr lang="de-DE" dirty="0" err="1">
                <a:latin typeface="Aptos" panose="020B0004020202020204" pitchFamily="34" charset="0"/>
                <a:sym typeface="Arial"/>
              </a:rPr>
              <a:t>issue</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594360" y="1459815"/>
            <a:ext cx="6964974"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3. </a:t>
            </a:r>
            <a:r>
              <a:rPr lang="de-DE" dirty="0" err="1">
                <a:latin typeface="Aptos Serif" panose="02020604070405020304" pitchFamily="18" charset="0"/>
                <a:ea typeface="Arial"/>
                <a:cs typeface="Aptos Serif" panose="02020604070405020304" pitchFamily="18" charset="0"/>
                <a:sym typeface="Arial"/>
              </a:rPr>
              <a:t>Integrating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Sustainability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into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ea typeface="Arial"/>
                <a:cs typeface="Aptos Serif" panose="02020604070405020304" pitchFamily="18" charset="0"/>
                <a:sym typeface="Arial"/>
              </a:rPr>
            </a:b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289" name="Google Shape;289;p54"/>
          <p:cNvSpPr>
            <a:spLocks noGrp="1"/>
          </p:cNvSpPr>
          <p:nvPr>
            <p:ph type="pic" idx="2"/>
          </p:nvPr>
        </p:nvSpPr>
        <p:spPr>
          <a:xfrm flipH="1">
            <a:off x="7240858" y="0"/>
            <a:ext cx="4951140" cy="6858000"/>
          </a:xfrm>
          <a:prstGeom prst="flowChartDelay">
            <a:avLst/>
          </a:prstGeom>
          <a:solidFill>
            <a:srgbClr val="87C3CD"/>
          </a:solidFill>
          <a:ln>
            <a:noFill/>
          </a:ln>
        </p:spPr>
        <p:txBody>
          <a:bodyPr/>
          <a:lstStyle/>
          <a:p>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5"/>
          <p:cNvSpPr txBox="1">
            <a:spLocks noGrp="1"/>
          </p:cNvSpPr>
          <p:nvPr>
            <p:ph type="title"/>
          </p:nvPr>
        </p:nvSpPr>
        <p:spPr>
          <a:xfrm>
            <a:off x="594360" y="475077"/>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Technical </a:t>
            </a:r>
            <a:r>
              <a:rPr lang="de-DE" dirty="0" err="1">
                <a:latin typeface="Aptos Serif" panose="02020604070405020304" pitchFamily="18" charset="0"/>
                <a:ea typeface="Arial"/>
                <a:cs typeface="Aptos Serif" panose="02020604070405020304" pitchFamily="18" charset="0"/>
                <a:sym typeface="Arial"/>
              </a:rPr>
              <a:t>Specifications</a:t>
            </a:r>
            <a:endParaRPr dirty="0">
              <a:latin typeface="Aptos Serif" panose="02020604070405020304" pitchFamily="18" charset="0"/>
              <a:ea typeface="Arial"/>
              <a:cs typeface="Aptos Serif" panose="02020604070405020304" pitchFamily="18" charset="0"/>
              <a:sym typeface="Arial"/>
            </a:endParaRPr>
          </a:p>
        </p:txBody>
      </p:sp>
      <p:sp>
        <p:nvSpPr>
          <p:cNvPr id="296" name="Google Shape;296;p55"/>
          <p:cNvSpPr txBox="1">
            <a:spLocks noGrp="1"/>
          </p:cNvSpPr>
          <p:nvPr>
            <p:ph type="body" idx="1"/>
          </p:nvPr>
        </p:nvSpPr>
        <p:spPr>
          <a:xfrm>
            <a:off x="594360" y="2404676"/>
            <a:ext cx="5092762" cy="3597470"/>
          </a:xfrm>
          <a:prstGeom prst="rect">
            <a:avLst/>
          </a:prstGeom>
          <a:noFill/>
          <a:ln>
            <a:noFill/>
          </a:ln>
        </p:spPr>
        <p:txBody>
          <a:bodyPr spcFirstLastPara="1" wrap="square" lIns="0" tIns="45700" rIns="0" bIns="0" anchor="t" anchorCtr="0">
            <a:normAutofit/>
          </a:bodyPr>
          <a:lstStyle/>
          <a:p>
            <a:pPr marL="0" lvl="0" indent="0" rtl="0">
              <a:lnSpc>
                <a:spcPct val="90000"/>
              </a:lnSpc>
              <a:spcBef>
                <a:spcPts val="1800"/>
              </a:spcBef>
              <a:spcAft>
                <a:spcPts val="0"/>
              </a:spcAft>
              <a:buSzPts val="2000"/>
              <a:buNone/>
            </a:pPr>
            <a:r>
              <a:rPr lang="de-DE" b="1" dirty="0">
                <a:latin typeface="Aptos" panose="020B0004020202020204" pitchFamily="34" charset="0"/>
                <a:sym typeface="Arial"/>
              </a:rPr>
              <a:t>Performance-</a:t>
            </a:r>
            <a:r>
              <a:rPr lang="de-DE" b="1" dirty="0" err="1">
                <a:latin typeface="Aptos" panose="020B0004020202020204" pitchFamily="34" charset="0"/>
                <a:sym typeface="Arial"/>
              </a:rPr>
              <a:t>based</a:t>
            </a:r>
            <a:r>
              <a:rPr lang="de-DE" b="1" dirty="0">
                <a:latin typeface="Aptos" panose="020B0004020202020204" pitchFamily="34" charset="0"/>
                <a:sym typeface="Arial"/>
              </a:rPr>
              <a:t> </a:t>
            </a:r>
            <a:r>
              <a:rPr lang="de-DE" b="1" dirty="0" err="1">
                <a:latin typeface="Aptos" panose="020B0004020202020204" pitchFamily="34" charset="0"/>
                <a:sym typeface="Arial"/>
              </a:rPr>
              <a:t>or</a:t>
            </a:r>
            <a:r>
              <a:rPr lang="de-DE" b="1" dirty="0">
                <a:latin typeface="Aptos" panose="020B0004020202020204" pitchFamily="34" charset="0"/>
                <a:sym typeface="Arial"/>
              </a:rPr>
              <a:t> </a:t>
            </a:r>
            <a:r>
              <a:rPr lang="de-DE" b="1" dirty="0" err="1">
                <a:latin typeface="Aptos" panose="020B0004020202020204" pitchFamily="34" charset="0"/>
                <a:sym typeface="Arial"/>
              </a:rPr>
              <a:t>functional</a:t>
            </a:r>
            <a:r>
              <a:rPr lang="de-DE" b="1" dirty="0">
                <a:latin typeface="Aptos" panose="020B0004020202020204" pitchFamily="34" charset="0"/>
                <a:sym typeface="Arial"/>
              </a:rPr>
              <a:t> </a:t>
            </a:r>
            <a:r>
              <a:rPr lang="de-DE" b="1" dirty="0" err="1">
                <a:latin typeface="Aptos" panose="020B0004020202020204" pitchFamily="34" charset="0"/>
                <a:sym typeface="Arial"/>
              </a:rPr>
              <a:t>specification</a:t>
            </a:r>
            <a:endParaRPr lang="de-DE" b="1" dirty="0">
              <a:latin typeface="Aptos" panose="020B0004020202020204" pitchFamily="34" charset="0"/>
              <a:sym typeface="Arial"/>
            </a:endParaRPr>
          </a:p>
          <a:p>
            <a:pPr marL="0" indent="0"/>
            <a:r>
              <a:rPr lang="de-DE" dirty="0" err="1">
                <a:latin typeface="Aptos" panose="020B0004020202020204" pitchFamily="34" charset="0"/>
              </a:rPr>
              <a:t>Outlines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characteristics</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functions</a:t>
            </a:r>
            <a:r>
              <a:rPr lang="de-DE" dirty="0">
                <a:latin typeface="Aptos" panose="020B0004020202020204" pitchFamily="34" charset="0"/>
              </a:rPr>
              <a:t> </a:t>
            </a:r>
            <a:r>
              <a:rPr lang="de-DE" dirty="0" err="1">
                <a:latin typeface="Aptos" panose="020B0004020202020204" pitchFamily="34" charset="0"/>
              </a:rPr>
              <a:t>that</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product</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service</a:t>
            </a:r>
            <a:r>
              <a:rPr lang="de-DE" dirty="0">
                <a:latin typeface="Aptos" panose="020B0004020202020204" pitchFamily="34" charset="0"/>
              </a:rPr>
              <a:t> </a:t>
            </a:r>
            <a:r>
              <a:rPr lang="de-DE" dirty="0" err="1">
                <a:latin typeface="Aptos" panose="020B0004020202020204" pitchFamily="34" charset="0"/>
              </a:rPr>
              <a:t>must</a:t>
            </a:r>
            <a:r>
              <a:rPr lang="de-DE" dirty="0">
                <a:latin typeface="Aptos" panose="020B0004020202020204" pitchFamily="34" charset="0"/>
              </a:rPr>
              <a:t> </a:t>
            </a:r>
            <a:r>
              <a:rPr lang="de-DE" dirty="0" err="1">
                <a:latin typeface="Aptos" panose="020B0004020202020204" pitchFamily="34" charset="0"/>
              </a:rPr>
              <a:t>be</a:t>
            </a:r>
            <a:r>
              <a:rPr lang="de-DE" dirty="0">
                <a:latin typeface="Aptos" panose="020B0004020202020204" pitchFamily="34" charset="0"/>
              </a:rPr>
              <a:t> </a:t>
            </a:r>
            <a:r>
              <a:rPr lang="de-DE" dirty="0" err="1">
                <a:latin typeface="Aptos" panose="020B0004020202020204" pitchFamily="34" charset="0"/>
              </a:rPr>
              <a:t>capable</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performing</a:t>
            </a:r>
            <a:r>
              <a:rPr lang="de-DE" dirty="0">
                <a:latin typeface="Aptos" panose="020B0004020202020204" pitchFamily="34" charset="0"/>
              </a:rPr>
              <a:t>, </a:t>
            </a:r>
            <a:r>
              <a:rPr lang="de-DE" dirty="0" err="1">
                <a:latin typeface="Aptos" panose="020B0004020202020204" pitchFamily="34" charset="0"/>
              </a:rPr>
              <a:t>focusing</a:t>
            </a:r>
            <a:r>
              <a:rPr lang="de-DE" dirty="0">
                <a:latin typeface="Aptos" panose="020B0004020202020204" pitchFamily="34" charset="0"/>
              </a:rPr>
              <a:t> on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it</a:t>
            </a:r>
            <a:r>
              <a:rPr lang="de-DE" dirty="0">
                <a:latin typeface="Aptos" panose="020B0004020202020204" pitchFamily="34" charset="0"/>
              </a:rPr>
              <a:t> </a:t>
            </a:r>
            <a:r>
              <a:rPr lang="de-DE" dirty="0" err="1">
                <a:latin typeface="Aptos" panose="020B0004020202020204" pitchFamily="34" charset="0"/>
              </a:rPr>
              <a:t>needs</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do </a:t>
            </a:r>
            <a:r>
              <a:rPr lang="de-DE" dirty="0" err="1">
                <a:latin typeface="Aptos" panose="020B0004020202020204" pitchFamily="34" charset="0"/>
              </a:rPr>
              <a:t>rather</a:t>
            </a:r>
            <a:r>
              <a:rPr lang="de-DE" dirty="0">
                <a:latin typeface="Aptos" panose="020B0004020202020204" pitchFamily="34" charset="0"/>
              </a:rPr>
              <a:t> </a:t>
            </a:r>
            <a:r>
              <a:rPr lang="de-DE" dirty="0" err="1">
                <a:latin typeface="Aptos" panose="020B0004020202020204" pitchFamily="34" charset="0"/>
              </a:rPr>
              <a:t>than</a:t>
            </a:r>
            <a:r>
              <a:rPr lang="de-DE" dirty="0">
                <a:latin typeface="Aptos" panose="020B0004020202020204" pitchFamily="34" charset="0"/>
              </a:rPr>
              <a:t> </a:t>
            </a:r>
            <a:r>
              <a:rPr lang="de-DE" dirty="0" err="1">
                <a:latin typeface="Aptos" panose="020B0004020202020204" pitchFamily="34" charset="0"/>
              </a:rPr>
              <a:t>how</a:t>
            </a:r>
            <a:r>
              <a:rPr lang="de-DE" dirty="0">
                <a:latin typeface="Aptos" panose="020B0004020202020204" pitchFamily="34" charset="0"/>
              </a:rPr>
              <a:t> </a:t>
            </a:r>
            <a:r>
              <a:rPr lang="de-DE" dirty="0" err="1">
                <a:latin typeface="Aptos" panose="020B0004020202020204" pitchFamily="34" charset="0"/>
              </a:rPr>
              <a:t>it</a:t>
            </a:r>
            <a:r>
              <a:rPr lang="de-DE" dirty="0">
                <a:latin typeface="Aptos" panose="020B0004020202020204" pitchFamily="34" charset="0"/>
              </a:rPr>
              <a:t>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made</a:t>
            </a:r>
            <a:endParaRPr lang="de-DE" dirty="0">
              <a:latin typeface="Aptos" panose="020B0004020202020204" pitchFamily="34" charset="0"/>
            </a:endParaRPr>
          </a:p>
          <a:p>
            <a:pPr marL="0" lvl="0" indent="0" rtl="0">
              <a:lnSpc>
                <a:spcPct val="90000"/>
              </a:lnSpc>
              <a:spcBef>
                <a:spcPts val="1800"/>
              </a:spcBef>
              <a:spcAft>
                <a:spcPts val="0"/>
              </a:spcAft>
              <a:buSzPts val="2000"/>
              <a:buNone/>
            </a:pPr>
            <a:endParaRPr dirty="0">
              <a:latin typeface="Aptos" panose="020B0004020202020204" pitchFamily="34" charset="0"/>
              <a:sym typeface="Arial"/>
            </a:endParaRPr>
          </a:p>
        </p:txBody>
      </p:sp>
      <p:sp>
        <p:nvSpPr>
          <p:cNvPr id="297" name="Google Shape;297;p55"/>
          <p:cNvSpPr txBox="1">
            <a:spLocks noGrp="1"/>
          </p:cNvSpPr>
          <p:nvPr>
            <p:ph type="body" idx="2"/>
          </p:nvPr>
        </p:nvSpPr>
        <p:spPr>
          <a:xfrm>
            <a:off x="5894255" y="2404676"/>
            <a:ext cx="5559253" cy="3597470"/>
          </a:xfrm>
          <a:prstGeom prst="rect">
            <a:avLst/>
          </a:prstGeom>
          <a:noFill/>
          <a:ln>
            <a:noFill/>
          </a:ln>
        </p:spPr>
        <p:txBody>
          <a:bodyPr spcFirstLastPara="1" wrap="square" lIns="0" tIns="45700" rIns="0" bIns="0" anchor="t" anchorCtr="0">
            <a:normAutofit/>
          </a:bodyPr>
          <a:lstStyle/>
          <a:p>
            <a:pPr marL="0" lvl="0" indent="0" rtl="0">
              <a:lnSpc>
                <a:spcPct val="90000"/>
              </a:lnSpc>
              <a:spcBef>
                <a:spcPts val="1800"/>
              </a:spcBef>
              <a:spcAft>
                <a:spcPts val="0"/>
              </a:spcAft>
              <a:buSzPts val="2000"/>
              <a:buNone/>
            </a:pPr>
            <a:r>
              <a:rPr lang="de-DE" b="1" dirty="0" err="1">
                <a:latin typeface="Aptos" panose="020B0004020202020204" pitchFamily="34" charset="0"/>
                <a:sym typeface="Arial"/>
              </a:rPr>
              <a:t>Specification</a:t>
            </a:r>
            <a:r>
              <a:rPr lang="de-DE" b="1" dirty="0">
                <a:latin typeface="Aptos" panose="020B0004020202020204" pitchFamily="34" charset="0"/>
                <a:sym typeface="Arial"/>
              </a:rPr>
              <a:t> </a:t>
            </a:r>
            <a:r>
              <a:rPr lang="de-DE" b="1" dirty="0" err="1">
                <a:latin typeface="Aptos" panose="020B0004020202020204" pitchFamily="34" charset="0"/>
                <a:sym typeface="Arial"/>
              </a:rPr>
              <a:t>based</a:t>
            </a:r>
            <a:r>
              <a:rPr lang="de-DE" b="1" dirty="0">
                <a:latin typeface="Aptos" panose="020B0004020202020204" pitchFamily="34" charset="0"/>
                <a:sym typeface="Arial"/>
              </a:rPr>
              <a:t> on </a:t>
            </a:r>
            <a:r>
              <a:rPr lang="de-DE" b="1" dirty="0" err="1">
                <a:latin typeface="Aptos" panose="020B0004020202020204" pitchFamily="34" charset="0"/>
                <a:sym typeface="Arial"/>
              </a:rPr>
              <a:t>standards</a:t>
            </a:r>
            <a:endParaRPr lang="de-DE" b="1" dirty="0">
              <a:latin typeface="Aptos" panose="020B0004020202020204" pitchFamily="34" charset="0"/>
              <a:sym typeface="Arial"/>
            </a:endParaRPr>
          </a:p>
          <a:p>
            <a:pPr marL="0" indent="0"/>
            <a:r>
              <a:rPr lang="de-DE" dirty="0" err="1">
                <a:latin typeface="Aptos" panose="020B0004020202020204" pitchFamily="34" charset="0"/>
              </a:rPr>
              <a:t>Refers</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 </a:t>
            </a:r>
            <a:r>
              <a:rPr lang="de-DE" dirty="0" err="1">
                <a:latin typeface="Aptos" panose="020B0004020202020204" pitchFamily="34" charset="0"/>
              </a:rPr>
              <a:t>set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technical</a:t>
            </a:r>
            <a:r>
              <a:rPr lang="de-DE" dirty="0">
                <a:latin typeface="Aptos" panose="020B0004020202020204" pitchFamily="34" charset="0"/>
              </a:rPr>
              <a:t> </a:t>
            </a:r>
            <a:r>
              <a:rPr lang="de-DE" dirty="0" err="1">
                <a:latin typeface="Aptos" panose="020B0004020202020204" pitchFamily="34" charset="0"/>
              </a:rPr>
              <a:t>requirements</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that</a:t>
            </a:r>
            <a:r>
              <a:rPr lang="de-DE" dirty="0">
                <a:latin typeface="Aptos" panose="020B0004020202020204" pitchFamily="34" charset="0"/>
              </a:rPr>
              <a:t> a </a:t>
            </a:r>
            <a:r>
              <a:rPr lang="de-DE" dirty="0" err="1">
                <a:latin typeface="Aptos" panose="020B0004020202020204" pitchFamily="34" charset="0"/>
              </a:rPr>
              <a:t>product</a:t>
            </a:r>
            <a:r>
              <a:rPr lang="de-DE" dirty="0">
                <a:latin typeface="Aptos" panose="020B0004020202020204" pitchFamily="34" charset="0"/>
              </a:rPr>
              <a:t>, </a:t>
            </a:r>
            <a:r>
              <a:rPr lang="de-DE" dirty="0" err="1">
                <a:latin typeface="Aptos" panose="020B0004020202020204" pitchFamily="34" charset="0"/>
              </a:rPr>
              <a:t>service</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work</a:t>
            </a:r>
            <a:r>
              <a:rPr lang="de-DE" dirty="0">
                <a:latin typeface="Aptos" panose="020B0004020202020204" pitchFamily="34" charset="0"/>
              </a:rPr>
              <a:t> </a:t>
            </a:r>
            <a:r>
              <a:rPr lang="de-DE" dirty="0" err="1">
                <a:latin typeface="Aptos" panose="020B0004020202020204" pitchFamily="34" charset="0"/>
              </a:rPr>
              <a:t>must</a:t>
            </a:r>
            <a:r>
              <a:rPr lang="de-DE" dirty="0">
                <a:latin typeface="Aptos" panose="020B0004020202020204" pitchFamily="34" charset="0"/>
              </a:rPr>
              <a:t> </a:t>
            </a:r>
            <a:r>
              <a:rPr lang="de-DE" dirty="0" err="1">
                <a:latin typeface="Aptos" panose="020B0004020202020204" pitchFamily="34" charset="0"/>
              </a:rPr>
              <a:t>meet</a:t>
            </a:r>
            <a:r>
              <a:rPr lang="de-DE" dirty="0">
                <a:latin typeface="Aptos" panose="020B0004020202020204" pitchFamily="34" charset="0"/>
              </a:rPr>
              <a:t>, </a:t>
            </a:r>
            <a:r>
              <a:rPr lang="de-DE" dirty="0" err="1">
                <a:latin typeface="Aptos" panose="020B0004020202020204" pitchFamily="34" charset="0"/>
              </a:rPr>
              <a:t>which</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derived</a:t>
            </a:r>
            <a:r>
              <a:rPr lang="de-DE" dirty="0">
                <a:latin typeface="Aptos" panose="020B0004020202020204" pitchFamily="34" charset="0"/>
              </a:rPr>
              <a:t> </a:t>
            </a:r>
            <a:r>
              <a:rPr lang="de-DE" dirty="0" err="1">
                <a:latin typeface="Aptos" panose="020B0004020202020204" pitchFamily="34" charset="0"/>
              </a:rPr>
              <a:t>from</a:t>
            </a:r>
            <a:r>
              <a:rPr lang="de-DE" dirty="0">
                <a:latin typeface="Aptos" panose="020B0004020202020204" pitchFamily="34" charset="0"/>
              </a:rPr>
              <a:t> </a:t>
            </a:r>
            <a:r>
              <a:rPr lang="de-DE" dirty="0" err="1">
                <a:latin typeface="Aptos" panose="020B0004020202020204" pitchFamily="34" charset="0"/>
              </a:rPr>
              <a:t>established</a:t>
            </a:r>
            <a:r>
              <a:rPr lang="de-DE" dirty="0">
                <a:latin typeface="Aptos" panose="020B0004020202020204" pitchFamily="34" charset="0"/>
              </a:rPr>
              <a:t> national </a:t>
            </a:r>
            <a:r>
              <a:rPr lang="de-DE" dirty="0" err="1">
                <a:latin typeface="Aptos" panose="020B0004020202020204" pitchFamily="34" charset="0"/>
              </a:rPr>
              <a:t>or</a:t>
            </a:r>
            <a:r>
              <a:rPr lang="de-DE" dirty="0">
                <a:latin typeface="Aptos" panose="020B0004020202020204" pitchFamily="34" charset="0"/>
              </a:rPr>
              <a:t> international </a:t>
            </a:r>
            <a:r>
              <a:rPr lang="de-DE" dirty="0" err="1">
                <a:latin typeface="Aptos" panose="020B0004020202020204" pitchFamily="34" charset="0"/>
              </a:rPr>
              <a:t>standards</a:t>
            </a:r>
            <a:r>
              <a:rPr lang="de-DE" dirty="0">
                <a:latin typeface="Aptos" panose="020B0004020202020204" pitchFamily="34" charset="0"/>
              </a:rPr>
              <a:t>. These </a:t>
            </a:r>
            <a:r>
              <a:rPr lang="de-DE" dirty="0" err="1">
                <a:latin typeface="Aptos" panose="020B0004020202020204" pitchFamily="34" charset="0"/>
              </a:rPr>
              <a:t>standards</a:t>
            </a:r>
            <a:r>
              <a:rPr lang="de-DE" dirty="0">
                <a:latin typeface="Aptos" panose="020B0004020202020204" pitchFamily="34" charset="0"/>
              </a:rPr>
              <a:t> </a:t>
            </a:r>
            <a:r>
              <a:rPr lang="de-DE" dirty="0" err="1">
                <a:latin typeface="Aptos" panose="020B0004020202020204" pitchFamily="34" charset="0"/>
              </a:rPr>
              <a:t>define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quality</a:t>
            </a:r>
            <a:r>
              <a:rPr lang="de-DE" dirty="0">
                <a:latin typeface="Aptos" panose="020B0004020202020204" pitchFamily="34" charset="0"/>
              </a:rPr>
              <a:t>, </a:t>
            </a:r>
            <a:r>
              <a:rPr lang="de-DE" dirty="0" err="1">
                <a:latin typeface="Aptos" panose="020B0004020202020204" pitchFamily="34" charset="0"/>
              </a:rPr>
              <a:t>safety</a:t>
            </a:r>
            <a:r>
              <a:rPr lang="de-DE" dirty="0">
                <a:latin typeface="Aptos" panose="020B0004020202020204" pitchFamily="34" charset="0"/>
              </a:rPr>
              <a:t>, </a:t>
            </a:r>
            <a:r>
              <a:rPr lang="de-DE" dirty="0" err="1">
                <a:latin typeface="Aptos" panose="020B0004020202020204" pitchFamily="34" charset="0"/>
              </a:rPr>
              <a:t>performance</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sustainability</a:t>
            </a:r>
            <a:r>
              <a:rPr lang="de-DE" dirty="0">
                <a:latin typeface="Aptos" panose="020B0004020202020204" pitchFamily="34" charset="0"/>
              </a:rPr>
              <a:t> </a:t>
            </a:r>
            <a:r>
              <a:rPr lang="de-DE" dirty="0" err="1">
                <a:latin typeface="Aptos" panose="020B0004020202020204" pitchFamily="34" charset="0"/>
              </a:rPr>
              <a:t>requirements</a:t>
            </a:r>
            <a:r>
              <a:rPr lang="de-DE" dirty="0">
                <a:latin typeface="Aptos" panose="020B0004020202020204" pitchFamily="34" charset="0"/>
              </a:rPr>
              <a:t> </a:t>
            </a:r>
            <a:r>
              <a:rPr lang="de-DE" dirty="0" err="1">
                <a:latin typeface="Aptos" panose="020B0004020202020204" pitchFamily="34" charset="0"/>
              </a:rPr>
              <a:t>that</a:t>
            </a:r>
            <a:r>
              <a:rPr lang="de-DE" dirty="0">
                <a:latin typeface="Aptos" panose="020B0004020202020204" pitchFamily="34" charset="0"/>
              </a:rPr>
              <a:t> </a:t>
            </a:r>
            <a:r>
              <a:rPr lang="de-DE" dirty="0" err="1">
                <a:latin typeface="Aptos" panose="020B0004020202020204" pitchFamily="34" charset="0"/>
              </a:rPr>
              <a:t>must</a:t>
            </a:r>
            <a:r>
              <a:rPr lang="de-DE" dirty="0">
                <a:latin typeface="Aptos" panose="020B0004020202020204" pitchFamily="34" charset="0"/>
              </a:rPr>
              <a:t> </a:t>
            </a:r>
            <a:r>
              <a:rPr lang="de-DE" dirty="0" err="1">
                <a:latin typeface="Aptos" panose="020B0004020202020204" pitchFamily="34" charset="0"/>
              </a:rPr>
              <a:t>be</a:t>
            </a:r>
            <a:r>
              <a:rPr lang="de-DE" dirty="0">
                <a:latin typeface="Aptos" panose="020B0004020202020204" pitchFamily="34" charset="0"/>
              </a:rPr>
              <a:t> </a:t>
            </a:r>
            <a:r>
              <a:rPr lang="de-DE" dirty="0" err="1">
                <a:latin typeface="Aptos" panose="020B0004020202020204" pitchFamily="34" charset="0"/>
              </a:rPr>
              <a:t>followed</a:t>
            </a:r>
            <a:endParaRPr lang="de-DE" dirty="0">
              <a:latin typeface="Aptos" panose="020B0004020202020204" pitchFamily="34" charset="0"/>
            </a:endParaRPr>
          </a:p>
          <a:p>
            <a:pPr marL="0" lvl="0" indent="0" rtl="0">
              <a:lnSpc>
                <a:spcPct val="90000"/>
              </a:lnSpc>
              <a:spcBef>
                <a:spcPts val="1800"/>
              </a:spcBef>
              <a:spcAft>
                <a:spcPts val="0"/>
              </a:spcAft>
              <a:buSzPts val="2000"/>
              <a:buNone/>
            </a:pPr>
            <a:endParaRPr dirty="0">
              <a:latin typeface="Aptos" panose="020B0004020202020204" pitchFamily="34"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710211bd9b_0_0"/>
          <p:cNvSpPr txBox="1">
            <a:spLocks noGrp="1"/>
          </p:cNvSpPr>
          <p:nvPr>
            <p:ph type="title"/>
          </p:nvPr>
        </p:nvSpPr>
        <p:spPr>
          <a:xfrm>
            <a:off x="594360" y="278129"/>
            <a:ext cx="9778500" cy="1494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Labels – </a:t>
            </a:r>
            <a:r>
              <a:rPr lang="de-DE" dirty="0" err="1">
                <a:latin typeface="Aptos Serif" panose="02020604070405020304" pitchFamily="18" charset="0"/>
                <a:ea typeface="Arial"/>
                <a:cs typeface="Aptos Serif" panose="02020604070405020304" pitchFamily="18" charset="0"/>
                <a:sym typeface="Arial"/>
              </a:rPr>
              <a:t>little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big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helpers</a:t>
            </a:r>
            <a:endParaRPr dirty="0">
              <a:latin typeface="Aptos Serif" panose="02020604070405020304" pitchFamily="18" charset="0"/>
              <a:ea typeface="Arial"/>
              <a:cs typeface="Aptos Serif" panose="02020604070405020304" pitchFamily="18" charset="0"/>
              <a:sym typeface="Arial"/>
            </a:endParaRPr>
          </a:p>
        </p:txBody>
      </p:sp>
      <p:sp>
        <p:nvSpPr>
          <p:cNvPr id="304" name="Google Shape;304;g3710211bd9b_0_0"/>
          <p:cNvSpPr txBox="1">
            <a:spLocks noGrp="1"/>
          </p:cNvSpPr>
          <p:nvPr>
            <p:ph type="body" idx="2"/>
          </p:nvPr>
        </p:nvSpPr>
        <p:spPr>
          <a:xfrm>
            <a:off x="374877" y="2391717"/>
            <a:ext cx="4490700" cy="359760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What</a:t>
            </a:r>
            <a:r>
              <a:rPr lang="de-DE" b="1" dirty="0">
                <a:latin typeface="Aptos" panose="020B0004020202020204" pitchFamily="34" charset="0"/>
                <a:sym typeface="Arial"/>
              </a:rPr>
              <a:t> </a:t>
            </a:r>
            <a:r>
              <a:rPr lang="de-DE" b="1" dirty="0" err="1">
                <a:latin typeface="Aptos" panose="020B0004020202020204" pitchFamily="34" charset="0"/>
                <a:sym typeface="Arial"/>
              </a:rPr>
              <a:t>types</a:t>
            </a:r>
            <a:r>
              <a:rPr lang="de-DE" b="1" dirty="0">
                <a:latin typeface="Aptos" panose="020B0004020202020204" pitchFamily="34" charset="0"/>
                <a:sym typeface="Arial"/>
              </a:rPr>
              <a:t> </a:t>
            </a:r>
            <a:r>
              <a:rPr lang="de-DE" b="1" dirty="0" err="1">
                <a:latin typeface="Aptos" panose="020B0004020202020204" pitchFamily="34" charset="0"/>
                <a:sym typeface="Arial"/>
              </a:rPr>
              <a:t>of</a:t>
            </a:r>
            <a:r>
              <a:rPr lang="de-DE" b="1" dirty="0">
                <a:latin typeface="Aptos" panose="020B0004020202020204" pitchFamily="34" charset="0"/>
                <a:sym typeface="Arial"/>
              </a:rPr>
              <a:t> </a:t>
            </a:r>
            <a:r>
              <a:rPr lang="de-DE" b="1" dirty="0" err="1">
                <a:latin typeface="Aptos" panose="020B0004020202020204" pitchFamily="34" charset="0"/>
                <a:sym typeface="Arial"/>
              </a:rPr>
              <a:t>labels</a:t>
            </a:r>
            <a:r>
              <a:rPr lang="de-DE" b="1" dirty="0">
                <a:latin typeface="Aptos" panose="020B0004020202020204" pitchFamily="34" charset="0"/>
                <a:sym typeface="Arial"/>
              </a:rPr>
              <a:t> </a:t>
            </a:r>
            <a:r>
              <a:rPr lang="de-DE" b="1" dirty="0" err="1">
                <a:latin typeface="Aptos" panose="020B0004020202020204" pitchFamily="34" charset="0"/>
                <a:sym typeface="Arial"/>
              </a:rPr>
              <a:t>are</a:t>
            </a:r>
            <a:r>
              <a:rPr lang="de-DE" b="1" dirty="0">
                <a:latin typeface="Aptos" panose="020B0004020202020204" pitchFamily="34" charset="0"/>
                <a:sym typeface="Arial"/>
              </a:rPr>
              <a:t> </a:t>
            </a:r>
            <a:r>
              <a:rPr lang="de-DE" b="1" dirty="0" err="1">
                <a:latin typeface="Aptos" panose="020B0004020202020204" pitchFamily="34" charset="0"/>
                <a:sym typeface="Arial"/>
              </a:rPr>
              <a:t>there</a:t>
            </a:r>
            <a:r>
              <a:rPr lang="de-DE" b="1"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Labels </a:t>
            </a:r>
            <a:r>
              <a:rPr lang="de-DE" dirty="0" err="1">
                <a:latin typeface="Aptos" panose="020B0004020202020204" pitchFamily="34" charset="0"/>
                <a:sym typeface="Arial"/>
              </a:rPr>
              <a:t>required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law</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Environmental </a:t>
            </a:r>
            <a:r>
              <a:rPr lang="de-DE" dirty="0" err="1">
                <a:latin typeface="Aptos" panose="020B0004020202020204" pitchFamily="34" charset="0"/>
                <a:sym typeface="Arial"/>
              </a:rPr>
              <a:t>labels</a:t>
            </a:r>
            <a:r>
              <a:rPr lang="de-DE" dirty="0">
                <a:latin typeface="Aptos" panose="020B0004020202020204" pitchFamily="34" charset="0"/>
                <a:sym typeface="Arial"/>
              </a:rPr>
              <a:t>/</a:t>
            </a:r>
            <a:r>
              <a:rPr lang="de-DE" dirty="0" err="1">
                <a:latin typeface="Aptos" panose="020B0004020202020204" pitchFamily="34" charset="0"/>
                <a:sym typeface="Arial"/>
              </a:rPr>
              <a:t>ecological</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Social</a:t>
            </a:r>
            <a:r>
              <a:rPr lang="de-DE" dirty="0">
                <a:latin typeface="Aptos" panose="020B0004020202020204" pitchFamily="34" charset="0"/>
                <a:sym typeface="Arial"/>
              </a:rPr>
              <a:t> </a:t>
            </a:r>
            <a:r>
              <a:rPr lang="de-DE" dirty="0" err="1">
                <a:latin typeface="Aptos" panose="020B0004020202020204" pitchFamily="34" charset="0"/>
                <a:sym typeface="Arial"/>
              </a:rPr>
              <a:t>labels</a:t>
            </a:r>
            <a:r>
              <a:rPr lang="de-DE"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Standards/</a:t>
            </a:r>
            <a:r>
              <a:rPr lang="de-DE" dirty="0" err="1">
                <a:latin typeface="Aptos" panose="020B0004020202020204" pitchFamily="34" charset="0"/>
                <a:sym typeface="Arial"/>
              </a:rPr>
              <a:t>management</a:t>
            </a:r>
            <a:r>
              <a:rPr lang="de-DE" dirty="0">
                <a:latin typeface="Aptos" panose="020B0004020202020204" pitchFamily="34" charset="0"/>
                <a:sym typeface="Arial"/>
              </a:rPr>
              <a:t> </a:t>
            </a:r>
            <a:r>
              <a:rPr lang="de-DE" dirty="0" err="1">
                <a:latin typeface="Aptos" panose="020B0004020202020204" pitchFamily="34" charset="0"/>
                <a:sym typeface="Arial"/>
              </a:rPr>
              <a:t>systems</a:t>
            </a:r>
            <a:endParaRPr dirty="0">
              <a:latin typeface="Aptos" panose="020B0004020202020204" pitchFamily="34"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710211bd9b_0_6"/>
          <p:cNvSpPr txBox="1">
            <a:spLocks noGrp="1"/>
          </p:cNvSpPr>
          <p:nvPr>
            <p:ph type="title"/>
          </p:nvPr>
        </p:nvSpPr>
        <p:spPr>
          <a:xfrm>
            <a:off x="3661409" y="4869874"/>
            <a:ext cx="7936200" cy="1380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Selection</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endParaRPr dirty="0">
              <a:latin typeface="Aptos Serif" panose="02020604070405020304" pitchFamily="18" charset="0"/>
              <a:ea typeface="Arial"/>
              <a:cs typeface="Aptos Serif" panose="02020604070405020304" pitchFamily="18" charset="0"/>
              <a:sym typeface="Arial"/>
            </a:endParaRPr>
          </a:p>
        </p:txBody>
      </p:sp>
      <p:pic>
        <p:nvPicPr>
          <p:cNvPr id="311" name="Google Shape;311;g3710211bd9b_0_6"/>
          <p:cNvPicPr preferRelativeResize="0"/>
          <p:nvPr/>
        </p:nvPicPr>
        <p:blipFill rotWithShape="1">
          <a:blip r:embed="rId3">
            <a:alphaModFix/>
          </a:blip>
          <a:srcRect/>
          <a:stretch/>
        </p:blipFill>
        <p:spPr>
          <a:xfrm>
            <a:off x="2919413" y="3025348"/>
            <a:ext cx="1951250" cy="1215628"/>
          </a:xfrm>
          <a:prstGeom prst="rect">
            <a:avLst/>
          </a:prstGeom>
          <a:noFill/>
          <a:ln>
            <a:noFill/>
          </a:ln>
        </p:spPr>
      </p:pic>
      <p:pic>
        <p:nvPicPr>
          <p:cNvPr id="312" name="Google Shape;312;g3710211bd9b_0_6"/>
          <p:cNvPicPr preferRelativeResize="0"/>
          <p:nvPr/>
        </p:nvPicPr>
        <p:blipFill rotWithShape="1">
          <a:blip r:embed="rId4">
            <a:alphaModFix/>
          </a:blip>
          <a:srcRect/>
          <a:stretch/>
        </p:blipFill>
        <p:spPr>
          <a:xfrm>
            <a:off x="3183425" y="925514"/>
            <a:ext cx="2343150" cy="1100138"/>
          </a:xfrm>
          <a:prstGeom prst="rect">
            <a:avLst/>
          </a:prstGeom>
          <a:noFill/>
          <a:ln>
            <a:noFill/>
          </a:ln>
        </p:spPr>
      </p:pic>
      <p:pic>
        <p:nvPicPr>
          <p:cNvPr id="313" name="Google Shape;313;g3710211bd9b_0_6"/>
          <p:cNvPicPr preferRelativeResize="0"/>
          <p:nvPr/>
        </p:nvPicPr>
        <p:blipFill rotWithShape="1">
          <a:blip r:embed="rId5">
            <a:alphaModFix/>
          </a:blip>
          <a:srcRect/>
          <a:stretch/>
        </p:blipFill>
        <p:spPr>
          <a:xfrm>
            <a:off x="10461970" y="2203804"/>
            <a:ext cx="947575" cy="1492828"/>
          </a:xfrm>
          <a:prstGeom prst="rect">
            <a:avLst/>
          </a:prstGeom>
          <a:noFill/>
          <a:ln>
            <a:noFill/>
          </a:ln>
        </p:spPr>
      </p:pic>
      <p:pic>
        <p:nvPicPr>
          <p:cNvPr id="314" name="Google Shape;314;g3710211bd9b_0_6"/>
          <p:cNvPicPr preferRelativeResize="0"/>
          <p:nvPr/>
        </p:nvPicPr>
        <p:blipFill rotWithShape="1">
          <a:blip r:embed="rId6">
            <a:alphaModFix/>
          </a:blip>
          <a:srcRect/>
          <a:stretch/>
        </p:blipFill>
        <p:spPr>
          <a:xfrm>
            <a:off x="10463225" y="1059785"/>
            <a:ext cx="816454" cy="816454"/>
          </a:xfrm>
          <a:prstGeom prst="rect">
            <a:avLst/>
          </a:prstGeom>
          <a:noFill/>
          <a:ln>
            <a:noFill/>
          </a:ln>
        </p:spPr>
      </p:pic>
      <p:sp>
        <p:nvSpPr>
          <p:cNvPr id="315" name="Google Shape;315;g3710211bd9b_0_6"/>
          <p:cNvSpPr/>
          <p:nvPr/>
        </p:nvSpPr>
        <p:spPr>
          <a:xfrm>
            <a:off x="7471907" y="2378431"/>
            <a:ext cx="2361000" cy="21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16" name="Google Shape;316;g3710211bd9b_0_6"/>
          <p:cNvSpPr/>
          <p:nvPr/>
        </p:nvSpPr>
        <p:spPr>
          <a:xfrm>
            <a:off x="2628761" y="572592"/>
            <a:ext cx="2361000" cy="210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17" name="Google Shape;317;g3710211bd9b_0_6"/>
          <p:cNvSpPr/>
          <p:nvPr/>
        </p:nvSpPr>
        <p:spPr>
          <a:xfrm>
            <a:off x="2628760" y="2858193"/>
            <a:ext cx="2361000" cy="2708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18" name="Google Shape;318;g3710211bd9b_0_6"/>
          <p:cNvSpPr/>
          <p:nvPr/>
        </p:nvSpPr>
        <p:spPr>
          <a:xfrm>
            <a:off x="10129360" y="572735"/>
            <a:ext cx="1612800" cy="359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19" name="Google Shape;319;g3710211bd9b_0_6"/>
          <p:cNvPicPr preferRelativeResize="0"/>
          <p:nvPr/>
        </p:nvPicPr>
        <p:blipFill rotWithShape="1">
          <a:blip r:embed="rId7">
            <a:alphaModFix/>
          </a:blip>
          <a:srcRect/>
          <a:stretch/>
        </p:blipFill>
        <p:spPr>
          <a:xfrm>
            <a:off x="2703944" y="635158"/>
            <a:ext cx="1060793" cy="1060793"/>
          </a:xfrm>
          <a:prstGeom prst="rect">
            <a:avLst/>
          </a:prstGeom>
          <a:noFill/>
          <a:ln>
            <a:noFill/>
          </a:ln>
        </p:spPr>
      </p:pic>
      <p:pic>
        <p:nvPicPr>
          <p:cNvPr id="320" name="Google Shape;320;g3710211bd9b_0_6"/>
          <p:cNvPicPr preferRelativeResize="0"/>
          <p:nvPr/>
        </p:nvPicPr>
        <p:blipFill rotWithShape="1">
          <a:blip r:embed="rId8">
            <a:alphaModFix/>
          </a:blip>
          <a:srcRect/>
          <a:stretch/>
        </p:blipFill>
        <p:spPr>
          <a:xfrm>
            <a:off x="5764124" y="721612"/>
            <a:ext cx="1001884" cy="1388687"/>
          </a:xfrm>
          <a:prstGeom prst="rect">
            <a:avLst/>
          </a:prstGeom>
          <a:noFill/>
          <a:ln>
            <a:noFill/>
          </a:ln>
        </p:spPr>
      </p:pic>
      <p:pic>
        <p:nvPicPr>
          <p:cNvPr id="321" name="Google Shape;321;g3710211bd9b_0_6"/>
          <p:cNvPicPr preferRelativeResize="0"/>
          <p:nvPr/>
        </p:nvPicPr>
        <p:blipFill rotWithShape="1">
          <a:blip r:embed="rId9">
            <a:alphaModFix/>
          </a:blip>
          <a:srcRect/>
          <a:stretch/>
        </p:blipFill>
        <p:spPr>
          <a:xfrm>
            <a:off x="5724412" y="2462157"/>
            <a:ext cx="1064376" cy="1232790"/>
          </a:xfrm>
          <a:prstGeom prst="rect">
            <a:avLst/>
          </a:prstGeom>
          <a:noFill/>
          <a:ln>
            <a:noFill/>
          </a:ln>
        </p:spPr>
      </p:pic>
      <p:pic>
        <p:nvPicPr>
          <p:cNvPr id="322" name="Google Shape;322;g3710211bd9b_0_6"/>
          <p:cNvPicPr preferRelativeResize="0"/>
          <p:nvPr/>
        </p:nvPicPr>
        <p:blipFill rotWithShape="1">
          <a:blip r:embed="rId10">
            <a:alphaModFix/>
          </a:blip>
          <a:srcRect/>
          <a:stretch/>
        </p:blipFill>
        <p:spPr>
          <a:xfrm>
            <a:off x="5634957" y="3897698"/>
            <a:ext cx="1232791" cy="1232791"/>
          </a:xfrm>
          <a:prstGeom prst="rect">
            <a:avLst/>
          </a:prstGeom>
          <a:noFill/>
          <a:ln>
            <a:noFill/>
          </a:ln>
        </p:spPr>
      </p:pic>
      <p:sp>
        <p:nvSpPr>
          <p:cNvPr id="323" name="Google Shape;323;g3710211bd9b_0_6"/>
          <p:cNvSpPr/>
          <p:nvPr/>
        </p:nvSpPr>
        <p:spPr>
          <a:xfrm>
            <a:off x="5332662" y="572735"/>
            <a:ext cx="18375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24" name="Google Shape;324;g3710211bd9b_0_6"/>
          <p:cNvPicPr preferRelativeResize="0"/>
          <p:nvPr/>
        </p:nvPicPr>
        <p:blipFill rotWithShape="1">
          <a:blip r:embed="rId11">
            <a:alphaModFix/>
          </a:blip>
          <a:srcRect/>
          <a:stretch/>
        </p:blipFill>
        <p:spPr>
          <a:xfrm>
            <a:off x="2820251" y="1708638"/>
            <a:ext cx="941264" cy="865963"/>
          </a:xfrm>
          <a:prstGeom prst="rect">
            <a:avLst/>
          </a:prstGeom>
          <a:noFill/>
          <a:ln>
            <a:noFill/>
          </a:ln>
        </p:spPr>
      </p:pic>
      <p:sp>
        <p:nvSpPr>
          <p:cNvPr id="325" name="Google Shape;325;g3710211bd9b_0_6"/>
          <p:cNvSpPr/>
          <p:nvPr/>
        </p:nvSpPr>
        <p:spPr>
          <a:xfrm>
            <a:off x="7478744" y="576240"/>
            <a:ext cx="2354400" cy="1555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26" name="Google Shape;326;g3710211bd9b_0_6"/>
          <p:cNvPicPr preferRelativeResize="0"/>
          <p:nvPr/>
        </p:nvPicPr>
        <p:blipFill rotWithShape="1">
          <a:blip r:embed="rId12">
            <a:alphaModFix/>
          </a:blip>
          <a:srcRect/>
          <a:stretch/>
        </p:blipFill>
        <p:spPr>
          <a:xfrm>
            <a:off x="733082" y="770748"/>
            <a:ext cx="1703511" cy="854512"/>
          </a:xfrm>
          <a:prstGeom prst="rect">
            <a:avLst/>
          </a:prstGeom>
          <a:noFill/>
          <a:ln>
            <a:noFill/>
          </a:ln>
        </p:spPr>
      </p:pic>
      <p:pic>
        <p:nvPicPr>
          <p:cNvPr id="327" name="Google Shape;327;g3710211bd9b_0_6"/>
          <p:cNvPicPr preferRelativeResize="0"/>
          <p:nvPr/>
        </p:nvPicPr>
        <p:blipFill rotWithShape="1">
          <a:blip r:embed="rId13">
            <a:alphaModFix/>
          </a:blip>
          <a:srcRect/>
          <a:stretch/>
        </p:blipFill>
        <p:spPr>
          <a:xfrm>
            <a:off x="511236" y="1852983"/>
            <a:ext cx="2071467" cy="1035733"/>
          </a:xfrm>
          <a:prstGeom prst="rect">
            <a:avLst/>
          </a:prstGeom>
          <a:noFill/>
          <a:ln>
            <a:noFill/>
          </a:ln>
        </p:spPr>
      </p:pic>
      <p:pic>
        <p:nvPicPr>
          <p:cNvPr id="328" name="Google Shape;328;g3710211bd9b_0_6"/>
          <p:cNvPicPr preferRelativeResize="0"/>
          <p:nvPr/>
        </p:nvPicPr>
        <p:blipFill rotWithShape="1">
          <a:blip r:embed="rId14">
            <a:alphaModFix/>
          </a:blip>
          <a:srcRect/>
          <a:stretch/>
        </p:blipFill>
        <p:spPr>
          <a:xfrm>
            <a:off x="1087320" y="3137873"/>
            <a:ext cx="1010215" cy="990578"/>
          </a:xfrm>
          <a:prstGeom prst="rect">
            <a:avLst/>
          </a:prstGeom>
          <a:noFill/>
          <a:ln>
            <a:noFill/>
          </a:ln>
        </p:spPr>
      </p:pic>
      <p:sp>
        <p:nvSpPr>
          <p:cNvPr id="329" name="Google Shape;329;g3710211bd9b_0_6"/>
          <p:cNvSpPr/>
          <p:nvPr/>
        </p:nvSpPr>
        <p:spPr>
          <a:xfrm>
            <a:off x="889135" y="572592"/>
            <a:ext cx="14160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30" name="Google Shape;330;g3710211bd9b_0_6"/>
          <p:cNvPicPr preferRelativeResize="0"/>
          <p:nvPr/>
        </p:nvPicPr>
        <p:blipFill rotWithShape="1">
          <a:blip r:embed="rId15">
            <a:alphaModFix/>
          </a:blip>
          <a:srcRect/>
          <a:stretch/>
        </p:blipFill>
        <p:spPr>
          <a:xfrm>
            <a:off x="1065864" y="4357043"/>
            <a:ext cx="1037946" cy="933943"/>
          </a:xfrm>
          <a:prstGeom prst="rect">
            <a:avLst/>
          </a:prstGeom>
          <a:noFill/>
          <a:ln>
            <a:noFill/>
          </a:ln>
        </p:spPr>
      </p:pic>
      <p:pic>
        <p:nvPicPr>
          <p:cNvPr id="331" name="Google Shape;331;g3710211bd9b_0_6"/>
          <p:cNvPicPr preferRelativeResize="0"/>
          <p:nvPr/>
        </p:nvPicPr>
        <p:blipFill rotWithShape="1">
          <a:blip r:embed="rId16">
            <a:alphaModFix/>
          </a:blip>
          <a:srcRect/>
          <a:stretch/>
        </p:blipFill>
        <p:spPr>
          <a:xfrm>
            <a:off x="7636774" y="890056"/>
            <a:ext cx="2030112" cy="953162"/>
          </a:xfrm>
          <a:prstGeom prst="rect">
            <a:avLst/>
          </a:prstGeom>
          <a:noFill/>
          <a:ln>
            <a:noFill/>
          </a:ln>
        </p:spPr>
      </p:pic>
      <p:sp>
        <p:nvSpPr>
          <p:cNvPr id="332" name="Google Shape;332;g3710211bd9b_0_6"/>
          <p:cNvSpPr/>
          <p:nvPr/>
        </p:nvSpPr>
        <p:spPr>
          <a:xfrm>
            <a:off x="3290882" y="4505133"/>
            <a:ext cx="991200" cy="708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33" name="Google Shape;333;g3710211bd9b_0_6"/>
          <p:cNvPicPr preferRelativeResize="0"/>
          <p:nvPr/>
        </p:nvPicPr>
        <p:blipFill rotWithShape="1">
          <a:blip r:embed="rId18">
            <a:alphaModFix/>
          </a:blip>
          <a:srcRect/>
          <a:stretch/>
        </p:blipFill>
        <p:spPr>
          <a:xfrm>
            <a:off x="7707176" y="2590511"/>
            <a:ext cx="1565410" cy="869672"/>
          </a:xfrm>
          <a:prstGeom prst="rect">
            <a:avLst/>
          </a:prstGeom>
          <a:noFill/>
          <a:ln>
            <a:noFill/>
          </a:ln>
        </p:spPr>
      </p:pic>
      <p:pic>
        <p:nvPicPr>
          <p:cNvPr id="334" name="Google Shape;334;g3710211bd9b_0_6"/>
          <p:cNvPicPr preferRelativeResize="0"/>
          <p:nvPr/>
        </p:nvPicPr>
        <p:blipFill rotWithShape="1">
          <a:blip r:embed="rId19">
            <a:alphaModFix/>
          </a:blip>
          <a:srcRect/>
          <a:stretch/>
        </p:blipFill>
        <p:spPr>
          <a:xfrm>
            <a:off x="7587951" y="3565729"/>
            <a:ext cx="2078935" cy="840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59436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r>
              <a:rPr lang="de-DE" dirty="0">
                <a:latin typeface="Aptos Serif" panose="02020604070405020304" pitchFamily="18" charset="0"/>
                <a:ea typeface="Arial"/>
                <a:cs typeface="Aptos Serif" panose="02020604070405020304" pitchFamily="18" charset="0"/>
                <a:sym typeface="Arial"/>
              </a:rPr>
              <a:t> Basics</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18" name="Google Shape;118;p8"/>
          <p:cNvSpPr txBox="1">
            <a:spLocks noGrp="1"/>
          </p:cNvSpPr>
          <p:nvPr>
            <p:ph type="body" idx="1"/>
          </p:nvPr>
        </p:nvSpPr>
        <p:spPr>
          <a:xfrm>
            <a:off x="414056" y="3291935"/>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What</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Why</a:t>
            </a:r>
            <a:r>
              <a:rPr lang="de-DE" dirty="0">
                <a:latin typeface="Aptos" panose="020B0004020202020204" pitchFamily="34" charset="0"/>
                <a:sym typeface="Arial"/>
              </a:rPr>
              <a:t> </a:t>
            </a:r>
            <a:r>
              <a:rPr lang="de-DE" dirty="0" err="1">
                <a:latin typeface="Aptos" panose="020B0004020202020204" pitchFamily="34" charset="0"/>
                <a:sym typeface="Arial"/>
              </a:rPr>
              <a:t>does</a:t>
            </a:r>
            <a:r>
              <a:rPr lang="de-DE" dirty="0">
                <a:latin typeface="Aptos" panose="020B0004020202020204" pitchFamily="34" charset="0"/>
                <a:sym typeface="Arial"/>
              </a:rPr>
              <a:t> </a:t>
            </a:r>
            <a:r>
              <a:rPr lang="de-DE" dirty="0" err="1">
                <a:latin typeface="Aptos" panose="020B0004020202020204" pitchFamily="34" charset="0"/>
                <a:sym typeface="Arial"/>
              </a:rPr>
              <a:t>it</a:t>
            </a:r>
            <a:r>
              <a:rPr lang="de-DE" dirty="0">
                <a:latin typeface="Aptos" panose="020B0004020202020204" pitchFamily="34" charset="0"/>
                <a:sym typeface="Arial"/>
              </a:rPr>
              <a:t> matter?</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Tools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implement</a:t>
            </a:r>
            <a:r>
              <a:rPr lang="de-DE" dirty="0">
                <a:latin typeface="Aptos" panose="020B0004020202020204" pitchFamily="34" charset="0"/>
                <a:sym typeface="Arial"/>
              </a:rPr>
              <a:t> - </a:t>
            </a:r>
            <a:r>
              <a:rPr lang="de-DE" dirty="0" err="1">
                <a:latin typeface="Aptos" panose="020B0004020202020204" pitchFamily="34" charset="0"/>
                <a:sym typeface="Arial"/>
              </a:rPr>
              <a:t>labels</a:t>
            </a:r>
            <a:endParaRPr dirty="0">
              <a:latin typeface="Aptos" panose="020B0004020202020204" pitchFamily="34" charset="0"/>
              <a:sym typeface="Arial"/>
            </a:endParaRPr>
          </a:p>
        </p:txBody>
      </p:sp>
      <p:sp>
        <p:nvSpPr>
          <p:cNvPr id="119" name="Google Shape;119;p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a:spLocks noGrp="1"/>
          </p:cNvSpPr>
          <p:nvPr>
            <p:ph type="title"/>
          </p:nvPr>
        </p:nvSpPr>
        <p:spPr>
          <a:xfrm>
            <a:off x="594359" y="3865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ea typeface="Arial"/>
                <a:cs typeface="Aptos Serif" panose="02020604070405020304" pitchFamily="18" charset="0"/>
                <a:sym typeface="Arial"/>
              </a:rPr>
              <a:t>The use of Labels</a:t>
            </a:r>
            <a:endParaRPr>
              <a:latin typeface="Aptos Serif" panose="02020604070405020304" pitchFamily="18" charset="0"/>
              <a:ea typeface="Arial"/>
              <a:cs typeface="Aptos Serif" panose="02020604070405020304" pitchFamily="18" charset="0"/>
              <a:sym typeface="Arial"/>
            </a:endParaRPr>
          </a:p>
        </p:txBody>
      </p:sp>
      <p:sp>
        <p:nvSpPr>
          <p:cNvPr id="340" name="Google Shape;340;p56"/>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sz="2000" b="0" dirty="0" err="1">
                <a:solidFill>
                  <a:schemeClr val="dk1"/>
                </a:solidFill>
                <a:latin typeface="Aptos" panose="020B0004020202020204" pitchFamily="34" charset="0"/>
                <a:sym typeface="Arial"/>
              </a:rPr>
              <a:t>Contracting</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authorities</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may</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refer</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third</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party</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sustainability</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labels</a:t>
            </a:r>
            <a:r>
              <a:rPr lang="de-DE" sz="2000" b="0" dirty="0">
                <a:solidFill>
                  <a:schemeClr val="dk1"/>
                </a:solidFill>
                <a:latin typeface="Aptos" panose="020B0004020202020204" pitchFamily="34" charset="0"/>
                <a:sym typeface="Arial"/>
              </a:rPr>
              <a:t> in </a:t>
            </a:r>
            <a:r>
              <a:rPr lang="de-DE" sz="2000" b="0" dirty="0" err="1">
                <a:solidFill>
                  <a:schemeClr val="dk1"/>
                </a:solidFill>
                <a:latin typeface="Aptos" panose="020B0004020202020204" pitchFamily="34" charset="0"/>
                <a:sym typeface="Arial"/>
              </a:rPr>
              <a:t>specifications</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award</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criteria</a:t>
            </a:r>
            <a:r>
              <a:rPr lang="de-DE" sz="2000" b="0" dirty="0">
                <a:solidFill>
                  <a:schemeClr val="dk1"/>
                </a:solidFill>
                <a:latin typeface="Aptos" panose="020B0004020202020204" pitchFamily="34" charset="0"/>
                <a:sym typeface="Arial"/>
              </a:rPr>
              <a:t> and </a:t>
            </a:r>
            <a:r>
              <a:rPr lang="de-DE" sz="2000" b="0" dirty="0" err="1">
                <a:solidFill>
                  <a:schemeClr val="dk1"/>
                </a:solidFill>
                <a:latin typeface="Aptos" panose="020B0004020202020204" pitchFamily="34" charset="0"/>
                <a:sym typeface="Arial"/>
              </a:rPr>
              <a:t>contract</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terms</a:t>
            </a:r>
            <a:endParaRPr sz="2000"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sz="2000" b="0" dirty="0">
                <a:solidFill>
                  <a:schemeClr val="dk1"/>
                </a:solidFill>
                <a:latin typeface="Aptos" panose="020B0004020202020204" pitchFamily="34" charset="0"/>
                <a:sym typeface="Arial"/>
              </a:rPr>
              <a:t>Labels </a:t>
            </a:r>
            <a:r>
              <a:rPr lang="de-DE" sz="2000" b="0" dirty="0" err="1">
                <a:solidFill>
                  <a:schemeClr val="dk1"/>
                </a:solidFill>
                <a:latin typeface="Aptos" panose="020B0004020202020204" pitchFamily="34" charset="0"/>
                <a:sym typeface="Arial"/>
              </a:rPr>
              <a:t>can</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reduce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the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amount</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work</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involved</a:t>
            </a:r>
            <a:r>
              <a:rPr lang="de-DE" sz="2000" b="0" dirty="0">
                <a:solidFill>
                  <a:schemeClr val="dk1"/>
                </a:solidFill>
                <a:latin typeface="Aptos" panose="020B0004020202020204" pitchFamily="34" charset="0"/>
                <a:sym typeface="Arial"/>
              </a:rPr>
              <a:t> in </a:t>
            </a:r>
            <a:r>
              <a:rPr lang="de-DE" sz="2000" b="0" dirty="0" err="1">
                <a:solidFill>
                  <a:schemeClr val="dk1"/>
                </a:solidFill>
                <a:latin typeface="Aptos" panose="020B0004020202020204" pitchFamily="34" charset="0"/>
                <a:sym typeface="Arial"/>
              </a:rPr>
              <a:t>defining</a:t>
            </a:r>
            <a:r>
              <a:rPr lang="de-DE" sz="2000" b="0" dirty="0">
                <a:solidFill>
                  <a:schemeClr val="dk1"/>
                </a:solidFill>
                <a:latin typeface="Aptos" panose="020B0004020202020204" pitchFamily="34" charset="0"/>
                <a:sym typeface="Arial"/>
              </a:rPr>
              <a:t> and </a:t>
            </a:r>
            <a:r>
              <a:rPr lang="de-DE" sz="2000" b="0" dirty="0" err="1">
                <a:solidFill>
                  <a:schemeClr val="dk1"/>
                </a:solidFill>
                <a:latin typeface="Aptos" panose="020B0004020202020204" pitchFamily="34" charset="0"/>
                <a:sym typeface="Arial"/>
              </a:rPr>
              <a:t>verifying</a:t>
            </a:r>
            <a:r>
              <a:rPr lang="de-DE" sz="2000" b="0" dirty="0">
                <a:solidFill>
                  <a:schemeClr val="dk1"/>
                </a:solidFill>
                <a:latin typeface="Aptos" panose="020B0004020202020204" pitchFamily="34" charset="0"/>
                <a:sym typeface="Arial"/>
              </a:rPr>
              <a:t> environmental and social </a:t>
            </a:r>
            <a:r>
              <a:rPr lang="de-DE" sz="2000" b="0" dirty="0" err="1">
                <a:solidFill>
                  <a:schemeClr val="dk1"/>
                </a:solidFill>
                <a:latin typeface="Aptos" panose="020B0004020202020204" pitchFamily="34" charset="0"/>
                <a:sym typeface="Arial"/>
              </a:rPr>
              <a:t>aspects</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tenders</a:t>
            </a:r>
            <a:endParaRPr sz="2000"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sz="2000" b="0" dirty="0">
                <a:solidFill>
                  <a:schemeClr val="dk1"/>
                </a:solidFill>
                <a:latin typeface="Aptos" panose="020B0004020202020204" pitchFamily="34" charset="0"/>
                <a:sym typeface="Arial"/>
              </a:rPr>
              <a:t>Labels </a:t>
            </a:r>
            <a:r>
              <a:rPr lang="de-DE" sz="2000" b="0" dirty="0" err="1">
                <a:solidFill>
                  <a:schemeClr val="dk1"/>
                </a:solidFill>
                <a:latin typeface="Aptos" panose="020B0004020202020204" pitchFamily="34" charset="0"/>
                <a:sym typeface="Arial"/>
              </a:rPr>
              <a:t>must</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meet</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certain</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transparency</a:t>
            </a:r>
            <a:r>
              <a:rPr lang="de-DE" sz="2000" b="0" dirty="0">
                <a:solidFill>
                  <a:schemeClr val="dk1"/>
                </a:solidFill>
                <a:latin typeface="Aptos" panose="020B0004020202020204" pitchFamily="34" charset="0"/>
                <a:sym typeface="Arial"/>
              </a:rPr>
              <a:t> and </a:t>
            </a:r>
            <a:r>
              <a:rPr lang="de-DE" sz="2000" b="0" dirty="0" err="1">
                <a:solidFill>
                  <a:schemeClr val="dk1"/>
                </a:solidFill>
                <a:latin typeface="Aptos" panose="020B0004020202020204" pitchFamily="34" charset="0"/>
                <a:sym typeface="Arial"/>
              </a:rPr>
              <a:t>accessibility</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requirements</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be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referred</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to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directly</a:t>
            </a:r>
            <a:r>
              <a:rPr lang="de-DE" sz="2000" b="0" dirty="0">
                <a:solidFill>
                  <a:schemeClr val="dk1"/>
                </a:solidFill>
                <a:latin typeface="Aptos" panose="020B0004020202020204" pitchFamily="34" charset="0"/>
                <a:sym typeface="Arial"/>
              </a:rPr>
              <a:t> in </a:t>
            </a:r>
            <a:r>
              <a:rPr lang="de-DE" sz="2000" b="0" dirty="0" err="1">
                <a:solidFill>
                  <a:schemeClr val="dk1"/>
                </a:solidFill>
                <a:latin typeface="Aptos" panose="020B0004020202020204" pitchFamily="34" charset="0"/>
                <a:sym typeface="Arial"/>
              </a:rPr>
              <a:t>tender</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document</a:t>
            </a:r>
            <a:endParaRPr sz="2000"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sz="2000" dirty="0">
              <a:latin typeface="Aptos" panose="020B0004020202020204" pitchFamily="34"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594359" y="51312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Requirements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for</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use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Labels</a:t>
            </a:r>
            <a:endParaRPr dirty="0">
              <a:latin typeface="Aptos Serif" panose="02020604070405020304" pitchFamily="18" charset="0"/>
              <a:ea typeface="Arial"/>
              <a:cs typeface="Aptos Serif" panose="02020604070405020304" pitchFamily="18" charset="0"/>
              <a:sym typeface="Arial"/>
            </a:endParaRPr>
          </a:p>
        </p:txBody>
      </p:sp>
      <p:sp>
        <p:nvSpPr>
          <p:cNvPr id="347" name="Google Shape;347;p57"/>
          <p:cNvSpPr txBox="1">
            <a:spLocks noGrp="1"/>
          </p:cNvSpPr>
          <p:nvPr>
            <p:ph type="body" idx="1"/>
          </p:nvPr>
        </p:nvSpPr>
        <p:spPr>
          <a:xfrm>
            <a:off x="594358" y="2281918"/>
            <a:ext cx="10675003" cy="3708517"/>
          </a:xfrm>
          <a:prstGeom prst="rect">
            <a:avLst/>
          </a:prstGeom>
          <a:noFill/>
          <a:ln>
            <a:noFill/>
          </a:ln>
        </p:spPr>
        <p:txBody>
          <a:bodyPr spcFirstLastPara="1" wrap="square" lIns="0" tIns="228600" rIns="0" bIns="0" anchor="t" anchorCtr="0">
            <a:normAutofit fontScale="85000" lnSpcReduction="20000"/>
          </a:bodyPr>
          <a:lstStyle/>
          <a:p>
            <a:pPr marL="571500" lvl="0" indent="-342899" algn="l" rtl="0">
              <a:lnSpc>
                <a:spcPct val="100000"/>
              </a:lnSpc>
              <a:spcBef>
                <a:spcPts val="2200"/>
              </a:spcBef>
              <a:spcAft>
                <a:spcPts val="0"/>
              </a:spcAft>
              <a:buSzPct val="129032"/>
              <a:buFont typeface="Arial"/>
              <a:buChar char="•"/>
            </a:pPr>
            <a:r>
              <a:rPr lang="de-DE" b="0" dirty="0" err="1">
                <a:solidFill>
                  <a:schemeClr val="dk1"/>
                </a:solidFill>
                <a:latin typeface="Aptos" panose="020B0004020202020204" pitchFamily="34" charset="0"/>
                <a:sym typeface="Arial"/>
              </a:rPr>
              <a:t>They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only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concern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criteria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which</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linked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subject</a:t>
            </a:r>
            <a:r>
              <a:rPr lang="de-DE" b="0" dirty="0">
                <a:solidFill>
                  <a:schemeClr val="dk1"/>
                </a:solidFill>
                <a:latin typeface="Aptos" panose="020B0004020202020204" pitchFamily="34" charset="0"/>
                <a:sym typeface="Arial"/>
              </a:rPr>
              <a:t> matter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contract</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899" algn="l" rtl="0">
              <a:lnSpc>
                <a:spcPct val="100000"/>
              </a:lnSpc>
              <a:spcBef>
                <a:spcPts val="2200"/>
              </a:spcBef>
              <a:spcAft>
                <a:spcPts val="0"/>
              </a:spcAft>
              <a:buSzPct val="129032"/>
              <a:buFont typeface="Arial"/>
              <a:buChar char="•"/>
            </a:pPr>
            <a:r>
              <a:rPr lang="de-DE" b="0" dirty="0" err="1">
                <a:solidFill>
                  <a:schemeClr val="dk1"/>
                </a:solidFill>
                <a:latin typeface="Aptos" panose="020B0004020202020204" pitchFamily="34" charset="0"/>
                <a:sym typeface="Arial"/>
              </a:rPr>
              <a:t>They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based</a:t>
            </a:r>
            <a:r>
              <a:rPr lang="de-DE" b="0" dirty="0">
                <a:solidFill>
                  <a:schemeClr val="dk1"/>
                </a:solidFill>
                <a:latin typeface="Aptos" panose="020B0004020202020204" pitchFamily="34" charset="0"/>
                <a:sym typeface="Arial"/>
              </a:rPr>
              <a:t> on </a:t>
            </a:r>
            <a:r>
              <a:rPr lang="de-DE" b="0" dirty="0" err="1">
                <a:solidFill>
                  <a:schemeClr val="dk1"/>
                </a:solidFill>
                <a:latin typeface="Aptos" panose="020B0004020202020204" pitchFamily="34" charset="0"/>
                <a:sym typeface="Arial"/>
              </a:rPr>
              <a:t>objectively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verifiable</a:t>
            </a:r>
            <a:r>
              <a:rPr lang="de-DE" b="0" dirty="0">
                <a:solidFill>
                  <a:schemeClr val="dk1"/>
                </a:solidFill>
                <a:latin typeface="Aptos" panose="020B0004020202020204" pitchFamily="34" charset="0"/>
                <a:sym typeface="Arial"/>
              </a:rPr>
              <a:t> and non-</a:t>
            </a:r>
            <a:r>
              <a:rPr lang="de-DE" b="0" dirty="0" err="1">
                <a:solidFill>
                  <a:schemeClr val="dk1"/>
                </a:solidFill>
                <a:latin typeface="Aptos" panose="020B0004020202020204" pitchFamily="34" charset="0"/>
                <a:sym typeface="Arial"/>
              </a:rPr>
              <a:t>discriminatory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criteria</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899" algn="l" rtl="0">
              <a:lnSpc>
                <a:spcPct val="100000"/>
              </a:lnSpc>
              <a:spcBef>
                <a:spcPts val="2200"/>
              </a:spcBef>
              <a:spcAft>
                <a:spcPts val="0"/>
              </a:spcAft>
              <a:buSzPct val="129032"/>
              <a:buFont typeface="Arial"/>
              <a:buChar char="•"/>
            </a:pPr>
            <a:r>
              <a:rPr lang="de-DE" b="0" dirty="0" err="1">
                <a:solidFill>
                  <a:schemeClr val="dk1"/>
                </a:solidFill>
                <a:latin typeface="Aptos" panose="020B0004020202020204" pitchFamily="34" charset="0"/>
                <a:sym typeface="Arial"/>
              </a:rPr>
              <a:t>They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established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using</a:t>
            </a:r>
            <a:r>
              <a:rPr lang="de-DE" b="0" dirty="0">
                <a:solidFill>
                  <a:schemeClr val="dk1"/>
                </a:solidFill>
                <a:latin typeface="Aptos" panose="020B0004020202020204" pitchFamily="34" charset="0"/>
                <a:sym typeface="Arial"/>
              </a:rPr>
              <a:t> an open and transparent </a:t>
            </a:r>
            <a:r>
              <a:rPr lang="de-DE" b="0" dirty="0" err="1">
                <a:solidFill>
                  <a:schemeClr val="dk1"/>
                </a:solidFill>
                <a:latin typeface="Aptos" panose="020B0004020202020204" pitchFamily="34" charset="0"/>
                <a:sym typeface="Arial"/>
              </a:rPr>
              <a:t>procedure</a:t>
            </a:r>
            <a:r>
              <a:rPr lang="de-DE" b="0" dirty="0">
                <a:solidFill>
                  <a:schemeClr val="dk1"/>
                </a:solidFill>
                <a:latin typeface="Aptos" panose="020B0004020202020204" pitchFamily="34" charset="0"/>
                <a:sym typeface="Arial"/>
              </a:rPr>
              <a:t> in </a:t>
            </a:r>
            <a:r>
              <a:rPr lang="de-DE" b="0" dirty="0" err="1">
                <a:solidFill>
                  <a:schemeClr val="dk1"/>
                </a:solidFill>
                <a:latin typeface="Aptos" panose="020B0004020202020204" pitchFamily="34" charset="0"/>
                <a:sym typeface="Arial"/>
              </a:rPr>
              <a:t>which</a:t>
            </a:r>
            <a:r>
              <a:rPr lang="de-DE" b="0" dirty="0">
                <a:solidFill>
                  <a:schemeClr val="dk1"/>
                </a:solidFill>
                <a:latin typeface="Aptos" panose="020B0004020202020204" pitchFamily="34" charset="0"/>
                <a:sym typeface="Arial"/>
              </a:rPr>
              <a:t> all relevant </a:t>
            </a:r>
            <a:r>
              <a:rPr lang="de-DE" b="0" dirty="0" err="1">
                <a:solidFill>
                  <a:schemeClr val="dk1"/>
                </a:solidFill>
                <a:latin typeface="Aptos" panose="020B0004020202020204" pitchFamily="34" charset="0"/>
                <a:sym typeface="Arial"/>
              </a:rPr>
              <a:t>stakeholders</a:t>
            </a:r>
            <a:r>
              <a:rPr lang="de-DE" b="0" dirty="0">
                <a:solidFill>
                  <a:schemeClr val="dk1"/>
                </a:solidFill>
                <a:latin typeface="Aptos" panose="020B0004020202020204" pitchFamily="34" charset="0"/>
                <a:sym typeface="Arial"/>
              </a:rPr>
              <a:t>, incl. </a:t>
            </a:r>
            <a:r>
              <a:rPr lang="de-DE" b="0" dirty="0" err="1">
                <a:solidFill>
                  <a:schemeClr val="dk1"/>
                </a:solidFill>
                <a:latin typeface="Aptos" panose="020B0004020202020204" pitchFamily="34" charset="0"/>
                <a:sym typeface="Arial"/>
              </a:rPr>
              <a:t>government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bodies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consumers</a:t>
            </a:r>
            <a:r>
              <a:rPr lang="de-DE" b="0" dirty="0">
                <a:solidFill>
                  <a:schemeClr val="dk1"/>
                </a:solidFill>
                <a:latin typeface="Aptos" panose="020B0004020202020204" pitchFamily="34" charset="0"/>
                <a:sym typeface="Arial"/>
              </a:rPr>
              <a:t>, social </a:t>
            </a:r>
            <a:r>
              <a:rPr lang="de-DE" b="0" dirty="0" err="1">
                <a:solidFill>
                  <a:schemeClr val="dk1"/>
                </a:solidFill>
                <a:latin typeface="Aptos" panose="020B0004020202020204" pitchFamily="34" charset="0"/>
                <a:sym typeface="Arial"/>
              </a:rPr>
              <a:t>partners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manufacturers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distributors</a:t>
            </a:r>
            <a:r>
              <a:rPr lang="de-DE" b="0" dirty="0">
                <a:solidFill>
                  <a:schemeClr val="dk1"/>
                </a:solidFill>
                <a:latin typeface="Aptos" panose="020B0004020202020204" pitchFamily="34" charset="0"/>
                <a:sym typeface="Arial"/>
              </a:rPr>
              <a:t> and non-</a:t>
            </a:r>
            <a:r>
              <a:rPr lang="de-DE" b="0" dirty="0" err="1">
                <a:solidFill>
                  <a:schemeClr val="dk1"/>
                </a:solidFill>
                <a:latin typeface="Aptos" panose="020B0004020202020204" pitchFamily="34" charset="0"/>
                <a:sym typeface="Arial"/>
              </a:rPr>
              <a:t>governmental</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organisations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may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participate</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899" algn="l" rtl="0">
              <a:lnSpc>
                <a:spcPct val="100000"/>
              </a:lnSpc>
              <a:spcBef>
                <a:spcPts val="2200"/>
              </a:spcBef>
              <a:spcAft>
                <a:spcPts val="0"/>
              </a:spcAft>
              <a:buSzPct val="129032"/>
              <a:buFont typeface="Arial"/>
              <a:buChar char="•"/>
            </a:pPr>
            <a:r>
              <a:rPr lang="de-DE" b="0" dirty="0" err="1">
                <a:solidFill>
                  <a:schemeClr val="dk1"/>
                </a:solidFill>
                <a:latin typeface="Aptos" panose="020B0004020202020204" pitchFamily="34" charset="0"/>
                <a:sym typeface="Arial"/>
              </a:rPr>
              <a:t>They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accessible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all </a:t>
            </a:r>
            <a:r>
              <a:rPr lang="de-DE" b="0" dirty="0" err="1">
                <a:solidFill>
                  <a:schemeClr val="dk1"/>
                </a:solidFill>
                <a:latin typeface="Aptos" panose="020B0004020202020204" pitchFamily="34" charset="0"/>
                <a:sym typeface="Arial"/>
              </a:rPr>
              <a:t>interested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parties</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899" algn="l" rtl="0">
              <a:lnSpc>
                <a:spcPct val="100000"/>
              </a:lnSpc>
              <a:spcBef>
                <a:spcPts val="2200"/>
              </a:spcBef>
              <a:spcAft>
                <a:spcPts val="0"/>
              </a:spcAft>
              <a:buSzPct val="129032"/>
              <a:buFont typeface="Arial"/>
              <a:buChar char="•"/>
            </a:pPr>
            <a:r>
              <a:rPr lang="de-DE" b="0" dirty="0" err="1">
                <a:solidFill>
                  <a:schemeClr val="dk1"/>
                </a:solidFill>
                <a:latin typeface="Aptos" panose="020B0004020202020204" pitchFamily="34" charset="0"/>
                <a:sym typeface="Arial"/>
              </a:rPr>
              <a:t>They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by</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third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party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over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which</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economic</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operator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applying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label</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cannot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exercise</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decisive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influence</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ct val="129032"/>
              <a:buFont typeface="Arial"/>
              <a:buNone/>
            </a:pPr>
            <a:endParaRPr dirty="0">
              <a:latin typeface="Aptos" panose="020B0004020202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594359" y="38651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dirty="0" err="1">
                <a:solidFill>
                  <a:srgbClr val="3F3F3F"/>
                </a:solidFill>
                <a:latin typeface="Aptos Serif" panose="02020604070405020304" pitchFamily="18" charset="0"/>
                <a:ea typeface="Arial"/>
                <a:cs typeface="Aptos Serif" panose="02020604070405020304" pitchFamily="18" charset="0"/>
                <a:sym typeface="Arial"/>
              </a:rPr>
              <a:t>Exclusion</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354" name="Google Shape;354;p58"/>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Reasons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excluding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bidders</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Non-</a:t>
            </a:r>
            <a:r>
              <a:rPr lang="de-DE" b="0" dirty="0" err="1">
                <a:solidFill>
                  <a:schemeClr val="dk1"/>
                </a:solidFill>
                <a:latin typeface="Aptos" panose="020B0004020202020204" pitchFamily="34" charset="0"/>
                <a:sym typeface="Arial"/>
              </a:rPr>
              <a:t>compliance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with</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applicable</a:t>
            </a:r>
            <a:r>
              <a:rPr lang="de-DE" b="0" dirty="0">
                <a:solidFill>
                  <a:schemeClr val="dk1"/>
                </a:solidFill>
                <a:latin typeface="Aptos" panose="020B0004020202020204" pitchFamily="34" charset="0"/>
                <a:sym typeface="Arial"/>
              </a:rPr>
              <a:t> national, EU </a:t>
            </a:r>
            <a:r>
              <a:rPr lang="de-DE" b="0" dirty="0" err="1">
                <a:solidFill>
                  <a:schemeClr val="dk1"/>
                </a:solidFill>
                <a:latin typeface="Aptos" panose="020B0004020202020204" pitchFamily="34" charset="0"/>
                <a:sym typeface="Arial"/>
              </a:rPr>
              <a:t>or</a:t>
            </a:r>
            <a:r>
              <a:rPr lang="de-DE" b="0" dirty="0">
                <a:solidFill>
                  <a:schemeClr val="dk1"/>
                </a:solidFill>
                <a:latin typeface="Aptos" panose="020B0004020202020204" pitchFamily="34" charset="0"/>
                <a:sym typeface="Arial"/>
              </a:rPr>
              <a:t> international environmental </a:t>
            </a:r>
            <a:r>
              <a:rPr lang="de-DE" b="0" dirty="0" err="1">
                <a:solidFill>
                  <a:schemeClr val="dk1"/>
                </a:solidFill>
                <a:latin typeface="Aptos" panose="020B0004020202020204" pitchFamily="34" charset="0"/>
                <a:sym typeface="Arial"/>
              </a:rPr>
              <a:t>laws</a:t>
            </a:r>
            <a:r>
              <a:rPr lang="de-DE" b="0" dirty="0">
                <a:solidFill>
                  <a:schemeClr val="dk1"/>
                </a:solidFill>
                <a:latin typeface="Aptos" panose="020B0004020202020204" pitchFamily="34" charset="0"/>
                <a:sym typeface="Arial"/>
              </a:rPr>
              <a:t> </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Grave professional </a:t>
            </a:r>
            <a:r>
              <a:rPr lang="de-DE" b="0" dirty="0" err="1">
                <a:solidFill>
                  <a:schemeClr val="dk1"/>
                </a:solidFill>
                <a:latin typeface="Aptos" panose="020B0004020202020204" pitchFamily="34" charset="0"/>
                <a:sym typeface="Arial"/>
              </a:rPr>
              <a:t>misconduct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which</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renders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integrity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questionable</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err="1">
                <a:solidFill>
                  <a:schemeClr val="dk1"/>
                </a:solidFill>
                <a:latin typeface="Aptos" panose="020B0004020202020204" pitchFamily="34" charset="0"/>
                <a:sym typeface="Arial"/>
              </a:rPr>
              <a:t>Significant</a:t>
            </a:r>
            <a:r>
              <a:rPr lang="de-DE" b="0" dirty="0">
                <a:solidFill>
                  <a:schemeClr val="dk1"/>
                </a:solidFill>
                <a:latin typeface="Aptos" panose="020B0004020202020204" pitchFamily="34" charset="0"/>
                <a:sym typeface="Arial"/>
              </a:rPr>
              <a:t>/persistent </a:t>
            </a:r>
            <a:r>
              <a:rPr lang="de-DE" b="0" dirty="0" err="1">
                <a:solidFill>
                  <a:schemeClr val="dk1"/>
                </a:solidFill>
                <a:latin typeface="Aptos" panose="020B0004020202020204" pitchFamily="34" charset="0"/>
                <a:sym typeface="Arial"/>
              </a:rPr>
              <a:t>deficiencies</a:t>
            </a:r>
            <a:r>
              <a:rPr lang="de-DE" b="0" dirty="0">
                <a:solidFill>
                  <a:schemeClr val="dk1"/>
                </a:solidFill>
                <a:latin typeface="Aptos" panose="020B0004020202020204" pitchFamily="34" charset="0"/>
                <a:sym typeface="Arial"/>
              </a:rPr>
              <a:t> in </a:t>
            </a:r>
            <a:r>
              <a:rPr lang="de-DE" b="0" dirty="0" err="1">
                <a:solidFill>
                  <a:schemeClr val="dk1"/>
                </a:solidFill>
                <a:latin typeface="Aptos" panose="020B0004020202020204" pitchFamily="34" charset="0"/>
                <a:sym typeface="Arial"/>
              </a:rPr>
              <a:t>performance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under</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prior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contract</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err="1">
                <a:solidFill>
                  <a:schemeClr val="dk1"/>
                </a:solidFill>
                <a:latin typeface="Aptos" panose="020B0004020202020204" pitchFamily="34" charset="0"/>
                <a:sym typeface="Arial"/>
              </a:rPr>
              <a:t>Misrepresentation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any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above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inability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submit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supporting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documents</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594359" y="3865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dirty="0" err="1">
                <a:solidFill>
                  <a:srgbClr val="3F3F3F"/>
                </a:solidFill>
                <a:latin typeface="Aptos Serif" panose="02020604070405020304" pitchFamily="18" charset="0"/>
                <a:ea typeface="Arial"/>
                <a:cs typeface="Aptos Serif" panose="02020604070405020304" pitchFamily="18" charset="0"/>
                <a:sym typeface="Arial"/>
              </a:rPr>
              <a:t>Selection</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361" name="Google Shape;361;p59"/>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Selection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criteria</a:t>
            </a:r>
            <a:r>
              <a:rPr lang="de-DE" b="0" dirty="0">
                <a:solidFill>
                  <a:schemeClr val="dk1"/>
                </a:solidFill>
                <a:latin typeface="Aptos" panose="020B0004020202020204" pitchFamily="34" charset="0"/>
                <a:sym typeface="Arial"/>
              </a:rPr>
              <a:t> relevant </a:t>
            </a:r>
            <a:r>
              <a:rPr lang="de-DE" b="0" dirty="0" err="1">
                <a:solidFill>
                  <a:schemeClr val="dk1"/>
                </a:solidFill>
                <a:latin typeface="Aptos" panose="020B0004020202020204" pitchFamily="34" charset="0"/>
                <a:sym typeface="Arial"/>
              </a:rPr>
              <a:t>for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sustainable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procurement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include</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Experience and </a:t>
            </a:r>
            <a:r>
              <a:rPr lang="de-DE" b="0" dirty="0" err="1">
                <a:solidFill>
                  <a:schemeClr val="dk1"/>
                </a:solidFill>
                <a:latin typeface="Aptos" panose="020B0004020202020204" pitchFamily="34" charset="0"/>
                <a:sym typeface="Arial"/>
              </a:rPr>
              <a:t>references</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Educational and professional </a:t>
            </a:r>
            <a:r>
              <a:rPr lang="de-DE" b="0" dirty="0" err="1">
                <a:solidFill>
                  <a:schemeClr val="dk1"/>
                </a:solidFill>
                <a:latin typeface="Aptos" panose="020B0004020202020204" pitchFamily="34" charset="0"/>
                <a:sym typeface="Arial"/>
              </a:rPr>
              <a:t>qualifications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staff</a:t>
            </a:r>
            <a:r>
              <a:rPr lang="de-DE" b="0" dirty="0">
                <a:solidFill>
                  <a:schemeClr val="dk1"/>
                </a:solidFill>
                <a:latin typeface="Aptos" panose="020B0004020202020204" pitchFamily="34" charset="0"/>
                <a:sym typeface="Arial"/>
              </a:rPr>
              <a:t> </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Environmental </a:t>
            </a:r>
            <a:r>
              <a:rPr lang="de-DE" b="0" dirty="0" err="1">
                <a:solidFill>
                  <a:schemeClr val="dk1"/>
                </a:solidFill>
                <a:latin typeface="Aptos" panose="020B0004020202020204" pitchFamily="34" charset="0"/>
                <a:sym typeface="Arial"/>
              </a:rPr>
              <a:t>management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systems</a:t>
            </a:r>
            <a:r>
              <a:rPr lang="de-DE" b="0" dirty="0">
                <a:solidFill>
                  <a:schemeClr val="dk1"/>
                </a:solidFill>
                <a:latin typeface="Aptos" panose="020B0004020202020204" pitchFamily="34" charset="0"/>
                <a:sym typeface="Arial"/>
              </a:rPr>
              <a:t> and </a:t>
            </a:r>
            <a:r>
              <a:rPr lang="de-DE" b="0" dirty="0" err="1">
                <a:solidFill>
                  <a:schemeClr val="dk1"/>
                </a:solidFill>
                <a:latin typeface="Aptos" panose="020B0004020202020204" pitchFamily="34" charset="0"/>
                <a:sym typeface="Arial"/>
              </a:rPr>
              <a:t>schemes</a:t>
            </a:r>
            <a:r>
              <a:rPr lang="de-DE" b="0" dirty="0">
                <a:solidFill>
                  <a:schemeClr val="dk1"/>
                </a:solidFill>
                <a:latin typeface="Aptos" panose="020B0004020202020204" pitchFamily="34" charset="0"/>
                <a:sym typeface="Arial"/>
              </a:rPr>
              <a:t> (e.g. EMAS, ISO 14001)</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b="0" dirty="0">
                <a:solidFill>
                  <a:schemeClr val="dk1"/>
                </a:solidFill>
                <a:latin typeface="Aptos" panose="020B0004020202020204" pitchFamily="34" charset="0"/>
                <a:sym typeface="Arial"/>
              </a:rPr>
              <a:t>Supply </a:t>
            </a:r>
            <a:r>
              <a:rPr lang="de-DE" b="0" dirty="0" err="1">
                <a:solidFill>
                  <a:schemeClr val="dk1"/>
                </a:solidFill>
                <a:latin typeface="Aptos" panose="020B0004020202020204" pitchFamily="34" charset="0"/>
                <a:sym typeface="Arial"/>
              </a:rPr>
              <a:t>chain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management</a:t>
            </a:r>
            <a:r>
              <a:rPr lang="de-DE" b="0" dirty="0">
                <a:solidFill>
                  <a:schemeClr val="dk1"/>
                </a:solidFill>
                <a:latin typeface="Aptos" panose="020B0004020202020204" pitchFamily="34" charset="0"/>
                <a:sym typeface="Arial"/>
              </a:rPr>
              <a:t>/</a:t>
            </a:r>
            <a:r>
              <a:rPr lang="de-DE" b="0" dirty="0" err="1">
                <a:solidFill>
                  <a:schemeClr val="dk1"/>
                </a:solidFill>
                <a:latin typeface="Aptos" panose="020B0004020202020204" pitchFamily="34" charset="0"/>
                <a:sym typeface="Arial"/>
              </a:rPr>
              <a:t>tracking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systems</a:t>
            </a:r>
            <a:endParaRPr dirty="0">
              <a:latin typeface="Aptos" panose="020B000402020202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594359" y="400588"/>
            <a:ext cx="748049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dirty="0">
                <a:solidFill>
                  <a:srgbClr val="3F3F3F"/>
                </a:solidFill>
                <a:latin typeface="Aptos Serif" panose="02020604070405020304" pitchFamily="18" charset="0"/>
                <a:ea typeface="Arial"/>
                <a:cs typeface="Aptos Serif" panose="02020604070405020304" pitchFamily="18" charset="0"/>
                <a:sym typeface="Arial"/>
              </a:rPr>
              <a:t>Environmental </a:t>
            </a:r>
            <a:r>
              <a:rPr lang="de-DE" dirty="0">
                <a:latin typeface="Aptos Serif" panose="02020604070405020304" pitchFamily="18" charset="0"/>
                <a:ea typeface="Arial"/>
                <a:cs typeface="Aptos Serif" panose="02020604070405020304" pitchFamily="18" charset="0"/>
                <a:sym typeface="Arial"/>
              </a:rPr>
              <a:t>Management</a:t>
            </a:r>
            <a:r>
              <a:rPr lang="de-DE" sz="4400" dirty="0">
                <a:solidFill>
                  <a:srgbClr val="3F3F3F"/>
                </a:solidFill>
                <a:latin typeface="Aptos Serif" panose="02020604070405020304" pitchFamily="18" charset="0"/>
                <a:ea typeface="Arial"/>
                <a:cs typeface="Aptos Serif" panose="02020604070405020304" pitchFamily="18" charset="0"/>
                <a:sym typeface="Arial"/>
              </a:rPr>
              <a:t> System (EMS)</a:t>
            </a:r>
            <a:endParaRPr dirty="0">
              <a:latin typeface="Aptos Serif" panose="02020604070405020304" pitchFamily="18" charset="0"/>
              <a:ea typeface="Arial"/>
              <a:cs typeface="Aptos Serif" panose="02020604070405020304" pitchFamily="18" charset="0"/>
              <a:sym typeface="Arial"/>
            </a:endParaRPr>
          </a:p>
        </p:txBody>
      </p:sp>
      <p:sp>
        <p:nvSpPr>
          <p:cNvPr id="368" name="Google Shape;368;p60"/>
          <p:cNvSpPr txBox="1">
            <a:spLocks noGrp="1"/>
          </p:cNvSpPr>
          <p:nvPr>
            <p:ph type="body" idx="1"/>
          </p:nvPr>
        </p:nvSpPr>
        <p:spPr>
          <a:xfrm>
            <a:off x="594359" y="2281918"/>
            <a:ext cx="9003124" cy="3708517"/>
          </a:xfrm>
          <a:prstGeom prst="rect">
            <a:avLst/>
          </a:prstGeom>
          <a:noFill/>
          <a:ln>
            <a:noFill/>
          </a:ln>
        </p:spPr>
        <p:txBody>
          <a:bodyPr spcFirstLastPara="1" wrap="square" lIns="0" tIns="228600" rIns="0" bIns="0" anchor="t" anchorCtr="0">
            <a:noAutofit/>
          </a:bodyPr>
          <a:lstStyle/>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EMS </a:t>
            </a:r>
            <a:r>
              <a:rPr lang="de-DE" b="0" dirty="0" err="1">
                <a:solidFill>
                  <a:schemeClr val="dk1"/>
                </a:solidFill>
                <a:latin typeface="Aptos" panose="020B0004020202020204" pitchFamily="34" charset="0"/>
                <a:sym typeface="Arial"/>
              </a:rPr>
              <a:t>can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demonstrate</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company's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ability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meet</a:t>
            </a:r>
            <a:r>
              <a:rPr lang="de-DE" b="0" dirty="0">
                <a:solidFill>
                  <a:schemeClr val="dk1"/>
                </a:solidFill>
                <a:latin typeface="Aptos" panose="020B0004020202020204" pitchFamily="34" charset="0"/>
                <a:sym typeface="Arial"/>
              </a:rPr>
              <a:t> environmental </a:t>
            </a:r>
            <a:r>
              <a:rPr lang="de-DE" b="0" dirty="0" err="1">
                <a:solidFill>
                  <a:schemeClr val="dk1"/>
                </a:solidFill>
                <a:latin typeface="Aptos" panose="020B0004020202020204" pitchFamily="34" charset="0"/>
                <a:sym typeface="Arial"/>
              </a:rPr>
              <a:t>criteria</a:t>
            </a:r>
            <a:r>
              <a:rPr lang="de-DE" b="0" dirty="0">
                <a:solidFill>
                  <a:schemeClr val="dk1"/>
                </a:solidFill>
                <a:latin typeface="Aptos" panose="020B0004020202020204" pitchFamily="34" charset="0"/>
                <a:sym typeface="Arial"/>
              </a:rPr>
              <a:t> and </a:t>
            </a:r>
            <a:r>
              <a:rPr lang="de-DE" b="0" dirty="0" err="1">
                <a:solidFill>
                  <a:schemeClr val="dk1"/>
                </a:solidFill>
                <a:latin typeface="Aptos" panose="020B0004020202020204" pitchFamily="34" charset="0"/>
                <a:sym typeface="Arial"/>
              </a:rPr>
              <a:t>may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requested</a:t>
            </a:r>
            <a:r>
              <a:rPr lang="de-DE" b="0" dirty="0">
                <a:solidFill>
                  <a:schemeClr val="dk1"/>
                </a:solidFill>
                <a:latin typeface="Aptos" panose="020B0004020202020204" pitchFamily="34" charset="0"/>
                <a:sym typeface="Arial"/>
              </a:rPr>
              <a:t>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selection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stage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if</a:t>
            </a:r>
            <a:r>
              <a:rPr lang="de-DE" b="0" dirty="0">
                <a:solidFill>
                  <a:schemeClr val="dk1"/>
                </a:solidFill>
                <a:latin typeface="Aptos" panose="020B0004020202020204" pitchFamily="34" charset="0"/>
                <a:sym typeface="Arial"/>
              </a:rPr>
              <a:t> relevant </a:t>
            </a:r>
            <a:r>
              <a:rPr lang="de-DE" b="0" dirty="0" err="1">
                <a:solidFill>
                  <a:schemeClr val="dk1"/>
                </a:solidFill>
                <a:latin typeface="Aptos" panose="020B0004020202020204" pitchFamily="34" charset="0"/>
                <a:sym typeface="Arial"/>
              </a:rPr>
              <a:t>for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service</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Example</a:t>
            </a:r>
            <a:r>
              <a:rPr lang="de-DE" b="0" dirty="0">
                <a:solidFill>
                  <a:schemeClr val="dk1"/>
                </a:solidFill>
                <a:latin typeface="Aptos" panose="020B0004020202020204" pitchFamily="34" charset="0"/>
                <a:sym typeface="Arial"/>
              </a:rPr>
              <a:t>: Catering </a:t>
            </a:r>
            <a:r>
              <a:rPr lang="de-DE" b="0" dirty="0" err="1">
                <a:solidFill>
                  <a:schemeClr val="dk1"/>
                </a:solidFill>
                <a:latin typeface="Aptos" panose="020B0004020202020204" pitchFamily="34" charset="0"/>
                <a:sym typeface="Arial"/>
              </a:rPr>
              <a:t>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cleaning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services</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Bidders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can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demonstrate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their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ability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deliver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service</a:t>
            </a:r>
            <a:r>
              <a:rPr lang="de-DE" b="0" dirty="0">
                <a:solidFill>
                  <a:schemeClr val="dk1"/>
                </a:solidFill>
                <a:latin typeface="Aptos" panose="020B0004020202020204" pitchFamily="34" charset="0"/>
                <a:sym typeface="Arial"/>
              </a:rPr>
              <a:t> in an </a:t>
            </a:r>
            <a:r>
              <a:rPr lang="de-DE" b="0" dirty="0" err="1">
                <a:solidFill>
                  <a:schemeClr val="dk1"/>
                </a:solidFill>
                <a:latin typeface="Aptos" panose="020B0004020202020204" pitchFamily="34" charset="0"/>
                <a:sym typeface="Arial"/>
              </a:rPr>
              <a:t>environmentally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sound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manner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through</a:t>
            </a:r>
            <a:r>
              <a:rPr lang="de-DE" b="0" dirty="0">
                <a:solidFill>
                  <a:schemeClr val="dk1"/>
                </a:solidFill>
                <a:latin typeface="Aptos" panose="020B0004020202020204" pitchFamily="34" charset="0"/>
                <a:sym typeface="Arial"/>
              </a:rPr>
              <a:t> an EMS</a:t>
            </a:r>
            <a:r>
              <a:rPr lang="de-DE" b="0" i="0" u="none" strike="noStrike" dirty="0">
                <a:solidFill>
                  <a:srgbClr val="000000"/>
                </a:solidFill>
                <a:latin typeface="Aptos" panose="020B0004020202020204" pitchFamily="34" charset="0"/>
                <a:sym typeface="Arial"/>
              </a:rPr>
              <a:t>	</a:t>
            </a:r>
            <a:endParaRPr b="0" dirty="0">
              <a:solidFill>
                <a:schemeClr val="dk1"/>
              </a:solidFill>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Equivalent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evidence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must</a:t>
            </a:r>
            <a:r>
              <a:rPr lang="de-DE" b="0" dirty="0">
                <a:solidFill>
                  <a:schemeClr val="dk1"/>
                </a:solidFill>
                <a:latin typeface="Aptos" panose="020B0004020202020204" pitchFamily="34" charset="0"/>
                <a:sym typeface="Arial"/>
              </a:rPr>
              <a:t> also </a:t>
            </a:r>
            <a:r>
              <a:rPr lang="de-DE" b="0" dirty="0" err="1">
                <a:solidFill>
                  <a:schemeClr val="dk1"/>
                </a:solidFill>
                <a:latin typeface="Aptos" panose="020B0004020202020204" pitchFamily="34" charset="0"/>
                <a:sym typeface="Arial"/>
              </a:rPr>
              <a:t>be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considered</a:t>
            </a:r>
            <a:endParaRPr b="0" dirty="0">
              <a:solidFill>
                <a:schemeClr val="dk1"/>
              </a:solidFill>
              <a:latin typeface="Aptos" panose="020B0004020202020204" pitchFamily="34" charset="0"/>
              <a:sym typeface="Arial"/>
            </a:endParaRPr>
          </a:p>
        </p:txBody>
      </p:sp>
      <p:pic>
        <p:nvPicPr>
          <p:cNvPr id="369" name="Google Shape;369;p60"/>
          <p:cNvPicPr preferRelativeResize="0"/>
          <p:nvPr/>
        </p:nvPicPr>
        <p:blipFill rotWithShape="1">
          <a:blip r:embed="rId3">
            <a:alphaModFix/>
          </a:blip>
          <a:srcRect/>
          <a:stretch/>
        </p:blipFill>
        <p:spPr>
          <a:xfrm>
            <a:off x="9062225" y="3429000"/>
            <a:ext cx="3015708" cy="20041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1"/>
          <p:cNvSpPr txBox="1">
            <a:spLocks noGrp="1"/>
          </p:cNvSpPr>
          <p:nvPr>
            <p:ph type="title"/>
          </p:nvPr>
        </p:nvSpPr>
        <p:spPr>
          <a:xfrm>
            <a:off x="594360" y="475077"/>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Award </a:t>
            </a:r>
            <a:r>
              <a:rPr lang="de-DE" dirty="0" err="1">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376" name="Google Shape;376;p61"/>
          <p:cNvSpPr txBox="1">
            <a:spLocks noGrp="1"/>
          </p:cNvSpPr>
          <p:nvPr>
            <p:ph type="body" idx="1"/>
          </p:nvPr>
        </p:nvSpPr>
        <p:spPr>
          <a:xfrm>
            <a:off x="347224" y="2441746"/>
            <a:ext cx="4490827" cy="3597470"/>
          </a:xfrm>
          <a:prstGeom prst="rect">
            <a:avLst/>
          </a:prstGeom>
          <a:noFill/>
          <a:ln>
            <a:noFill/>
          </a:ln>
        </p:spPr>
        <p:txBody>
          <a:bodyPr spcFirstLastPara="1" wrap="square" lIns="0" tIns="45700" rIns="0" bIns="0" anchor="t" anchorCtr="0">
            <a:normAutofit lnSpcReduction="10000"/>
          </a:bodyPr>
          <a:lstStyle/>
          <a:p>
            <a:pPr marL="457200" lvl="0" indent="-228600" algn="l" rtl="0">
              <a:lnSpc>
                <a:spcPct val="90000"/>
              </a:lnSpc>
              <a:spcBef>
                <a:spcPts val="1800"/>
              </a:spcBef>
              <a:spcAft>
                <a:spcPts val="0"/>
              </a:spcAft>
              <a:buSzPts val="2000"/>
              <a:buNone/>
            </a:pPr>
            <a:r>
              <a:rPr lang="de-DE" dirty="0">
                <a:latin typeface="Aptos" panose="020B0004020202020204" pitchFamily="34" charset="0"/>
                <a:sym typeface="Arial"/>
              </a:rPr>
              <a:t>Select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winning</a:t>
            </a:r>
            <a:r>
              <a:rPr lang="de-DE" dirty="0">
                <a:latin typeface="Aptos" panose="020B0004020202020204" pitchFamily="34" charset="0"/>
                <a:sym typeface="Arial"/>
              </a:rPr>
              <a:t> </a:t>
            </a:r>
            <a:r>
              <a:rPr lang="de-DE" dirty="0" err="1">
                <a:latin typeface="Aptos" panose="020B0004020202020204" pitchFamily="34" charset="0"/>
                <a:sym typeface="Arial"/>
              </a:rPr>
              <a:t>bid</a:t>
            </a:r>
            <a:r>
              <a:rPr lang="de-DE" dirty="0">
                <a:latin typeface="Aptos" panose="020B0004020202020204" pitchFamily="34" charset="0"/>
                <a:sym typeface="Arial"/>
              </a:rPr>
              <a:t> </a:t>
            </a:r>
            <a:r>
              <a:rPr lang="de-DE" dirty="0" err="1">
                <a:latin typeface="Aptos" panose="020B0004020202020204" pitchFamily="34" charset="0"/>
                <a:sym typeface="Arial"/>
              </a:rPr>
              <a:t>from</a:t>
            </a:r>
            <a:r>
              <a:rPr lang="de-DE" dirty="0">
                <a:latin typeface="Aptos" panose="020B0004020202020204" pitchFamily="34" charset="0"/>
                <a:sym typeface="Arial"/>
              </a:rPr>
              <a:t> </a:t>
            </a:r>
            <a:r>
              <a:rPr lang="de-DE" dirty="0" err="1">
                <a:latin typeface="Aptos" panose="020B0004020202020204" pitchFamily="34" charset="0"/>
                <a:sym typeface="Arial"/>
              </a:rPr>
              <a:t>those</a:t>
            </a:r>
            <a:r>
              <a:rPr lang="de-DE" dirty="0">
                <a:latin typeface="Aptos" panose="020B0004020202020204" pitchFamily="34" charset="0"/>
                <a:sym typeface="Arial"/>
              </a:rPr>
              <a:t> </a:t>
            </a:r>
            <a:r>
              <a:rPr lang="de-DE" dirty="0" err="1">
                <a:latin typeface="Aptos" panose="020B0004020202020204" pitchFamily="34" charset="0"/>
                <a:sym typeface="Arial"/>
              </a:rPr>
              <a:t>that</a:t>
            </a:r>
            <a:r>
              <a:rPr lang="de-DE" dirty="0">
                <a:latin typeface="Aptos" panose="020B0004020202020204" pitchFamily="34" charset="0"/>
                <a:sym typeface="Arial"/>
              </a:rPr>
              <a:t> </a:t>
            </a:r>
            <a:r>
              <a:rPr lang="de-DE" dirty="0" err="1">
                <a:latin typeface="Aptos" panose="020B0004020202020204" pitchFamily="34" charset="0"/>
                <a:sym typeface="Arial"/>
              </a:rPr>
              <a:t>meet</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technical</a:t>
            </a:r>
            <a:r>
              <a:rPr lang="de-DE" dirty="0">
                <a:latin typeface="Aptos" panose="020B0004020202020204" pitchFamily="34" charset="0"/>
                <a:sym typeface="Arial"/>
              </a:rPr>
              <a:t> </a:t>
            </a:r>
            <a:r>
              <a:rPr lang="de-DE" dirty="0" err="1">
                <a:latin typeface="Aptos" panose="020B0004020202020204" pitchFamily="34" charset="0"/>
                <a:sym typeface="Arial"/>
              </a:rPr>
              <a:t>specifications</a:t>
            </a:r>
            <a:endParaRPr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sz="2000" dirty="0" err="1">
                <a:latin typeface="Aptos" panose="020B0004020202020204" pitchFamily="34" charset="0"/>
                <a:sym typeface="Arial"/>
              </a:rPr>
              <a:t>Cost</a:t>
            </a:r>
            <a:r>
              <a:rPr lang="de-DE" sz="2000" dirty="0">
                <a:latin typeface="Aptos" panose="020B0004020202020204" pitchFamily="34" charset="0"/>
                <a:sym typeface="Arial"/>
              </a:rPr>
              <a:t> and (</a:t>
            </a:r>
            <a:r>
              <a:rPr lang="de-DE" sz="2000" dirty="0" err="1">
                <a:latin typeface="Aptos" panose="020B0004020202020204" pitchFamily="34" charset="0"/>
                <a:sym typeface="Arial"/>
              </a:rPr>
              <a:t>including</a:t>
            </a:r>
            <a:r>
              <a:rPr lang="de-DE" sz="2000" dirty="0">
                <a:latin typeface="Aptos" panose="020B0004020202020204" pitchFamily="34" charset="0"/>
                <a:sym typeface="Arial"/>
              </a:rPr>
              <a:t> </a:t>
            </a:r>
            <a:r>
              <a:rPr lang="de-DE" sz="2000" dirty="0" err="1">
                <a:latin typeface="Aptos" panose="020B0004020202020204" pitchFamily="34" charset="0"/>
                <a:sym typeface="Arial"/>
              </a:rPr>
              <a:t>life-cycle</a:t>
            </a:r>
            <a:r>
              <a:rPr lang="de-DE" sz="2000" dirty="0">
                <a:latin typeface="Aptos" panose="020B0004020202020204" pitchFamily="34" charset="0"/>
                <a:sym typeface="Arial"/>
              </a:rPr>
              <a:t> </a:t>
            </a:r>
            <a:r>
              <a:rPr lang="de-DE" sz="2000" dirty="0" err="1">
                <a:latin typeface="Aptos" panose="020B0004020202020204" pitchFamily="34" charset="0"/>
                <a:sym typeface="Arial"/>
              </a:rPr>
              <a:t>cost</a:t>
            </a:r>
            <a:r>
              <a:rPr lang="de-DE" sz="2000" dirty="0">
                <a:latin typeface="Aptos" panose="020B0004020202020204" pitchFamily="34" charset="0"/>
                <a:sym typeface="Arial"/>
              </a:rPr>
              <a:t>) and qualitative </a:t>
            </a:r>
            <a:r>
              <a:rPr lang="de-DE" sz="2000" dirty="0" err="1">
                <a:latin typeface="Aptos" panose="020B0004020202020204" pitchFamily="34" charset="0"/>
                <a:sym typeface="Arial"/>
              </a:rPr>
              <a:t>criteria</a:t>
            </a:r>
            <a:endParaRPr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MEAT: Most </a:t>
            </a:r>
            <a:r>
              <a:rPr lang="de-DE" dirty="0" err="1">
                <a:latin typeface="Aptos" panose="020B0004020202020204" pitchFamily="34" charset="0"/>
                <a:sym typeface="Arial"/>
              </a:rPr>
              <a:t>economically</a:t>
            </a:r>
            <a:r>
              <a:rPr lang="de-DE" dirty="0">
                <a:latin typeface="Aptos" panose="020B0004020202020204" pitchFamily="34" charset="0"/>
                <a:sym typeface="Arial"/>
              </a:rPr>
              <a:t> </a:t>
            </a:r>
            <a:r>
              <a:rPr lang="de-DE" dirty="0" err="1">
                <a:latin typeface="Aptos" panose="020B0004020202020204" pitchFamily="34" charset="0"/>
                <a:sym typeface="Arial"/>
              </a:rPr>
              <a:t>advantageous</a:t>
            </a:r>
            <a:r>
              <a:rPr lang="de-DE" dirty="0">
                <a:latin typeface="Aptos" panose="020B0004020202020204" pitchFamily="34" charset="0"/>
                <a:sym typeface="Arial"/>
              </a:rPr>
              <a:t> </a:t>
            </a:r>
            <a:r>
              <a:rPr lang="de-DE" dirty="0" err="1">
                <a:latin typeface="Aptos" panose="020B0004020202020204" pitchFamily="34" charset="0"/>
                <a:sym typeface="Arial"/>
              </a:rPr>
              <a:t>tender</a:t>
            </a:r>
            <a:endParaRPr sz="2000"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sz="2000" dirty="0">
                <a:latin typeface="Aptos" panose="020B0004020202020204" pitchFamily="34" charset="0"/>
                <a:sym typeface="Arial"/>
              </a:rPr>
              <a:t>Qualitative </a:t>
            </a:r>
            <a:r>
              <a:rPr lang="de-DE" sz="2000" dirty="0" err="1">
                <a:latin typeface="Aptos" panose="020B0004020202020204" pitchFamily="34" charset="0"/>
                <a:sym typeface="Arial"/>
              </a:rPr>
              <a:t>criteria</a:t>
            </a:r>
            <a:r>
              <a:rPr lang="de-DE" sz="2000" dirty="0">
                <a:latin typeface="Aptos" panose="020B0004020202020204" pitchFamily="34" charset="0"/>
                <a:sym typeface="Arial"/>
              </a:rPr>
              <a:t> </a:t>
            </a:r>
            <a:r>
              <a:rPr lang="de-DE" sz="2000" dirty="0" err="1">
                <a:latin typeface="Aptos" panose="020B0004020202020204" pitchFamily="34" charset="0"/>
                <a:sym typeface="Arial"/>
              </a:rPr>
              <a:t>can</a:t>
            </a:r>
            <a:r>
              <a:rPr lang="de-DE" sz="2000" dirty="0">
                <a:latin typeface="Aptos" panose="020B0004020202020204" pitchFamily="34" charset="0"/>
                <a:sym typeface="Arial"/>
              </a:rPr>
              <a:t> </a:t>
            </a:r>
            <a:r>
              <a:rPr lang="de-DE" sz="2000" dirty="0" err="1">
                <a:latin typeface="Aptos" panose="020B0004020202020204" pitchFamily="34" charset="0"/>
                <a:sym typeface="Arial"/>
              </a:rPr>
              <a:t>include</a:t>
            </a:r>
            <a:r>
              <a:rPr lang="de-DE" sz="2000" dirty="0">
                <a:latin typeface="Aptos" panose="020B0004020202020204" pitchFamily="34" charset="0"/>
                <a:sym typeface="Arial"/>
              </a:rPr>
              <a:t> a </a:t>
            </a:r>
            <a:r>
              <a:rPr lang="de-DE" sz="2000" dirty="0" err="1">
                <a:latin typeface="Aptos" panose="020B0004020202020204" pitchFamily="34" charset="0"/>
                <a:sym typeface="Arial"/>
              </a:rPr>
              <a:t>number</a:t>
            </a:r>
            <a:r>
              <a:rPr lang="de-DE" sz="2000" dirty="0">
                <a:latin typeface="Aptos" panose="020B0004020202020204" pitchFamily="34" charset="0"/>
                <a:sym typeface="Arial"/>
              </a:rPr>
              <a:t> </a:t>
            </a:r>
            <a:r>
              <a:rPr lang="de-DE" sz="2000" dirty="0" err="1">
                <a:latin typeface="Aptos" panose="020B0004020202020204" pitchFamily="34" charset="0"/>
                <a:sym typeface="Arial"/>
              </a:rPr>
              <a:t>of</a:t>
            </a:r>
            <a:r>
              <a:rPr lang="de-DE" sz="2000" dirty="0">
                <a:latin typeface="Aptos" panose="020B0004020202020204" pitchFamily="34" charset="0"/>
                <a:sym typeface="Arial"/>
              </a:rPr>
              <a:t> social and environmental </a:t>
            </a:r>
            <a:r>
              <a:rPr lang="de-DE" sz="2000" dirty="0" err="1">
                <a:latin typeface="Aptos" panose="020B0004020202020204" pitchFamily="34" charset="0"/>
                <a:sym typeface="Arial"/>
              </a:rPr>
              <a:t>factors</a:t>
            </a:r>
            <a:endParaRPr dirty="0">
              <a:latin typeface="Aptos" panose="020B0004020202020204" pitchFamily="34" charset="0"/>
              <a:sym typeface="Arial"/>
            </a:endParaRPr>
          </a:p>
          <a:p>
            <a:pPr marL="457200" lvl="0" indent="-228600" algn="l" rtl="0">
              <a:lnSpc>
                <a:spcPct val="90000"/>
              </a:lnSpc>
              <a:spcBef>
                <a:spcPts val="2400"/>
              </a:spcBef>
              <a:spcAft>
                <a:spcPts val="0"/>
              </a:spcAft>
              <a:buClr>
                <a:srgbClr val="3F3F3F"/>
              </a:buClr>
              <a:buSzPts val="2000"/>
              <a:buFont typeface="Arial"/>
              <a:buNone/>
            </a:pPr>
            <a:endParaRPr dirty="0">
              <a:latin typeface="Aptos" panose="020B0004020202020204" pitchFamily="34" charset="0"/>
              <a:sym typeface="Arial"/>
            </a:endParaRPr>
          </a:p>
        </p:txBody>
      </p:sp>
      <p:sp>
        <p:nvSpPr>
          <p:cNvPr id="377" name="Google Shape;377;p61"/>
          <p:cNvSpPr txBox="1">
            <a:spLocks noGrp="1"/>
          </p:cNvSpPr>
          <p:nvPr>
            <p:ph type="body" idx="2"/>
          </p:nvPr>
        </p:nvSpPr>
        <p:spPr>
          <a:xfrm>
            <a:off x="5881898" y="240467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Examples</a:t>
            </a:r>
            <a:r>
              <a:rPr lang="de-DE"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100% Fair Trade </a:t>
            </a:r>
            <a:r>
              <a:rPr lang="de-DE" dirty="0" err="1">
                <a:latin typeface="Aptos" panose="020B0004020202020204" pitchFamily="34" charset="0"/>
                <a:sym typeface="Arial"/>
              </a:rPr>
              <a:t>coffee</a:t>
            </a:r>
            <a:r>
              <a:rPr lang="de-DE" dirty="0">
                <a:latin typeface="Aptos" panose="020B0004020202020204" pitchFamily="34" charset="0"/>
                <a:sym typeface="Arial"/>
              </a:rPr>
              <a:t> and </a:t>
            </a:r>
            <a:r>
              <a:rPr lang="de-DE" dirty="0" err="1">
                <a:latin typeface="Aptos" panose="020B0004020202020204" pitchFamily="34" charset="0"/>
                <a:sym typeface="Arial"/>
              </a:rPr>
              <a:t>tea</a:t>
            </a:r>
            <a:r>
              <a:rPr lang="de-DE" dirty="0">
                <a:latin typeface="Aptos" panose="020B0004020202020204" pitchFamily="34" charset="0"/>
                <a:sym typeface="Arial"/>
              </a:rPr>
              <a:t> in a </a:t>
            </a:r>
            <a:r>
              <a:rPr lang="de-DE" dirty="0" err="1">
                <a:latin typeface="Aptos" panose="020B0004020202020204" pitchFamily="34" charset="0"/>
                <a:sym typeface="Arial"/>
              </a:rPr>
              <a:t>catering</a:t>
            </a:r>
            <a:r>
              <a:rPr lang="de-DE" dirty="0">
                <a:latin typeface="Aptos" panose="020B0004020202020204" pitchFamily="34" charset="0"/>
                <a:sym typeface="Arial"/>
              </a:rPr>
              <a:t> </a:t>
            </a:r>
            <a:r>
              <a:rPr lang="de-DE" dirty="0" err="1">
                <a:latin typeface="Aptos" panose="020B0004020202020204" pitchFamily="34" charset="0"/>
                <a:sym typeface="Arial"/>
              </a:rPr>
              <a:t>contract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Better</a:t>
            </a:r>
            <a:r>
              <a:rPr lang="de-DE" dirty="0">
                <a:latin typeface="Aptos" panose="020B0004020202020204" pitchFamily="34" charset="0"/>
                <a:sym typeface="Arial"/>
              </a:rPr>
              <a:t> </a:t>
            </a:r>
            <a:r>
              <a:rPr lang="de-DE" dirty="0" err="1">
                <a:latin typeface="Aptos" panose="020B0004020202020204" pitchFamily="34" charset="0"/>
                <a:sym typeface="Arial"/>
              </a:rPr>
              <a:t>energy</a:t>
            </a:r>
            <a:r>
              <a:rPr lang="de-DE" dirty="0">
                <a:latin typeface="Aptos" panose="020B0004020202020204" pitchFamily="34" charset="0"/>
                <a:sym typeface="Arial"/>
              </a:rPr>
              <a:t> </a:t>
            </a:r>
            <a:r>
              <a:rPr lang="de-DE" dirty="0" err="1">
                <a:latin typeface="Aptos" panose="020B0004020202020204" pitchFamily="34" charset="0"/>
                <a:sym typeface="Arial"/>
              </a:rPr>
              <a:t>performance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electrical</a:t>
            </a:r>
            <a:r>
              <a:rPr lang="de-DE" dirty="0">
                <a:latin typeface="Aptos" panose="020B0004020202020204" pitchFamily="34" charset="0"/>
                <a:sym typeface="Arial"/>
              </a:rPr>
              <a:t> </a:t>
            </a:r>
            <a:r>
              <a:rPr lang="de-DE" dirty="0" err="1">
                <a:latin typeface="Aptos" panose="020B0004020202020204" pitchFamily="34" charset="0"/>
                <a:sym typeface="Arial"/>
              </a:rPr>
              <a:t>appliances</a:t>
            </a:r>
            <a:r>
              <a:rPr lang="de-DE" dirty="0">
                <a:latin typeface="Aptos" panose="020B0004020202020204" pitchFamily="34" charset="0"/>
                <a:sym typeface="Arial"/>
              </a:rPr>
              <a:t> </a:t>
            </a:r>
            <a:r>
              <a:rPr lang="de-DE" dirty="0" err="1">
                <a:latin typeface="Aptos" panose="020B0004020202020204" pitchFamily="34" charset="0"/>
                <a:sym typeface="Arial"/>
              </a:rPr>
              <a:t>than</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minimum</a:t>
            </a:r>
            <a:r>
              <a:rPr lang="de-DE" dirty="0">
                <a:latin typeface="Aptos" panose="020B0004020202020204" pitchFamily="34" charset="0"/>
                <a:sym typeface="Arial"/>
              </a:rPr>
              <a:t> </a:t>
            </a:r>
            <a:r>
              <a:rPr lang="de-DE" dirty="0" err="1">
                <a:latin typeface="Aptos" panose="020B0004020202020204" pitchFamily="34" charset="0"/>
                <a:sym typeface="Arial"/>
              </a:rPr>
              <a:t>criteria</a:t>
            </a:r>
            <a:endParaRPr dirty="0">
              <a:latin typeface="Aptos" panose="020B0004020202020204" pitchFamily="34" charset="0"/>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594359" y="34431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dirty="0" err="1">
                <a:solidFill>
                  <a:srgbClr val="3F3F3F"/>
                </a:solidFill>
                <a:latin typeface="Aptos Serif" panose="02020604070405020304" pitchFamily="18" charset="0"/>
                <a:ea typeface="Arial"/>
                <a:cs typeface="Aptos Serif" panose="02020604070405020304" pitchFamily="18" charset="0"/>
                <a:sym typeface="Arial"/>
              </a:rPr>
              <a:t>Weighting</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award</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384" name="Google Shape;384;p62"/>
          <p:cNvSpPr txBox="1">
            <a:spLocks noGrp="1"/>
          </p:cNvSpPr>
          <p:nvPr>
            <p:ph type="body" idx="1"/>
          </p:nvPr>
        </p:nvSpPr>
        <p:spPr>
          <a:xfrm>
            <a:off x="594359" y="2281918"/>
            <a:ext cx="6981036"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fixed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points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percentage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for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price</a:t>
            </a:r>
            <a:r>
              <a:rPr lang="de-DE" b="0" dirty="0">
                <a:solidFill>
                  <a:schemeClr val="dk1"/>
                </a:solidFill>
                <a:latin typeface="Aptos" panose="020B0004020202020204" pitchFamily="34" charset="0"/>
                <a:sym typeface="Arial"/>
              </a:rPr>
              <a:t> and qualitative/</a:t>
            </a:r>
            <a:r>
              <a:rPr lang="de-DE" b="0" dirty="0" err="1">
                <a:solidFill>
                  <a:schemeClr val="dk1"/>
                </a:solidFill>
                <a:latin typeface="Aptos" panose="020B0004020202020204" pitchFamily="34" charset="0"/>
                <a:sym typeface="Arial"/>
              </a:rPr>
              <a:t>sustainability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criteria</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Criteria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must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be</a:t>
            </a:r>
            <a:r>
              <a:rPr lang="de-DE" b="0" dirty="0">
                <a:solidFill>
                  <a:schemeClr val="dk1"/>
                </a:solidFill>
                <a:latin typeface="Aptos" panose="020B0004020202020204" pitchFamily="34" charset="0"/>
                <a:sym typeface="Arial"/>
              </a:rPr>
              <a:t> transparent and not </a:t>
            </a:r>
            <a:r>
              <a:rPr lang="de-DE" b="0" dirty="0" err="1">
                <a:solidFill>
                  <a:schemeClr val="dk1"/>
                </a:solidFill>
                <a:latin typeface="Aptos" panose="020B0004020202020204" pitchFamily="34" charset="0"/>
                <a:sym typeface="Arial"/>
              </a:rPr>
              <a:t>distort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competition</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Different </a:t>
            </a:r>
            <a:r>
              <a:rPr lang="de-DE" b="0" dirty="0" err="1">
                <a:solidFill>
                  <a:schemeClr val="dk1"/>
                </a:solidFill>
                <a:latin typeface="Aptos" panose="020B0004020202020204" pitchFamily="34" charset="0"/>
                <a:sym typeface="Arial"/>
              </a:rPr>
              <a:t>ways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calculating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scores</a:t>
            </a:r>
            <a:endParaRPr dirty="0">
              <a:latin typeface="Aptos" panose="020B0004020202020204" pitchFamily="34" charset="0"/>
              <a:sym typeface="Arial"/>
            </a:endParaRPr>
          </a:p>
        </p:txBody>
      </p:sp>
      <p:pic>
        <p:nvPicPr>
          <p:cNvPr id="385" name="Google Shape;385;p62"/>
          <p:cNvPicPr preferRelativeResize="0"/>
          <p:nvPr/>
        </p:nvPicPr>
        <p:blipFill rotWithShape="1">
          <a:blip r:embed="rId3">
            <a:alphaModFix/>
          </a:blip>
          <a:srcRect/>
          <a:stretch/>
        </p:blipFill>
        <p:spPr>
          <a:xfrm>
            <a:off x="7701916" y="3761445"/>
            <a:ext cx="3895725" cy="1847850"/>
          </a:xfrm>
          <a:prstGeom prst="rect">
            <a:avLst/>
          </a:prstGeom>
          <a:noFill/>
          <a:ln>
            <a:noFill/>
          </a:ln>
        </p:spPr>
      </p:pic>
      <p:sp>
        <p:nvSpPr>
          <p:cNvPr id="386" name="Google Shape;386;p62"/>
          <p:cNvSpPr txBox="1"/>
          <p:nvPr/>
        </p:nvSpPr>
        <p:spPr>
          <a:xfrm>
            <a:off x="7635008" y="5774991"/>
            <a:ext cx="153599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Example for catering services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Lifecycle </a:t>
            </a:r>
            <a:r>
              <a:rPr lang="de-DE" dirty="0" err="1">
                <a:latin typeface="Aptos Serif" panose="02020604070405020304" pitchFamily="18" charset="0"/>
                <a:ea typeface="Arial"/>
                <a:cs typeface="Aptos Serif" panose="02020604070405020304" pitchFamily="18" charset="0"/>
                <a:sym typeface="Arial"/>
              </a:rPr>
              <a:t>costing</a:t>
            </a:r>
            <a:r>
              <a:rPr lang="de-DE" dirty="0">
                <a:latin typeface="Aptos Serif" panose="02020604070405020304" pitchFamily="18" charset="0"/>
                <a:ea typeface="Arial"/>
                <a:cs typeface="Aptos Serif" panose="02020604070405020304" pitchFamily="18" charset="0"/>
                <a:sym typeface="Arial"/>
              </a:rPr>
              <a:t> (LCC)</a:t>
            </a:r>
            <a:endParaRPr dirty="0">
              <a:latin typeface="Aptos Serif" panose="02020604070405020304" pitchFamily="18" charset="0"/>
              <a:ea typeface="Arial"/>
              <a:cs typeface="Aptos Serif" panose="02020604070405020304" pitchFamily="18" charset="0"/>
              <a:sym typeface="Arial"/>
            </a:endParaRPr>
          </a:p>
        </p:txBody>
      </p:sp>
      <p:sp>
        <p:nvSpPr>
          <p:cNvPr id="393" name="Google Shape;393;p63"/>
          <p:cNvSpPr txBox="1">
            <a:spLocks noGrp="1"/>
          </p:cNvSpPr>
          <p:nvPr>
            <p:ph type="body" idx="1"/>
          </p:nvPr>
        </p:nvSpPr>
        <p:spPr>
          <a:xfrm>
            <a:off x="470792" y="2392319"/>
            <a:ext cx="4490827" cy="3597470"/>
          </a:xfrm>
          <a:prstGeom prst="rect">
            <a:avLst/>
          </a:prstGeom>
          <a:noFill/>
          <a:ln>
            <a:noFill/>
          </a:ln>
        </p:spPr>
        <p:txBody>
          <a:bodyPr spcFirstLastPara="1" wrap="square" lIns="0" tIns="45700" rIns="0" bIns="0" anchor="t" anchorCtr="0">
            <a:normAutofit/>
          </a:bodyPr>
          <a:lstStyle/>
          <a:p>
            <a:pPr marL="228600" lvl="0" indent="0" algn="l" rtl="0">
              <a:lnSpc>
                <a:spcPct val="90000"/>
              </a:lnSpc>
              <a:spcBef>
                <a:spcPts val="1800"/>
              </a:spcBef>
              <a:spcAft>
                <a:spcPts val="0"/>
              </a:spcAft>
              <a:buClr>
                <a:srgbClr val="3F3F3F"/>
              </a:buClr>
              <a:buSzPts val="2000"/>
            </a:pPr>
            <a:r>
              <a:rPr lang="de-DE" sz="1900" dirty="0">
                <a:latin typeface="Aptos" panose="020B0004020202020204" pitchFamily="34" charset="0"/>
                <a:sym typeface="Arial"/>
              </a:rPr>
              <a:t>Can </a:t>
            </a:r>
            <a:r>
              <a:rPr lang="de-DE" sz="1900" dirty="0" err="1">
                <a:latin typeface="Aptos" panose="020B0004020202020204" pitchFamily="34" charset="0"/>
                <a:sym typeface="Arial"/>
              </a:rPr>
              <a:t>include</a:t>
            </a:r>
            <a:r>
              <a:rPr lang="de-DE" sz="1900" dirty="0">
                <a:latin typeface="Aptos" panose="020B0004020202020204" pitchFamily="34" charset="0"/>
                <a:sym typeface="Arial"/>
              </a:rPr>
              <a:t> </a:t>
            </a:r>
            <a:r>
              <a:rPr lang="de-DE" sz="1900" dirty="0" err="1">
                <a:latin typeface="Aptos" panose="020B0004020202020204" pitchFamily="34" charset="0"/>
                <a:sym typeface="Arial"/>
              </a:rPr>
              <a:t>costs</a:t>
            </a:r>
            <a:r>
              <a:rPr lang="de-DE" sz="1900" dirty="0">
                <a:latin typeface="Aptos" panose="020B0004020202020204" pitchFamily="34" charset="0"/>
                <a:sym typeface="Arial"/>
              </a:rPr>
              <a:t> </a:t>
            </a:r>
            <a:r>
              <a:rPr lang="de-DE" sz="1900" dirty="0" err="1">
                <a:latin typeface="Aptos" panose="020B0004020202020204" pitchFamily="34" charset="0"/>
                <a:sym typeface="Arial"/>
              </a:rPr>
              <a:t>borne</a:t>
            </a:r>
            <a:r>
              <a:rPr lang="de-DE" sz="1900" dirty="0">
                <a:latin typeface="Aptos" panose="020B0004020202020204" pitchFamily="34" charset="0"/>
                <a:sym typeface="Arial"/>
              </a:rPr>
              <a:t> </a:t>
            </a:r>
            <a:r>
              <a:rPr lang="de-DE" sz="1900" dirty="0" err="1">
                <a:latin typeface="Aptos" panose="020B0004020202020204" pitchFamily="34" charset="0"/>
                <a:sym typeface="Arial"/>
              </a:rPr>
              <a:t>by</a:t>
            </a:r>
            <a:r>
              <a:rPr lang="de-DE" sz="1900" dirty="0">
                <a:latin typeface="Aptos" panose="020B0004020202020204" pitchFamily="34" charset="0"/>
                <a:sym typeface="Arial"/>
              </a:rPr>
              <a:t> </a:t>
            </a:r>
            <a:r>
              <a:rPr lang="de-DE" sz="1900" dirty="0" err="1">
                <a:latin typeface="Aptos" panose="020B0004020202020204" pitchFamily="34" charset="0"/>
                <a:sym typeface="Arial"/>
              </a:rPr>
              <a:t>contracting</a:t>
            </a:r>
            <a:r>
              <a:rPr lang="de-DE" sz="1900" dirty="0">
                <a:latin typeface="Aptos" panose="020B0004020202020204" pitchFamily="34" charset="0"/>
                <a:sym typeface="Arial"/>
              </a:rPr>
              <a:t> </a:t>
            </a:r>
            <a:r>
              <a:rPr lang="de-DE" sz="1900" dirty="0" err="1">
                <a:latin typeface="Aptos" panose="020B0004020202020204" pitchFamily="34" charset="0"/>
                <a:sym typeface="Arial"/>
              </a:rPr>
              <a:t>authority</a:t>
            </a:r>
            <a:r>
              <a:rPr lang="de-DE" sz="1900" dirty="0">
                <a:latin typeface="Aptos" panose="020B0004020202020204" pitchFamily="34" charset="0"/>
                <a:sym typeface="Arial"/>
              </a:rPr>
              <a:t>, </a:t>
            </a:r>
            <a:r>
              <a:rPr lang="de-DE" sz="1900" dirty="0" err="1">
                <a:latin typeface="Aptos" panose="020B0004020202020204" pitchFamily="34" charset="0"/>
                <a:sym typeface="Arial"/>
              </a:rPr>
              <a:t>related</a:t>
            </a:r>
            <a:r>
              <a:rPr lang="de-DE" sz="1900" dirty="0">
                <a:latin typeface="Aptos" panose="020B0004020202020204" pitchFamily="34" charset="0"/>
                <a:sym typeface="Arial"/>
              </a:rPr>
              <a:t> </a:t>
            </a:r>
            <a:r>
              <a:rPr lang="de-DE" sz="1900" dirty="0" err="1">
                <a:latin typeface="Aptos" panose="020B0004020202020204" pitchFamily="34" charset="0"/>
                <a:sym typeface="Arial"/>
              </a:rPr>
              <a:t>to</a:t>
            </a:r>
            <a:r>
              <a:rPr lang="de-DE" sz="1900" dirty="0">
                <a:latin typeface="Aptos" panose="020B0004020202020204" pitchFamily="34" charset="0"/>
                <a:sym typeface="Arial"/>
              </a:rPr>
              <a:t> </a:t>
            </a:r>
            <a:r>
              <a:rPr lang="de-DE" sz="1900" dirty="0" err="1">
                <a:latin typeface="Aptos" panose="020B0004020202020204" pitchFamily="34" charset="0"/>
                <a:sym typeface="Arial"/>
              </a:rPr>
              <a:t>purchasing</a:t>
            </a:r>
            <a:r>
              <a:rPr lang="de-DE" sz="1900" dirty="0">
                <a:latin typeface="Aptos" panose="020B0004020202020204" pitchFamily="34" charset="0"/>
                <a:sym typeface="Arial"/>
              </a:rPr>
              <a:t>, </a:t>
            </a:r>
            <a:r>
              <a:rPr lang="de-DE" sz="1900" dirty="0" err="1">
                <a:latin typeface="Aptos" panose="020B0004020202020204" pitchFamily="34" charset="0"/>
                <a:sym typeface="Arial"/>
              </a:rPr>
              <a:t>use</a:t>
            </a:r>
            <a:r>
              <a:rPr lang="de-DE" sz="1900" dirty="0">
                <a:latin typeface="Aptos" panose="020B0004020202020204" pitchFamily="34" charset="0"/>
                <a:sym typeface="Arial"/>
              </a:rPr>
              <a:t>, </a:t>
            </a:r>
            <a:r>
              <a:rPr lang="de-DE" sz="1900" dirty="0" err="1">
                <a:latin typeface="Aptos" panose="020B0004020202020204" pitchFamily="34" charset="0"/>
                <a:sym typeface="Arial"/>
              </a:rPr>
              <a:t>maintenance</a:t>
            </a:r>
            <a:r>
              <a:rPr lang="de-DE" sz="1900" dirty="0">
                <a:latin typeface="Aptos" panose="020B0004020202020204" pitchFamily="34" charset="0"/>
                <a:sym typeface="Arial"/>
              </a:rPr>
              <a:t> and end-</a:t>
            </a:r>
            <a:r>
              <a:rPr lang="de-DE" sz="1900" dirty="0" err="1">
                <a:latin typeface="Aptos" panose="020B0004020202020204" pitchFamily="34" charset="0"/>
                <a:sym typeface="Arial"/>
              </a:rPr>
              <a:t>of</a:t>
            </a:r>
            <a:r>
              <a:rPr lang="de-DE" sz="1900" dirty="0">
                <a:latin typeface="Aptos" panose="020B0004020202020204" pitchFamily="34" charset="0"/>
                <a:sym typeface="Arial"/>
              </a:rPr>
              <a:t>-</a:t>
            </a:r>
            <a:r>
              <a:rPr lang="de-DE" sz="1900" dirty="0" err="1">
                <a:latin typeface="Aptos" panose="020B0004020202020204" pitchFamily="34" charset="0"/>
                <a:sym typeface="Arial"/>
              </a:rPr>
              <a:t>life</a:t>
            </a:r>
            <a:endParaRPr lang="de-DE" sz="1900"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r>
              <a:rPr lang="de-DE" sz="1900" dirty="0">
                <a:latin typeface="Aptos" panose="020B0004020202020204" pitchFamily="34" charset="0"/>
                <a:sym typeface="Arial"/>
              </a:rPr>
              <a:t>Can </a:t>
            </a:r>
            <a:r>
              <a:rPr lang="de-DE" sz="1900" dirty="0" err="1">
                <a:latin typeface="Aptos" panose="020B0004020202020204" pitchFamily="34" charset="0"/>
                <a:sym typeface="Arial"/>
              </a:rPr>
              <a:t>include</a:t>
            </a:r>
            <a:r>
              <a:rPr lang="de-DE" sz="1900" dirty="0">
                <a:latin typeface="Aptos" panose="020B0004020202020204" pitchFamily="34" charset="0"/>
                <a:sym typeface="Arial"/>
              </a:rPr>
              <a:t> external </a:t>
            </a:r>
            <a:r>
              <a:rPr lang="de-DE" sz="1900" dirty="0" err="1">
                <a:latin typeface="Aptos" panose="020B0004020202020204" pitchFamily="34" charset="0"/>
                <a:sym typeface="Arial"/>
              </a:rPr>
              <a:t>costs</a:t>
            </a:r>
            <a:r>
              <a:rPr lang="de-DE" sz="1900" dirty="0">
                <a:latin typeface="Aptos" panose="020B0004020202020204" pitchFamily="34" charset="0"/>
                <a:sym typeface="Arial"/>
              </a:rPr>
              <a:t> (e. g. GHG </a:t>
            </a:r>
            <a:r>
              <a:rPr lang="de-DE" sz="1900" dirty="0" err="1">
                <a:latin typeface="Aptos" panose="020B0004020202020204" pitchFamily="34" charset="0"/>
                <a:sym typeface="Arial"/>
              </a:rPr>
              <a:t>emissions</a:t>
            </a:r>
            <a:r>
              <a:rPr lang="de-DE" sz="1900" dirty="0">
                <a:latin typeface="Aptos" panose="020B0004020202020204" pitchFamily="34" charset="0"/>
                <a:sym typeface="Arial"/>
              </a:rPr>
              <a:t>) </a:t>
            </a:r>
            <a:r>
              <a:rPr lang="de-DE" sz="1900" dirty="0" err="1">
                <a:latin typeface="Aptos" panose="020B0004020202020204" pitchFamily="34" charset="0"/>
                <a:sym typeface="Arial"/>
              </a:rPr>
              <a:t>if</a:t>
            </a:r>
            <a:r>
              <a:rPr lang="de-DE" sz="1900" dirty="0">
                <a:latin typeface="Aptos" panose="020B0004020202020204" pitchFamily="34" charset="0"/>
                <a:sym typeface="Arial"/>
              </a:rPr>
              <a:t> </a:t>
            </a:r>
            <a:r>
              <a:rPr lang="de-DE" sz="1900" dirty="0" err="1">
                <a:latin typeface="Aptos" panose="020B0004020202020204" pitchFamily="34" charset="0"/>
                <a:sym typeface="Arial"/>
              </a:rPr>
              <a:t>monetary</a:t>
            </a:r>
            <a:r>
              <a:rPr lang="de-DE" sz="1900" dirty="0">
                <a:latin typeface="Aptos" panose="020B0004020202020204" pitchFamily="34" charset="0"/>
                <a:sym typeface="Arial"/>
              </a:rPr>
              <a:t> </a:t>
            </a:r>
            <a:r>
              <a:rPr lang="de-DE" sz="1900" dirty="0" err="1">
                <a:latin typeface="Aptos" panose="020B0004020202020204" pitchFamily="34" charset="0"/>
                <a:sym typeface="Arial"/>
              </a:rPr>
              <a:t>value</a:t>
            </a:r>
            <a:r>
              <a:rPr lang="de-DE" sz="1900" dirty="0">
                <a:latin typeface="Aptos" panose="020B0004020202020204" pitchFamily="34" charset="0"/>
                <a:sym typeface="Arial"/>
              </a:rPr>
              <a:t> </a:t>
            </a:r>
            <a:r>
              <a:rPr lang="de-DE" sz="1900" dirty="0" err="1">
                <a:latin typeface="Aptos" panose="020B0004020202020204" pitchFamily="34" charset="0"/>
                <a:sym typeface="Arial"/>
              </a:rPr>
              <a:t>can</a:t>
            </a:r>
            <a:r>
              <a:rPr lang="de-DE" sz="1900" dirty="0">
                <a:latin typeface="Aptos" panose="020B0004020202020204" pitchFamily="34" charset="0"/>
                <a:sym typeface="Arial"/>
              </a:rPr>
              <a:t> </a:t>
            </a:r>
            <a:r>
              <a:rPr lang="de-DE" sz="1900" dirty="0" err="1">
                <a:latin typeface="Aptos" panose="020B0004020202020204" pitchFamily="34" charset="0"/>
                <a:sym typeface="Arial"/>
              </a:rPr>
              <a:t>be</a:t>
            </a:r>
            <a:r>
              <a:rPr lang="de-DE" sz="1900" dirty="0">
                <a:latin typeface="Aptos" panose="020B0004020202020204" pitchFamily="34" charset="0"/>
                <a:sym typeface="Arial"/>
              </a:rPr>
              <a:t> </a:t>
            </a:r>
            <a:r>
              <a:rPr lang="de-DE" sz="1900" dirty="0" err="1">
                <a:latin typeface="Aptos" panose="020B0004020202020204" pitchFamily="34" charset="0"/>
                <a:sym typeface="Arial"/>
              </a:rPr>
              <a:t>determined</a:t>
            </a:r>
            <a:endParaRPr lang="de-DE" sz="1900"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r>
              <a:rPr lang="de-DE" sz="1900" dirty="0">
                <a:latin typeface="Aptos" panose="020B0004020202020204" pitchFamily="34" charset="0"/>
                <a:sym typeface="Arial"/>
              </a:rPr>
              <a:t>Can </a:t>
            </a:r>
            <a:r>
              <a:rPr lang="de-DE" sz="1900" dirty="0" err="1">
                <a:latin typeface="Aptos" panose="020B0004020202020204" pitchFamily="34" charset="0"/>
                <a:sym typeface="Arial"/>
              </a:rPr>
              <a:t>allow</a:t>
            </a:r>
            <a:r>
              <a:rPr lang="de-DE" sz="1900" dirty="0">
                <a:latin typeface="Aptos" panose="020B0004020202020204" pitchFamily="34" charset="0"/>
                <a:sym typeface="Arial"/>
              </a:rPr>
              <a:t> </a:t>
            </a:r>
            <a:r>
              <a:rPr lang="de-DE" sz="1900" dirty="0" err="1">
                <a:latin typeface="Aptos" panose="020B0004020202020204" pitchFamily="34" charset="0"/>
                <a:sym typeface="Arial"/>
              </a:rPr>
              <a:t>to</a:t>
            </a:r>
            <a:r>
              <a:rPr lang="de-DE" sz="1900" dirty="0">
                <a:latin typeface="Aptos" panose="020B0004020202020204" pitchFamily="34" charset="0"/>
                <a:sym typeface="Arial"/>
              </a:rPr>
              <a:t> </a:t>
            </a:r>
            <a:r>
              <a:rPr lang="de-DE" sz="1900" dirty="0" err="1">
                <a:latin typeface="Aptos" panose="020B0004020202020204" pitchFamily="34" charset="0"/>
                <a:sym typeface="Arial"/>
              </a:rPr>
              <a:t>compare</a:t>
            </a:r>
            <a:r>
              <a:rPr lang="de-DE" sz="1900" dirty="0">
                <a:latin typeface="Aptos" panose="020B0004020202020204" pitchFamily="34" charset="0"/>
                <a:sym typeface="Arial"/>
              </a:rPr>
              <a:t> </a:t>
            </a:r>
            <a:r>
              <a:rPr lang="de-DE" sz="1900" dirty="0" err="1">
                <a:latin typeface="Aptos" panose="020B0004020202020204" pitchFamily="34" charset="0"/>
                <a:sym typeface="Arial"/>
              </a:rPr>
              <a:t>true</a:t>
            </a:r>
            <a:r>
              <a:rPr lang="de-DE" sz="1900" dirty="0">
                <a:latin typeface="Aptos" panose="020B0004020202020204" pitchFamily="34" charset="0"/>
                <a:sym typeface="Arial"/>
              </a:rPr>
              <a:t> </a:t>
            </a:r>
            <a:r>
              <a:rPr lang="de-DE" sz="1900" dirty="0" err="1">
                <a:latin typeface="Aptos" panose="020B0004020202020204" pitchFamily="34" charset="0"/>
                <a:sym typeface="Arial"/>
              </a:rPr>
              <a:t>costs</a:t>
            </a:r>
            <a:r>
              <a:rPr lang="de-DE" sz="1900" dirty="0">
                <a:latin typeface="Aptos" panose="020B0004020202020204" pitchFamily="34" charset="0"/>
                <a:sym typeface="Arial"/>
              </a:rPr>
              <a:t> </a:t>
            </a:r>
            <a:r>
              <a:rPr lang="de-DE" sz="1900" dirty="0" err="1">
                <a:latin typeface="Aptos" panose="020B0004020202020204" pitchFamily="34" charset="0"/>
                <a:sym typeface="Arial"/>
              </a:rPr>
              <a:t>of</a:t>
            </a:r>
            <a:r>
              <a:rPr lang="de-DE" sz="1900" dirty="0">
                <a:latin typeface="Aptos" panose="020B0004020202020204" pitchFamily="34" charset="0"/>
                <a:sym typeface="Arial"/>
              </a:rPr>
              <a:t> </a:t>
            </a:r>
            <a:r>
              <a:rPr lang="de-DE" sz="1900" dirty="0" err="1">
                <a:latin typeface="Aptos" panose="020B0004020202020204" pitchFamily="34" charset="0"/>
                <a:sym typeface="Arial"/>
              </a:rPr>
              <a:t>the</a:t>
            </a:r>
            <a:r>
              <a:rPr lang="de-DE" sz="1900" dirty="0">
                <a:latin typeface="Aptos" panose="020B0004020202020204" pitchFamily="34" charset="0"/>
                <a:sym typeface="Arial"/>
              </a:rPr>
              <a:t> </a:t>
            </a:r>
            <a:r>
              <a:rPr lang="de-DE" sz="1900" dirty="0" err="1">
                <a:latin typeface="Aptos" panose="020B0004020202020204" pitchFamily="34" charset="0"/>
                <a:sym typeface="Arial"/>
              </a:rPr>
              <a:t>tender</a:t>
            </a:r>
            <a:endParaRPr lang="de-DE" sz="1900"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endParaRPr lang="de-DE" sz="1900"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endParaRPr sz="1900" dirty="0">
              <a:latin typeface="Aptos" panose="020B0004020202020204" pitchFamily="34" charset="0"/>
              <a:sym typeface="Arial"/>
            </a:endParaRPr>
          </a:p>
        </p:txBody>
      </p:sp>
      <p:sp>
        <p:nvSpPr>
          <p:cNvPr id="394" name="Google Shape;394;p63"/>
          <p:cNvSpPr txBox="1">
            <a:spLocks noGrp="1"/>
          </p:cNvSpPr>
          <p:nvPr>
            <p:ph type="body" idx="2"/>
          </p:nvPr>
        </p:nvSpPr>
        <p:spPr>
          <a:xfrm>
            <a:off x="5758330" y="2392319"/>
            <a:ext cx="5715742" cy="3597470"/>
          </a:xfrm>
          <a:prstGeom prst="rect">
            <a:avLst/>
          </a:prstGeom>
          <a:noFill/>
          <a:ln>
            <a:noFill/>
          </a:ln>
        </p:spPr>
        <p:txBody>
          <a:bodyPr spcFirstLastPara="1" wrap="square" lIns="0" tIns="45700" rIns="0" bIns="0" anchor="t" anchorCtr="0">
            <a:normAutofit fontScale="92500" lnSpcReduction="10000"/>
          </a:bodyPr>
          <a:lstStyle/>
          <a:p>
            <a:pPr marL="228600" lvl="0" indent="0" algn="l" rtl="0">
              <a:lnSpc>
                <a:spcPct val="90000"/>
              </a:lnSpc>
              <a:spcBef>
                <a:spcPts val="1800"/>
              </a:spcBef>
              <a:spcAft>
                <a:spcPts val="0"/>
              </a:spcAft>
              <a:buClr>
                <a:srgbClr val="3F3F3F"/>
              </a:buClr>
              <a:buSzPts val="2000"/>
            </a:pPr>
            <a:r>
              <a:rPr lang="de-DE" dirty="0">
                <a:latin typeface="Aptos" panose="020B0004020202020204" pitchFamily="34" charset="0"/>
                <a:sym typeface="Arial"/>
              </a:rPr>
              <a:t>Tender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include</a:t>
            </a:r>
            <a:r>
              <a:rPr lang="de-DE" dirty="0">
                <a:latin typeface="Aptos" panose="020B0004020202020204" pitchFamily="34" charset="0"/>
                <a:sym typeface="Arial"/>
              </a:rPr>
              <a:t> </a:t>
            </a:r>
            <a:r>
              <a:rPr lang="de-DE" dirty="0" err="1">
                <a:latin typeface="Aptos" panose="020B0004020202020204" pitchFamily="34" charset="0"/>
                <a:sym typeface="Arial"/>
              </a:rPr>
              <a:t>method</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applied</a:t>
            </a:r>
            <a:r>
              <a:rPr lang="de-DE" dirty="0">
                <a:latin typeface="Aptos" panose="020B0004020202020204" pitchFamily="34" charset="0"/>
                <a:sym typeface="Arial"/>
              </a:rPr>
              <a:t> and </a:t>
            </a:r>
            <a:r>
              <a:rPr lang="de-DE" dirty="0" err="1">
                <a:latin typeface="Aptos" panose="020B0004020202020204" pitchFamily="34" charset="0"/>
                <a:sym typeface="Arial"/>
              </a:rPr>
              <a:t>data</a:t>
            </a:r>
            <a:r>
              <a:rPr lang="de-DE" dirty="0">
                <a:latin typeface="Aptos" panose="020B0004020202020204" pitchFamily="34" charset="0"/>
                <a:sym typeface="Arial"/>
              </a:rPr>
              <a:t> </a:t>
            </a:r>
            <a:r>
              <a:rPr lang="de-DE" dirty="0" err="1">
                <a:latin typeface="Aptos" panose="020B0004020202020204" pitchFamily="34" charset="0"/>
                <a:sym typeface="Arial"/>
              </a:rPr>
              <a:t>requirement</a:t>
            </a:r>
            <a:r>
              <a:rPr lang="de-DE" dirty="0">
                <a:latin typeface="Aptos" panose="020B0004020202020204" pitchFamily="34" charset="0"/>
                <a:sym typeface="Arial"/>
              </a:rPr>
              <a:t> </a:t>
            </a:r>
            <a:r>
              <a:rPr lang="de-DE" dirty="0" err="1">
                <a:latin typeface="Aptos" panose="020B0004020202020204" pitchFamily="34" charset="0"/>
                <a:sym typeface="Arial"/>
              </a:rPr>
              <a:t>from</a:t>
            </a:r>
            <a:r>
              <a:rPr lang="de-DE" dirty="0">
                <a:latin typeface="Aptos" panose="020B0004020202020204" pitchFamily="34" charset="0"/>
                <a:sym typeface="Arial"/>
              </a:rPr>
              <a:t> </a:t>
            </a:r>
            <a:r>
              <a:rPr lang="de-DE" dirty="0" err="1">
                <a:latin typeface="Aptos" panose="020B0004020202020204" pitchFamily="34" charset="0"/>
                <a:sym typeface="Arial"/>
              </a:rPr>
              <a:t>bidders</a:t>
            </a:r>
            <a:endParaRPr lang="de-DE"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r>
              <a:rPr lang="de-DE" dirty="0">
                <a:latin typeface="Aptos" panose="020B0004020202020204" pitchFamily="34" charset="0"/>
                <a:sym typeface="Arial"/>
              </a:rPr>
              <a:t>Method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endParaRPr lang="de-DE" dirty="0">
              <a:latin typeface="Aptos" panose="020B0004020202020204" pitchFamily="34" charset="0"/>
              <a:sym typeface="Arial"/>
            </a:endParaRPr>
          </a:p>
          <a:p>
            <a:pPr marL="685800" lvl="1" indent="0"/>
            <a:r>
              <a:rPr lang="de-DE" sz="1700" dirty="0">
                <a:latin typeface="Aptos" panose="020B0004020202020204" pitchFamily="34" charset="0"/>
                <a:sym typeface="Arial"/>
              </a:rPr>
              <a:t> </a:t>
            </a:r>
            <a:r>
              <a:rPr lang="de-DE" sz="1700" dirty="0" err="1">
                <a:latin typeface="Aptos" panose="020B0004020202020204" pitchFamily="34" charset="0"/>
                <a:sym typeface="Arial"/>
              </a:rPr>
              <a:t>Based</a:t>
            </a:r>
            <a:r>
              <a:rPr lang="de-DE" sz="1700" dirty="0">
                <a:latin typeface="Aptos" panose="020B0004020202020204" pitchFamily="34" charset="0"/>
                <a:sym typeface="Arial"/>
              </a:rPr>
              <a:t> on </a:t>
            </a:r>
            <a:r>
              <a:rPr lang="de-DE" sz="1700" dirty="0" err="1">
                <a:latin typeface="Aptos" panose="020B0004020202020204" pitchFamily="34" charset="0"/>
                <a:sym typeface="Arial"/>
              </a:rPr>
              <a:t>objectively</a:t>
            </a:r>
            <a:r>
              <a:rPr lang="de-DE" sz="1700" dirty="0">
                <a:latin typeface="Aptos" panose="020B0004020202020204" pitchFamily="34" charset="0"/>
                <a:sym typeface="Arial"/>
              </a:rPr>
              <a:t> </a:t>
            </a:r>
            <a:r>
              <a:rPr lang="de-DE" sz="1700" dirty="0" err="1">
                <a:latin typeface="Aptos" panose="020B0004020202020204" pitchFamily="34" charset="0"/>
                <a:sym typeface="Arial"/>
              </a:rPr>
              <a:t>verifiable</a:t>
            </a:r>
            <a:r>
              <a:rPr lang="de-DE" sz="1700" dirty="0">
                <a:latin typeface="Aptos" panose="020B0004020202020204" pitchFamily="34" charset="0"/>
                <a:sym typeface="Arial"/>
              </a:rPr>
              <a:t> &amp; non-</a:t>
            </a:r>
            <a:r>
              <a:rPr lang="de-DE" sz="1700" dirty="0" err="1">
                <a:latin typeface="Aptos" panose="020B0004020202020204" pitchFamily="34" charset="0"/>
                <a:sym typeface="Arial"/>
              </a:rPr>
              <a:t>discriminatory</a:t>
            </a:r>
            <a:r>
              <a:rPr lang="de-DE" sz="1700" dirty="0">
                <a:latin typeface="Aptos" panose="020B0004020202020204" pitchFamily="34" charset="0"/>
                <a:sym typeface="Arial"/>
              </a:rPr>
              <a:t> </a:t>
            </a:r>
            <a:r>
              <a:rPr lang="de-DE" sz="1700" dirty="0" err="1">
                <a:latin typeface="Aptos" panose="020B0004020202020204" pitchFamily="34" charset="0"/>
                <a:sym typeface="Arial"/>
              </a:rPr>
              <a:t>criteria</a:t>
            </a:r>
            <a:endParaRPr lang="de-DE" sz="1700" dirty="0">
              <a:latin typeface="Aptos" panose="020B0004020202020204" pitchFamily="34" charset="0"/>
              <a:sym typeface="Arial"/>
            </a:endParaRPr>
          </a:p>
          <a:p>
            <a:pPr marL="685800" lvl="1" indent="0"/>
            <a:r>
              <a:rPr lang="de-DE" sz="1700" dirty="0">
                <a:latin typeface="Aptos" panose="020B0004020202020204" pitchFamily="34" charset="0"/>
              </a:rPr>
              <a:t> </a:t>
            </a:r>
            <a:r>
              <a:rPr lang="de-DE" sz="1700" dirty="0" err="1">
                <a:latin typeface="Aptos" panose="020B0004020202020204" pitchFamily="34" charset="0"/>
                <a:sym typeface="Arial"/>
              </a:rPr>
              <a:t>Accessible</a:t>
            </a:r>
            <a:r>
              <a:rPr lang="de-DE" sz="1700" dirty="0">
                <a:latin typeface="Aptos" panose="020B0004020202020204" pitchFamily="34" charset="0"/>
                <a:sym typeface="Arial"/>
              </a:rPr>
              <a:t> </a:t>
            </a:r>
            <a:r>
              <a:rPr lang="de-DE" sz="1700" dirty="0" err="1">
                <a:latin typeface="Aptos" panose="020B0004020202020204" pitchFamily="34" charset="0"/>
                <a:sym typeface="Arial"/>
              </a:rPr>
              <a:t>to</a:t>
            </a:r>
            <a:r>
              <a:rPr lang="de-DE" sz="1700" dirty="0">
                <a:latin typeface="Aptos" panose="020B0004020202020204" pitchFamily="34" charset="0"/>
                <a:sym typeface="Arial"/>
              </a:rPr>
              <a:t> all </a:t>
            </a:r>
            <a:r>
              <a:rPr lang="de-DE" sz="1700" dirty="0" err="1">
                <a:latin typeface="Aptos" panose="020B0004020202020204" pitchFamily="34" charset="0"/>
                <a:sym typeface="Arial"/>
              </a:rPr>
              <a:t>interested</a:t>
            </a:r>
            <a:r>
              <a:rPr lang="de-DE" sz="1700" dirty="0">
                <a:latin typeface="Aptos" panose="020B0004020202020204" pitchFamily="34" charset="0"/>
                <a:sym typeface="Arial"/>
              </a:rPr>
              <a:t> </a:t>
            </a:r>
            <a:r>
              <a:rPr lang="de-DE" sz="1700" dirty="0" err="1">
                <a:latin typeface="Aptos" panose="020B0004020202020204" pitchFamily="34" charset="0"/>
                <a:sym typeface="Arial"/>
              </a:rPr>
              <a:t>parties</a:t>
            </a:r>
            <a:endParaRPr lang="de-DE" sz="1700" dirty="0">
              <a:latin typeface="Aptos" panose="020B0004020202020204" pitchFamily="34" charset="0"/>
              <a:sym typeface="Arial"/>
            </a:endParaRPr>
          </a:p>
          <a:p>
            <a:pPr marL="685800" lvl="1" indent="0"/>
            <a:r>
              <a:rPr lang="de-DE" sz="1700" dirty="0">
                <a:latin typeface="Aptos" panose="020B0004020202020204" pitchFamily="34" charset="0"/>
                <a:sym typeface="Arial"/>
              </a:rPr>
              <a:t> Data </a:t>
            </a:r>
            <a:r>
              <a:rPr lang="de-DE" sz="1700" dirty="0" err="1">
                <a:latin typeface="Aptos" panose="020B0004020202020204" pitchFamily="34" charset="0"/>
                <a:sym typeface="Arial"/>
              </a:rPr>
              <a:t>required</a:t>
            </a:r>
            <a:r>
              <a:rPr lang="de-DE" sz="1700" dirty="0">
                <a:latin typeface="Aptos" panose="020B0004020202020204" pitchFamily="34" charset="0"/>
                <a:sym typeface="Arial"/>
              </a:rPr>
              <a:t> </a:t>
            </a:r>
            <a:r>
              <a:rPr lang="de-DE" sz="1700" dirty="0" err="1">
                <a:latin typeface="Aptos" panose="020B0004020202020204" pitchFamily="34" charset="0"/>
                <a:sym typeface="Arial"/>
              </a:rPr>
              <a:t>can</a:t>
            </a:r>
            <a:r>
              <a:rPr lang="de-DE" sz="1700" dirty="0">
                <a:latin typeface="Aptos" panose="020B0004020202020204" pitchFamily="34" charset="0"/>
                <a:sym typeface="Arial"/>
              </a:rPr>
              <a:t> </a:t>
            </a:r>
            <a:r>
              <a:rPr lang="de-DE" sz="1700" dirty="0" err="1">
                <a:latin typeface="Aptos" panose="020B0004020202020204" pitchFamily="34" charset="0"/>
                <a:sym typeface="Arial"/>
              </a:rPr>
              <a:t>be</a:t>
            </a:r>
            <a:r>
              <a:rPr lang="de-DE" sz="1700" dirty="0">
                <a:latin typeface="Aptos" panose="020B0004020202020204" pitchFamily="34" charset="0"/>
                <a:sym typeface="Arial"/>
              </a:rPr>
              <a:t> </a:t>
            </a:r>
            <a:r>
              <a:rPr lang="de-DE" sz="1700" dirty="0" err="1">
                <a:latin typeface="Aptos" panose="020B0004020202020204" pitchFamily="34" charset="0"/>
                <a:sym typeface="Arial"/>
              </a:rPr>
              <a:t>provided</a:t>
            </a:r>
            <a:r>
              <a:rPr lang="de-DE" sz="1700" dirty="0">
                <a:latin typeface="Aptos" panose="020B0004020202020204" pitchFamily="34" charset="0"/>
                <a:sym typeface="Arial"/>
              </a:rPr>
              <a:t> </a:t>
            </a:r>
            <a:r>
              <a:rPr lang="de-DE" sz="1700" dirty="0" err="1">
                <a:latin typeface="Aptos" panose="020B0004020202020204" pitchFamily="34" charset="0"/>
                <a:sym typeface="Arial"/>
              </a:rPr>
              <a:t>with</a:t>
            </a:r>
            <a:r>
              <a:rPr lang="de-DE" sz="1700" dirty="0">
                <a:latin typeface="Aptos" panose="020B0004020202020204" pitchFamily="34" charset="0"/>
                <a:sym typeface="Arial"/>
              </a:rPr>
              <a:t> </a:t>
            </a:r>
            <a:r>
              <a:rPr lang="de-DE" sz="1700" dirty="0" err="1">
                <a:latin typeface="Aptos" panose="020B0004020202020204" pitchFamily="34" charset="0"/>
                <a:sym typeface="Arial"/>
              </a:rPr>
              <a:t>reasonable</a:t>
            </a:r>
            <a:r>
              <a:rPr lang="de-DE" sz="1700" dirty="0">
                <a:latin typeface="Aptos" panose="020B0004020202020204" pitchFamily="34" charset="0"/>
                <a:sym typeface="Arial"/>
              </a:rPr>
              <a:t> </a:t>
            </a:r>
            <a:r>
              <a:rPr lang="de-DE" sz="1700" dirty="0" err="1">
                <a:latin typeface="Aptos" panose="020B0004020202020204" pitchFamily="34" charset="0"/>
                <a:sym typeface="Arial"/>
              </a:rPr>
              <a:t>effort</a:t>
            </a:r>
            <a:r>
              <a:rPr lang="de-DE" sz="1700" dirty="0">
                <a:latin typeface="Aptos" panose="020B0004020202020204" pitchFamily="34" charset="0"/>
                <a:sym typeface="Arial"/>
              </a:rPr>
              <a:t> </a:t>
            </a:r>
            <a:r>
              <a:rPr lang="de-DE" sz="1700" dirty="0" err="1">
                <a:latin typeface="Aptos" panose="020B0004020202020204" pitchFamily="34" charset="0"/>
                <a:sym typeface="Arial"/>
              </a:rPr>
              <a:t>by</a:t>
            </a:r>
            <a:r>
              <a:rPr lang="de-DE" sz="1700" dirty="0">
                <a:latin typeface="Aptos" panose="020B0004020202020204" pitchFamily="34" charset="0"/>
                <a:sym typeface="Arial"/>
              </a:rPr>
              <a:t> </a:t>
            </a:r>
            <a:r>
              <a:rPr lang="de-DE" sz="1700" dirty="0" err="1">
                <a:latin typeface="Aptos" panose="020B0004020202020204" pitchFamily="34" charset="0"/>
                <a:sym typeface="Arial"/>
              </a:rPr>
              <a:t>normally</a:t>
            </a:r>
            <a:r>
              <a:rPr lang="de-DE" sz="1700" dirty="0">
                <a:latin typeface="Aptos" panose="020B0004020202020204" pitchFamily="34" charset="0"/>
                <a:sym typeface="Arial"/>
              </a:rPr>
              <a:t> </a:t>
            </a:r>
            <a:r>
              <a:rPr lang="de-DE" sz="1700" dirty="0" err="1">
                <a:latin typeface="Aptos" panose="020B0004020202020204" pitchFamily="34" charset="0"/>
                <a:sym typeface="Arial"/>
              </a:rPr>
              <a:t>diligent</a:t>
            </a:r>
            <a:r>
              <a:rPr lang="de-DE" sz="1700" dirty="0">
                <a:latin typeface="Aptos" panose="020B0004020202020204" pitchFamily="34" charset="0"/>
                <a:sym typeface="Arial"/>
              </a:rPr>
              <a:t> </a:t>
            </a:r>
            <a:r>
              <a:rPr lang="de-DE" sz="1700" dirty="0" err="1">
                <a:latin typeface="Aptos" panose="020B0004020202020204" pitchFamily="34" charset="0"/>
                <a:sym typeface="Arial"/>
              </a:rPr>
              <a:t>economic</a:t>
            </a:r>
            <a:r>
              <a:rPr lang="de-DE" sz="1700" dirty="0">
                <a:latin typeface="Aptos" panose="020B0004020202020204" pitchFamily="34" charset="0"/>
                <a:sym typeface="Arial"/>
              </a:rPr>
              <a:t> </a:t>
            </a:r>
            <a:r>
              <a:rPr lang="de-DE" sz="1700" dirty="0" err="1">
                <a:latin typeface="Aptos" panose="020B0004020202020204" pitchFamily="34" charset="0"/>
                <a:sym typeface="Arial"/>
              </a:rPr>
              <a:t>operators</a:t>
            </a:r>
            <a:r>
              <a:rPr lang="de-DE" sz="1700" dirty="0">
                <a:latin typeface="Aptos" panose="020B0004020202020204" pitchFamily="34" charset="0"/>
                <a:sym typeface="Arial"/>
              </a:rPr>
              <a:t> also </a:t>
            </a:r>
            <a:r>
              <a:rPr lang="de-DE" sz="1700" dirty="0" err="1">
                <a:latin typeface="Aptos" panose="020B0004020202020204" pitchFamily="34" charset="0"/>
                <a:sym typeface="Arial"/>
              </a:rPr>
              <a:t>from</a:t>
            </a:r>
            <a:r>
              <a:rPr lang="de-DE" sz="1700" dirty="0">
                <a:latin typeface="Aptos" panose="020B0004020202020204" pitchFamily="34" charset="0"/>
                <a:sym typeface="Arial"/>
              </a:rPr>
              <a:t> </a:t>
            </a:r>
            <a:r>
              <a:rPr lang="de-DE" sz="1700" dirty="0" err="1">
                <a:latin typeface="Aptos" panose="020B0004020202020204" pitchFamily="34" charset="0"/>
                <a:sym typeface="Arial"/>
              </a:rPr>
              <a:t>third</a:t>
            </a:r>
            <a:r>
              <a:rPr lang="de-DE" sz="1700" dirty="0">
                <a:latin typeface="Aptos" panose="020B0004020202020204" pitchFamily="34" charset="0"/>
                <a:sym typeface="Arial"/>
              </a:rPr>
              <a:t> countries</a:t>
            </a:r>
          </a:p>
          <a:p>
            <a:pPr marL="228600" lvl="0" indent="0" algn="l" rtl="0">
              <a:lnSpc>
                <a:spcPct val="90000"/>
              </a:lnSpc>
              <a:spcBef>
                <a:spcPts val="1800"/>
              </a:spcBef>
              <a:spcAft>
                <a:spcPts val="0"/>
              </a:spcAft>
              <a:buClr>
                <a:srgbClr val="3F3F3F"/>
              </a:buClr>
              <a:buSzPts val="2000"/>
            </a:pPr>
            <a:r>
              <a:rPr lang="de-DE" dirty="0" err="1">
                <a:latin typeface="Aptos" panose="020B0004020202020204" pitchFamily="34" charset="0"/>
                <a:sym typeface="Arial"/>
              </a:rPr>
              <a:t>Existing</a:t>
            </a:r>
            <a:r>
              <a:rPr lang="de-DE" dirty="0">
                <a:latin typeface="Aptos" panose="020B0004020202020204" pitchFamily="34" charset="0"/>
                <a:sym typeface="Arial"/>
              </a:rPr>
              <a:t> </a:t>
            </a:r>
            <a:r>
              <a:rPr lang="de-DE" dirty="0" err="1">
                <a:latin typeface="Aptos" panose="020B0004020202020204" pitchFamily="34" charset="0"/>
                <a:sym typeface="Arial"/>
              </a:rPr>
              <a:t>common</a:t>
            </a:r>
            <a:r>
              <a:rPr lang="de-DE" dirty="0">
                <a:latin typeface="Aptos" panose="020B0004020202020204" pitchFamily="34" charset="0"/>
                <a:sym typeface="Arial"/>
              </a:rPr>
              <a:t> EU </a:t>
            </a:r>
            <a:r>
              <a:rPr lang="de-DE" dirty="0" err="1">
                <a:latin typeface="Aptos" panose="020B0004020202020204" pitchFamily="34" charset="0"/>
                <a:sym typeface="Arial"/>
              </a:rPr>
              <a:t>methodologies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applied</a:t>
            </a:r>
            <a:endParaRPr lang="de-DE" dirty="0">
              <a:latin typeface="Aptos" panose="020B0004020202020204" pitchFamily="34" charset="0"/>
              <a:sym typeface="Arial"/>
            </a:endParaRPr>
          </a:p>
          <a:p>
            <a:pPr marL="228600" lvl="0" indent="0" algn="l" rtl="0">
              <a:lnSpc>
                <a:spcPct val="90000"/>
              </a:lnSpc>
              <a:spcBef>
                <a:spcPts val="1800"/>
              </a:spcBef>
              <a:spcAft>
                <a:spcPts val="0"/>
              </a:spcAft>
              <a:buClr>
                <a:srgbClr val="3F3F3F"/>
              </a:buClr>
              <a:buSzPts val="2000"/>
            </a:pPr>
            <a:endParaRPr dirty="0">
              <a:latin typeface="Aptos" panose="020B0004020202020204" pitchFamily="34" charset="0"/>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Abnormally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low</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tenders</a:t>
            </a:r>
            <a:endParaRPr dirty="0">
              <a:latin typeface="Aptos Serif" panose="02020604070405020304" pitchFamily="18" charset="0"/>
              <a:ea typeface="Arial"/>
              <a:cs typeface="Aptos Serif" panose="02020604070405020304" pitchFamily="18" charset="0"/>
              <a:sym typeface="Arial"/>
            </a:endParaRPr>
          </a:p>
        </p:txBody>
      </p:sp>
      <p:sp>
        <p:nvSpPr>
          <p:cNvPr id="401" name="Google Shape;401;p64"/>
          <p:cNvSpPr txBox="1">
            <a:spLocks noGrp="1"/>
          </p:cNvSpPr>
          <p:nvPr>
            <p:ph type="body" idx="1"/>
          </p:nvPr>
        </p:nvSpPr>
        <p:spPr>
          <a:xfrm>
            <a:off x="594360" y="2676525"/>
            <a:ext cx="9359962" cy="3597470"/>
          </a:xfrm>
          <a:prstGeom prst="rect">
            <a:avLst/>
          </a:prstGeom>
          <a:noFill/>
          <a:ln>
            <a:noFill/>
          </a:ln>
        </p:spPr>
        <p:txBody>
          <a:bodyPr spcFirstLastPara="1" wrap="square" lIns="0" tIns="45700" rIns="0" bIns="0" anchor="t" anchorCtr="0">
            <a:normAutofit/>
          </a:bodyPr>
          <a:lstStyle/>
          <a:p>
            <a:pPr marL="228600" lvl="0" indent="0" algn="l" rtl="0">
              <a:lnSpc>
                <a:spcPct val="90000"/>
              </a:lnSpc>
              <a:spcBef>
                <a:spcPts val="2400"/>
              </a:spcBef>
              <a:spcAft>
                <a:spcPts val="0"/>
              </a:spcAft>
              <a:buClr>
                <a:srgbClr val="3F3F3F"/>
              </a:buClr>
              <a:buSzPts val="2000"/>
            </a:pPr>
            <a:r>
              <a:rPr lang="de-DE" dirty="0" err="1">
                <a:latin typeface="Aptos" panose="020B0004020202020204" pitchFamily="34" charset="0"/>
                <a:sym typeface="Arial"/>
              </a:rPr>
              <a:t>Abnormally</a:t>
            </a:r>
            <a:r>
              <a:rPr lang="de-DE" dirty="0">
                <a:latin typeface="Aptos" panose="020B0004020202020204" pitchFamily="34" charset="0"/>
                <a:sym typeface="Arial"/>
              </a:rPr>
              <a:t> </a:t>
            </a:r>
            <a:r>
              <a:rPr lang="de-DE" dirty="0" err="1">
                <a:latin typeface="Aptos" panose="020B0004020202020204" pitchFamily="34" charset="0"/>
                <a:sym typeface="Arial"/>
              </a:rPr>
              <a:t>low</a:t>
            </a:r>
            <a:r>
              <a:rPr lang="de-DE" dirty="0">
                <a:latin typeface="Aptos" panose="020B0004020202020204" pitchFamily="34" charset="0"/>
                <a:sym typeface="Arial"/>
              </a:rPr>
              <a:t> </a:t>
            </a:r>
            <a:r>
              <a:rPr lang="de-DE" dirty="0" err="1">
                <a:latin typeface="Aptos" panose="020B0004020202020204" pitchFamily="34" charset="0"/>
                <a:sym typeface="Arial"/>
              </a:rPr>
              <a:t>tenders</a:t>
            </a:r>
            <a:r>
              <a:rPr lang="de-DE" dirty="0">
                <a:latin typeface="Aptos" panose="020B0004020202020204" pitchFamily="34" charset="0"/>
                <a:sym typeface="Arial"/>
              </a:rPr>
              <a:t> </a:t>
            </a:r>
            <a:r>
              <a:rPr lang="de-DE" dirty="0" err="1">
                <a:latin typeface="Aptos" panose="020B0004020202020204" pitchFamily="34" charset="0"/>
                <a:sym typeface="Arial"/>
              </a:rPr>
              <a:t>may</a:t>
            </a:r>
            <a:r>
              <a:rPr lang="de-DE" dirty="0">
                <a:latin typeface="Aptos" panose="020B0004020202020204" pitchFamily="34" charset="0"/>
                <a:sym typeface="Arial"/>
              </a:rPr>
              <a:t> </a:t>
            </a:r>
            <a:r>
              <a:rPr lang="de-DE" dirty="0" err="1">
                <a:latin typeface="Aptos" panose="020B0004020202020204" pitchFamily="34" charset="0"/>
                <a:sym typeface="Arial"/>
              </a:rPr>
              <a:t>indicate</a:t>
            </a:r>
            <a:r>
              <a:rPr lang="de-DE" dirty="0">
                <a:latin typeface="Aptos" panose="020B0004020202020204" pitchFamily="34" charset="0"/>
                <a:sym typeface="Arial"/>
              </a:rPr>
              <a:t> non-</a:t>
            </a:r>
            <a:r>
              <a:rPr lang="de-DE" dirty="0" err="1">
                <a:latin typeface="Aptos" panose="020B0004020202020204" pitchFamily="34" charset="0"/>
                <a:sym typeface="Arial"/>
              </a:rPr>
              <a:t>compliance</a:t>
            </a:r>
            <a:r>
              <a:rPr lang="de-DE" dirty="0">
                <a:latin typeface="Aptos" panose="020B0004020202020204" pitchFamily="34" charset="0"/>
                <a:sym typeface="Arial"/>
              </a:rPr>
              <a:t> </a:t>
            </a:r>
            <a:r>
              <a:rPr lang="de-DE" dirty="0" err="1">
                <a:latin typeface="Aptos" panose="020B0004020202020204" pitchFamily="34" charset="0"/>
                <a:sym typeface="Arial"/>
              </a:rPr>
              <a:t>with</a:t>
            </a:r>
            <a:r>
              <a:rPr lang="de-DE" dirty="0">
                <a:latin typeface="Aptos" panose="020B0004020202020204" pitchFamily="34" charset="0"/>
                <a:sym typeface="Arial"/>
              </a:rPr>
              <a:t> environmental </a:t>
            </a:r>
            <a:r>
              <a:rPr lang="de-DE" dirty="0" err="1">
                <a:latin typeface="Aptos" panose="020B0004020202020204" pitchFamily="34" charset="0"/>
                <a:sym typeface="Arial"/>
              </a:rPr>
              <a:t>or</a:t>
            </a:r>
            <a:r>
              <a:rPr lang="de-DE" dirty="0">
                <a:latin typeface="Aptos" panose="020B0004020202020204" pitchFamily="34" charset="0"/>
                <a:sym typeface="Arial"/>
              </a:rPr>
              <a:t> social </a:t>
            </a:r>
            <a:r>
              <a:rPr lang="de-DE" dirty="0" err="1">
                <a:latin typeface="Aptos" panose="020B0004020202020204" pitchFamily="34" charset="0"/>
                <a:sym typeface="Arial"/>
              </a:rPr>
              <a:t>obligations</a:t>
            </a:r>
            <a:r>
              <a:rPr lang="de-DE" dirty="0">
                <a:latin typeface="Aptos" panose="020B0004020202020204" pitchFamily="34" charset="0"/>
                <a:sym typeface="Arial"/>
              </a:rPr>
              <a:t>.</a:t>
            </a:r>
          </a:p>
          <a:p>
            <a:pPr marL="228600" lvl="0" indent="0" algn="l" rtl="0">
              <a:lnSpc>
                <a:spcPct val="90000"/>
              </a:lnSpc>
              <a:spcBef>
                <a:spcPts val="2400"/>
              </a:spcBef>
              <a:spcAft>
                <a:spcPts val="0"/>
              </a:spcAft>
              <a:buClr>
                <a:srgbClr val="3F3F3F"/>
              </a:buClr>
              <a:buSzPts val="2000"/>
            </a:pPr>
            <a:r>
              <a:rPr lang="de-DE" dirty="0">
                <a:latin typeface="Aptos" panose="020B0004020202020204" pitchFamily="34" charset="0"/>
                <a:sym typeface="Arial"/>
              </a:rPr>
              <a:t>Tenders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investigated</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determine</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reason</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low</a:t>
            </a:r>
            <a:r>
              <a:rPr lang="de-DE" dirty="0">
                <a:latin typeface="Aptos" panose="020B0004020202020204" pitchFamily="34" charset="0"/>
                <a:sym typeface="Arial"/>
              </a:rPr>
              <a:t> </a:t>
            </a:r>
            <a:r>
              <a:rPr lang="de-DE" dirty="0" err="1">
                <a:latin typeface="Aptos" panose="020B0004020202020204" pitchFamily="34" charset="0"/>
                <a:sym typeface="Arial"/>
              </a:rPr>
              <a:t>price</a:t>
            </a:r>
            <a:r>
              <a:rPr lang="de-DE" dirty="0">
                <a:latin typeface="Aptos" panose="020B0004020202020204" pitchFamily="34" charset="0"/>
                <a:sym typeface="Arial"/>
              </a:rPr>
              <a:t> and </a:t>
            </a:r>
            <a:r>
              <a:rPr lang="de-DE" dirty="0" err="1">
                <a:latin typeface="Aptos" panose="020B0004020202020204" pitchFamily="34" charset="0"/>
                <a:sym typeface="Arial"/>
              </a:rPr>
              <a:t>confirm</a:t>
            </a:r>
            <a:r>
              <a:rPr lang="de-DE" dirty="0">
                <a:latin typeface="Aptos" panose="020B0004020202020204" pitchFamily="34" charset="0"/>
                <a:sym typeface="Arial"/>
              </a:rPr>
              <a:t> </a:t>
            </a:r>
            <a:r>
              <a:rPr lang="de-DE" dirty="0" err="1">
                <a:latin typeface="Aptos" panose="020B0004020202020204" pitchFamily="34" charset="0"/>
                <a:sym typeface="Arial"/>
              </a:rPr>
              <a:t>whether</a:t>
            </a:r>
            <a:r>
              <a:rPr lang="de-DE" dirty="0">
                <a:latin typeface="Aptos" panose="020B0004020202020204" pitchFamily="34" charset="0"/>
                <a:sym typeface="Arial"/>
              </a:rPr>
              <a:t> </a:t>
            </a:r>
            <a:r>
              <a:rPr lang="de-DE" dirty="0" err="1">
                <a:latin typeface="Aptos" panose="020B0004020202020204" pitchFamily="34" charset="0"/>
                <a:sym typeface="Arial"/>
              </a:rPr>
              <a:t>they</a:t>
            </a:r>
            <a:r>
              <a:rPr lang="de-DE" dirty="0">
                <a:latin typeface="Aptos" panose="020B0004020202020204" pitchFamily="34" charset="0"/>
                <a:sym typeface="Arial"/>
              </a:rPr>
              <a:t> </a:t>
            </a:r>
            <a:r>
              <a:rPr lang="de-DE" dirty="0" err="1">
                <a:latin typeface="Aptos" panose="020B0004020202020204" pitchFamily="34" charset="0"/>
                <a:sym typeface="Arial"/>
              </a:rPr>
              <a:t>meet</a:t>
            </a:r>
            <a:r>
              <a:rPr lang="de-DE" dirty="0">
                <a:latin typeface="Aptos" panose="020B0004020202020204" pitchFamily="34" charset="0"/>
                <a:sym typeface="Arial"/>
              </a:rPr>
              <a:t> all legal </a:t>
            </a:r>
            <a:r>
              <a:rPr lang="de-DE" dirty="0" err="1">
                <a:latin typeface="Aptos" panose="020B0004020202020204" pitchFamily="34" charset="0"/>
                <a:sym typeface="Arial"/>
              </a:rPr>
              <a:t>requirements</a:t>
            </a:r>
            <a:r>
              <a:rPr lang="de-DE" dirty="0">
                <a:latin typeface="Aptos" panose="020B0004020202020204" pitchFamily="34" charset="0"/>
                <a:sym typeface="Arial"/>
              </a:rPr>
              <a:t>.</a:t>
            </a:r>
          </a:p>
          <a:p>
            <a:pPr marL="228600" lvl="0" indent="0" algn="l" rtl="0">
              <a:lnSpc>
                <a:spcPct val="90000"/>
              </a:lnSpc>
              <a:spcBef>
                <a:spcPts val="2400"/>
              </a:spcBef>
              <a:spcAft>
                <a:spcPts val="0"/>
              </a:spcAft>
              <a:buClr>
                <a:srgbClr val="3F3F3F"/>
              </a:buClr>
              <a:buSzPts val="2000"/>
            </a:pPr>
            <a:r>
              <a:rPr lang="de-DE" dirty="0" err="1">
                <a:latin typeface="Aptos" panose="020B0004020202020204" pitchFamily="34" charset="0"/>
                <a:sym typeface="Arial"/>
              </a:rPr>
              <a:t>Bidders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given</a:t>
            </a:r>
            <a:r>
              <a:rPr lang="de-DE" dirty="0">
                <a:latin typeface="Aptos" panose="020B0004020202020204" pitchFamily="34" charset="0"/>
                <a:sym typeface="Arial"/>
              </a:rPr>
              <a:t> an </a:t>
            </a:r>
            <a:r>
              <a:rPr lang="de-DE" dirty="0" err="1">
                <a:latin typeface="Aptos" panose="020B0004020202020204" pitchFamily="34" charset="0"/>
                <a:sym typeface="Arial"/>
              </a:rPr>
              <a:t>opportunity</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explain</a:t>
            </a:r>
            <a:r>
              <a:rPr lang="de-DE" dirty="0">
                <a:latin typeface="Aptos" panose="020B0004020202020204" pitchFamily="34" charset="0"/>
                <a:sym typeface="Arial"/>
              </a:rPr>
              <a:t> </a:t>
            </a:r>
            <a:r>
              <a:rPr lang="de-DE" dirty="0" err="1">
                <a:latin typeface="Aptos" panose="020B0004020202020204" pitchFamily="34" charset="0"/>
                <a:sym typeface="Arial"/>
              </a:rPr>
              <a:t>their</a:t>
            </a:r>
            <a:r>
              <a:rPr lang="de-DE" dirty="0">
                <a:latin typeface="Aptos" panose="020B0004020202020204" pitchFamily="34" charset="0"/>
                <a:sym typeface="Arial"/>
              </a:rPr>
              <a:t> pricing.</a:t>
            </a:r>
          </a:p>
          <a:p>
            <a:pPr marL="228600" lvl="0" indent="0" algn="l" rtl="0">
              <a:lnSpc>
                <a:spcPct val="90000"/>
              </a:lnSpc>
              <a:spcBef>
                <a:spcPts val="2400"/>
              </a:spcBef>
              <a:spcAft>
                <a:spcPts val="0"/>
              </a:spcAft>
              <a:buClr>
                <a:srgbClr val="3F3F3F"/>
              </a:buClr>
              <a:buSzPts val="2000"/>
            </a:pPr>
            <a:r>
              <a:rPr lang="de-DE" dirty="0">
                <a:latin typeface="Aptos" panose="020B0004020202020204" pitchFamily="34" charset="0"/>
                <a:sym typeface="Arial"/>
              </a:rPr>
              <a:t>Under Art. 69(3)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Directive</a:t>
            </a:r>
            <a:r>
              <a:rPr lang="de-DE" dirty="0">
                <a:latin typeface="Aptos" panose="020B0004020202020204" pitchFamily="34" charset="0"/>
                <a:sym typeface="Arial"/>
              </a:rPr>
              <a:t> 2014/24/EU, </a:t>
            </a:r>
            <a:r>
              <a:rPr lang="de-DE" dirty="0" err="1">
                <a:latin typeface="Aptos" panose="020B0004020202020204" pitchFamily="34" charset="0"/>
                <a:sym typeface="Arial"/>
              </a:rPr>
              <a:t>abnormally</a:t>
            </a:r>
            <a:r>
              <a:rPr lang="de-DE" dirty="0">
                <a:latin typeface="Aptos" panose="020B0004020202020204" pitchFamily="34" charset="0"/>
                <a:sym typeface="Arial"/>
              </a:rPr>
              <a:t> </a:t>
            </a:r>
            <a:r>
              <a:rPr lang="de-DE" dirty="0" err="1">
                <a:latin typeface="Aptos" panose="020B0004020202020204" pitchFamily="34" charset="0"/>
                <a:sym typeface="Arial"/>
              </a:rPr>
              <a:t>low</a:t>
            </a:r>
            <a:r>
              <a:rPr lang="de-DE" dirty="0">
                <a:latin typeface="Aptos" panose="020B0004020202020204" pitchFamily="34" charset="0"/>
                <a:sym typeface="Arial"/>
              </a:rPr>
              <a:t> </a:t>
            </a:r>
            <a:r>
              <a:rPr lang="de-DE" dirty="0" err="1">
                <a:latin typeface="Aptos" panose="020B0004020202020204" pitchFamily="34" charset="0"/>
                <a:sym typeface="Arial"/>
              </a:rPr>
              <a:t>tenders</a:t>
            </a:r>
            <a:r>
              <a:rPr lang="de-DE" dirty="0">
                <a:latin typeface="Aptos" panose="020B0004020202020204" pitchFamily="34" charset="0"/>
                <a:sym typeface="Arial"/>
              </a:rPr>
              <a:t> non-</a:t>
            </a:r>
            <a:r>
              <a:rPr lang="de-DE" dirty="0" err="1">
                <a:latin typeface="Aptos" panose="020B0004020202020204" pitchFamily="34" charset="0"/>
                <a:sym typeface="Arial"/>
              </a:rPr>
              <a:t>compliant</a:t>
            </a:r>
            <a:r>
              <a:rPr lang="de-DE" dirty="0">
                <a:latin typeface="Aptos" panose="020B0004020202020204" pitchFamily="34" charset="0"/>
                <a:sym typeface="Arial"/>
              </a:rPr>
              <a:t> </a:t>
            </a:r>
            <a:r>
              <a:rPr lang="de-DE" dirty="0" err="1">
                <a:latin typeface="Aptos" panose="020B0004020202020204" pitchFamily="34" charset="0"/>
                <a:sym typeface="Arial"/>
              </a:rPr>
              <a:t>with</a:t>
            </a:r>
            <a:r>
              <a:rPr lang="de-DE" dirty="0">
                <a:latin typeface="Aptos" panose="020B0004020202020204" pitchFamily="34" charset="0"/>
                <a:sym typeface="Arial"/>
              </a:rPr>
              <a:t> EU </a:t>
            </a:r>
            <a:r>
              <a:rPr lang="de-DE" dirty="0" err="1">
                <a:latin typeface="Aptos" panose="020B0004020202020204" pitchFamily="34" charset="0"/>
                <a:sym typeface="Arial"/>
              </a:rPr>
              <a:t>or</a:t>
            </a:r>
            <a:r>
              <a:rPr lang="de-DE" dirty="0">
                <a:latin typeface="Aptos" panose="020B0004020202020204" pitchFamily="34" charset="0"/>
                <a:sym typeface="Arial"/>
              </a:rPr>
              <a:t> national environmental </a:t>
            </a:r>
            <a:r>
              <a:rPr lang="de-DE" dirty="0" err="1">
                <a:latin typeface="Aptos" panose="020B0004020202020204" pitchFamily="34" charset="0"/>
                <a:sym typeface="Arial"/>
              </a:rPr>
              <a:t>laws</a:t>
            </a:r>
            <a:r>
              <a:rPr lang="de-DE" dirty="0">
                <a:latin typeface="Aptos" panose="020B0004020202020204" pitchFamily="34" charset="0"/>
                <a:sym typeface="Arial"/>
              </a:rPr>
              <a:t> </a:t>
            </a:r>
            <a:r>
              <a:rPr lang="de-DE" dirty="0" err="1">
                <a:latin typeface="Aptos" panose="020B0004020202020204" pitchFamily="34" charset="0"/>
                <a:sym typeface="Arial"/>
              </a:rPr>
              <a:t>must</a:t>
            </a:r>
            <a:r>
              <a:rPr lang="de-DE" dirty="0">
                <a:latin typeface="Aptos" panose="020B0004020202020204" pitchFamily="34" charset="0"/>
                <a:sym typeface="Arial"/>
              </a:rPr>
              <a:t> </a:t>
            </a:r>
            <a:r>
              <a:rPr lang="de-DE" dirty="0" err="1">
                <a:latin typeface="Aptos" panose="020B0004020202020204" pitchFamily="34" charset="0"/>
                <a:sym typeface="Arial"/>
              </a:rPr>
              <a:t>be</a:t>
            </a:r>
            <a:r>
              <a:rPr lang="de-DE" dirty="0">
                <a:latin typeface="Aptos" panose="020B0004020202020204" pitchFamily="34" charset="0"/>
                <a:sym typeface="Arial"/>
              </a:rPr>
              <a:t> </a:t>
            </a:r>
            <a:r>
              <a:rPr lang="de-DE" dirty="0" err="1">
                <a:latin typeface="Aptos" panose="020B0004020202020204" pitchFamily="34" charset="0"/>
                <a:sym typeface="Arial"/>
              </a:rPr>
              <a:t>rejected</a:t>
            </a:r>
            <a:r>
              <a:rPr lang="de-DE" dirty="0">
                <a:latin typeface="Aptos" panose="020B0004020202020204" pitchFamily="34" charset="0"/>
                <a:sym typeface="Arial"/>
              </a:rPr>
              <a:t>. </a:t>
            </a:r>
          </a:p>
          <a:p>
            <a:pPr marL="228600" lvl="0" indent="0" algn="l" rtl="0">
              <a:lnSpc>
                <a:spcPct val="90000"/>
              </a:lnSpc>
              <a:spcBef>
                <a:spcPts val="2400"/>
              </a:spcBef>
              <a:spcAft>
                <a:spcPts val="0"/>
              </a:spcAft>
              <a:buClr>
                <a:srgbClr val="3F3F3F"/>
              </a:buClr>
              <a:buSzPts val="2000"/>
            </a:pPr>
            <a:endParaRPr lang="de-DE" dirty="0">
              <a:latin typeface="Aptos" panose="020B0004020202020204" pitchFamily="34" charset="0"/>
              <a:sym typeface="Arial"/>
            </a:endParaRPr>
          </a:p>
          <a:p>
            <a:pPr marL="228600" lvl="0" indent="0" algn="l" rtl="0">
              <a:lnSpc>
                <a:spcPct val="90000"/>
              </a:lnSpc>
              <a:spcBef>
                <a:spcPts val="2400"/>
              </a:spcBef>
              <a:spcAft>
                <a:spcPts val="0"/>
              </a:spcAft>
              <a:buClr>
                <a:srgbClr val="3F3F3F"/>
              </a:buClr>
              <a:buSzPts val="2000"/>
            </a:pPr>
            <a:endParaRPr dirty="0">
              <a:latin typeface="Aptos" panose="020B0004020202020204" pitchFamily="34" charset="0"/>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5"/>
          <p:cNvSpPr txBox="1">
            <a:spLocks noGrp="1"/>
          </p:cNvSpPr>
          <p:nvPr>
            <p:ph type="title"/>
          </p:nvPr>
        </p:nvSpPr>
        <p:spPr>
          <a:xfrm>
            <a:off x="594359" y="44279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dirty="0" err="1">
                <a:solidFill>
                  <a:srgbClr val="3F3F3F"/>
                </a:solidFill>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Contract</a:t>
            </a:r>
            <a:r>
              <a:rPr lang="de-DE" sz="4400" dirty="0">
                <a:solidFill>
                  <a:srgbClr val="3F3F3F"/>
                </a:solidFill>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performance</a:t>
            </a:r>
            <a:r>
              <a:rPr lang="de-DE" sz="4400" dirty="0">
                <a:solidFill>
                  <a:srgbClr val="3F3F3F"/>
                </a:solidFill>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clauses</a:t>
            </a:r>
            <a:endParaRPr dirty="0">
              <a:latin typeface="Aptos Serif" panose="02020604070405020304" pitchFamily="18" charset="0"/>
              <a:ea typeface="Arial"/>
              <a:cs typeface="Aptos Serif" panose="02020604070405020304" pitchFamily="18" charset="0"/>
              <a:sym typeface="Arial"/>
            </a:endParaRPr>
          </a:p>
        </p:txBody>
      </p:sp>
      <p:sp>
        <p:nvSpPr>
          <p:cNvPr id="408" name="Google Shape;408;p65"/>
          <p:cNvSpPr txBox="1">
            <a:spLocks noGrp="1"/>
          </p:cNvSpPr>
          <p:nvPr>
            <p:ph type="body" idx="1"/>
          </p:nvPr>
        </p:nvSpPr>
        <p:spPr>
          <a:xfrm>
            <a:off x="594359" y="2281918"/>
            <a:ext cx="8697922"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Contract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performance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clauses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ensure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that</a:t>
            </a:r>
            <a:r>
              <a:rPr lang="de-DE" b="0" dirty="0">
                <a:solidFill>
                  <a:schemeClr val="dk1"/>
                </a:solidFill>
                <a:latin typeface="Aptos" panose="020B0004020202020204" pitchFamily="34" charset="0"/>
                <a:sym typeface="Arial"/>
              </a:rPr>
              <a:t> social and environmental </a:t>
            </a:r>
            <a:r>
              <a:rPr lang="de-DE" b="0" dirty="0" err="1">
                <a:solidFill>
                  <a:schemeClr val="dk1"/>
                </a:solidFill>
                <a:latin typeface="Aptos" panose="020B0004020202020204" pitchFamily="34" charset="0"/>
                <a:sym typeface="Arial"/>
              </a:rPr>
              <a:t>commitments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respected</a:t>
            </a:r>
            <a:r>
              <a:rPr lang="de-DE" b="0" dirty="0">
                <a:solidFill>
                  <a:schemeClr val="dk1"/>
                </a:solidFill>
                <a:latin typeface="Aptos" panose="020B0004020202020204" pitchFamily="34" charset="0"/>
                <a:sym typeface="Arial"/>
              </a:rPr>
              <a:t> in </a:t>
            </a:r>
            <a:r>
              <a:rPr lang="de-DE" b="0" dirty="0" err="1">
                <a:solidFill>
                  <a:schemeClr val="dk1"/>
                </a:solidFill>
                <a:latin typeface="Aptos" panose="020B0004020202020204" pitchFamily="34" charset="0"/>
                <a:sym typeface="Arial"/>
              </a:rPr>
              <a:t>delivering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contract</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Must</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linked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subject</a:t>
            </a:r>
            <a:r>
              <a:rPr lang="de-DE" b="0" dirty="0">
                <a:solidFill>
                  <a:schemeClr val="dk1"/>
                </a:solidFill>
                <a:latin typeface="Aptos" panose="020B0004020202020204" pitchFamily="34" charset="0"/>
                <a:sym typeface="Arial"/>
              </a:rPr>
              <a:t> matter </a:t>
            </a:r>
            <a:r>
              <a:rPr lang="de-DE" b="0" dirty="0" err="1">
                <a:solidFill>
                  <a:schemeClr val="dk1"/>
                </a:solidFill>
                <a:latin typeface="Aptos" panose="020B0004020202020204" pitchFamily="34" charset="0"/>
                <a:sym typeface="Arial"/>
              </a:rPr>
              <a:t>of</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contract</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During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bidding</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process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bidders</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may</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be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asked</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confirm</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acceptance</a:t>
            </a:r>
            <a:r>
              <a:rPr lang="de-DE" b="0" dirty="0">
                <a:solidFill>
                  <a:schemeClr val="dk1"/>
                </a:solidFill>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cs typeface="Aptos Serif" panose="02020604070405020304" pitchFamily="18" charset="0"/>
                <a:sym typeface="Arial"/>
              </a:rPr>
              <a:t>What</a:t>
            </a:r>
            <a:r>
              <a:rPr lang="de-DE" dirty="0">
                <a:latin typeface="Aptos Serif" panose="02020604070405020304" pitchFamily="18" charset="0"/>
                <a:cs typeface="Aptos Serif" panose="02020604070405020304" pitchFamily="18" charset="0"/>
                <a:sym typeface="Arial"/>
              </a:rPr>
              <a:t> </a:t>
            </a:r>
            <a:r>
              <a:rPr lang="de-DE" dirty="0" err="1">
                <a:latin typeface="Aptos Serif" panose="02020604070405020304" pitchFamily="18" charset="0"/>
                <a:cs typeface="Aptos Serif" panose="02020604070405020304" pitchFamily="18" charset="0"/>
                <a:sym typeface="Arial"/>
              </a:rPr>
              <a:t>is</a:t>
            </a:r>
            <a:r>
              <a:rPr lang="de-DE" dirty="0">
                <a:latin typeface="Aptos Serif" panose="02020604070405020304" pitchFamily="18" charset="0"/>
                <a:cs typeface="Aptos Serif" panose="02020604070405020304" pitchFamily="18" charset="0"/>
                <a:sym typeface="Arial"/>
              </a:rPr>
              <a:t> </a:t>
            </a:r>
            <a:r>
              <a:rPr lang="de-DE" dirty="0" err="1">
                <a:latin typeface="Aptos Serif" panose="02020604070405020304" pitchFamily="18" charset="0"/>
                <a:cs typeface="Aptos Serif" panose="02020604070405020304" pitchFamily="18" charset="0"/>
                <a:sym typeface="Arial"/>
              </a:rPr>
              <a:t>sustainable</a:t>
            </a:r>
            <a:r>
              <a:rPr lang="de-DE" dirty="0">
                <a:latin typeface="Aptos Serif" panose="02020604070405020304" pitchFamily="18" charset="0"/>
                <a:cs typeface="Aptos Serif" panose="02020604070405020304" pitchFamily="18" charset="0"/>
                <a:sym typeface="Arial"/>
              </a:rPr>
              <a:t> </a:t>
            </a:r>
            <a:r>
              <a:rPr lang="de-DE" dirty="0" err="1">
                <a:latin typeface="Aptos Serif" panose="02020604070405020304" pitchFamily="18" charset="0"/>
                <a:cs typeface="Aptos Serif" panose="02020604070405020304" pitchFamily="18" charset="0"/>
                <a:sym typeface="Arial"/>
              </a:rPr>
              <a:t>procurement</a:t>
            </a:r>
            <a:r>
              <a:rPr lang="de-DE" dirty="0">
                <a:latin typeface="Aptos Serif" panose="02020604070405020304" pitchFamily="18" charset="0"/>
                <a:cs typeface="Aptos Serif" panose="02020604070405020304" pitchFamily="18" charset="0"/>
                <a:sym typeface="Arial"/>
              </a:rPr>
              <a:t>?</a:t>
            </a:r>
            <a:endParaRPr dirty="0">
              <a:latin typeface="Aptos Serif" panose="02020604070405020304" pitchFamily="18" charset="0"/>
              <a:cs typeface="Aptos Serif" panose="02020604070405020304" pitchFamily="18" charset="0"/>
              <a:sym typeface="Arial"/>
            </a:endParaRPr>
          </a:p>
        </p:txBody>
      </p:sp>
      <p:sp>
        <p:nvSpPr>
          <p:cNvPr id="125" name="Google Shape;125;p30"/>
          <p:cNvSpPr txBox="1">
            <a:spLocks noGrp="1"/>
          </p:cNvSpPr>
          <p:nvPr>
            <p:ph type="body" idx="1"/>
          </p:nvPr>
        </p:nvSpPr>
        <p:spPr>
          <a:xfrm>
            <a:off x="594360" y="2676525"/>
            <a:ext cx="8611424"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Sustainable</a:t>
            </a:r>
            <a:r>
              <a:rPr lang="de-DE" b="1" dirty="0">
                <a:latin typeface="Aptos" panose="020B0004020202020204" pitchFamily="34" charset="0"/>
                <a:sym typeface="Arial"/>
              </a:rPr>
              <a:t> </a:t>
            </a:r>
            <a:r>
              <a:rPr lang="de-DE" b="1" dirty="0" err="1">
                <a:latin typeface="Aptos" panose="020B0004020202020204" pitchFamily="34" charset="0"/>
                <a:sym typeface="Arial"/>
              </a:rPr>
              <a:t>procurement</a:t>
            </a:r>
            <a:r>
              <a:rPr lang="de-DE" b="1" dirty="0">
                <a:latin typeface="Aptos" panose="020B0004020202020204" pitchFamily="34" charset="0"/>
                <a:sym typeface="Arial"/>
              </a:rPr>
              <a:t> </a:t>
            </a:r>
            <a:r>
              <a:rPr lang="de-DE" b="1" dirty="0" err="1">
                <a:latin typeface="Aptos" panose="020B0004020202020204" pitchFamily="34" charset="0"/>
                <a:sym typeface="Arial"/>
              </a:rPr>
              <a:t>means</a:t>
            </a:r>
            <a:r>
              <a:rPr lang="de-DE" b="1" dirty="0">
                <a:latin typeface="Aptos" panose="020B0004020202020204" pitchFamily="34" charset="0"/>
                <a:sym typeface="Arial"/>
              </a:rPr>
              <a:t> </a:t>
            </a:r>
            <a:r>
              <a:rPr lang="de-DE" b="1" dirty="0" err="1">
                <a:latin typeface="Aptos" panose="020B0004020202020204" pitchFamily="34" charset="0"/>
                <a:sym typeface="Arial"/>
              </a:rPr>
              <a:t>to</a:t>
            </a:r>
            <a:r>
              <a:rPr lang="de-DE" b="1"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 </a:t>
            </a:r>
            <a:r>
              <a:rPr lang="de-DE" dirty="0" err="1">
                <a:latin typeface="Aptos" panose="020B0004020202020204" pitchFamily="34" charset="0"/>
                <a:sym typeface="Arial"/>
              </a:rPr>
              <a:t>purchase</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 and </a:t>
            </a:r>
            <a:r>
              <a:rPr lang="de-DE" dirty="0" err="1">
                <a:latin typeface="Aptos" panose="020B0004020202020204" pitchFamily="34" charset="0"/>
                <a:sym typeface="Arial"/>
              </a:rPr>
              <a:t>services</a:t>
            </a:r>
            <a:r>
              <a:rPr lang="de-DE" dirty="0">
                <a:latin typeface="Aptos" panose="020B0004020202020204" pitchFamily="34" charset="0"/>
                <a:sym typeface="Arial"/>
              </a:rPr>
              <a:t> </a:t>
            </a:r>
            <a:r>
              <a:rPr lang="de-DE" dirty="0" err="1">
                <a:latin typeface="Aptos" panose="020B0004020202020204" pitchFamily="34" charset="0"/>
                <a:sym typeface="Arial"/>
              </a:rPr>
              <a:t>that</a:t>
            </a:r>
            <a:r>
              <a:rPr lang="de-DE" dirty="0">
                <a:latin typeface="Aptos" panose="020B0004020202020204" pitchFamily="34" charset="0"/>
                <a:sym typeface="Arial"/>
              </a:rPr>
              <a:t> </a:t>
            </a:r>
            <a:r>
              <a:rPr lang="de-DE" dirty="0" err="1">
                <a:latin typeface="Aptos" panose="020B0004020202020204" pitchFamily="34" charset="0"/>
                <a:sym typeface="Arial"/>
              </a:rPr>
              <a:t>have</a:t>
            </a:r>
            <a:r>
              <a:rPr lang="de-DE" dirty="0">
                <a:latin typeface="Aptos" panose="020B0004020202020204" pitchFamily="34" charset="0"/>
                <a:sym typeface="Arial"/>
              </a:rPr>
              <a:t> a </a:t>
            </a:r>
            <a:r>
              <a:rPr lang="de-DE" dirty="0" err="1">
                <a:latin typeface="Aptos" panose="020B0004020202020204" pitchFamily="34" charset="0"/>
                <a:sym typeface="Arial"/>
              </a:rPr>
              <a:t>lower</a:t>
            </a:r>
            <a:r>
              <a:rPr lang="de-DE" dirty="0">
                <a:latin typeface="Aptos" panose="020B0004020202020204" pitchFamily="34" charset="0"/>
                <a:sym typeface="Arial"/>
              </a:rPr>
              <a:t> negative </a:t>
            </a:r>
            <a:r>
              <a:rPr lang="de-DE" dirty="0" err="1">
                <a:latin typeface="Aptos" panose="020B0004020202020204" pitchFamily="34" charset="0"/>
                <a:sym typeface="Arial"/>
              </a:rPr>
              <a:t>impact</a:t>
            </a:r>
            <a:r>
              <a:rPr lang="de-DE" dirty="0">
                <a:latin typeface="Aptos" panose="020B0004020202020204" pitchFamily="34" charset="0"/>
                <a:sym typeface="Arial"/>
              </a:rPr>
              <a:t> on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environment</a:t>
            </a:r>
            <a:r>
              <a:rPr lang="de-DE" dirty="0">
                <a:latin typeface="Aptos" panose="020B0004020202020204" pitchFamily="34" charset="0"/>
                <a:sym typeface="Arial"/>
              </a:rPr>
              <a:t>, </a:t>
            </a:r>
            <a:r>
              <a:rPr lang="de-DE" dirty="0" err="1">
                <a:latin typeface="Aptos" panose="020B0004020202020204" pitchFamily="34" charset="0"/>
                <a:sym typeface="Arial"/>
              </a:rPr>
              <a:t>people</a:t>
            </a:r>
            <a:r>
              <a:rPr lang="de-DE" dirty="0">
                <a:latin typeface="Aptos" panose="020B0004020202020204" pitchFamily="34" charset="0"/>
                <a:sym typeface="Arial"/>
              </a:rPr>
              <a:t> and </a:t>
            </a:r>
            <a:r>
              <a:rPr lang="de-DE" dirty="0" err="1">
                <a:latin typeface="Aptos" panose="020B0004020202020204" pitchFamily="34" charset="0"/>
                <a:sym typeface="Arial"/>
              </a:rPr>
              <a:t>society</a:t>
            </a:r>
            <a:r>
              <a:rPr lang="de-DE" dirty="0">
                <a:latin typeface="Aptos" panose="020B0004020202020204" pitchFamily="34" charset="0"/>
                <a:sym typeface="Arial"/>
              </a:rPr>
              <a:t> </a:t>
            </a:r>
            <a:r>
              <a:rPr lang="de-DE" dirty="0" err="1">
                <a:latin typeface="Aptos" panose="020B0004020202020204" pitchFamily="34" charset="0"/>
                <a:sym typeface="Arial"/>
              </a:rPr>
              <a:t>than</a:t>
            </a:r>
            <a:r>
              <a:rPr lang="de-DE" dirty="0">
                <a:latin typeface="Aptos" panose="020B0004020202020204" pitchFamily="34" charset="0"/>
                <a:sym typeface="Arial"/>
              </a:rPr>
              <a:t> </a:t>
            </a:r>
            <a:r>
              <a:rPr lang="de-DE" dirty="0" err="1">
                <a:latin typeface="Aptos" panose="020B0004020202020204" pitchFamily="34" charset="0"/>
                <a:sym typeface="Arial"/>
              </a:rPr>
              <a:t>conventional</a:t>
            </a:r>
            <a:r>
              <a:rPr lang="de-DE" dirty="0">
                <a:latin typeface="Aptos" panose="020B0004020202020204" pitchFamily="34" charset="0"/>
                <a:sym typeface="Arial"/>
              </a:rPr>
              <a:t> </a:t>
            </a:r>
            <a:r>
              <a:rPr lang="de-DE" dirty="0" err="1">
                <a:latin typeface="Aptos" panose="020B0004020202020204" pitchFamily="34" charset="0"/>
                <a:sym typeface="Arial"/>
              </a:rPr>
              <a:t>products</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 </a:t>
            </a:r>
            <a:r>
              <a:rPr lang="de-DE" dirty="0" err="1">
                <a:latin typeface="Aptos" panose="020B0004020202020204" pitchFamily="34" charset="0"/>
                <a:sym typeface="Arial"/>
              </a:rPr>
              <a:t>consider</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entire</a:t>
            </a:r>
            <a:r>
              <a:rPr lang="de-DE" dirty="0">
                <a:latin typeface="Aptos" panose="020B0004020202020204" pitchFamily="34" charset="0"/>
                <a:sym typeface="Arial"/>
              </a:rPr>
              <a:t> </a:t>
            </a:r>
            <a:r>
              <a:rPr lang="de-DE" dirty="0" err="1">
                <a:latin typeface="Aptos" panose="020B0004020202020204" pitchFamily="34" charset="0"/>
                <a:sym typeface="Arial"/>
              </a:rPr>
              <a:t>life</a:t>
            </a:r>
            <a:r>
              <a:rPr lang="de-DE" dirty="0">
                <a:latin typeface="Aptos" panose="020B0004020202020204" pitchFamily="34" charset="0"/>
                <a:sym typeface="Arial"/>
              </a:rPr>
              <a:t> </a:t>
            </a:r>
            <a:r>
              <a:rPr lang="de-DE" dirty="0" err="1">
                <a:latin typeface="Aptos" panose="020B0004020202020204" pitchFamily="34" charset="0"/>
                <a:sym typeface="Arial"/>
              </a:rPr>
              <a:t>cycle</a:t>
            </a:r>
            <a:r>
              <a:rPr lang="de-DE" dirty="0">
                <a:latin typeface="Aptos" panose="020B0004020202020204" pitchFamily="34" charset="0"/>
                <a:sym typeface="Arial"/>
              </a:rPr>
              <a:t> </a:t>
            </a:r>
            <a:r>
              <a:rPr lang="de-DE" dirty="0" err="1">
                <a:latin typeface="Aptos" panose="020B0004020202020204" pitchFamily="34" charset="0"/>
                <a:sym typeface="Arial"/>
              </a:rPr>
              <a:t>from</a:t>
            </a:r>
            <a:r>
              <a:rPr lang="de-DE" dirty="0">
                <a:latin typeface="Aptos" panose="020B0004020202020204" pitchFamily="34" charset="0"/>
                <a:sym typeface="Arial"/>
              </a:rPr>
              <a:t> </a:t>
            </a:r>
            <a:r>
              <a:rPr lang="de-DE" dirty="0" err="1">
                <a:latin typeface="Aptos" panose="020B0004020202020204" pitchFamily="34" charset="0"/>
                <a:sym typeface="Arial"/>
              </a:rPr>
              <a:t>raw</a:t>
            </a:r>
            <a:r>
              <a:rPr lang="de-DE" dirty="0">
                <a:latin typeface="Aptos" panose="020B0004020202020204" pitchFamily="34" charset="0"/>
                <a:sym typeface="Arial"/>
              </a:rPr>
              <a:t> material </a:t>
            </a:r>
            <a:r>
              <a:rPr lang="de-DE" dirty="0" err="1">
                <a:latin typeface="Aptos" panose="020B0004020202020204" pitchFamily="34" charset="0"/>
                <a:sym typeface="Arial"/>
              </a:rPr>
              <a:t>extraction</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disposal</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6"/>
          <p:cNvSpPr txBox="1">
            <a:spLocks noGrp="1"/>
          </p:cNvSpPr>
          <p:nvPr>
            <p:ph type="title"/>
          </p:nvPr>
        </p:nvSpPr>
        <p:spPr>
          <a:xfrm>
            <a:off x="594359" y="47092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Setting </a:t>
            </a:r>
            <a:r>
              <a:rPr lang="de-DE" dirty="0" err="1">
                <a:latin typeface="Aptos Serif" panose="02020604070405020304" pitchFamily="18" charset="0"/>
                <a:ea typeface="Arial"/>
                <a:cs typeface="Aptos Serif" panose="02020604070405020304" pitchFamily="18" charset="0"/>
                <a:sym typeface="Arial"/>
              </a:rPr>
              <a:t>c</a:t>
            </a:r>
            <a:r>
              <a:rPr lang="de-DE" sz="4400" dirty="0" err="1">
                <a:solidFill>
                  <a:srgbClr val="3F3F3F"/>
                </a:solidFill>
                <a:latin typeface="Aptos Serif" panose="02020604070405020304" pitchFamily="18" charset="0"/>
                <a:ea typeface="Arial"/>
                <a:cs typeface="Aptos Serif" panose="02020604070405020304" pitchFamily="18" charset="0"/>
                <a:sym typeface="Arial"/>
              </a:rPr>
              <a:t>ontract</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performance</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clauses</a:t>
            </a:r>
            <a:endParaRPr dirty="0">
              <a:latin typeface="Aptos Serif" panose="02020604070405020304" pitchFamily="18" charset="0"/>
              <a:ea typeface="Arial"/>
              <a:cs typeface="Aptos Serif" panose="02020604070405020304" pitchFamily="18" charset="0"/>
              <a:sym typeface="Arial"/>
            </a:endParaRPr>
          </a:p>
        </p:txBody>
      </p:sp>
      <p:sp>
        <p:nvSpPr>
          <p:cNvPr id="415" name="Google Shape;415;p66"/>
          <p:cNvSpPr txBox="1">
            <a:spLocks noGrp="1"/>
          </p:cNvSpPr>
          <p:nvPr>
            <p:ph type="body" idx="1"/>
          </p:nvPr>
        </p:nvSpPr>
        <p:spPr>
          <a:xfrm>
            <a:off x="594358" y="2281918"/>
            <a:ext cx="8327219"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cs typeface="Aptos Serif" panose="02020604070405020304" pitchFamily="18" charset="0"/>
                <a:sym typeface="Arial"/>
              </a:rPr>
              <a:t>Examples</a:t>
            </a:r>
            <a:endParaRPr dirty="0">
              <a:latin typeface="Aptos" panose="020B0004020202020204" pitchFamily="34" charset="0"/>
              <a:cs typeface="Aptos Serif" panose="02020604070405020304" pitchFamily="18" charset="0"/>
              <a:sym typeface="Arial"/>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ptos" panose="020B0004020202020204" pitchFamily="34" charset="0"/>
                <a:cs typeface="Aptos Serif" panose="02020604070405020304" pitchFamily="18" charset="0"/>
                <a:sym typeface="Arial"/>
              </a:rPr>
              <a:t>Supply </a:t>
            </a:r>
            <a:r>
              <a:rPr lang="de-DE" dirty="0" err="1">
                <a:solidFill>
                  <a:schemeClr val="dk1"/>
                </a:solidFill>
                <a:latin typeface="Aptos" panose="020B0004020202020204" pitchFamily="34" charset="0"/>
                <a:cs typeface="Aptos Serif" panose="02020604070405020304" pitchFamily="18" charset="0"/>
                <a:sym typeface="Arial"/>
              </a:rPr>
              <a:t>contract</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Workwear</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delivered</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under</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contract</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must</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be</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produced</a:t>
            </a:r>
            <a:r>
              <a:rPr lang="de-DE" dirty="0">
                <a:solidFill>
                  <a:schemeClr val="dk1"/>
                </a:solidFill>
                <a:latin typeface="Aptos" panose="020B0004020202020204" pitchFamily="34" charset="0"/>
                <a:cs typeface="Aptos Serif" panose="02020604070405020304" pitchFamily="18" charset="0"/>
                <a:sym typeface="Arial"/>
              </a:rPr>
              <a:t> in </a:t>
            </a:r>
            <a:r>
              <a:rPr lang="de-DE" dirty="0" err="1">
                <a:solidFill>
                  <a:schemeClr val="dk1"/>
                </a:solidFill>
                <a:latin typeface="Aptos" panose="020B0004020202020204" pitchFamily="34" charset="0"/>
                <a:cs typeface="Aptos Serif" panose="02020604070405020304" pitchFamily="18" charset="0"/>
                <a:sym typeface="Arial"/>
              </a:rPr>
              <a:t>compliance</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with</a:t>
            </a:r>
            <a:r>
              <a:rPr lang="de-DE" dirty="0">
                <a:solidFill>
                  <a:schemeClr val="dk1"/>
                </a:solidFill>
                <a:latin typeface="Aptos" panose="020B0004020202020204" pitchFamily="34" charset="0"/>
                <a:cs typeface="Aptos Serif" panose="02020604070405020304" pitchFamily="18" charset="0"/>
                <a:sym typeface="Arial"/>
              </a:rPr>
              <a:t> ILO </a:t>
            </a:r>
            <a:r>
              <a:rPr lang="de-DE" dirty="0" err="1">
                <a:solidFill>
                  <a:schemeClr val="dk1"/>
                </a:solidFill>
                <a:latin typeface="Aptos" panose="020B0004020202020204" pitchFamily="34" charset="0"/>
                <a:cs typeface="Aptos Serif" panose="02020604070405020304" pitchFamily="18" charset="0"/>
                <a:sym typeface="Arial"/>
              </a:rPr>
              <a:t>core</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conventions</a:t>
            </a:r>
            <a:r>
              <a:rPr lang="de-DE" dirty="0">
                <a:solidFill>
                  <a:schemeClr val="dk1"/>
                </a:solidFill>
                <a:latin typeface="Aptos" panose="020B0004020202020204" pitchFamily="34" charset="0"/>
                <a:cs typeface="Aptos Serif" panose="02020604070405020304" pitchFamily="18" charset="0"/>
                <a:sym typeface="Arial"/>
              </a:rPr>
              <a:t>.</a:t>
            </a:r>
            <a:endParaRPr dirty="0">
              <a:latin typeface="Aptos" panose="020B0004020202020204" pitchFamily="34" charset="0"/>
              <a:cs typeface="Aptos Serif" panose="02020604070405020304" pitchFamily="18" charset="0"/>
              <a:sym typeface="Arial"/>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ptos" panose="020B0004020202020204" pitchFamily="34" charset="0"/>
                <a:cs typeface="Aptos Serif" panose="02020604070405020304" pitchFamily="18" charset="0"/>
                <a:sym typeface="Arial"/>
              </a:rPr>
              <a:t>Service </a:t>
            </a:r>
            <a:r>
              <a:rPr lang="de-DE" dirty="0" err="1">
                <a:solidFill>
                  <a:schemeClr val="dk1"/>
                </a:solidFill>
                <a:latin typeface="Aptos" panose="020B0004020202020204" pitchFamily="34" charset="0"/>
                <a:cs typeface="Aptos Serif" panose="02020604070405020304" pitchFamily="18" charset="0"/>
                <a:sym typeface="Arial"/>
              </a:rPr>
              <a:t>contract</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training</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of</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staff</a:t>
            </a:r>
            <a:r>
              <a:rPr lang="de-DE" dirty="0">
                <a:solidFill>
                  <a:schemeClr val="dk1"/>
                </a:solidFill>
                <a:latin typeface="Aptos" panose="020B0004020202020204" pitchFamily="34" charset="0"/>
                <a:cs typeface="Aptos Serif" panose="02020604070405020304" pitchFamily="18" charset="0"/>
                <a:sym typeface="Arial"/>
              </a:rPr>
              <a:t> in environmental </a:t>
            </a:r>
            <a:r>
              <a:rPr lang="de-DE" dirty="0" err="1">
                <a:solidFill>
                  <a:schemeClr val="dk1"/>
                </a:solidFill>
                <a:latin typeface="Aptos" panose="020B0004020202020204" pitchFamily="34" charset="0"/>
                <a:cs typeface="Aptos Serif" panose="02020604070405020304" pitchFamily="18" charset="0"/>
                <a:sym typeface="Arial"/>
              </a:rPr>
              <a:t>aspect</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of</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cleaning</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service</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dosage</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of</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cleaning</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agents</a:t>
            </a:r>
            <a:r>
              <a:rPr lang="de-DE" dirty="0">
                <a:solidFill>
                  <a:schemeClr val="dk1"/>
                </a:solidFill>
                <a:latin typeface="Aptos" panose="020B0004020202020204" pitchFamily="34" charset="0"/>
                <a:cs typeface="Aptos Serif" panose="02020604070405020304" pitchFamily="18" charset="0"/>
                <a:sym typeface="Arial"/>
              </a:rPr>
              <a:t>, </a:t>
            </a:r>
            <a:r>
              <a:rPr lang="de-DE" dirty="0" err="1">
                <a:solidFill>
                  <a:schemeClr val="dk1"/>
                </a:solidFill>
                <a:latin typeface="Aptos" panose="020B0004020202020204" pitchFamily="34" charset="0"/>
                <a:cs typeface="Aptos Serif" panose="02020604070405020304" pitchFamily="18" charset="0"/>
                <a:sym typeface="Arial"/>
              </a:rPr>
              <a:t>impact</a:t>
            </a:r>
            <a:r>
              <a:rPr lang="de-DE" dirty="0">
                <a:solidFill>
                  <a:schemeClr val="dk1"/>
                </a:solidFill>
                <a:latin typeface="Aptos" panose="020B0004020202020204" pitchFamily="34" charset="0"/>
                <a:cs typeface="Aptos Serif" panose="02020604070405020304" pitchFamily="18" charset="0"/>
                <a:sym typeface="Arial"/>
              </a:rPr>
              <a:t> on </a:t>
            </a:r>
            <a:r>
              <a:rPr lang="de-DE" dirty="0" err="1">
                <a:solidFill>
                  <a:schemeClr val="dk1"/>
                </a:solidFill>
                <a:latin typeface="Aptos" panose="020B0004020202020204" pitchFamily="34" charset="0"/>
                <a:cs typeface="Aptos Serif" panose="02020604070405020304" pitchFamily="18" charset="0"/>
                <a:sym typeface="Arial"/>
              </a:rPr>
              <a:t>health</a:t>
            </a:r>
            <a:r>
              <a:rPr lang="de-DE" dirty="0">
                <a:solidFill>
                  <a:schemeClr val="dk1"/>
                </a:solidFill>
                <a:latin typeface="Aptos" panose="020B0004020202020204" pitchFamily="34" charset="0"/>
                <a:cs typeface="Aptos Serif" panose="02020604070405020304" pitchFamily="18" charset="0"/>
                <a:sym typeface="Arial"/>
              </a:rPr>
              <a:t>…)</a:t>
            </a:r>
            <a:endParaRPr dirty="0">
              <a:latin typeface="Aptos" panose="020B0004020202020204" pitchFamily="34" charset="0"/>
              <a:cs typeface="Aptos Serif" panose="02020604070405020304" pitchFamily="18" charset="0"/>
              <a:sym typeface="Arial"/>
            </a:endParaRPr>
          </a:p>
          <a:p>
            <a:pPr marL="1028700" lvl="1" indent="-215900" algn="l" rtl="0">
              <a:lnSpc>
                <a:spcPct val="100000"/>
              </a:lnSpc>
              <a:spcBef>
                <a:spcPts val="600"/>
              </a:spcBef>
              <a:spcAft>
                <a:spcPts val="0"/>
              </a:spcAft>
              <a:buSzPts val="2000"/>
              <a:buFont typeface="Arial"/>
              <a:buNone/>
            </a:pPr>
            <a:endParaRPr dirty="0">
              <a:solidFill>
                <a:schemeClr val="dk1"/>
              </a:solidFill>
              <a:latin typeface="Aptos" panose="020B0004020202020204" pitchFamily="34" charset="0"/>
              <a:cs typeface="Aptos Serif" panose="02020604070405020304" pitchFamily="18" charset="0"/>
              <a:sym typeface="Arial"/>
            </a:endParaRPr>
          </a:p>
          <a:p>
            <a:pPr marL="1028700" lvl="1" indent="-215900" algn="l" rtl="0">
              <a:lnSpc>
                <a:spcPct val="100000"/>
              </a:lnSpc>
              <a:spcBef>
                <a:spcPts val="600"/>
              </a:spcBef>
              <a:spcAft>
                <a:spcPts val="0"/>
              </a:spcAft>
              <a:buSzPts val="2000"/>
              <a:buFont typeface="Arial"/>
              <a:buNone/>
            </a:pPr>
            <a:endParaRPr b="0" dirty="0">
              <a:solidFill>
                <a:schemeClr val="dk1"/>
              </a:solidFill>
              <a:latin typeface="Aptos" panose="020B0004020202020204" pitchFamily="34" charset="0"/>
              <a:cs typeface="Aptos Serif" panose="02020604070405020304" pitchFamily="18" charset="0"/>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7"/>
          <p:cNvSpPr txBox="1">
            <a:spLocks noGrp="1"/>
          </p:cNvSpPr>
          <p:nvPr>
            <p:ph type="title"/>
          </p:nvPr>
        </p:nvSpPr>
        <p:spPr>
          <a:xfrm>
            <a:off x="594359"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Enforcing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a:t>
            </a:r>
            <a:r>
              <a:rPr lang="de-DE" sz="4400" dirty="0" err="1">
                <a:solidFill>
                  <a:srgbClr val="3F3F3F"/>
                </a:solidFill>
                <a:latin typeface="Aptos Serif" panose="02020604070405020304" pitchFamily="18" charset="0"/>
                <a:ea typeface="Arial"/>
                <a:cs typeface="Aptos Serif" panose="02020604070405020304" pitchFamily="18" charset="0"/>
                <a:sym typeface="Arial"/>
              </a:rPr>
              <a:t>ontract</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performance</a:t>
            </a:r>
            <a:r>
              <a:rPr lang="de-DE" sz="4400" dirty="0">
                <a:solidFill>
                  <a:srgbClr val="3F3F3F"/>
                </a:solidFill>
                <a:latin typeface="Aptos Serif" panose="02020604070405020304" pitchFamily="18" charset="0"/>
                <a:ea typeface="Arial"/>
                <a:cs typeface="Aptos Serif" panose="02020604070405020304" pitchFamily="18" charset="0"/>
                <a:sym typeface="Arial"/>
              </a:rPr>
              <a:t>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clauses</a:t>
            </a:r>
            <a:endParaRPr dirty="0">
              <a:latin typeface="Aptos Serif" panose="02020604070405020304" pitchFamily="18" charset="0"/>
              <a:ea typeface="Arial"/>
              <a:cs typeface="Aptos Serif" panose="02020604070405020304" pitchFamily="18" charset="0"/>
              <a:sym typeface="Arial"/>
            </a:endParaRPr>
          </a:p>
        </p:txBody>
      </p:sp>
      <p:sp>
        <p:nvSpPr>
          <p:cNvPr id="422" name="Google Shape;422;p67"/>
          <p:cNvSpPr txBox="1">
            <a:spLocks noGrp="1"/>
          </p:cNvSpPr>
          <p:nvPr>
            <p:ph type="body" idx="1"/>
          </p:nvPr>
        </p:nvSpPr>
        <p:spPr>
          <a:xfrm>
            <a:off x="-1" y="2281918"/>
            <a:ext cx="9650627" cy="3708517"/>
          </a:xfrm>
          <a:prstGeom prst="rect">
            <a:avLst/>
          </a:prstGeom>
          <a:noFill/>
          <a:ln>
            <a:noFill/>
          </a:ln>
        </p:spPr>
        <p:txBody>
          <a:bodyPr spcFirstLastPara="1" wrap="square" lIns="0" tIns="228600" rIns="0" bIns="0" anchor="t" anchorCtr="0">
            <a:normAutofit/>
          </a:bodyPr>
          <a:lstStyle/>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Contract</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clauses</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should</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include</a:t>
            </a:r>
            <a:r>
              <a:rPr lang="de-DE" dirty="0">
                <a:solidFill>
                  <a:schemeClr val="dk1"/>
                </a:solidFill>
                <a:latin typeface="Aptos" panose="020B0004020202020204" pitchFamily="34" charset="0"/>
                <a:sym typeface="Arial"/>
              </a:rPr>
              <a:t>:</a:t>
            </a:r>
            <a:endParaRPr dirty="0">
              <a:latin typeface="Aptos" panose="020B0004020202020204" pitchFamily="34" charset="0"/>
              <a:sym typeface="Arial"/>
            </a:endParaRPr>
          </a:p>
          <a:p>
            <a:pPr marL="1485900" lvl="2" indent="-342900" algn="l" rtl="0">
              <a:lnSpc>
                <a:spcPct val="100000"/>
              </a:lnSpc>
              <a:spcBef>
                <a:spcPts val="1800"/>
              </a:spcBef>
              <a:spcAft>
                <a:spcPts val="0"/>
              </a:spcAft>
              <a:buSzPts val="2000"/>
              <a:buFont typeface="Arial"/>
              <a:buChar char="•"/>
            </a:pPr>
            <a:r>
              <a:rPr lang="de-DE" dirty="0" err="1">
                <a:solidFill>
                  <a:schemeClr val="dk1"/>
                </a:solidFill>
                <a:latin typeface="Aptos" panose="020B0004020202020204" pitchFamily="34" charset="0"/>
                <a:sym typeface="Arial"/>
              </a:rPr>
              <a:t>What</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needs</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to</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be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done</a:t>
            </a:r>
            <a:endParaRPr dirty="0">
              <a:latin typeface="Aptos" panose="020B0004020202020204" pitchFamily="34" charset="0"/>
              <a:sym typeface="Arial"/>
            </a:endParaRPr>
          </a:p>
          <a:p>
            <a:pPr marL="1485900" lvl="2" indent="-342900" algn="l" rtl="0">
              <a:lnSpc>
                <a:spcPct val="100000"/>
              </a:lnSpc>
              <a:spcBef>
                <a:spcPts val="1800"/>
              </a:spcBef>
              <a:spcAft>
                <a:spcPts val="0"/>
              </a:spcAft>
              <a:buSzPts val="2000"/>
              <a:buFont typeface="Arial"/>
              <a:buChar char="•"/>
            </a:pPr>
            <a:r>
              <a:rPr lang="de-DE" dirty="0">
                <a:solidFill>
                  <a:schemeClr val="dk1"/>
                </a:solidFill>
                <a:latin typeface="Aptos" panose="020B0004020202020204" pitchFamily="34" charset="0"/>
                <a:sym typeface="Arial"/>
              </a:rPr>
              <a:t>Who </a:t>
            </a:r>
            <a:r>
              <a:rPr lang="de-DE" dirty="0" err="1">
                <a:solidFill>
                  <a:schemeClr val="dk1"/>
                </a:solidFill>
                <a:latin typeface="Aptos" panose="020B0004020202020204" pitchFamily="34" charset="0"/>
                <a:sym typeface="Arial"/>
              </a:rPr>
              <a:t>needs</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to</a:t>
            </a:r>
            <a:r>
              <a:rPr lang="de-DE" dirty="0">
                <a:solidFill>
                  <a:schemeClr val="dk1"/>
                </a:solidFill>
                <a:latin typeface="Aptos" panose="020B0004020202020204" pitchFamily="34" charset="0"/>
                <a:sym typeface="Arial"/>
              </a:rPr>
              <a:t> do </a:t>
            </a:r>
            <a:r>
              <a:rPr lang="de-DE" dirty="0" err="1">
                <a:solidFill>
                  <a:schemeClr val="dk1"/>
                </a:solidFill>
                <a:latin typeface="Aptos" panose="020B0004020202020204" pitchFamily="34" charset="0"/>
                <a:sym typeface="Arial"/>
              </a:rPr>
              <a:t>it</a:t>
            </a:r>
            <a:endParaRPr dirty="0">
              <a:latin typeface="Aptos" panose="020B0004020202020204" pitchFamily="34" charset="0"/>
              <a:sym typeface="Arial"/>
            </a:endParaRPr>
          </a:p>
          <a:p>
            <a:pPr marL="1485900" lvl="2" indent="-342900" algn="l" rtl="0">
              <a:lnSpc>
                <a:spcPct val="100000"/>
              </a:lnSpc>
              <a:spcBef>
                <a:spcPts val="1800"/>
              </a:spcBef>
              <a:spcAft>
                <a:spcPts val="0"/>
              </a:spcAft>
              <a:buSzPts val="2000"/>
              <a:buFont typeface="Arial"/>
              <a:buChar char="•"/>
            </a:pPr>
            <a:r>
              <a:rPr lang="de-DE" dirty="0">
                <a:solidFill>
                  <a:schemeClr val="dk1"/>
                </a:solidFill>
                <a:latin typeface="Aptos" panose="020B0004020202020204" pitchFamily="34" charset="0"/>
                <a:sym typeface="Arial"/>
              </a:rPr>
              <a:t>How </a:t>
            </a:r>
            <a:r>
              <a:rPr lang="de-DE" dirty="0" err="1">
                <a:solidFill>
                  <a:schemeClr val="dk1"/>
                </a:solidFill>
                <a:latin typeface="Aptos" panose="020B0004020202020204" pitchFamily="34" charset="0"/>
                <a:sym typeface="Arial"/>
              </a:rPr>
              <a:t>it</a:t>
            </a:r>
            <a:r>
              <a:rPr lang="de-DE" dirty="0">
                <a:solidFill>
                  <a:schemeClr val="dk1"/>
                </a:solidFill>
                <a:latin typeface="Aptos" panose="020B0004020202020204" pitchFamily="34" charset="0"/>
                <a:sym typeface="Arial"/>
              </a:rPr>
              <a:t> will </a:t>
            </a:r>
            <a:r>
              <a:rPr lang="de-DE" dirty="0" err="1">
                <a:solidFill>
                  <a:schemeClr val="dk1"/>
                </a:solidFill>
                <a:latin typeface="Aptos" panose="020B0004020202020204" pitchFamily="34" charset="0"/>
                <a:sym typeface="Arial"/>
              </a:rPr>
              <a:t>be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monitored</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ptos" panose="020B0004020202020204" pitchFamily="34" charset="0"/>
                <a:sym typeface="Arial"/>
              </a:rPr>
              <a:t>Third </a:t>
            </a:r>
            <a:r>
              <a:rPr lang="de-DE" dirty="0" err="1">
                <a:solidFill>
                  <a:schemeClr val="dk1"/>
                </a:solidFill>
                <a:latin typeface="Aptos" panose="020B0004020202020204" pitchFamily="34" charset="0"/>
                <a:sym typeface="Arial"/>
              </a:rPr>
              <a:t>party</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audits</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monitoring</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certification</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may</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be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appropriate</a:t>
            </a:r>
            <a:r>
              <a:rPr lang="de-DE" dirty="0">
                <a:solidFill>
                  <a:schemeClr val="dk1"/>
                </a:solidFill>
                <a:latin typeface="Aptos" panose="020B0004020202020204" pitchFamily="34" charset="0"/>
                <a:sym typeface="Arial"/>
              </a:rPr>
              <a:t> in </a:t>
            </a:r>
            <a:r>
              <a:rPr lang="de-DE" dirty="0" err="1">
                <a:solidFill>
                  <a:schemeClr val="dk1"/>
                </a:solidFill>
                <a:latin typeface="Aptos" panose="020B0004020202020204" pitchFamily="34" charset="0"/>
                <a:sym typeface="Arial"/>
              </a:rPr>
              <a:t>some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cases</a:t>
            </a:r>
            <a:endParaRPr dirty="0">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ptos" panose="020B0004020202020204" pitchFamily="34" charset="0"/>
                <a:sym typeface="Arial"/>
              </a:rPr>
              <a:t>Incentives and/</a:t>
            </a:r>
            <a:r>
              <a:rPr lang="de-DE" dirty="0" err="1">
                <a:solidFill>
                  <a:schemeClr val="dk1"/>
                </a:solidFill>
                <a:latin typeface="Aptos" panose="020B0004020202020204" pitchFamily="34" charset="0"/>
                <a:sym typeface="Arial"/>
              </a:rPr>
              <a:t>or</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penalties</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may</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be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included</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to</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further</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motivate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sustainability</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performance</a:t>
            </a:r>
            <a:endParaRPr dirty="0">
              <a:latin typeface="Aptos" panose="020B0004020202020204" pitchFamily="34" charset="0"/>
              <a:sym typeface="Arial"/>
            </a:endParaRPr>
          </a:p>
          <a:p>
            <a:pPr marL="1028700" lvl="1" indent="-215900" algn="l" rtl="0">
              <a:lnSpc>
                <a:spcPct val="100000"/>
              </a:lnSpc>
              <a:spcBef>
                <a:spcPts val="600"/>
              </a:spcBef>
              <a:spcAft>
                <a:spcPts val="0"/>
              </a:spcAft>
              <a:buSzPts val="2000"/>
              <a:buFont typeface="Arial"/>
              <a:buNone/>
            </a:pPr>
            <a:endParaRPr dirty="0">
              <a:solidFill>
                <a:schemeClr val="dk1"/>
              </a:solidFill>
              <a:latin typeface="Aptos" panose="020B0004020202020204" pitchFamily="34" charset="0"/>
              <a:sym typeface="Arial"/>
            </a:endParaRPr>
          </a:p>
          <a:p>
            <a:pPr marL="1028700" lvl="1" indent="-215900" algn="l" rtl="0">
              <a:lnSpc>
                <a:spcPct val="100000"/>
              </a:lnSpc>
              <a:spcBef>
                <a:spcPts val="600"/>
              </a:spcBef>
              <a:spcAft>
                <a:spcPts val="0"/>
              </a:spcAft>
              <a:buSzPts val="2000"/>
              <a:buFont typeface="Arial"/>
              <a:buNone/>
            </a:pPr>
            <a:endParaRPr b="0" dirty="0">
              <a:solidFill>
                <a:schemeClr val="dk1"/>
              </a:solidFill>
              <a:latin typeface="Aptos" panose="020B0004020202020204" pitchFamily="34" charset="0"/>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8"/>
          <p:cNvSpPr txBox="1">
            <a:spLocks noGrp="1"/>
          </p:cNvSpPr>
          <p:nvPr>
            <p:ph type="title"/>
          </p:nvPr>
        </p:nvSpPr>
        <p:spPr>
          <a:xfrm>
            <a:off x="594360" y="395356"/>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Exercise</a:t>
            </a:r>
            <a:r>
              <a:rPr lang="de-DE" dirty="0">
                <a:latin typeface="Aptos Serif" panose="02020604070405020304" pitchFamily="18" charset="0"/>
                <a:ea typeface="Arial"/>
                <a:cs typeface="Aptos Serif" panose="02020604070405020304" pitchFamily="18" charset="0"/>
                <a:sym typeface="Arial"/>
              </a:rPr>
              <a:t> – Case </a:t>
            </a:r>
            <a:r>
              <a:rPr lang="de-DE" dirty="0" err="1">
                <a:latin typeface="Aptos Serif" panose="02020604070405020304" pitchFamily="18" charset="0"/>
                <a:ea typeface="Arial"/>
                <a:cs typeface="Aptos Serif" panose="02020604070405020304" pitchFamily="18" charset="0"/>
                <a:sym typeface="Arial"/>
              </a:rPr>
              <a:t>study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simulation</a:t>
            </a:r>
            <a:endParaRPr dirty="0">
              <a:latin typeface="Aptos Serif" panose="02020604070405020304" pitchFamily="18" charset="0"/>
              <a:ea typeface="Arial"/>
              <a:cs typeface="Aptos Serif" panose="02020604070405020304" pitchFamily="18" charset="0"/>
              <a:sym typeface="Arial"/>
            </a:endParaRPr>
          </a:p>
        </p:txBody>
      </p:sp>
      <p:sp>
        <p:nvSpPr>
          <p:cNvPr id="428" name="Google Shape;428;p68"/>
          <p:cNvSpPr txBox="1">
            <a:spLocks noGrp="1"/>
          </p:cNvSpPr>
          <p:nvPr>
            <p:ph type="body" idx="1"/>
          </p:nvPr>
        </p:nvSpPr>
        <p:spPr>
          <a:xfrm>
            <a:off x="595523" y="2676525"/>
            <a:ext cx="6867958" cy="3597470"/>
          </a:xfrm>
          <a:prstGeom prst="rect">
            <a:avLst/>
          </a:prstGeom>
          <a:noFill/>
          <a:ln>
            <a:noFill/>
          </a:ln>
        </p:spPr>
        <p:txBody>
          <a:bodyPr spcFirstLastPara="1" wrap="square" lIns="0" tIns="45700" rIns="91425" bIns="45700" anchor="t" anchorCtr="0">
            <a:noAutofit/>
          </a:bodyPr>
          <a:lstStyle/>
          <a:p>
            <a:pPr marL="457200" lvl="0" indent="-228600" algn="l" rtl="0">
              <a:lnSpc>
                <a:spcPct val="90000"/>
              </a:lnSpc>
              <a:spcBef>
                <a:spcPts val="1800"/>
              </a:spcBef>
              <a:spcAft>
                <a:spcPts val="0"/>
              </a:spcAft>
              <a:buSzPct val="120120"/>
              <a:buNone/>
            </a:pPr>
            <a:r>
              <a:rPr lang="de-DE" b="1" dirty="0" err="1">
                <a:latin typeface="Aptos" panose="020B0004020202020204" pitchFamily="34" charset="0"/>
                <a:sym typeface="Arial"/>
              </a:rPr>
              <a:t>Objective</a:t>
            </a:r>
            <a:r>
              <a:rPr lang="de-DE" dirty="0">
                <a:latin typeface="Aptos" panose="020B0004020202020204" pitchFamily="34" charset="0"/>
                <a:sym typeface="Arial"/>
              </a:rPr>
              <a:t>:</a:t>
            </a:r>
            <a:br>
              <a:rPr lang="de-DE" dirty="0">
                <a:latin typeface="Aptos" panose="020B0004020202020204" pitchFamily="34" charset="0"/>
                <a:sym typeface="Arial"/>
              </a:rPr>
            </a:b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understand</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legal </a:t>
            </a:r>
            <a:r>
              <a:rPr lang="de-DE" dirty="0" err="1">
                <a:latin typeface="Aptos" panose="020B0004020202020204" pitchFamily="34" charset="0"/>
                <a:sym typeface="Arial"/>
              </a:rPr>
              <a:t>framework</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including</a:t>
            </a:r>
            <a:r>
              <a:rPr lang="de-DE" dirty="0">
                <a:latin typeface="Aptos" panose="020B0004020202020204" pitchFamily="34" charset="0"/>
                <a:sym typeface="Arial"/>
              </a:rPr>
              <a:t> </a:t>
            </a:r>
            <a:r>
              <a:rPr lang="de-DE" dirty="0" err="1">
                <a:latin typeface="Aptos" panose="020B0004020202020204" pitchFamily="34" charset="0"/>
                <a:sym typeface="Arial"/>
              </a:rPr>
              <a:t>compliance</a:t>
            </a:r>
            <a:r>
              <a:rPr lang="de-DE" dirty="0">
                <a:latin typeface="Aptos" panose="020B0004020202020204" pitchFamily="34" charset="0"/>
                <a:sym typeface="Arial"/>
              </a:rPr>
              <a:t> </a:t>
            </a:r>
            <a:r>
              <a:rPr lang="de-DE" dirty="0" err="1">
                <a:latin typeface="Aptos" panose="020B0004020202020204" pitchFamily="34" charset="0"/>
                <a:sym typeface="Arial"/>
              </a:rPr>
              <a:t>with</a:t>
            </a:r>
            <a:r>
              <a:rPr lang="de-DE" dirty="0">
                <a:latin typeface="Aptos" panose="020B0004020202020204" pitchFamily="34" charset="0"/>
                <a:sym typeface="Arial"/>
              </a:rPr>
              <a:t> </a:t>
            </a:r>
            <a:r>
              <a:rPr lang="de-DE" dirty="0" err="1">
                <a:latin typeface="Aptos" panose="020B0004020202020204" pitchFamily="34" charset="0"/>
                <a:sym typeface="Arial"/>
              </a:rPr>
              <a:t>regulations</a:t>
            </a:r>
            <a:r>
              <a:rPr lang="de-DE" dirty="0">
                <a:latin typeface="Aptos" panose="020B0004020202020204" pitchFamily="34" charset="0"/>
                <a:sym typeface="Arial"/>
              </a:rPr>
              <a:t> (e.g. EU </a:t>
            </a:r>
            <a:r>
              <a:rPr lang="de-DE" dirty="0" err="1">
                <a:latin typeface="Aptos" panose="020B0004020202020204" pitchFamily="34" charset="0"/>
                <a:sym typeface="Arial"/>
              </a:rPr>
              <a:t>directives</a:t>
            </a:r>
            <a:r>
              <a:rPr lang="de-DE" dirty="0">
                <a:latin typeface="Aptos" panose="020B0004020202020204" pitchFamily="34" charset="0"/>
                <a:sym typeface="Arial"/>
              </a:rPr>
              <a:t>), and </a:t>
            </a:r>
            <a:r>
              <a:rPr lang="de-DE" dirty="0" err="1">
                <a:latin typeface="Aptos" panose="020B0004020202020204" pitchFamily="34" charset="0"/>
                <a:sym typeface="Arial"/>
              </a:rPr>
              <a:t>how</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implement</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public</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criteria</a:t>
            </a:r>
            <a:r>
              <a:rPr lang="de-DE" dirty="0">
                <a:latin typeface="Aptos" panose="020B0004020202020204" pitchFamily="34" charset="0"/>
                <a:sym typeface="Arial"/>
              </a:rPr>
              <a:t> in a </a:t>
            </a:r>
            <a:r>
              <a:rPr lang="de-DE" dirty="0" err="1">
                <a:latin typeface="Aptos" panose="020B0004020202020204" pitchFamily="34" charset="0"/>
                <a:sym typeface="Arial"/>
              </a:rPr>
              <a:t>contract</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ct val="120120"/>
              <a:buNone/>
            </a:pPr>
            <a:r>
              <a:rPr lang="de-DE" b="1" dirty="0">
                <a:latin typeface="Aptos" panose="020B0004020202020204" pitchFamily="34" charset="0"/>
                <a:sym typeface="Arial"/>
              </a:rPr>
              <a:t>Scenario</a:t>
            </a:r>
            <a:r>
              <a:rPr lang="de-DE" dirty="0">
                <a:latin typeface="Aptos" panose="020B0004020202020204" pitchFamily="34" charset="0"/>
                <a:sym typeface="Arial"/>
              </a:rPr>
              <a:t>:</a:t>
            </a:r>
            <a:br>
              <a:rPr lang="de-DE" dirty="0">
                <a:latin typeface="Aptos" panose="020B0004020202020204" pitchFamily="34" charset="0"/>
                <a:sym typeface="Arial"/>
              </a:rPr>
            </a:br>
            <a:r>
              <a:rPr lang="de-DE" dirty="0" err="1">
                <a:latin typeface="Aptos" panose="020B0004020202020204" pitchFamily="34" charset="0"/>
                <a:sym typeface="Arial"/>
              </a:rPr>
              <a:t>You</a:t>
            </a:r>
            <a:r>
              <a:rPr lang="de-DE" dirty="0">
                <a:latin typeface="Aptos" panose="020B0004020202020204" pitchFamily="34" charset="0"/>
                <a:sym typeface="Arial"/>
              </a:rPr>
              <a:t> </a:t>
            </a:r>
            <a:r>
              <a:rPr lang="de-DE" dirty="0" err="1">
                <a:latin typeface="Aptos" panose="020B0004020202020204" pitchFamily="34" charset="0"/>
                <a:sym typeface="Arial"/>
              </a:rPr>
              <a:t>are</a:t>
            </a:r>
            <a:r>
              <a:rPr lang="de-DE" dirty="0">
                <a:latin typeface="Aptos" panose="020B0004020202020204" pitchFamily="34" charset="0"/>
                <a:sym typeface="Arial"/>
              </a:rPr>
              <a:t> </a:t>
            </a:r>
            <a:r>
              <a:rPr lang="de-DE" dirty="0" err="1">
                <a:latin typeface="Aptos" panose="020B0004020202020204" pitchFamily="34" charset="0"/>
                <a:sym typeface="Arial"/>
              </a:rPr>
              <a:t>given</a:t>
            </a:r>
            <a:r>
              <a:rPr lang="de-DE" dirty="0">
                <a:latin typeface="Aptos" panose="020B0004020202020204" pitchFamily="34" charset="0"/>
                <a:sym typeface="Arial"/>
              </a:rPr>
              <a:t> a </a:t>
            </a:r>
            <a:r>
              <a:rPr lang="de-DE" dirty="0" err="1">
                <a:latin typeface="Aptos" panose="020B0004020202020204" pitchFamily="34" charset="0"/>
                <a:sym typeface="Arial"/>
              </a:rPr>
              <a:t>detailed</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a:t>
            </a:r>
            <a:r>
              <a:rPr lang="de-DE" dirty="0" err="1">
                <a:latin typeface="Aptos" panose="020B0004020202020204" pitchFamily="34" charset="0"/>
                <a:sym typeface="Arial"/>
              </a:rPr>
              <a:t>case</a:t>
            </a:r>
            <a:r>
              <a:rPr lang="de-DE" dirty="0">
                <a:latin typeface="Aptos" panose="020B0004020202020204" pitchFamily="34" charset="0"/>
                <a:sym typeface="Arial"/>
              </a:rPr>
              <a:t> </a:t>
            </a:r>
            <a:r>
              <a:rPr lang="de-DE" dirty="0" err="1">
                <a:latin typeface="Aptos" panose="020B0004020202020204" pitchFamily="34" charset="0"/>
                <a:sym typeface="Arial"/>
              </a:rPr>
              <a:t>where</a:t>
            </a:r>
            <a:r>
              <a:rPr lang="de-DE" dirty="0">
                <a:latin typeface="Aptos" panose="020B0004020202020204" pitchFamily="34" charset="0"/>
                <a:sym typeface="Arial"/>
              </a:rPr>
              <a:t> </a:t>
            </a:r>
            <a:r>
              <a:rPr lang="de-DE" dirty="0" err="1">
                <a:latin typeface="Aptos" panose="020B0004020202020204" pitchFamily="34" charset="0"/>
                <a:sym typeface="Arial"/>
              </a:rPr>
              <a:t>sustainability</a:t>
            </a:r>
            <a:r>
              <a:rPr lang="de-DE" dirty="0">
                <a:latin typeface="Aptos" panose="020B0004020202020204" pitchFamily="34" charset="0"/>
                <a:sym typeface="Arial"/>
              </a:rPr>
              <a:t> </a:t>
            </a:r>
            <a:r>
              <a:rPr lang="de-DE" dirty="0" err="1">
                <a:latin typeface="Aptos" panose="020B0004020202020204" pitchFamily="34" charset="0"/>
                <a:sym typeface="Arial"/>
              </a:rPr>
              <a:t>is</a:t>
            </a:r>
            <a:r>
              <a:rPr lang="de-DE" dirty="0">
                <a:latin typeface="Aptos" panose="020B0004020202020204" pitchFamily="34" charset="0"/>
                <a:sym typeface="Arial"/>
              </a:rPr>
              <a:t> a </a:t>
            </a:r>
            <a:r>
              <a:rPr lang="de-DE" dirty="0" err="1">
                <a:latin typeface="Aptos" panose="020B0004020202020204" pitchFamily="34" charset="0"/>
                <a:sym typeface="Arial"/>
              </a:rPr>
              <a:t>key</a:t>
            </a:r>
            <a:r>
              <a:rPr lang="de-DE" dirty="0">
                <a:latin typeface="Aptos" panose="020B0004020202020204" pitchFamily="34" charset="0"/>
                <a:sym typeface="Arial"/>
              </a:rPr>
              <a:t> </a:t>
            </a:r>
            <a:r>
              <a:rPr lang="de-DE" dirty="0" err="1">
                <a:latin typeface="Aptos" panose="020B0004020202020204" pitchFamily="34" charset="0"/>
                <a:sym typeface="Arial"/>
              </a:rPr>
              <a:t>requirement</a:t>
            </a:r>
            <a:r>
              <a:rPr lang="de-DE" dirty="0">
                <a:latin typeface="Aptos" panose="020B0004020202020204" pitchFamily="34" charset="0"/>
                <a:sym typeface="Arial"/>
              </a:rPr>
              <a:t>. The </a:t>
            </a:r>
            <a:r>
              <a:rPr lang="de-DE" dirty="0" err="1">
                <a:latin typeface="Aptos" panose="020B0004020202020204" pitchFamily="34" charset="0"/>
                <a:sym typeface="Arial"/>
              </a:rPr>
              <a:t>case</a:t>
            </a:r>
            <a:r>
              <a:rPr lang="de-DE" dirty="0">
                <a:latin typeface="Aptos" panose="020B0004020202020204" pitchFamily="34" charset="0"/>
                <a:sym typeface="Arial"/>
              </a:rPr>
              <a:t> </a:t>
            </a:r>
            <a:r>
              <a:rPr lang="de-DE" dirty="0" err="1">
                <a:latin typeface="Aptos" panose="020B0004020202020204" pitchFamily="34" charset="0"/>
                <a:sym typeface="Arial"/>
              </a:rPr>
              <a:t>highlights</a:t>
            </a:r>
            <a:r>
              <a:rPr lang="de-DE" dirty="0">
                <a:latin typeface="Aptos" panose="020B0004020202020204" pitchFamily="34" charset="0"/>
                <a:sym typeface="Arial"/>
              </a:rPr>
              <a:t> </a:t>
            </a:r>
            <a:r>
              <a:rPr lang="de-DE" dirty="0" err="1">
                <a:latin typeface="Aptos" panose="020B0004020202020204" pitchFamily="34" charset="0"/>
                <a:sym typeface="Arial"/>
              </a:rPr>
              <a:t>specific</a:t>
            </a:r>
            <a:r>
              <a:rPr lang="de-DE" dirty="0">
                <a:latin typeface="Aptos" panose="020B0004020202020204" pitchFamily="34" charset="0"/>
                <a:sym typeface="Arial"/>
              </a:rPr>
              <a:t> environmental and social </a:t>
            </a:r>
            <a:r>
              <a:rPr lang="de-DE" dirty="0" err="1">
                <a:latin typeface="Aptos" panose="020B0004020202020204" pitchFamily="34" charset="0"/>
                <a:sym typeface="Arial"/>
              </a:rPr>
              <a:t>goals</a:t>
            </a:r>
            <a:r>
              <a:rPr lang="de-DE" dirty="0">
                <a:latin typeface="Aptos" panose="020B0004020202020204" pitchFamily="34" charset="0"/>
                <a:sym typeface="Arial"/>
              </a:rPr>
              <a:t> (e.g., </a:t>
            </a:r>
            <a:r>
              <a:rPr lang="de-DE" dirty="0" err="1">
                <a:latin typeface="Aptos" panose="020B0004020202020204" pitchFamily="34" charset="0"/>
                <a:sym typeface="Arial"/>
              </a:rPr>
              <a:t>reducing</a:t>
            </a:r>
            <a:r>
              <a:rPr lang="de-DE" dirty="0">
                <a:latin typeface="Aptos" panose="020B0004020202020204" pitchFamily="34" charset="0"/>
                <a:sym typeface="Arial"/>
              </a:rPr>
              <a:t> </a:t>
            </a:r>
            <a:r>
              <a:rPr lang="de-DE" dirty="0" err="1">
                <a:latin typeface="Aptos" panose="020B0004020202020204" pitchFamily="34" charset="0"/>
                <a:sym typeface="Arial"/>
              </a:rPr>
              <a:t>carbon</a:t>
            </a:r>
            <a:r>
              <a:rPr lang="de-DE" dirty="0">
                <a:latin typeface="Aptos" panose="020B0004020202020204" pitchFamily="34" charset="0"/>
                <a:sym typeface="Arial"/>
              </a:rPr>
              <a:t> </a:t>
            </a:r>
            <a:r>
              <a:rPr lang="de-DE" dirty="0" err="1">
                <a:latin typeface="Aptos" panose="020B0004020202020204" pitchFamily="34" charset="0"/>
                <a:sym typeface="Arial"/>
              </a:rPr>
              <a:t>footprint</a:t>
            </a:r>
            <a:r>
              <a:rPr lang="de-DE" dirty="0">
                <a:latin typeface="Aptos" panose="020B0004020202020204" pitchFamily="34" charset="0"/>
                <a:sym typeface="Arial"/>
              </a:rPr>
              <a:t>, </a:t>
            </a:r>
            <a:r>
              <a:rPr lang="de-DE" dirty="0" err="1">
                <a:latin typeface="Aptos" panose="020B0004020202020204" pitchFamily="34" charset="0"/>
                <a:sym typeface="Arial"/>
              </a:rPr>
              <a:t>using</a:t>
            </a:r>
            <a:r>
              <a:rPr lang="de-DE" dirty="0">
                <a:latin typeface="Aptos" panose="020B0004020202020204" pitchFamily="34" charset="0"/>
                <a:sym typeface="Arial"/>
              </a:rPr>
              <a:t> </a:t>
            </a:r>
            <a:r>
              <a:rPr lang="de-DE" dirty="0" err="1">
                <a:latin typeface="Aptos" panose="020B0004020202020204" pitchFamily="34" charset="0"/>
                <a:sym typeface="Arial"/>
              </a:rPr>
              <a:t>sustainable</a:t>
            </a:r>
            <a:r>
              <a:rPr lang="de-DE" dirty="0">
                <a:latin typeface="Aptos" panose="020B0004020202020204" pitchFamily="34" charset="0"/>
                <a:sym typeface="Arial"/>
              </a:rPr>
              <a:t> </a:t>
            </a:r>
            <a:r>
              <a:rPr lang="de-DE" dirty="0" err="1">
                <a:latin typeface="Aptos" panose="020B0004020202020204" pitchFamily="34" charset="0"/>
                <a:sym typeface="Arial"/>
              </a:rPr>
              <a:t>materials</a:t>
            </a:r>
            <a:r>
              <a:rPr lang="de-DE" dirty="0">
                <a:latin typeface="Aptos" panose="020B0004020202020204" pitchFamily="34" charset="0"/>
                <a:sym typeface="Arial"/>
              </a:rPr>
              <a:t>, </a:t>
            </a:r>
            <a:r>
              <a:rPr lang="de-DE" dirty="0" err="1">
                <a:latin typeface="Aptos" panose="020B0004020202020204" pitchFamily="34" charset="0"/>
                <a:sym typeface="Arial"/>
              </a:rPr>
              <a:t>ensuring</a:t>
            </a:r>
            <a:r>
              <a:rPr lang="de-DE" dirty="0">
                <a:latin typeface="Aptos" panose="020B0004020202020204" pitchFamily="34" charset="0"/>
                <a:sym typeface="Arial"/>
              </a:rPr>
              <a:t> fair </a:t>
            </a:r>
            <a:r>
              <a:rPr lang="de-DE" dirty="0" err="1">
                <a:latin typeface="Aptos" panose="020B0004020202020204" pitchFamily="34" charset="0"/>
                <a:sym typeface="Arial"/>
              </a:rPr>
              <a:t>labour</a:t>
            </a:r>
            <a:r>
              <a:rPr lang="de-DE" dirty="0">
                <a:latin typeface="Aptos" panose="020B0004020202020204" pitchFamily="34" charset="0"/>
                <a:sym typeface="Arial"/>
              </a:rPr>
              <a:t> </a:t>
            </a:r>
            <a:r>
              <a:rPr lang="de-DE" dirty="0" err="1">
                <a:latin typeface="Aptos" panose="020B0004020202020204" pitchFamily="34" charset="0"/>
                <a:sym typeface="Arial"/>
              </a:rPr>
              <a:t>practices</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ct val="108107"/>
              <a:buNone/>
            </a:pPr>
            <a:endParaRPr dirty="0">
              <a:latin typeface="Aptos" panose="020B0004020202020204" pitchFamily="34" charset="0"/>
              <a:sym typeface="Arial"/>
            </a:endParaRPr>
          </a:p>
        </p:txBody>
      </p:sp>
      <p:sp>
        <p:nvSpPr>
          <p:cNvPr id="429" name="Google Shape;429;p6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p>
            <a:pPr marL="101600" lvl="0" indent="0" algn="l" rtl="0">
              <a:lnSpc>
                <a:spcPct val="90000"/>
              </a:lnSpc>
              <a:spcBef>
                <a:spcPts val="1800"/>
              </a:spcBef>
              <a:spcAft>
                <a:spcPts val="0"/>
              </a:spcAft>
              <a:buSzPts val="2000"/>
              <a:buNone/>
            </a:pPr>
            <a:r>
              <a:rPr lang="de-DE" b="1">
                <a:latin typeface="Aptos" panose="020B0004020202020204" pitchFamily="34" charset="0"/>
                <a:sym typeface="Arial"/>
              </a:rPr>
              <a:t>Steps</a:t>
            </a:r>
            <a:endParaRPr b="1">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a:latin typeface="Aptos" panose="020B0004020202020204" pitchFamily="34" charset="0"/>
                <a:sym typeface="Arial"/>
              </a:rPr>
              <a:t>Case study distribution and reading</a:t>
            </a:r>
            <a:endParaRPr>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a:latin typeface="Aptos" panose="020B0004020202020204" pitchFamily="34" charset="0"/>
                <a:sym typeface="Arial"/>
              </a:rPr>
              <a:t>Role assignment (groups)</a:t>
            </a:r>
            <a:endParaRPr>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a:latin typeface="Aptos" panose="020B0004020202020204" pitchFamily="34" charset="0"/>
                <a:sym typeface="Arial"/>
              </a:rPr>
              <a:t>Research and analysis</a:t>
            </a:r>
            <a:endParaRPr>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a:latin typeface="Aptos" panose="020B0004020202020204" pitchFamily="34" charset="0"/>
                <a:sym typeface="Arial"/>
              </a:rPr>
              <a:t>Developing a procurement strategy</a:t>
            </a:r>
            <a:endParaRPr>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a:latin typeface="Aptos" panose="020B0004020202020204" pitchFamily="34" charset="0"/>
                <a:sym typeface="Arial"/>
              </a:rPr>
              <a:t>Presentation and discussion</a:t>
            </a:r>
            <a:endParaRPr>
              <a:latin typeface="Aptos" panose="020B0004020202020204" pitchFamily="34" charset="0"/>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ea typeface="Arial"/>
                <a:cs typeface="Aptos Serif" panose="02020604070405020304" pitchFamily="18" charset="0"/>
                <a:sym typeface="Arial"/>
              </a:rPr>
              <a:t>Conclusions</a:t>
            </a:r>
            <a:endParaRPr>
              <a:latin typeface="Aptos Serif" panose="02020604070405020304" pitchFamily="18" charset="0"/>
              <a:ea typeface="Arial"/>
              <a:cs typeface="Aptos Serif" panose="02020604070405020304" pitchFamily="18" charset="0"/>
              <a:sym typeface="Arial"/>
            </a:endParaRPr>
          </a:p>
        </p:txBody>
      </p:sp>
      <p:sp>
        <p:nvSpPr>
          <p:cNvPr id="436" name="Google Shape;436;p69"/>
          <p:cNvSpPr txBox="1">
            <a:spLocks noGrp="1"/>
          </p:cNvSpPr>
          <p:nvPr>
            <p:ph type="body" idx="1"/>
          </p:nvPr>
        </p:nvSpPr>
        <p:spPr>
          <a:xfrm>
            <a:off x="594360" y="2372497"/>
            <a:ext cx="5501640" cy="3901498"/>
          </a:xfrm>
          <a:prstGeom prst="rect">
            <a:avLst/>
          </a:prstGeom>
          <a:noFill/>
          <a:ln>
            <a:noFill/>
          </a:ln>
        </p:spPr>
        <p:txBody>
          <a:bodyPr spcFirstLastPara="1" wrap="square" lIns="0" tIns="45700" rIns="0" bIns="0" anchor="t" anchorCtr="0">
            <a:noAutofit/>
          </a:bodyPr>
          <a:lstStyle/>
          <a:p>
            <a:pPr marL="514350" lvl="0" indent="-285750" algn="l" rtl="0">
              <a:lnSpc>
                <a:spcPct val="110000"/>
              </a:lnSpc>
              <a:spcBef>
                <a:spcPts val="0"/>
              </a:spcBef>
              <a:spcAft>
                <a:spcPts val="0"/>
              </a:spcAft>
              <a:buSzPct val="131578"/>
              <a:buFont typeface="Arial"/>
              <a:buChar char="•"/>
            </a:pPr>
            <a:r>
              <a:rPr lang="de-DE" sz="1800" dirty="0" err="1">
                <a:solidFill>
                  <a:schemeClr val="tx1">
                    <a:lumMod val="75000"/>
                    <a:lumOff val="25000"/>
                  </a:schemeClr>
                </a:solidFill>
                <a:latin typeface="Aptos" panose="020B0004020202020204" pitchFamily="34" charset="0"/>
                <a:sym typeface="Arial"/>
              </a:rPr>
              <a:t>Procurement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is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governed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by</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the</a:t>
            </a:r>
            <a:r>
              <a:rPr lang="de-DE" sz="1800" dirty="0">
                <a:solidFill>
                  <a:schemeClr val="tx1">
                    <a:lumMod val="75000"/>
                    <a:lumOff val="25000"/>
                  </a:schemeClr>
                </a:solidFill>
                <a:latin typeface="Aptos" panose="020B0004020202020204" pitchFamily="34" charset="0"/>
                <a:sym typeface="Arial"/>
              </a:rPr>
              <a:t> EU </a:t>
            </a:r>
            <a:r>
              <a:rPr lang="de-DE" sz="1800" dirty="0" err="1">
                <a:solidFill>
                  <a:schemeClr val="tx1">
                    <a:lumMod val="75000"/>
                    <a:lumOff val="25000"/>
                  </a:schemeClr>
                </a:solidFill>
                <a:latin typeface="Aptos" panose="020B0004020202020204" pitchFamily="34" charset="0"/>
                <a:sym typeface="Arial"/>
              </a:rPr>
              <a:t>procurement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directives</a:t>
            </a:r>
            <a:r>
              <a:rPr lang="de-DE" sz="1800" dirty="0">
                <a:solidFill>
                  <a:schemeClr val="tx1">
                    <a:lumMod val="75000"/>
                    <a:lumOff val="25000"/>
                  </a:schemeClr>
                </a:solidFill>
                <a:latin typeface="Aptos" panose="020B0004020202020204" pitchFamily="34" charset="0"/>
                <a:sym typeface="Arial"/>
              </a:rPr>
              <a:t>, Treaty </a:t>
            </a:r>
            <a:r>
              <a:rPr lang="de-DE" sz="1800" dirty="0" err="1">
                <a:solidFill>
                  <a:schemeClr val="tx1">
                    <a:lumMod val="75000"/>
                    <a:lumOff val="25000"/>
                  </a:schemeClr>
                </a:solidFill>
                <a:latin typeface="Aptos" panose="020B0004020202020204" pitchFamily="34" charset="0"/>
                <a:sym typeface="Arial"/>
              </a:rPr>
              <a:t>principles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case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law</a:t>
            </a:r>
            <a:r>
              <a:rPr lang="de-DE" sz="1800" dirty="0">
                <a:solidFill>
                  <a:schemeClr val="tx1">
                    <a:lumMod val="75000"/>
                    <a:lumOff val="25000"/>
                  </a:schemeClr>
                </a:solidFill>
                <a:latin typeface="Aptos" panose="020B0004020202020204" pitchFamily="34" charset="0"/>
                <a:sym typeface="Arial"/>
              </a:rPr>
              <a:t> and national </a:t>
            </a:r>
            <a:r>
              <a:rPr lang="de-DE" sz="1800" dirty="0" err="1">
                <a:solidFill>
                  <a:schemeClr val="tx1">
                    <a:lumMod val="75000"/>
                    <a:lumOff val="25000"/>
                  </a:schemeClr>
                </a:solidFill>
                <a:latin typeface="Aptos" panose="020B0004020202020204" pitchFamily="34" charset="0"/>
                <a:sym typeface="Arial"/>
              </a:rPr>
              <a:t>legislation</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110000"/>
              </a:lnSpc>
              <a:spcBef>
                <a:spcPts val="1200"/>
              </a:spcBef>
              <a:spcAft>
                <a:spcPts val="0"/>
              </a:spcAft>
              <a:buSzPct val="131578"/>
              <a:buFont typeface="Arial"/>
              <a:buChar char="•"/>
            </a:pPr>
            <a:r>
              <a:rPr lang="de-DE" sz="1800" b="1" dirty="0" err="1">
                <a:solidFill>
                  <a:schemeClr val="tx1">
                    <a:lumMod val="75000"/>
                    <a:lumOff val="25000"/>
                  </a:schemeClr>
                </a:solidFill>
                <a:latin typeface="Aptos" panose="020B0004020202020204" pitchFamily="34" charset="0"/>
                <a:sym typeface="Arial"/>
              </a:rPr>
              <a:t>Equal</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treatment</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transparency</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proportionality</a:t>
            </a:r>
            <a:r>
              <a:rPr lang="de-DE" sz="1800" b="1" dirty="0">
                <a:solidFill>
                  <a:schemeClr val="tx1">
                    <a:lumMod val="75000"/>
                    <a:lumOff val="25000"/>
                  </a:schemeClr>
                </a:solidFill>
                <a:latin typeface="Aptos" panose="020B0004020202020204" pitchFamily="34" charset="0"/>
                <a:sym typeface="Arial"/>
              </a:rPr>
              <a:t> and mutual </a:t>
            </a:r>
            <a:r>
              <a:rPr lang="de-DE" sz="1800" b="1" dirty="0" err="1">
                <a:solidFill>
                  <a:schemeClr val="tx1">
                    <a:lumMod val="75000"/>
                    <a:lumOff val="25000"/>
                  </a:schemeClr>
                </a:solidFill>
                <a:latin typeface="Aptos" panose="020B0004020202020204" pitchFamily="34" charset="0"/>
                <a:sym typeface="Arial"/>
              </a:rPr>
              <a:t>recognition</a:t>
            </a:r>
            <a:r>
              <a:rPr lang="de-DE" sz="1800" b="1"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must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applied</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110000"/>
              </a:lnSpc>
              <a:spcBef>
                <a:spcPts val="1200"/>
              </a:spcBef>
              <a:spcAft>
                <a:spcPts val="0"/>
              </a:spcAft>
              <a:buSzPct val="131578"/>
              <a:buFont typeface="Arial"/>
              <a:buChar char="•"/>
            </a:pPr>
            <a:r>
              <a:rPr lang="de-DE" sz="1800" dirty="0">
                <a:solidFill>
                  <a:schemeClr val="tx1">
                    <a:lumMod val="75000"/>
                    <a:lumOff val="25000"/>
                  </a:schemeClr>
                </a:solidFill>
                <a:latin typeface="Aptos" panose="020B0004020202020204" pitchFamily="34" charset="0"/>
                <a:sym typeface="Arial"/>
              </a:rPr>
              <a:t>The 2014 </a:t>
            </a:r>
            <a:r>
              <a:rPr lang="de-DE" sz="1800" dirty="0" err="1">
                <a:solidFill>
                  <a:schemeClr val="tx1">
                    <a:lumMod val="75000"/>
                    <a:lumOff val="25000"/>
                  </a:schemeClr>
                </a:solidFill>
                <a:latin typeface="Aptos" panose="020B0004020202020204" pitchFamily="34" charset="0"/>
                <a:sym typeface="Arial"/>
              </a:rPr>
              <a:t>procurement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directives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allow</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sustainable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procurement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to</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applied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throughout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the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tender</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process</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110000"/>
              </a:lnSpc>
              <a:spcBef>
                <a:spcPts val="1200"/>
              </a:spcBef>
              <a:spcAft>
                <a:spcPts val="0"/>
              </a:spcAft>
              <a:buSzPct val="131578"/>
              <a:buFont typeface="Arial"/>
              <a:buChar char="•"/>
            </a:pPr>
            <a:r>
              <a:rPr lang="de-DE" sz="1800" dirty="0">
                <a:solidFill>
                  <a:schemeClr val="tx1">
                    <a:lumMod val="75000"/>
                    <a:lumOff val="25000"/>
                  </a:schemeClr>
                </a:solidFill>
                <a:latin typeface="Aptos" panose="020B0004020202020204" pitchFamily="34" charset="0"/>
                <a:sym typeface="Arial"/>
              </a:rPr>
              <a:t>The </a:t>
            </a:r>
            <a:r>
              <a:rPr lang="de-DE" sz="1800" b="1" dirty="0">
                <a:solidFill>
                  <a:schemeClr val="tx1">
                    <a:lumMod val="75000"/>
                    <a:lumOff val="25000"/>
                  </a:schemeClr>
                </a:solidFill>
                <a:latin typeface="Aptos" panose="020B0004020202020204" pitchFamily="34" charset="0"/>
                <a:sym typeface="Arial"/>
              </a:rPr>
              <a:t>link </a:t>
            </a:r>
            <a:r>
              <a:rPr lang="de-DE" sz="1800" b="1" dirty="0" err="1">
                <a:solidFill>
                  <a:schemeClr val="tx1">
                    <a:lumMod val="75000"/>
                    <a:lumOff val="25000"/>
                  </a:schemeClr>
                </a:solidFill>
                <a:latin typeface="Aptos" panose="020B0004020202020204" pitchFamily="34" charset="0"/>
                <a:sym typeface="Arial"/>
              </a:rPr>
              <a:t>to</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the</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subject</a:t>
            </a:r>
            <a:r>
              <a:rPr lang="de-DE" sz="1800" b="1" dirty="0">
                <a:solidFill>
                  <a:schemeClr val="tx1">
                    <a:lumMod val="75000"/>
                    <a:lumOff val="25000"/>
                  </a:schemeClr>
                </a:solidFill>
                <a:latin typeface="Aptos" panose="020B0004020202020204" pitchFamily="34" charset="0"/>
                <a:sym typeface="Arial"/>
              </a:rPr>
              <a:t>-matter </a:t>
            </a:r>
            <a:r>
              <a:rPr lang="de-DE" sz="1800" dirty="0" err="1">
                <a:solidFill>
                  <a:schemeClr val="tx1">
                    <a:lumMod val="75000"/>
                    <a:lumOff val="25000"/>
                  </a:schemeClr>
                </a:solidFill>
                <a:latin typeface="Aptos" panose="020B0004020202020204" pitchFamily="34" charset="0"/>
                <a:sym typeface="Arial"/>
              </a:rPr>
              <a:t>requirement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sets</a:t>
            </a:r>
            <a:r>
              <a:rPr lang="de-DE" sz="1800" dirty="0">
                <a:solidFill>
                  <a:schemeClr val="tx1">
                    <a:lumMod val="75000"/>
                    <a:lumOff val="25000"/>
                  </a:schemeClr>
                </a:solidFill>
                <a:latin typeface="Aptos" panose="020B0004020202020204" pitchFamily="34" charset="0"/>
                <a:sym typeface="Arial"/>
              </a:rPr>
              <a:t> a </a:t>
            </a:r>
            <a:r>
              <a:rPr lang="de-DE" sz="1800" dirty="0" err="1">
                <a:solidFill>
                  <a:schemeClr val="tx1">
                    <a:lumMod val="75000"/>
                    <a:lumOff val="25000"/>
                  </a:schemeClr>
                </a:solidFill>
                <a:latin typeface="Aptos" panose="020B0004020202020204" pitchFamily="34" charset="0"/>
                <a:sym typeface="Arial"/>
              </a:rPr>
              <a:t>limit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to</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what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bidders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can</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asked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for</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110000"/>
              </a:lnSpc>
              <a:spcBef>
                <a:spcPts val="1200"/>
              </a:spcBef>
              <a:spcAft>
                <a:spcPts val="0"/>
              </a:spcAft>
              <a:buSzPct val="131578"/>
              <a:buFont typeface="Arial"/>
              <a:buChar char="•"/>
            </a:pPr>
            <a:r>
              <a:rPr lang="de-DE" sz="1800" dirty="0">
                <a:solidFill>
                  <a:schemeClr val="tx1">
                    <a:lumMod val="75000"/>
                    <a:lumOff val="25000"/>
                  </a:schemeClr>
                </a:solidFill>
                <a:latin typeface="Aptos" panose="020B0004020202020204" pitchFamily="34" charset="0"/>
                <a:sym typeface="Arial"/>
              </a:rPr>
              <a:t>GPP </a:t>
            </a:r>
            <a:r>
              <a:rPr lang="de-DE" sz="1800" dirty="0" err="1">
                <a:solidFill>
                  <a:schemeClr val="tx1">
                    <a:lumMod val="75000"/>
                    <a:lumOff val="25000"/>
                  </a:schemeClr>
                </a:solidFill>
                <a:latin typeface="Aptos" panose="020B0004020202020204" pitchFamily="34" charset="0"/>
                <a:sym typeface="Arial"/>
              </a:rPr>
              <a:t>can</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applied</a:t>
            </a:r>
            <a:r>
              <a:rPr lang="de-DE" sz="1800" dirty="0">
                <a:solidFill>
                  <a:schemeClr val="tx1">
                    <a:lumMod val="75000"/>
                    <a:lumOff val="25000"/>
                  </a:schemeClr>
                </a:solidFill>
                <a:latin typeface="Aptos" panose="020B0004020202020204" pitchFamily="34" charset="0"/>
                <a:sym typeface="Arial"/>
              </a:rPr>
              <a:t> in </a:t>
            </a:r>
            <a:r>
              <a:rPr lang="de-DE" sz="1800" dirty="0" err="1">
                <a:solidFill>
                  <a:schemeClr val="tx1">
                    <a:lumMod val="75000"/>
                    <a:lumOff val="25000"/>
                  </a:schemeClr>
                </a:solidFill>
                <a:latin typeface="Aptos" panose="020B0004020202020204" pitchFamily="34" charset="0"/>
                <a:sym typeface="Arial"/>
              </a:rPr>
              <a:t>each</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procedure</a:t>
            </a:r>
            <a:endParaRPr sz="1800" dirty="0">
              <a:solidFill>
                <a:schemeClr val="tx1">
                  <a:lumMod val="75000"/>
                  <a:lumOff val="25000"/>
                </a:schemeClr>
              </a:solidFill>
              <a:latin typeface="Aptos" panose="020B0004020202020204" pitchFamily="34" charset="0"/>
              <a:sym typeface="Arial"/>
            </a:endParaRPr>
          </a:p>
          <a:p>
            <a:pPr marL="457200" lvl="0" indent="-228600" algn="l" rtl="0">
              <a:lnSpc>
                <a:spcPct val="90000"/>
              </a:lnSpc>
              <a:spcBef>
                <a:spcPts val="3000"/>
              </a:spcBef>
              <a:spcAft>
                <a:spcPts val="0"/>
              </a:spcAft>
              <a:buClr>
                <a:srgbClr val="3F3F3F"/>
              </a:buClr>
              <a:buSzPct val="210526"/>
              <a:buFont typeface="Arial"/>
              <a:buNone/>
            </a:pPr>
            <a:endParaRPr sz="1800" dirty="0">
              <a:solidFill>
                <a:schemeClr val="tx1">
                  <a:lumMod val="75000"/>
                  <a:lumOff val="25000"/>
                </a:schemeClr>
              </a:solidFill>
              <a:latin typeface="Aptos" panose="020B0004020202020204" pitchFamily="34" charset="0"/>
              <a:sym typeface="Arial"/>
            </a:endParaRPr>
          </a:p>
        </p:txBody>
      </p:sp>
      <p:sp>
        <p:nvSpPr>
          <p:cNvPr id="437" name="Google Shape;437;p69"/>
          <p:cNvSpPr txBox="1">
            <a:spLocks noGrp="1"/>
          </p:cNvSpPr>
          <p:nvPr>
            <p:ph type="body" idx="2"/>
          </p:nvPr>
        </p:nvSpPr>
        <p:spPr>
          <a:xfrm>
            <a:off x="6339102" y="2372497"/>
            <a:ext cx="4843767" cy="3901498"/>
          </a:xfrm>
          <a:prstGeom prst="rect">
            <a:avLst/>
          </a:prstGeom>
          <a:noFill/>
          <a:ln>
            <a:noFill/>
          </a:ln>
        </p:spPr>
        <p:txBody>
          <a:bodyPr spcFirstLastPara="1" wrap="square" lIns="0" tIns="45700" rIns="0" bIns="0" anchor="t" anchorCtr="0">
            <a:noAutofit/>
          </a:bodyPr>
          <a:lstStyle/>
          <a:p>
            <a:pPr marL="514350" lvl="0" indent="-285750" algn="l" rtl="0">
              <a:lnSpc>
                <a:spcPct val="90000"/>
              </a:lnSpc>
              <a:spcBef>
                <a:spcPts val="0"/>
              </a:spcBef>
              <a:spcAft>
                <a:spcPts val="0"/>
              </a:spcAft>
              <a:buSzPts val="2000"/>
              <a:buFont typeface="Arial"/>
              <a:buChar char="•"/>
            </a:pPr>
            <a:r>
              <a:rPr lang="de-DE" sz="1800" b="1" dirty="0" err="1">
                <a:solidFill>
                  <a:schemeClr val="tx1">
                    <a:lumMod val="75000"/>
                    <a:lumOff val="25000"/>
                  </a:schemeClr>
                </a:solidFill>
                <a:latin typeface="Aptos" panose="020B0004020202020204" pitchFamily="34" charset="0"/>
                <a:sym typeface="Arial"/>
              </a:rPr>
              <a:t>Exclusion</a:t>
            </a:r>
            <a:r>
              <a:rPr lang="de-DE" sz="1800" b="1" dirty="0">
                <a:solidFill>
                  <a:schemeClr val="tx1">
                    <a:lumMod val="75000"/>
                    <a:lumOff val="25000"/>
                  </a:schemeClr>
                </a:solidFill>
                <a:latin typeface="Aptos" panose="020B0004020202020204" pitchFamily="34" charset="0"/>
                <a:sym typeface="Arial"/>
              </a:rPr>
              <a:t> and </a:t>
            </a:r>
            <a:r>
              <a:rPr lang="de-DE" sz="1800" b="1" dirty="0" err="1">
                <a:solidFill>
                  <a:schemeClr val="tx1">
                    <a:lumMod val="75000"/>
                    <a:lumOff val="25000"/>
                  </a:schemeClr>
                </a:solidFill>
                <a:latin typeface="Aptos" panose="020B0004020202020204" pitchFamily="34" charset="0"/>
                <a:sym typeface="Arial"/>
              </a:rPr>
              <a:t>selection</a:t>
            </a:r>
            <a:r>
              <a:rPr lang="de-DE" sz="1800" b="1"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of</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bidders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may</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include</a:t>
            </a:r>
            <a:r>
              <a:rPr lang="de-DE" sz="1800" dirty="0">
                <a:solidFill>
                  <a:schemeClr val="tx1">
                    <a:lumMod val="75000"/>
                    <a:lumOff val="25000"/>
                  </a:schemeClr>
                </a:solidFill>
                <a:latin typeface="Aptos" panose="020B0004020202020204" pitchFamily="34" charset="0"/>
                <a:sym typeface="Arial"/>
              </a:rPr>
              <a:t> environmental </a:t>
            </a:r>
            <a:r>
              <a:rPr lang="de-DE" sz="1800" dirty="0" err="1">
                <a:solidFill>
                  <a:schemeClr val="tx1">
                    <a:lumMod val="75000"/>
                    <a:lumOff val="25000"/>
                  </a:schemeClr>
                </a:solidFill>
                <a:latin typeface="Aptos" panose="020B0004020202020204" pitchFamily="34" charset="0"/>
                <a:sym typeface="Arial"/>
              </a:rPr>
              <a:t>aspects</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90000"/>
              </a:lnSpc>
              <a:spcBef>
                <a:spcPts val="1200"/>
              </a:spcBef>
              <a:spcAft>
                <a:spcPts val="0"/>
              </a:spcAft>
              <a:buSzPts val="2000"/>
              <a:buFont typeface="Arial"/>
              <a:buChar char="•"/>
            </a:pPr>
            <a:r>
              <a:rPr lang="de-DE" sz="1800" b="1" dirty="0">
                <a:solidFill>
                  <a:schemeClr val="tx1">
                    <a:lumMod val="75000"/>
                    <a:lumOff val="25000"/>
                  </a:schemeClr>
                </a:solidFill>
                <a:latin typeface="Aptos" panose="020B0004020202020204" pitchFamily="34" charset="0"/>
                <a:sym typeface="Arial"/>
              </a:rPr>
              <a:t>Technical </a:t>
            </a:r>
            <a:r>
              <a:rPr lang="de-DE" sz="1800" b="1" dirty="0" err="1">
                <a:solidFill>
                  <a:schemeClr val="tx1">
                    <a:lumMod val="75000"/>
                    <a:lumOff val="25000"/>
                  </a:schemeClr>
                </a:solidFill>
                <a:latin typeface="Aptos" panose="020B0004020202020204" pitchFamily="34" charset="0"/>
                <a:sym typeface="Arial"/>
              </a:rPr>
              <a:t>specifications</a:t>
            </a:r>
            <a:r>
              <a:rPr lang="de-DE" sz="1800" b="1"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can</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set</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minimum</a:t>
            </a:r>
            <a:r>
              <a:rPr lang="de-DE" sz="1800" dirty="0">
                <a:solidFill>
                  <a:schemeClr val="tx1">
                    <a:lumMod val="75000"/>
                    <a:lumOff val="25000"/>
                  </a:schemeClr>
                </a:solidFill>
                <a:latin typeface="Aptos" panose="020B0004020202020204" pitchFamily="34" charset="0"/>
                <a:sym typeface="Arial"/>
              </a:rPr>
              <a:t> environmental </a:t>
            </a:r>
            <a:r>
              <a:rPr lang="de-DE" sz="1800" dirty="0" err="1">
                <a:solidFill>
                  <a:schemeClr val="tx1">
                    <a:lumMod val="75000"/>
                    <a:lumOff val="25000"/>
                  </a:schemeClr>
                </a:solidFill>
                <a:latin typeface="Aptos" panose="020B0004020202020204" pitchFamily="34" charset="0"/>
                <a:sym typeface="Arial"/>
              </a:rPr>
              <a:t>requirements</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including</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by</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reference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to</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third</a:t>
            </a:r>
            <a:r>
              <a:rPr lang="de-DE" sz="1800" dirty="0">
                <a:solidFill>
                  <a:schemeClr val="tx1">
                    <a:lumMod val="75000"/>
                    <a:lumOff val="25000"/>
                  </a:schemeClr>
                </a:solidFill>
                <a:latin typeface="Aptos" panose="020B0004020202020204" pitchFamily="34" charset="0"/>
                <a:sym typeface="Arial"/>
              </a:rPr>
              <a:t>-party </a:t>
            </a:r>
            <a:r>
              <a:rPr lang="de-DE" sz="1800" dirty="0" err="1">
                <a:solidFill>
                  <a:schemeClr val="tx1">
                    <a:lumMod val="75000"/>
                    <a:lumOff val="25000"/>
                  </a:schemeClr>
                </a:solidFill>
                <a:latin typeface="Aptos" panose="020B0004020202020204" pitchFamily="34" charset="0"/>
                <a:sym typeface="Arial"/>
              </a:rPr>
              <a:t>labels</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90000"/>
              </a:lnSpc>
              <a:spcBef>
                <a:spcPts val="1200"/>
              </a:spcBef>
              <a:spcAft>
                <a:spcPts val="0"/>
              </a:spcAft>
              <a:buSzPts val="2000"/>
              <a:buFont typeface="Arial"/>
              <a:buChar char="•"/>
            </a:pPr>
            <a:r>
              <a:rPr lang="de-DE" sz="1800" b="1" dirty="0">
                <a:solidFill>
                  <a:schemeClr val="tx1">
                    <a:lumMod val="75000"/>
                    <a:lumOff val="25000"/>
                  </a:schemeClr>
                </a:solidFill>
                <a:latin typeface="Aptos" panose="020B0004020202020204" pitchFamily="34" charset="0"/>
                <a:sym typeface="Arial"/>
              </a:rPr>
              <a:t>Award </a:t>
            </a:r>
            <a:r>
              <a:rPr lang="de-DE" sz="1800" b="1" dirty="0" err="1">
                <a:solidFill>
                  <a:schemeClr val="tx1">
                    <a:lumMod val="75000"/>
                    <a:lumOff val="25000"/>
                  </a:schemeClr>
                </a:solidFill>
                <a:latin typeface="Aptos" panose="020B0004020202020204" pitchFamily="34" charset="0"/>
                <a:sym typeface="Arial"/>
              </a:rPr>
              <a:t>criteria</a:t>
            </a:r>
            <a:r>
              <a:rPr lang="de-DE" sz="1800" b="1"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are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used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to</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evaluate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performance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above</a:t>
            </a:r>
            <a:r>
              <a:rPr lang="de-DE" sz="1800" dirty="0">
                <a:solidFill>
                  <a:schemeClr val="tx1">
                    <a:lumMod val="75000"/>
                    <a:lumOff val="25000"/>
                  </a:schemeClr>
                </a:solidFill>
                <a:latin typeface="Aptos" panose="020B0004020202020204" pitchFamily="34" charset="0"/>
                <a:sym typeface="Arial"/>
              </a:rPr>
              <a:t> and </a:t>
            </a:r>
            <a:r>
              <a:rPr lang="de-DE" sz="1800" dirty="0" err="1">
                <a:solidFill>
                  <a:schemeClr val="tx1">
                    <a:lumMod val="75000"/>
                    <a:lumOff val="25000"/>
                  </a:schemeClr>
                </a:solidFill>
                <a:latin typeface="Aptos" panose="020B0004020202020204" pitchFamily="34" charset="0"/>
                <a:sym typeface="Arial"/>
              </a:rPr>
              <a:t>beyond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the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minimum</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requirements</a:t>
            </a:r>
            <a:r>
              <a:rPr lang="de-DE" sz="1800" dirty="0">
                <a:solidFill>
                  <a:schemeClr val="tx1">
                    <a:lumMod val="75000"/>
                    <a:lumOff val="25000"/>
                  </a:schemeClr>
                </a:solidFill>
                <a:latin typeface="Aptos" panose="020B0004020202020204" pitchFamily="34" charset="0"/>
                <a:sym typeface="Arial"/>
              </a:rPr>
              <a:t>, and </a:t>
            </a:r>
            <a:r>
              <a:rPr lang="de-DE" sz="1800" dirty="0" err="1">
                <a:solidFill>
                  <a:schemeClr val="tx1">
                    <a:lumMod val="75000"/>
                    <a:lumOff val="25000"/>
                  </a:schemeClr>
                </a:solidFill>
                <a:latin typeface="Aptos" panose="020B0004020202020204" pitchFamily="34" charset="0"/>
                <a:sym typeface="Arial"/>
              </a:rPr>
              <a:t>may</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include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life-cycle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costing</a:t>
            </a:r>
            <a:endParaRPr sz="1800" dirty="0">
              <a:solidFill>
                <a:schemeClr val="tx1">
                  <a:lumMod val="75000"/>
                  <a:lumOff val="25000"/>
                </a:schemeClr>
              </a:solidFill>
              <a:latin typeface="Aptos" panose="020B0004020202020204" pitchFamily="34" charset="0"/>
              <a:sym typeface="Arial"/>
            </a:endParaRPr>
          </a:p>
          <a:p>
            <a:pPr marL="514350" lvl="0" indent="-285750" algn="l" rtl="0">
              <a:lnSpc>
                <a:spcPct val="90000"/>
              </a:lnSpc>
              <a:spcBef>
                <a:spcPts val="1200"/>
              </a:spcBef>
              <a:spcAft>
                <a:spcPts val="0"/>
              </a:spcAft>
              <a:buSzPts val="2000"/>
              <a:buFont typeface="Arial"/>
              <a:buChar char="•"/>
            </a:pPr>
            <a:r>
              <a:rPr lang="de-DE" sz="1800" b="1" dirty="0" err="1">
                <a:solidFill>
                  <a:schemeClr val="tx1">
                    <a:lumMod val="75000"/>
                    <a:lumOff val="25000"/>
                  </a:schemeClr>
                </a:solidFill>
                <a:latin typeface="Aptos" panose="020B0004020202020204" pitchFamily="34" charset="0"/>
                <a:sym typeface="Arial"/>
              </a:rPr>
              <a:t>Contract</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performance</a:t>
            </a:r>
            <a:r>
              <a:rPr lang="de-DE" sz="1800" b="1" dirty="0">
                <a:solidFill>
                  <a:schemeClr val="tx1">
                    <a:lumMod val="75000"/>
                    <a:lumOff val="25000"/>
                  </a:schemeClr>
                </a:solidFill>
                <a:latin typeface="Aptos" panose="020B0004020202020204" pitchFamily="34" charset="0"/>
                <a:sym typeface="Arial"/>
              </a:rPr>
              <a:t> </a:t>
            </a:r>
            <a:r>
              <a:rPr lang="de-DE" sz="1800" b="1" dirty="0" err="1">
                <a:solidFill>
                  <a:schemeClr val="tx1">
                    <a:lumMod val="75000"/>
                    <a:lumOff val="25000"/>
                  </a:schemeClr>
                </a:solidFill>
                <a:latin typeface="Aptos" panose="020B0004020202020204" pitchFamily="34" charset="0"/>
                <a:sym typeface="Arial"/>
              </a:rPr>
              <a:t>clauses</a:t>
            </a:r>
            <a:r>
              <a:rPr lang="de-DE" sz="1800" b="1"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should</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enforce</a:t>
            </a:r>
            <a:r>
              <a:rPr lang="de-DE" sz="1800" dirty="0">
                <a:solidFill>
                  <a:schemeClr val="tx1">
                    <a:lumMod val="75000"/>
                    <a:lumOff val="25000"/>
                  </a:schemeClr>
                </a:solidFill>
                <a:latin typeface="Aptos" panose="020B0004020202020204" pitchFamily="34" charset="0"/>
                <a:sym typeface="Arial"/>
              </a:rPr>
              <a:t> social and </a:t>
            </a:r>
            <a:r>
              <a:rPr lang="de-DE" sz="1800" dirty="0" err="1">
                <a:solidFill>
                  <a:schemeClr val="tx1">
                    <a:lumMod val="75000"/>
                    <a:lumOff val="25000"/>
                  </a:schemeClr>
                </a:solidFill>
                <a:latin typeface="Aptos" panose="020B0004020202020204" pitchFamily="34" charset="0"/>
                <a:sym typeface="Arial"/>
              </a:rPr>
              <a:t>ecological</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commitments</a:t>
            </a:r>
            <a:r>
              <a:rPr lang="de-DE" sz="1800" dirty="0">
                <a:solidFill>
                  <a:schemeClr val="tx1">
                    <a:lumMod val="75000"/>
                    <a:lumOff val="25000"/>
                  </a:schemeClr>
                </a:solidFill>
                <a:latin typeface="Aptos" panose="020B0004020202020204" pitchFamily="34" charset="0"/>
                <a:sym typeface="Arial"/>
              </a:rPr>
              <a:t>, and </a:t>
            </a:r>
            <a:r>
              <a:rPr lang="de-DE" sz="1800" dirty="0" err="1">
                <a:solidFill>
                  <a:schemeClr val="tx1">
                    <a:lumMod val="75000"/>
                    <a:lumOff val="25000"/>
                  </a:schemeClr>
                </a:solidFill>
                <a:latin typeface="Aptos" panose="020B0004020202020204" pitchFamily="34" charset="0"/>
                <a:sym typeface="Arial"/>
              </a:rPr>
              <a:t>be</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specific</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to</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each</a:t>
            </a:r>
            <a:r>
              <a:rPr lang="de-DE" sz="1800" dirty="0">
                <a:solidFill>
                  <a:schemeClr val="tx1">
                    <a:lumMod val="75000"/>
                    <a:lumOff val="25000"/>
                  </a:schemeClr>
                </a:solidFill>
                <a:latin typeface="Aptos" panose="020B0004020202020204" pitchFamily="34" charset="0"/>
                <a:sym typeface="Arial"/>
              </a:rPr>
              <a:t> </a:t>
            </a:r>
            <a:r>
              <a:rPr lang="de-DE" sz="1800" dirty="0" err="1">
                <a:solidFill>
                  <a:schemeClr val="tx1">
                    <a:lumMod val="75000"/>
                    <a:lumOff val="25000"/>
                  </a:schemeClr>
                </a:solidFill>
                <a:latin typeface="Aptos" panose="020B0004020202020204" pitchFamily="34" charset="0"/>
                <a:sym typeface="Arial"/>
              </a:rPr>
              <a:t>contract</a:t>
            </a:r>
            <a:endParaRPr sz="1800" dirty="0">
              <a:solidFill>
                <a:schemeClr val="tx1">
                  <a:lumMod val="75000"/>
                  <a:lumOff val="25000"/>
                </a:schemeClr>
              </a:solidFill>
              <a:latin typeface="Aptos" panose="020B0004020202020204" pitchFamily="34" charset="0"/>
              <a:sym typeface="Arial"/>
            </a:endParaRPr>
          </a:p>
          <a:p>
            <a:pPr marL="457200" lvl="0" indent="-228600" algn="l" rtl="0">
              <a:lnSpc>
                <a:spcPct val="90000"/>
              </a:lnSpc>
              <a:spcBef>
                <a:spcPts val="3000"/>
              </a:spcBef>
              <a:spcAft>
                <a:spcPts val="0"/>
              </a:spcAft>
              <a:buClr>
                <a:srgbClr val="3F3F3F"/>
              </a:buClr>
              <a:buSzPts val="2000"/>
              <a:buFont typeface="Arial"/>
              <a:buNone/>
            </a:pPr>
            <a:endParaRPr sz="1800" dirty="0">
              <a:solidFill>
                <a:schemeClr val="tx1">
                  <a:lumMod val="75000"/>
                  <a:lumOff val="25000"/>
                </a:schemeClr>
              </a:solidFill>
              <a:latin typeface="Aptos" panose="020B0004020202020204" pitchFamily="34" charset="0"/>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err="1">
                <a:latin typeface="Aptos Serif" panose="02020604070405020304" pitchFamily="18" charset="0"/>
                <a:ea typeface="Arial"/>
                <a:cs typeface="Aptos Serif" panose="02020604070405020304" pitchFamily="18" charset="0"/>
                <a:sym typeface="Arial"/>
              </a:rPr>
              <a:t>Thank</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you</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very</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much</a:t>
            </a:r>
            <a:r>
              <a:rPr lang="de-DE" sz="5400"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pic>
        <p:nvPicPr>
          <p:cNvPr id="444" name="Google Shape;444;p15"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445" name="Google Shape;445;p15" descr="Ein Bild, das Text, Screenshot, Schrift, Design enthält.&#10;&#10;KI-generierte Inhalte können fehlerhaft sein."/>
          <p:cNvPicPr preferRelativeResize="0"/>
          <p:nvPr/>
        </p:nvPicPr>
        <p:blipFill rotWithShape="1">
          <a:blip r:embed="rId4">
            <a:alphaModFix/>
          </a:blip>
          <a:srcRect/>
          <a:stretch/>
        </p:blipFill>
        <p:spPr>
          <a:xfrm>
            <a:off x="107548" y="5002924"/>
            <a:ext cx="4424123" cy="17696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0"/>
          <p:cNvSpPr txBox="1">
            <a:spLocks noGrp="1"/>
          </p:cNvSpPr>
          <p:nvPr>
            <p:ph type="title"/>
          </p:nvPr>
        </p:nvSpPr>
        <p:spPr>
          <a:xfrm>
            <a:off x="595522" y="367220"/>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Sources</a:t>
            </a:r>
            <a:endParaRPr dirty="0">
              <a:latin typeface="Aptos Serif" panose="02020604070405020304" pitchFamily="18" charset="0"/>
              <a:ea typeface="Arial"/>
              <a:cs typeface="Aptos Serif" panose="02020604070405020304" pitchFamily="18" charset="0"/>
              <a:sym typeface="Arial"/>
            </a:endParaRPr>
          </a:p>
        </p:txBody>
      </p:sp>
      <p:sp>
        <p:nvSpPr>
          <p:cNvPr id="451" name="Google Shape;451;p70"/>
          <p:cNvSpPr txBox="1">
            <a:spLocks noGrp="1"/>
          </p:cNvSpPr>
          <p:nvPr>
            <p:ph type="body" idx="1"/>
          </p:nvPr>
        </p:nvSpPr>
        <p:spPr>
          <a:xfrm>
            <a:off x="595522" y="2676525"/>
            <a:ext cx="11157863"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de-DE" dirty="0">
                <a:latin typeface="Aptos" panose="020B0004020202020204" pitchFamily="34" charset="0"/>
                <a:sym typeface="Arial"/>
              </a:rPr>
              <a:t>European </a:t>
            </a:r>
            <a:r>
              <a:rPr lang="de-DE" dirty="0" err="1">
                <a:latin typeface="Aptos" panose="020B0004020202020204" pitchFamily="34" charset="0"/>
                <a:sym typeface="Arial"/>
              </a:rPr>
              <a:t>Commission</a:t>
            </a:r>
            <a:r>
              <a:rPr lang="de-DE" dirty="0">
                <a:latin typeface="Aptos" panose="020B0004020202020204" pitchFamily="34" charset="0"/>
                <a:sym typeface="Arial"/>
              </a:rPr>
              <a:t>: GPP Training Toolkit, Module 3 Legal </a:t>
            </a:r>
            <a:r>
              <a:rPr lang="de-DE" dirty="0" err="1">
                <a:latin typeface="Aptos" panose="020B0004020202020204" pitchFamily="34" charset="0"/>
                <a:sym typeface="Arial"/>
              </a:rPr>
              <a:t>aspects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GPP; </a:t>
            </a:r>
            <a:r>
              <a:rPr lang="de-DE" u="sng" dirty="0">
                <a:solidFill>
                  <a:schemeClr val="hlink"/>
                </a:solidFill>
                <a:latin typeface="Aptos" panose="020B0004020202020204" pitchFamily="34" charset="0"/>
                <a:sym typeface="Arial"/>
                <a:hlinkClick r:id="rId3"/>
              </a:rPr>
              <a:t>https://green-business.ec.europa.eu/green-public-procurement/gpp-training-toolkit_en</a:t>
            </a:r>
            <a:r>
              <a:rPr lang="de-DE" dirty="0">
                <a:latin typeface="Aptos" panose="020B0004020202020204" pitchFamily="34" charset="0"/>
                <a:sym typeface="Arial"/>
              </a:rPr>
              <a:t> </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dirty="0">
                <a:latin typeface="Aptos" panose="020B0004020202020204" pitchFamily="34" charset="0"/>
                <a:sym typeface="Arial"/>
              </a:rPr>
              <a:t>German Environment Agency: Umweltfreundliche Beschaffung – Schulungsskript 1: Grundlagen der umweltfreundlichen öffentlichen Beschaffung; </a:t>
            </a:r>
            <a:r>
              <a:rPr lang="de-DE" u="sng" dirty="0">
                <a:solidFill>
                  <a:schemeClr val="hlink"/>
                </a:solidFill>
                <a:latin typeface="Aptos" panose="020B0004020202020204" pitchFamily="34" charset="0"/>
                <a:sym typeface="Arial"/>
                <a:hlinkClick r:id="rId4"/>
              </a:rPr>
              <a:t>https://www.umweltbundesamt.de/publikationen/umweltfreundliche-beschaffung-schulungsskript-1</a:t>
            </a:r>
            <a:r>
              <a:rPr lang="de-DE" dirty="0">
                <a:latin typeface="Aptos" panose="020B0004020202020204" pitchFamily="34" charset="0"/>
                <a:sym typeface="Arial"/>
              </a:rPr>
              <a:t> </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Consequences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consumption</a:t>
            </a:r>
            <a:endParaRPr dirty="0">
              <a:latin typeface="Aptos Serif" panose="02020604070405020304" pitchFamily="18" charset="0"/>
              <a:ea typeface="Arial"/>
              <a:cs typeface="Aptos Serif" panose="02020604070405020304" pitchFamily="18" charset="0"/>
              <a:sym typeface="Arial"/>
            </a:endParaRPr>
          </a:p>
        </p:txBody>
      </p:sp>
      <p:sp>
        <p:nvSpPr>
          <p:cNvPr id="132" name="Google Shape;132;p31"/>
          <p:cNvSpPr txBox="1">
            <a:spLocks noGrp="1"/>
          </p:cNvSpPr>
          <p:nvPr>
            <p:ph type="body" idx="1"/>
          </p:nvPr>
        </p:nvSpPr>
        <p:spPr>
          <a:xfrm>
            <a:off x="594360" y="2676525"/>
            <a:ext cx="4892040" cy="3597470"/>
          </a:xfrm>
          <a:prstGeom prst="rect">
            <a:avLst/>
          </a:prstGeom>
          <a:noFill/>
          <a:ln>
            <a:noFill/>
          </a:ln>
        </p:spPr>
        <p:txBody>
          <a:bodyPr spcFirstLastPara="1" wrap="square" lIns="0" tIns="45700" rIns="0" bIns="0" anchor="t" anchorCtr="0">
            <a:noAutofit/>
          </a:bodyPr>
          <a:lstStyle/>
          <a:p>
            <a:pPr marL="457200" lvl="0" indent="-228600" algn="l" rtl="0">
              <a:lnSpc>
                <a:spcPct val="90000"/>
              </a:lnSpc>
              <a:spcBef>
                <a:spcPts val="600"/>
              </a:spcBef>
              <a:spcAft>
                <a:spcPts val="0"/>
              </a:spcAft>
              <a:buSzPct val="108107"/>
              <a:buNone/>
            </a:pPr>
            <a:r>
              <a:rPr lang="de-DE" b="1" dirty="0">
                <a:latin typeface="Aptos" panose="020B0004020202020204" pitchFamily="34" charset="0"/>
                <a:sym typeface="Arial"/>
              </a:rPr>
              <a:t>Impacts </a:t>
            </a:r>
            <a:r>
              <a:rPr lang="de-DE" b="1" dirty="0" err="1">
                <a:latin typeface="Aptos" panose="020B0004020202020204" pitchFamily="34" charset="0"/>
                <a:sym typeface="Arial"/>
              </a:rPr>
              <a:t>from</a:t>
            </a:r>
            <a:r>
              <a:rPr lang="de-DE" b="1" dirty="0">
                <a:latin typeface="Aptos" panose="020B0004020202020204" pitchFamily="34" charset="0"/>
                <a:sym typeface="Arial"/>
              </a:rPr>
              <a:t> </a:t>
            </a:r>
            <a:r>
              <a:rPr lang="de-DE" b="1" dirty="0" err="1">
                <a:latin typeface="Aptos" panose="020B0004020202020204" pitchFamily="34" charset="0"/>
                <a:sym typeface="Arial"/>
              </a:rPr>
              <a:t>raw</a:t>
            </a:r>
            <a:r>
              <a:rPr lang="de-DE" b="1" dirty="0">
                <a:latin typeface="Aptos" panose="020B0004020202020204" pitchFamily="34" charset="0"/>
                <a:sym typeface="Arial"/>
              </a:rPr>
              <a:t> material </a:t>
            </a:r>
            <a:r>
              <a:rPr lang="de-DE" b="1" dirty="0" err="1">
                <a:latin typeface="Aptos" panose="020B0004020202020204" pitchFamily="34" charset="0"/>
                <a:sym typeface="Arial"/>
              </a:rPr>
              <a:t>extraction</a:t>
            </a:r>
            <a:r>
              <a:rPr lang="de-DE" b="1" dirty="0">
                <a:latin typeface="Aptos" panose="020B0004020202020204" pitchFamily="34" charset="0"/>
                <a:sym typeface="Arial"/>
              </a:rPr>
              <a:t> </a:t>
            </a:r>
            <a:r>
              <a:rPr lang="de-DE" b="1" dirty="0" err="1">
                <a:latin typeface="Aptos" panose="020B0004020202020204" pitchFamily="34" charset="0"/>
                <a:sym typeface="Arial"/>
              </a:rPr>
              <a:t>to</a:t>
            </a:r>
            <a:r>
              <a:rPr lang="de-DE" b="1" dirty="0">
                <a:latin typeface="Aptos" panose="020B0004020202020204" pitchFamily="34" charset="0"/>
                <a:sym typeface="Arial"/>
              </a:rPr>
              <a:t> </a:t>
            </a:r>
            <a:r>
              <a:rPr lang="de-DE" b="1" dirty="0" err="1">
                <a:latin typeface="Aptos" panose="020B0004020202020204" pitchFamily="34" charset="0"/>
                <a:sym typeface="Arial"/>
              </a:rPr>
              <a:t>disposal</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err="1">
                <a:latin typeface="Aptos" panose="020B0004020202020204" pitchFamily="34" charset="0"/>
                <a:sym typeface="Arial"/>
              </a:rPr>
              <a:t>Consumption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finite </a:t>
            </a:r>
            <a:r>
              <a:rPr lang="de-DE" dirty="0" err="1">
                <a:latin typeface="Aptos" panose="020B0004020202020204" pitchFamily="34" charset="0"/>
                <a:sym typeface="Arial"/>
              </a:rPr>
              <a:t>resources</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a:latin typeface="Aptos" panose="020B0004020202020204" pitchFamily="34" charset="0"/>
                <a:sym typeface="Arial"/>
              </a:rPr>
              <a:t>Energy </a:t>
            </a:r>
            <a:r>
              <a:rPr lang="de-DE" dirty="0" err="1">
                <a:latin typeface="Aptos" panose="020B0004020202020204" pitchFamily="34" charset="0"/>
                <a:sym typeface="Arial"/>
              </a:rPr>
              <a:t>consumption</a:t>
            </a:r>
            <a:r>
              <a:rPr lang="de-DE" dirty="0">
                <a:latin typeface="Aptos" panose="020B0004020202020204" pitchFamily="34" charset="0"/>
                <a:sym typeface="Arial"/>
              </a:rPr>
              <a:t> </a:t>
            </a:r>
            <a:r>
              <a:rPr lang="de-DE" dirty="0" err="1">
                <a:latin typeface="Aptos" panose="020B0004020202020204" pitchFamily="34" charset="0"/>
                <a:sym typeface="Arial"/>
              </a:rPr>
              <a:t>during</a:t>
            </a:r>
            <a:r>
              <a:rPr lang="de-DE" dirty="0">
                <a:latin typeface="Aptos" panose="020B0004020202020204" pitchFamily="34" charset="0"/>
                <a:sym typeface="Arial"/>
              </a:rPr>
              <a:t> </a:t>
            </a:r>
            <a:r>
              <a:rPr lang="de-DE" dirty="0" err="1">
                <a:latin typeface="Aptos" panose="020B0004020202020204" pitchFamily="34" charset="0"/>
                <a:sym typeface="Arial"/>
              </a:rPr>
              <a:t>production</a:t>
            </a:r>
            <a:r>
              <a:rPr lang="de-DE" dirty="0">
                <a:latin typeface="Aptos" panose="020B0004020202020204" pitchFamily="34" charset="0"/>
                <a:sym typeface="Arial"/>
              </a:rPr>
              <a:t>, </a:t>
            </a:r>
            <a:r>
              <a:rPr lang="de-DE" dirty="0" err="1">
                <a:latin typeface="Aptos" panose="020B0004020202020204" pitchFamily="34" charset="0"/>
                <a:sym typeface="Arial"/>
              </a:rPr>
              <a:t>transport</a:t>
            </a:r>
            <a:r>
              <a:rPr lang="de-DE" dirty="0">
                <a:latin typeface="Aptos" panose="020B0004020202020204" pitchFamily="34" charset="0"/>
                <a:sym typeface="Arial"/>
              </a:rPr>
              <a:t>, </a:t>
            </a:r>
            <a:r>
              <a:rPr lang="de-DE" dirty="0" err="1">
                <a:latin typeface="Aptos" panose="020B0004020202020204" pitchFamily="34" charset="0"/>
                <a:sym typeface="Arial"/>
              </a:rPr>
              <a:t>use</a:t>
            </a:r>
            <a:r>
              <a:rPr lang="de-DE" dirty="0">
                <a:latin typeface="Aptos" panose="020B0004020202020204" pitchFamily="34" charset="0"/>
                <a:sym typeface="Arial"/>
              </a:rPr>
              <a:t>, </a:t>
            </a:r>
            <a:r>
              <a:rPr lang="de-DE" dirty="0" err="1">
                <a:latin typeface="Aptos" panose="020B0004020202020204" pitchFamily="34" charset="0"/>
                <a:sym typeface="Arial"/>
              </a:rPr>
              <a:t>disposal</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a:latin typeface="Aptos" panose="020B0004020202020204" pitchFamily="34" charset="0"/>
                <a:sym typeface="Arial"/>
              </a:rPr>
              <a:t>Greenhouse gas </a:t>
            </a:r>
            <a:r>
              <a:rPr lang="de-DE" dirty="0" err="1">
                <a:latin typeface="Aptos" panose="020B0004020202020204" pitchFamily="34" charset="0"/>
                <a:sym typeface="Arial"/>
              </a:rPr>
              <a:t>emissions</a:t>
            </a:r>
            <a:r>
              <a:rPr lang="de-DE" dirty="0">
                <a:latin typeface="Aptos" panose="020B0004020202020204" pitchFamily="34" charset="0"/>
                <a:sym typeface="Arial"/>
              </a:rPr>
              <a:t> (</a:t>
            </a:r>
            <a:r>
              <a:rPr lang="de-DE" dirty="0" err="1">
                <a:latin typeface="Aptos" panose="020B0004020202020204" pitchFamily="34" charset="0"/>
                <a:sym typeface="Arial"/>
              </a:rPr>
              <a:t>production</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disposal</a:t>
            </a:r>
            <a:r>
              <a:rPr lang="de-DE"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err="1">
                <a:latin typeface="Aptos" panose="020B0004020202020204" pitchFamily="34" charset="0"/>
                <a:sym typeface="Arial"/>
              </a:rPr>
              <a:t>Waste</a:t>
            </a:r>
            <a:r>
              <a:rPr lang="de-DE" dirty="0">
                <a:latin typeface="Aptos" panose="020B0004020202020204" pitchFamily="34" charset="0"/>
                <a:sym typeface="Arial"/>
              </a:rPr>
              <a:t> </a:t>
            </a:r>
            <a:r>
              <a:rPr lang="de-DE" dirty="0" err="1">
                <a:latin typeface="Aptos" panose="020B0004020202020204" pitchFamily="34" charset="0"/>
                <a:sym typeface="Arial"/>
              </a:rPr>
              <a:t>generation</a:t>
            </a:r>
            <a:r>
              <a:rPr lang="de-DE" dirty="0">
                <a:latin typeface="Aptos" panose="020B0004020202020204" pitchFamily="34" charset="0"/>
                <a:sym typeface="Arial"/>
              </a:rPr>
              <a:t> / </a:t>
            </a:r>
            <a:r>
              <a:rPr lang="de-DE" dirty="0" err="1">
                <a:latin typeface="Aptos" panose="020B0004020202020204" pitchFamily="34" charset="0"/>
                <a:sym typeface="Arial"/>
              </a:rPr>
              <a:t>loss</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materials</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err="1">
                <a:latin typeface="Aptos" panose="020B0004020202020204" pitchFamily="34" charset="0"/>
                <a:sym typeface="Arial"/>
              </a:rPr>
              <a:t>Pollutants</a:t>
            </a:r>
            <a:r>
              <a:rPr lang="de-DE" dirty="0">
                <a:latin typeface="Aptos" panose="020B0004020202020204" pitchFamily="34" charset="0"/>
                <a:sym typeface="Arial"/>
              </a:rPr>
              <a:t> in </a:t>
            </a:r>
            <a:r>
              <a:rPr lang="de-DE" dirty="0" err="1">
                <a:latin typeface="Aptos" panose="020B0004020202020204" pitchFamily="34" charset="0"/>
                <a:sym typeface="Arial"/>
              </a:rPr>
              <a:t>products</a:t>
            </a:r>
            <a:r>
              <a:rPr lang="de-DE" dirty="0">
                <a:latin typeface="Aptos" panose="020B0004020202020204" pitchFamily="34" charset="0"/>
                <a:sym typeface="Arial"/>
              </a:rPr>
              <a:t> and in </a:t>
            </a:r>
            <a:r>
              <a:rPr lang="de-DE" dirty="0" err="1">
                <a:latin typeface="Aptos" panose="020B0004020202020204" pitchFamily="34" charset="0"/>
                <a:sym typeface="Arial"/>
              </a:rPr>
              <a:t>production</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dirty="0" err="1">
                <a:latin typeface="Aptos" panose="020B0004020202020204" pitchFamily="34" charset="0"/>
                <a:sym typeface="Arial"/>
              </a:rPr>
              <a:t>Destruction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ecosystems</a:t>
            </a:r>
            <a:endParaRPr dirty="0">
              <a:latin typeface="Aptos" panose="020B0004020202020204" pitchFamily="34" charset="0"/>
              <a:sym typeface="Arial"/>
            </a:endParaRPr>
          </a:p>
        </p:txBody>
      </p:sp>
      <p:sp>
        <p:nvSpPr>
          <p:cNvPr id="133" name="Google Shape;133;p31"/>
          <p:cNvSpPr txBox="1">
            <a:spLocks noGrp="1"/>
          </p:cNvSpPr>
          <p:nvPr>
            <p:ph type="body" idx="2"/>
          </p:nvPr>
        </p:nvSpPr>
        <p:spPr>
          <a:xfrm>
            <a:off x="5881898" y="2528244"/>
            <a:ext cx="5165043"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a:latin typeface="Aptos" panose="020B0004020202020204" pitchFamily="34" charset="0"/>
                <a:sym typeface="Arial"/>
              </a:rPr>
              <a:t>Violation </a:t>
            </a:r>
            <a:r>
              <a:rPr lang="de-DE" b="1" dirty="0" err="1">
                <a:latin typeface="Aptos" panose="020B0004020202020204" pitchFamily="34" charset="0"/>
                <a:sym typeface="Arial"/>
              </a:rPr>
              <a:t>of</a:t>
            </a:r>
            <a:r>
              <a:rPr lang="de-DE" b="1" dirty="0">
                <a:latin typeface="Aptos" panose="020B0004020202020204" pitchFamily="34" charset="0"/>
                <a:sym typeface="Arial"/>
              </a:rPr>
              <a:t> environmental and social </a:t>
            </a:r>
            <a:r>
              <a:rPr lang="de-DE" b="1" dirty="0" err="1">
                <a:latin typeface="Aptos" panose="020B0004020202020204" pitchFamily="34" charset="0"/>
                <a:sym typeface="Arial"/>
              </a:rPr>
              <a:t>standards</a:t>
            </a:r>
            <a:r>
              <a:rPr lang="de-DE" b="1"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Many </a:t>
            </a:r>
            <a:r>
              <a:rPr lang="de-DE" dirty="0" err="1">
                <a:latin typeface="Aptos" panose="020B0004020202020204" pitchFamily="34" charset="0"/>
                <a:sym typeface="Arial"/>
              </a:rPr>
              <a:t>products</a:t>
            </a:r>
            <a:r>
              <a:rPr lang="de-DE" dirty="0">
                <a:latin typeface="Aptos" panose="020B0004020202020204" pitchFamily="34" charset="0"/>
                <a:sym typeface="Arial"/>
              </a:rPr>
              <a:t> </a:t>
            </a:r>
            <a:r>
              <a:rPr lang="de-DE" dirty="0" err="1">
                <a:latin typeface="Aptos" panose="020B0004020202020204" pitchFamily="34" charset="0"/>
                <a:sym typeface="Arial"/>
              </a:rPr>
              <a:t>manufactured</a:t>
            </a:r>
            <a:r>
              <a:rPr lang="de-DE" dirty="0">
                <a:latin typeface="Aptos" panose="020B0004020202020204" pitchFamily="34" charset="0"/>
                <a:sym typeface="Arial"/>
              </a:rPr>
              <a:t> in countries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global South</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Inhumane </a:t>
            </a:r>
            <a:r>
              <a:rPr lang="de-DE" dirty="0" err="1">
                <a:latin typeface="Aptos" panose="020B0004020202020204" pitchFamily="34" charset="0"/>
                <a:sym typeface="Arial"/>
              </a:rPr>
              <a:t>working</a:t>
            </a:r>
            <a:r>
              <a:rPr lang="de-DE" dirty="0">
                <a:latin typeface="Aptos" panose="020B0004020202020204" pitchFamily="34" charset="0"/>
                <a:sym typeface="Arial"/>
              </a:rPr>
              <a:t> </a:t>
            </a:r>
            <a:r>
              <a:rPr lang="de-DE" dirty="0" err="1">
                <a:latin typeface="Aptos" panose="020B0004020202020204" pitchFamily="34" charset="0"/>
                <a:sym typeface="Arial"/>
              </a:rPr>
              <a:t>conditions</a:t>
            </a:r>
            <a:r>
              <a:rPr lang="de-DE" dirty="0">
                <a:latin typeface="Aptos" panose="020B0004020202020204" pitchFamily="34" charset="0"/>
                <a:sym typeface="Arial"/>
              </a:rPr>
              <a:t> </a:t>
            </a:r>
            <a:r>
              <a:rPr lang="de-DE" dirty="0" err="1">
                <a:latin typeface="Aptos" panose="020B0004020202020204" pitchFamily="34" charset="0"/>
                <a:sym typeface="Arial"/>
              </a:rPr>
              <a:t>Exploitative</a:t>
            </a:r>
            <a:r>
              <a:rPr lang="de-DE" dirty="0">
                <a:latin typeface="Aptos" panose="020B0004020202020204" pitchFamily="34" charset="0"/>
                <a:sym typeface="Arial"/>
              </a:rPr>
              <a:t> </a:t>
            </a:r>
            <a:r>
              <a:rPr lang="de-DE" dirty="0" err="1">
                <a:latin typeface="Aptos" panose="020B0004020202020204" pitchFamily="34" charset="0"/>
                <a:sym typeface="Arial"/>
              </a:rPr>
              <a:t>child</a:t>
            </a:r>
            <a:r>
              <a:rPr lang="de-DE" dirty="0">
                <a:latin typeface="Aptos" panose="020B0004020202020204" pitchFamily="34" charset="0"/>
                <a:sym typeface="Arial"/>
              </a:rPr>
              <a:t> </a:t>
            </a:r>
            <a:r>
              <a:rPr lang="de-DE" dirty="0" err="1">
                <a:latin typeface="Aptos" panose="020B0004020202020204" pitchFamily="34" charset="0"/>
                <a:sym typeface="Arial"/>
              </a:rPr>
              <a:t>labour</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Pollution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the</a:t>
            </a:r>
            <a:r>
              <a:rPr lang="de-DE" dirty="0">
                <a:latin typeface="Aptos" panose="020B0004020202020204" pitchFamily="34" charset="0"/>
                <a:sym typeface="Arial"/>
              </a:rPr>
              <a:t> </a:t>
            </a:r>
            <a:r>
              <a:rPr lang="de-DE" dirty="0" err="1">
                <a:latin typeface="Aptos" panose="020B0004020202020204" pitchFamily="34" charset="0"/>
                <a:sym typeface="Arial"/>
              </a:rPr>
              <a:t>local</a:t>
            </a:r>
            <a:r>
              <a:rPr lang="de-DE" dirty="0">
                <a:latin typeface="Aptos" panose="020B0004020202020204" pitchFamily="34" charset="0"/>
                <a:sym typeface="Arial"/>
              </a:rPr>
              <a:t> </a:t>
            </a:r>
            <a:r>
              <a:rPr lang="de-DE" dirty="0" err="1">
                <a:latin typeface="Aptos" panose="020B0004020202020204" pitchFamily="34" charset="0"/>
                <a:sym typeface="Arial"/>
              </a:rPr>
              <a:t>environment</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Health </a:t>
            </a:r>
            <a:r>
              <a:rPr lang="de-DE" dirty="0" err="1">
                <a:latin typeface="Aptos" panose="020B0004020202020204" pitchFamily="34" charset="0"/>
                <a:sym typeface="Arial"/>
              </a:rPr>
              <a:t>hazards</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workers</a:t>
            </a:r>
            <a:endParaRPr dirty="0">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3675477" y="4811378"/>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Sustainable</a:t>
            </a:r>
            <a:r>
              <a:rPr lang="de-DE" dirty="0">
                <a:latin typeface="Aptos Serif" panose="02020604070405020304" pitchFamily="18" charset="0"/>
                <a:ea typeface="Arial"/>
                <a:cs typeface="Aptos Serif" panose="02020604070405020304" pitchFamily="18" charset="0"/>
                <a:sym typeface="Arial"/>
              </a:rPr>
              <a:t> Development Goals</a:t>
            </a:r>
            <a:endParaRPr dirty="0">
              <a:latin typeface="Aptos Serif" panose="02020604070405020304" pitchFamily="18" charset="0"/>
              <a:ea typeface="Arial"/>
              <a:cs typeface="Aptos Serif" panose="02020604070405020304" pitchFamily="18" charset="0"/>
              <a:sym typeface="Arial"/>
            </a:endParaRPr>
          </a:p>
        </p:txBody>
      </p:sp>
      <p:pic>
        <p:nvPicPr>
          <p:cNvPr id="140" name="Google Shape;140;p32" descr="What are the Sustainable Development Goals (SDG)? | HEC Paris"/>
          <p:cNvPicPr preferRelativeResize="0"/>
          <p:nvPr/>
        </p:nvPicPr>
        <p:blipFill rotWithShape="1">
          <a:blip r:embed="rId3">
            <a:alphaModFix/>
          </a:blip>
          <a:srcRect/>
          <a:stretch/>
        </p:blipFill>
        <p:spPr>
          <a:xfrm>
            <a:off x="973872" y="874997"/>
            <a:ext cx="7872761" cy="3936381"/>
          </a:xfrm>
          <a:prstGeom prst="rect">
            <a:avLst/>
          </a:prstGeom>
          <a:noFill/>
          <a:ln>
            <a:noFill/>
          </a:ln>
        </p:spPr>
      </p:pic>
      <p:sp>
        <p:nvSpPr>
          <p:cNvPr id="141" name="Google Shape;141;p32"/>
          <p:cNvSpPr/>
          <p:nvPr/>
        </p:nvSpPr>
        <p:spPr>
          <a:xfrm>
            <a:off x="8528094" y="1404150"/>
            <a:ext cx="1466174"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rgbClr val="212529"/>
                </a:solidFill>
                <a:latin typeface="Aptos" panose="020B0004020202020204" pitchFamily="34" charset="0"/>
                <a:sym typeface="Arial"/>
              </a:rPr>
              <a:t>Promote </a:t>
            </a:r>
            <a:r>
              <a:rPr lang="de-DE" sz="1600" b="0" i="0" u="none" strike="noStrike" cap="none" dirty="0" err="1">
                <a:solidFill>
                  <a:srgbClr val="212529"/>
                </a:solidFill>
                <a:latin typeface="Aptos" panose="020B0004020202020204" pitchFamily="34" charset="0"/>
                <a:sym typeface="Arial"/>
              </a:rPr>
              <a:t>public</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procurement</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practices</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that</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are</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sustainable</a:t>
            </a:r>
            <a:r>
              <a:rPr lang="de-DE" sz="1600" b="0" i="0" u="none" strike="noStrike" cap="none" dirty="0">
                <a:solidFill>
                  <a:srgbClr val="212529"/>
                </a:solidFill>
                <a:latin typeface="Aptos" panose="020B0004020202020204" pitchFamily="34" charset="0"/>
                <a:sym typeface="Arial"/>
              </a:rPr>
              <a:t>, in </a:t>
            </a:r>
            <a:r>
              <a:rPr lang="de-DE" sz="1600" b="0" i="0" u="none" strike="noStrike" cap="none" dirty="0" err="1">
                <a:solidFill>
                  <a:srgbClr val="212529"/>
                </a:solidFill>
                <a:latin typeface="Aptos" panose="020B0004020202020204" pitchFamily="34" charset="0"/>
                <a:sym typeface="Arial"/>
              </a:rPr>
              <a:t>accordance</a:t>
            </a:r>
            <a:r>
              <a:rPr lang="de-DE" sz="1600" b="0" i="0" u="none" strike="noStrike" cap="none" dirty="0">
                <a:solidFill>
                  <a:srgbClr val="212529"/>
                </a:solidFill>
                <a:latin typeface="Aptos" panose="020B0004020202020204" pitchFamily="34" charset="0"/>
                <a:sym typeface="Arial"/>
              </a:rPr>
              <a:t> </a:t>
            </a:r>
            <a:r>
              <a:rPr lang="de-DE" sz="1600" b="0" i="0" u="none" strike="noStrike" cap="none" dirty="0" err="1">
                <a:solidFill>
                  <a:srgbClr val="212529"/>
                </a:solidFill>
                <a:latin typeface="Aptos" panose="020B0004020202020204" pitchFamily="34" charset="0"/>
                <a:sym typeface="Arial"/>
              </a:rPr>
              <a:t>with</a:t>
            </a:r>
            <a:r>
              <a:rPr lang="de-DE" sz="1600" b="0" i="0" u="none" strike="noStrike" cap="none" dirty="0">
                <a:solidFill>
                  <a:srgbClr val="212529"/>
                </a:solidFill>
                <a:latin typeface="Aptos" panose="020B0004020202020204" pitchFamily="34" charset="0"/>
                <a:sym typeface="Arial"/>
              </a:rPr>
              <a:t> national </a:t>
            </a:r>
            <a:r>
              <a:rPr lang="de-DE" sz="1600" b="0" i="0" u="none" strike="noStrike" cap="none" dirty="0" err="1">
                <a:solidFill>
                  <a:srgbClr val="212529"/>
                </a:solidFill>
                <a:latin typeface="Aptos" panose="020B0004020202020204" pitchFamily="34" charset="0"/>
                <a:sym typeface="Arial"/>
              </a:rPr>
              <a:t>policies</a:t>
            </a:r>
            <a:r>
              <a:rPr lang="de-DE" sz="1600" b="0" i="0" u="none" strike="noStrike" cap="none" dirty="0">
                <a:solidFill>
                  <a:srgbClr val="212529"/>
                </a:solidFill>
                <a:latin typeface="Aptos" panose="020B0004020202020204" pitchFamily="34" charset="0"/>
                <a:sym typeface="Arial"/>
              </a:rPr>
              <a:t> and </a:t>
            </a:r>
            <a:r>
              <a:rPr lang="de-DE" sz="1600" b="0" i="0" u="none" strike="noStrike" cap="none" dirty="0" err="1">
                <a:solidFill>
                  <a:srgbClr val="212529"/>
                </a:solidFill>
                <a:latin typeface="Aptos" panose="020B0004020202020204" pitchFamily="34" charset="0"/>
                <a:sym typeface="Arial"/>
              </a:rPr>
              <a:t>priorities</a:t>
            </a:r>
            <a:r>
              <a:rPr lang="de-DE" sz="1600" b="0" i="0" u="none" strike="noStrike" cap="none" dirty="0">
                <a:solidFill>
                  <a:srgbClr val="212529"/>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p:txBody>
      </p:sp>
      <p:sp>
        <p:nvSpPr>
          <p:cNvPr id="142" name="Google Shape;142;p32"/>
          <p:cNvSpPr/>
          <p:nvPr/>
        </p:nvSpPr>
        <p:spPr>
          <a:xfrm>
            <a:off x="8528100" y="1404150"/>
            <a:ext cx="1404300" cy="2739000"/>
          </a:xfrm>
          <a:prstGeom prst="wedgeRectCallout">
            <a:avLst>
              <a:gd name="adj1" fmla="val -80487"/>
              <a:gd name="adj2" fmla="val 29732"/>
            </a:avLst>
          </a:prstGeom>
          <a:noFill/>
          <a:ln w="9525" cap="flat" cmpd="sng">
            <a:solidFill>
              <a:srgbClr val="CC66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650"/>
              <a:buFont typeface="Arial"/>
              <a:buNone/>
            </a:pPr>
            <a:endParaRPr sz="1650" b="0" i="0" u="none" strike="noStrike" cap="none">
              <a:solidFill>
                <a:schemeClr val="hlink"/>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Potentials and </a:t>
            </a:r>
            <a:r>
              <a:rPr lang="de-DE" dirty="0" err="1">
                <a:latin typeface="Aptos Serif" panose="02020604070405020304" pitchFamily="18" charset="0"/>
                <a:ea typeface="Arial"/>
                <a:cs typeface="Aptos Serif" panose="02020604070405020304" pitchFamily="18" charset="0"/>
                <a:sym typeface="Arial"/>
              </a:rPr>
              <a:t>opportunities</a:t>
            </a:r>
            <a:endParaRPr dirty="0">
              <a:latin typeface="Aptos Serif" panose="02020604070405020304" pitchFamily="18" charset="0"/>
              <a:ea typeface="Arial"/>
              <a:cs typeface="Aptos Serif" panose="02020604070405020304" pitchFamily="18" charset="0"/>
              <a:sym typeface="Arial"/>
            </a:endParaRPr>
          </a:p>
        </p:txBody>
      </p:sp>
      <p:sp>
        <p:nvSpPr>
          <p:cNvPr id="149" name="Google Shape;149;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fontScale="92500" lnSpcReduction="10000"/>
          </a:bodyPr>
          <a:lstStyle/>
          <a:p>
            <a:pPr marL="457200" lvl="0" indent="-228600" algn="l" rtl="0">
              <a:lnSpc>
                <a:spcPct val="90000"/>
              </a:lnSpc>
              <a:spcBef>
                <a:spcPts val="1800"/>
              </a:spcBef>
              <a:spcAft>
                <a:spcPts val="0"/>
              </a:spcAft>
              <a:buClr>
                <a:srgbClr val="3F3F3F"/>
              </a:buClr>
              <a:buSzPct val="108107"/>
              <a:buFont typeface="Arial"/>
              <a:buNone/>
            </a:pPr>
            <a:r>
              <a:rPr lang="de-DE" b="1" dirty="0">
                <a:latin typeface="Aptos" panose="020B0004020202020204" pitchFamily="34" charset="0"/>
                <a:sym typeface="Arial"/>
              </a:rPr>
              <a:t>Benefits </a:t>
            </a:r>
            <a:r>
              <a:rPr lang="de-DE" b="1" dirty="0" err="1">
                <a:latin typeface="Aptos" panose="020B0004020202020204" pitchFamily="34" charset="0"/>
                <a:sym typeface="Arial"/>
              </a:rPr>
              <a:t>for</a:t>
            </a:r>
            <a:r>
              <a:rPr lang="de-DE" b="1" dirty="0">
                <a:latin typeface="Aptos" panose="020B0004020202020204" pitchFamily="34" charset="0"/>
                <a:sym typeface="Arial"/>
              </a:rPr>
              <a:t> </a:t>
            </a:r>
            <a:r>
              <a:rPr lang="de-DE" b="1" dirty="0" err="1">
                <a:latin typeface="Aptos" panose="020B0004020202020204" pitchFamily="34" charset="0"/>
                <a:sym typeface="Arial"/>
              </a:rPr>
              <a:t>municipalities</a:t>
            </a:r>
            <a:r>
              <a:rPr lang="de-DE" b="1" dirty="0">
                <a:latin typeface="Aptos" panose="020B0004020202020204" pitchFamily="34" charset="0"/>
                <a:sym typeface="Arial"/>
              </a:rPr>
              <a:t> and </a:t>
            </a:r>
            <a:r>
              <a:rPr lang="de-DE" b="1" dirty="0" err="1">
                <a:latin typeface="Aptos" panose="020B0004020202020204" pitchFamily="34" charset="0"/>
                <a:sym typeface="Arial"/>
              </a:rPr>
              <a:t>authorities</a:t>
            </a:r>
            <a:endParaRPr dirty="0">
              <a:latin typeface="Aptos" panose="020B0004020202020204" pitchFamily="34" charset="0"/>
              <a:sym typeface="Arial"/>
            </a:endParaRPr>
          </a:p>
          <a:p>
            <a:pPr marL="571500" lvl="0" indent="-342900" algn="l" rtl="0">
              <a:lnSpc>
                <a:spcPct val="90000"/>
              </a:lnSpc>
              <a:spcBef>
                <a:spcPts val="1800"/>
              </a:spcBef>
              <a:spcAft>
                <a:spcPts val="0"/>
              </a:spcAft>
              <a:buSzPct val="108107"/>
              <a:buFont typeface="Arial"/>
              <a:buChar char="•"/>
            </a:pPr>
            <a:r>
              <a:rPr lang="de-DE" dirty="0" err="1">
                <a:latin typeface="Aptos" panose="020B0004020202020204" pitchFamily="34" charset="0"/>
                <a:sym typeface="Arial"/>
              </a:rPr>
              <a:t>Contribution</a:t>
            </a:r>
            <a:r>
              <a:rPr lang="de-DE" dirty="0">
                <a:latin typeface="Aptos" panose="020B0004020202020204" pitchFamily="34" charset="0"/>
                <a:sym typeface="Arial"/>
              </a:rPr>
              <a:t> </a:t>
            </a:r>
            <a:r>
              <a:rPr lang="de-DE" dirty="0" err="1">
                <a:latin typeface="Aptos" panose="020B0004020202020204" pitchFamily="34" charset="0"/>
                <a:sym typeface="Arial"/>
              </a:rPr>
              <a:t>to</a:t>
            </a:r>
            <a:r>
              <a:rPr lang="de-DE" dirty="0">
                <a:latin typeface="Aptos" panose="020B0004020202020204" pitchFamily="34" charset="0"/>
                <a:sym typeface="Arial"/>
              </a:rPr>
              <a:t> </a:t>
            </a:r>
            <a:r>
              <a:rPr lang="de-DE" dirty="0" err="1">
                <a:latin typeface="Aptos" panose="020B0004020202020204" pitchFamily="34" charset="0"/>
                <a:sym typeface="Arial"/>
              </a:rPr>
              <a:t>achieving</a:t>
            </a:r>
            <a:r>
              <a:rPr lang="de-DE" dirty="0">
                <a:latin typeface="Aptos" panose="020B0004020202020204" pitchFamily="34" charset="0"/>
                <a:sym typeface="Arial"/>
              </a:rPr>
              <a:t> internal </a:t>
            </a:r>
            <a:r>
              <a:rPr lang="de-DE" dirty="0" err="1">
                <a:latin typeface="Aptos" panose="020B0004020202020204" pitchFamily="34" charset="0"/>
                <a:sym typeface="Arial"/>
              </a:rPr>
              <a:t>climate</a:t>
            </a:r>
            <a:r>
              <a:rPr lang="de-DE" dirty="0">
                <a:latin typeface="Aptos" panose="020B0004020202020204" pitchFamily="34" charset="0"/>
                <a:sym typeface="Arial"/>
              </a:rPr>
              <a:t> and environmental </a:t>
            </a:r>
            <a:r>
              <a:rPr lang="de-DE" dirty="0" err="1">
                <a:latin typeface="Aptos" panose="020B0004020202020204" pitchFamily="34" charset="0"/>
                <a:sym typeface="Arial"/>
              </a:rPr>
              <a:t>targets</a:t>
            </a:r>
            <a:endParaRPr dirty="0">
              <a:latin typeface="Aptos" panose="020B0004020202020204" pitchFamily="34" charset="0"/>
              <a:sym typeface="Arial"/>
            </a:endParaRPr>
          </a:p>
          <a:p>
            <a:pPr marL="571500" lvl="0" indent="-342900" algn="l" rtl="0">
              <a:lnSpc>
                <a:spcPct val="90000"/>
              </a:lnSpc>
              <a:spcBef>
                <a:spcPts val="1800"/>
              </a:spcBef>
              <a:spcAft>
                <a:spcPts val="0"/>
              </a:spcAft>
              <a:buSzPct val="108107"/>
              <a:buFont typeface="Arial"/>
              <a:buChar char="•"/>
            </a:pPr>
            <a:r>
              <a:rPr lang="de-DE" dirty="0" err="1">
                <a:latin typeface="Aptos" panose="020B0004020202020204" pitchFamily="34" charset="0"/>
                <a:sym typeface="Arial"/>
              </a:rPr>
              <a:t>Greater</a:t>
            </a:r>
            <a:r>
              <a:rPr lang="de-DE" dirty="0">
                <a:latin typeface="Aptos" panose="020B0004020202020204" pitchFamily="34" charset="0"/>
                <a:sym typeface="Arial"/>
              </a:rPr>
              <a:t> </a:t>
            </a:r>
            <a:r>
              <a:rPr lang="de-DE" dirty="0" err="1">
                <a:latin typeface="Aptos" panose="020B0004020202020204" pitchFamily="34" charset="0"/>
                <a:sym typeface="Arial"/>
              </a:rPr>
              <a:t>economic</a:t>
            </a:r>
            <a:r>
              <a:rPr lang="de-DE" dirty="0">
                <a:latin typeface="Aptos" panose="020B0004020202020204" pitchFamily="34" charset="0"/>
                <a:sym typeface="Arial"/>
              </a:rPr>
              <a:t> </a:t>
            </a:r>
            <a:r>
              <a:rPr lang="de-DE" dirty="0" err="1">
                <a:latin typeface="Aptos" panose="020B0004020202020204" pitchFamily="34" charset="0"/>
                <a:sym typeface="Arial"/>
              </a:rPr>
              <a:t>efficiency</a:t>
            </a:r>
            <a:r>
              <a:rPr lang="de-DE" dirty="0">
                <a:latin typeface="Aptos" panose="020B0004020202020204" pitchFamily="34" charset="0"/>
                <a:sym typeface="Arial"/>
              </a:rPr>
              <a:t> </a:t>
            </a:r>
            <a:r>
              <a:rPr lang="de-DE" dirty="0" err="1">
                <a:latin typeface="Aptos" panose="020B0004020202020204" pitchFamily="34" charset="0"/>
                <a:sym typeface="Arial"/>
              </a:rPr>
              <a:t>through</a:t>
            </a:r>
            <a:r>
              <a:rPr lang="de-DE" dirty="0">
                <a:latin typeface="Aptos" panose="020B0004020202020204" pitchFamily="34" charset="0"/>
                <a:sym typeface="Arial"/>
              </a:rPr>
              <a:t> </a:t>
            </a:r>
            <a:r>
              <a:rPr lang="de-DE" dirty="0" err="1">
                <a:latin typeface="Aptos" panose="020B0004020202020204" pitchFamily="34" charset="0"/>
                <a:sym typeface="Arial"/>
              </a:rPr>
              <a:t>consideration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life</a:t>
            </a:r>
            <a:r>
              <a:rPr lang="de-DE" dirty="0">
                <a:latin typeface="Aptos" panose="020B0004020202020204" pitchFamily="34" charset="0"/>
                <a:sym typeface="Arial"/>
              </a:rPr>
              <a:t> </a:t>
            </a:r>
            <a:r>
              <a:rPr lang="de-DE" dirty="0" err="1">
                <a:latin typeface="Aptos" panose="020B0004020202020204" pitchFamily="34" charset="0"/>
                <a:sym typeface="Arial"/>
              </a:rPr>
              <a:t>cycle</a:t>
            </a:r>
            <a:r>
              <a:rPr lang="de-DE" dirty="0">
                <a:latin typeface="Aptos" panose="020B0004020202020204" pitchFamily="34" charset="0"/>
                <a:sym typeface="Arial"/>
              </a:rPr>
              <a:t> </a:t>
            </a:r>
            <a:r>
              <a:rPr lang="de-DE" dirty="0" err="1">
                <a:latin typeface="Aptos" panose="020B0004020202020204" pitchFamily="34" charset="0"/>
                <a:sym typeface="Arial"/>
              </a:rPr>
              <a:t>costs</a:t>
            </a:r>
            <a:endParaRPr dirty="0">
              <a:latin typeface="Aptos" panose="020B0004020202020204" pitchFamily="34" charset="0"/>
              <a:sym typeface="Arial"/>
            </a:endParaRPr>
          </a:p>
          <a:p>
            <a:pPr marL="571500" lvl="0" indent="-342900" algn="l" rtl="0">
              <a:lnSpc>
                <a:spcPct val="90000"/>
              </a:lnSpc>
              <a:spcBef>
                <a:spcPts val="1800"/>
              </a:spcBef>
              <a:spcAft>
                <a:spcPts val="0"/>
              </a:spcAft>
              <a:buSzPct val="108107"/>
              <a:buFont typeface="Arial"/>
              <a:buChar char="•"/>
            </a:pPr>
            <a:r>
              <a:rPr lang="de-DE" dirty="0" err="1">
                <a:latin typeface="Aptos" panose="020B0004020202020204" pitchFamily="34" charset="0"/>
                <a:sym typeface="Arial"/>
              </a:rPr>
              <a:t>Improvement</a:t>
            </a:r>
            <a:r>
              <a:rPr lang="de-DE" dirty="0">
                <a:latin typeface="Aptos" panose="020B0004020202020204" pitchFamily="34" charset="0"/>
                <a:sym typeface="Arial"/>
              </a:rPr>
              <a:t>/</a:t>
            </a:r>
            <a:r>
              <a:rPr lang="de-DE" dirty="0" err="1">
                <a:latin typeface="Aptos" panose="020B0004020202020204" pitchFamily="34" charset="0"/>
                <a:sym typeface="Arial"/>
              </a:rPr>
              <a:t>promotion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employee</a:t>
            </a:r>
            <a:r>
              <a:rPr lang="de-DE" dirty="0">
                <a:latin typeface="Aptos" panose="020B0004020202020204" pitchFamily="34" charset="0"/>
                <a:sym typeface="Arial"/>
              </a:rPr>
              <a:t> </a:t>
            </a:r>
            <a:r>
              <a:rPr lang="de-DE" dirty="0" err="1">
                <a:latin typeface="Aptos" panose="020B0004020202020204" pitchFamily="34" charset="0"/>
                <a:sym typeface="Arial"/>
              </a:rPr>
              <a:t>health</a:t>
            </a:r>
            <a:r>
              <a:rPr lang="de-DE" dirty="0">
                <a:latin typeface="Aptos" panose="020B0004020202020204" pitchFamily="34" charset="0"/>
                <a:sym typeface="Arial"/>
              </a:rPr>
              <a:t> and </a:t>
            </a:r>
            <a:r>
              <a:rPr lang="de-DE" dirty="0" err="1">
                <a:latin typeface="Aptos" panose="020B0004020202020204" pitchFamily="34" charset="0"/>
                <a:sym typeface="Arial"/>
              </a:rPr>
              <a:t>satisfaction</a:t>
            </a:r>
            <a:endParaRPr dirty="0">
              <a:latin typeface="Aptos" panose="020B0004020202020204" pitchFamily="34" charset="0"/>
              <a:sym typeface="Arial"/>
            </a:endParaRPr>
          </a:p>
          <a:p>
            <a:pPr marL="571500" lvl="0" indent="-342900" algn="l" rtl="0">
              <a:lnSpc>
                <a:spcPct val="90000"/>
              </a:lnSpc>
              <a:spcBef>
                <a:spcPts val="1800"/>
              </a:spcBef>
              <a:spcAft>
                <a:spcPts val="0"/>
              </a:spcAft>
              <a:buSzPct val="108107"/>
              <a:buFont typeface="Arial"/>
              <a:buChar char="•"/>
            </a:pPr>
            <a:r>
              <a:rPr lang="de-DE" dirty="0" err="1">
                <a:latin typeface="Aptos" panose="020B0004020202020204" pitchFamily="34" charset="0"/>
                <a:sym typeface="Arial"/>
              </a:rPr>
              <a:t>Role</a:t>
            </a:r>
            <a:r>
              <a:rPr lang="de-DE" dirty="0">
                <a:latin typeface="Aptos" panose="020B0004020202020204" pitchFamily="34" charset="0"/>
                <a:sym typeface="Arial"/>
              </a:rPr>
              <a:t> </a:t>
            </a:r>
            <a:r>
              <a:rPr lang="de-DE" dirty="0" err="1">
                <a:latin typeface="Aptos" panose="020B0004020202020204" pitchFamily="34" charset="0"/>
                <a:sym typeface="Arial"/>
              </a:rPr>
              <a:t>model</a:t>
            </a:r>
            <a:r>
              <a:rPr lang="de-DE" dirty="0">
                <a:latin typeface="Aptos" panose="020B0004020202020204" pitchFamily="34" charset="0"/>
                <a:sym typeface="Arial"/>
              </a:rPr>
              <a:t> </a:t>
            </a:r>
            <a:r>
              <a:rPr lang="de-DE" dirty="0" err="1">
                <a:latin typeface="Aptos" panose="020B0004020202020204" pitchFamily="34" charset="0"/>
                <a:sym typeface="Arial"/>
              </a:rPr>
              <a:t>function</a:t>
            </a:r>
            <a:r>
              <a:rPr lang="de-DE" dirty="0">
                <a:latin typeface="Aptos" panose="020B0004020202020204" pitchFamily="34" charset="0"/>
                <a:sym typeface="Arial"/>
              </a:rPr>
              <a:t> </a:t>
            </a:r>
            <a:r>
              <a:rPr lang="de-DE" dirty="0" err="1">
                <a:latin typeface="Aptos" panose="020B0004020202020204" pitchFamily="34" charset="0"/>
                <a:sym typeface="Arial"/>
              </a:rPr>
              <a:t>for</a:t>
            </a:r>
            <a:r>
              <a:rPr lang="de-DE" dirty="0">
                <a:latin typeface="Aptos" panose="020B0004020202020204" pitchFamily="34" charset="0"/>
                <a:sym typeface="Arial"/>
              </a:rPr>
              <a:t> </a:t>
            </a:r>
            <a:r>
              <a:rPr lang="de-DE" dirty="0" err="1">
                <a:latin typeface="Aptos" panose="020B0004020202020204" pitchFamily="34" charset="0"/>
                <a:sym typeface="Arial"/>
              </a:rPr>
              <a:t>society</a:t>
            </a:r>
            <a:r>
              <a:rPr lang="de-DE" dirty="0">
                <a:latin typeface="Aptos" panose="020B0004020202020204" pitchFamily="34" charset="0"/>
                <a:sym typeface="Arial"/>
              </a:rPr>
              <a:t> and positive </a:t>
            </a:r>
            <a:r>
              <a:rPr lang="de-DE" dirty="0" err="1">
                <a:latin typeface="Aptos" panose="020B0004020202020204" pitchFamily="34" charset="0"/>
                <a:sym typeface="Arial"/>
              </a:rPr>
              <a:t>image</a:t>
            </a:r>
            <a:endParaRPr dirty="0">
              <a:latin typeface="Aptos" panose="020B0004020202020204" pitchFamily="34" charset="0"/>
              <a:sym typeface="Arial"/>
            </a:endParaRPr>
          </a:p>
        </p:txBody>
      </p:sp>
      <p:sp>
        <p:nvSpPr>
          <p:cNvPr id="150" name="Google Shape;150;p33"/>
          <p:cNvSpPr txBox="1">
            <a:spLocks noGrp="1"/>
          </p:cNvSpPr>
          <p:nvPr>
            <p:ph type="body" idx="2"/>
          </p:nvPr>
        </p:nvSpPr>
        <p:spPr>
          <a:xfrm>
            <a:off x="5881898" y="2676525"/>
            <a:ext cx="5641029" cy="359747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90000"/>
              </a:lnSpc>
              <a:spcBef>
                <a:spcPts val="1800"/>
              </a:spcBef>
              <a:spcAft>
                <a:spcPts val="0"/>
              </a:spcAft>
              <a:buClr>
                <a:srgbClr val="3F3F3F"/>
              </a:buClr>
              <a:buSzPct val="108107"/>
              <a:buFont typeface="Arial"/>
              <a:buNone/>
            </a:pPr>
            <a:r>
              <a:rPr lang="de-DE" b="1">
                <a:latin typeface="Aptos" panose="020B0004020202020204" pitchFamily="34" charset="0"/>
                <a:sym typeface="Arial"/>
              </a:rPr>
              <a:t>Benefits for society and the environment</a:t>
            </a:r>
            <a:endParaRPr>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a:latin typeface="Aptos" panose="020B0004020202020204" pitchFamily="34" charset="0"/>
                <a:sym typeface="Arial"/>
              </a:rPr>
              <a:t>Use of buyer power as an instrument of sustainable development: </a:t>
            </a:r>
            <a:endParaRPr>
              <a:latin typeface="Aptos" panose="020B0004020202020204" pitchFamily="34" charset="0"/>
              <a:sym typeface="Arial"/>
            </a:endParaRPr>
          </a:p>
          <a:p>
            <a:pPr marL="1028700" lvl="1" indent="-342899" algn="l" rtl="0">
              <a:lnSpc>
                <a:spcPct val="90000"/>
              </a:lnSpc>
              <a:spcBef>
                <a:spcPts val="600"/>
              </a:spcBef>
              <a:spcAft>
                <a:spcPts val="0"/>
              </a:spcAft>
              <a:buSzPct val="108107"/>
              <a:buFont typeface="Arial"/>
              <a:buChar char="•"/>
            </a:pPr>
            <a:r>
              <a:rPr lang="de-DE">
                <a:latin typeface="Aptos" panose="020B0004020202020204" pitchFamily="34" charset="0"/>
                <a:sym typeface="Arial"/>
              </a:rPr>
              <a:t>Reduction of CO2 emissions</a:t>
            </a:r>
            <a:endParaRPr>
              <a:latin typeface="Aptos" panose="020B0004020202020204" pitchFamily="34" charset="0"/>
              <a:sym typeface="Arial"/>
            </a:endParaRPr>
          </a:p>
          <a:p>
            <a:pPr marL="1028700" lvl="1" indent="-342899" algn="l" rtl="0">
              <a:lnSpc>
                <a:spcPct val="90000"/>
              </a:lnSpc>
              <a:spcBef>
                <a:spcPts val="600"/>
              </a:spcBef>
              <a:spcAft>
                <a:spcPts val="0"/>
              </a:spcAft>
              <a:buSzPct val="108107"/>
              <a:buFont typeface="Arial"/>
              <a:buChar char="•"/>
            </a:pPr>
            <a:r>
              <a:rPr lang="de-DE">
                <a:latin typeface="Aptos" panose="020B0004020202020204" pitchFamily="34" charset="0"/>
                <a:sym typeface="Arial"/>
              </a:rPr>
              <a:t>Environmental protection and resource conservation </a:t>
            </a:r>
            <a:endParaRPr>
              <a:latin typeface="Aptos" panose="020B0004020202020204" pitchFamily="34" charset="0"/>
              <a:sym typeface="Arial"/>
            </a:endParaRPr>
          </a:p>
          <a:p>
            <a:pPr marL="1028700" lvl="1" indent="-342899" algn="l" rtl="0">
              <a:lnSpc>
                <a:spcPct val="90000"/>
              </a:lnSpc>
              <a:spcBef>
                <a:spcPts val="600"/>
              </a:spcBef>
              <a:spcAft>
                <a:spcPts val="0"/>
              </a:spcAft>
              <a:buSzPct val="108107"/>
              <a:buFont typeface="Arial"/>
              <a:buChar char="•"/>
            </a:pPr>
            <a:r>
              <a:rPr lang="de-DE">
                <a:latin typeface="Aptos" panose="020B0004020202020204" pitchFamily="34" charset="0"/>
                <a:sym typeface="Arial"/>
              </a:rPr>
              <a:t>Social justice (better working conditions, protection of 	human rights)</a:t>
            </a:r>
            <a:endParaRPr>
              <a:latin typeface="Aptos" panose="020B0004020202020204" pitchFamily="34" charset="0"/>
              <a:sym typeface="Arial"/>
            </a:endParaRPr>
          </a:p>
          <a:p>
            <a:pPr marL="571500" lvl="0" indent="-342900" algn="l" rtl="0">
              <a:lnSpc>
                <a:spcPct val="90000"/>
              </a:lnSpc>
              <a:spcBef>
                <a:spcPts val="600"/>
              </a:spcBef>
              <a:spcAft>
                <a:spcPts val="0"/>
              </a:spcAft>
              <a:buSzPct val="108107"/>
              <a:buFont typeface="Arial"/>
              <a:buChar char="•"/>
            </a:pPr>
            <a:r>
              <a:rPr lang="de-DE">
                <a:latin typeface="Aptos" panose="020B0004020202020204" pitchFamily="34" charset="0"/>
                <a:sym typeface="Arial"/>
              </a:rPr>
              <a:t>Municipalities can influence markets through their enormous purchasing power</a:t>
            </a:r>
            <a:endParaRPr>
              <a:latin typeface="Aptos" panose="020B0004020202020204" pitchFamily="34" charset="0"/>
              <a:sym typeface="Arial"/>
            </a:endParaRPr>
          </a:p>
          <a:p>
            <a:pPr marL="1028700" lvl="1" indent="-342899" algn="l" rtl="0">
              <a:lnSpc>
                <a:spcPct val="90000"/>
              </a:lnSpc>
              <a:spcBef>
                <a:spcPts val="600"/>
              </a:spcBef>
              <a:spcAft>
                <a:spcPts val="0"/>
              </a:spcAft>
              <a:buSzPct val="108107"/>
              <a:buFont typeface="Arial"/>
              <a:buChar char="•"/>
            </a:pPr>
            <a:r>
              <a:rPr lang="de-DE">
                <a:latin typeface="Aptos" panose="020B0004020202020204" pitchFamily="34" charset="0"/>
                <a:sym typeface="Arial"/>
              </a:rPr>
              <a:t>Development of new innovative products</a:t>
            </a:r>
            <a:endParaRPr>
              <a:latin typeface="Aptos" panose="020B0004020202020204" pitchFamily="34" charset="0"/>
              <a:sym typeface="Arial"/>
            </a:endParaRPr>
          </a:p>
          <a:p>
            <a:pPr marL="1028700" lvl="1" indent="-342899" algn="l" rtl="0">
              <a:lnSpc>
                <a:spcPct val="90000"/>
              </a:lnSpc>
              <a:spcBef>
                <a:spcPts val="600"/>
              </a:spcBef>
              <a:spcAft>
                <a:spcPts val="0"/>
              </a:spcAft>
              <a:buSzPct val="108107"/>
              <a:buFont typeface="Arial"/>
              <a:buChar char="•"/>
            </a:pPr>
            <a:r>
              <a:rPr lang="de-DE">
                <a:latin typeface="Aptos" panose="020B0004020202020204" pitchFamily="34" charset="0"/>
                <a:sym typeface="Arial"/>
              </a:rPr>
              <a:t>Increasing the range of sustainable products on the market</a:t>
            </a:r>
            <a:endParaRPr>
              <a:latin typeface="Aptos" panose="020B0004020202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575310" y="925553"/>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a:t>
            </a:r>
            <a:r>
              <a:rPr lang="de-DE" dirty="0" err="1">
                <a:latin typeface="Aptos Serif" panose="02020604070405020304" pitchFamily="18" charset="0"/>
                <a:ea typeface="Arial"/>
                <a:cs typeface="Aptos Serif" panose="02020604070405020304" pitchFamily="18" charset="0"/>
                <a:sym typeface="Arial"/>
              </a:rPr>
              <a:t>Introduction</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56" name="Google Shape;156;p36"/>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endParaRPr/>
          </a:p>
        </p:txBody>
      </p:sp>
      <p:sp>
        <p:nvSpPr>
          <p:cNvPr id="157" name="Google Shape;157;p36"/>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594359" y="34431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Principle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procurement</a:t>
            </a:r>
            <a:endParaRPr dirty="0">
              <a:latin typeface="Aptos Serif" panose="02020604070405020304" pitchFamily="18" charset="0"/>
              <a:ea typeface="Arial"/>
              <a:cs typeface="Aptos Serif" panose="02020604070405020304" pitchFamily="18" charset="0"/>
              <a:sym typeface="Arial"/>
            </a:endParaRPr>
          </a:p>
        </p:txBody>
      </p:sp>
      <p:sp>
        <p:nvSpPr>
          <p:cNvPr id="163" name="Google Shape;163;p37"/>
          <p:cNvSpPr txBox="1">
            <a:spLocks noGrp="1"/>
          </p:cNvSpPr>
          <p:nvPr>
            <p:ph type="body" idx="1"/>
          </p:nvPr>
        </p:nvSpPr>
        <p:spPr>
          <a:xfrm>
            <a:off x="594359" y="2281918"/>
            <a:ext cx="7907090"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err="1">
                <a:latin typeface="Aptos" panose="020B0004020202020204" pitchFamily="34" charset="0"/>
                <a:sym typeface="Arial"/>
              </a:rPr>
              <a:t>Inclusion</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sustainability</a:t>
            </a:r>
            <a:r>
              <a:rPr lang="de-DE" dirty="0">
                <a:latin typeface="Aptos" panose="020B0004020202020204" pitchFamily="34" charset="0"/>
                <a:sym typeface="Arial"/>
              </a:rPr>
              <a:t> </a:t>
            </a:r>
            <a:r>
              <a:rPr lang="de-DE" dirty="0" err="1">
                <a:latin typeface="Aptos" panose="020B0004020202020204" pitchFamily="34" charset="0"/>
                <a:sym typeface="Arial"/>
              </a:rPr>
              <a:t>criteria</a:t>
            </a:r>
            <a:r>
              <a:rPr lang="de-DE" dirty="0">
                <a:latin typeface="Aptos" panose="020B0004020202020204" pitchFamily="34" charset="0"/>
                <a:sym typeface="Arial"/>
              </a:rPr>
              <a:t> in </a:t>
            </a:r>
            <a:r>
              <a:rPr lang="de-DE" dirty="0" err="1">
                <a:latin typeface="Aptos" panose="020B0004020202020204" pitchFamily="34" charset="0"/>
                <a:sym typeface="Arial"/>
              </a:rPr>
              <a:t>tender</a:t>
            </a:r>
            <a:r>
              <a:rPr lang="de-DE" dirty="0">
                <a:latin typeface="Aptos" panose="020B0004020202020204" pitchFamily="34" charset="0"/>
                <a:sym typeface="Arial"/>
              </a:rPr>
              <a:t> </a:t>
            </a:r>
            <a:r>
              <a:rPr lang="de-DE" dirty="0" err="1">
                <a:latin typeface="Aptos" panose="020B0004020202020204" pitchFamily="34" charset="0"/>
                <a:sym typeface="Arial"/>
              </a:rPr>
              <a:t>documents</a:t>
            </a:r>
            <a:r>
              <a:rPr lang="de-DE" dirty="0">
                <a:latin typeface="Aptos" panose="020B0004020202020204" pitchFamily="34" charset="0"/>
                <a:sym typeface="Arial"/>
              </a:rPr>
              <a:t>, </a:t>
            </a:r>
            <a:r>
              <a:rPr lang="de-DE" dirty="0" err="1">
                <a:latin typeface="Aptos" panose="020B0004020202020204" pitchFamily="34" charset="0"/>
                <a:sym typeface="Arial"/>
              </a:rPr>
              <a:t>explicitly</a:t>
            </a:r>
            <a:r>
              <a:rPr lang="de-DE" dirty="0">
                <a:latin typeface="Aptos" panose="020B0004020202020204" pitchFamily="34" charset="0"/>
                <a:sym typeface="Arial"/>
              </a:rPr>
              <a:t> </a:t>
            </a:r>
            <a:r>
              <a:rPr lang="de-DE" dirty="0" err="1">
                <a:latin typeface="Aptos" panose="020B0004020202020204" pitchFamily="34" charset="0"/>
                <a:sym typeface="Arial"/>
              </a:rPr>
              <a:t>allowed</a:t>
            </a:r>
            <a:r>
              <a:rPr lang="de-DE" dirty="0">
                <a:latin typeface="Aptos" panose="020B0004020202020204" pitchFamily="34" charset="0"/>
                <a:sym typeface="Arial"/>
              </a:rPr>
              <a:t> and </a:t>
            </a:r>
            <a:r>
              <a:rPr lang="de-DE" dirty="0" err="1">
                <a:latin typeface="Aptos" panose="020B0004020202020204" pitchFamily="34" charset="0"/>
                <a:sym typeface="Arial"/>
              </a:rPr>
              <a:t>encouraged</a:t>
            </a:r>
            <a:r>
              <a:rPr lang="de-DE" dirty="0">
                <a:latin typeface="Aptos" panose="020B0004020202020204" pitchFamily="34" charset="0"/>
                <a:sym typeface="Arial"/>
              </a:rPr>
              <a:t> </a:t>
            </a:r>
            <a:r>
              <a:rPr lang="de-DE" dirty="0" err="1">
                <a:latin typeface="Aptos" panose="020B0004020202020204" pitchFamily="34" charset="0"/>
                <a:sym typeface="Arial"/>
              </a:rPr>
              <a:t>by</a:t>
            </a:r>
            <a:r>
              <a:rPr lang="de-DE" dirty="0">
                <a:latin typeface="Aptos" panose="020B0004020202020204" pitchFamily="34" charset="0"/>
                <a:sym typeface="Arial"/>
              </a:rPr>
              <a:t> </a:t>
            </a:r>
            <a:r>
              <a:rPr lang="de-DE" dirty="0" err="1">
                <a:latin typeface="Aptos" panose="020B0004020202020204" pitchFamily="34" charset="0"/>
                <a:sym typeface="Arial"/>
              </a:rPr>
              <a:t>current</a:t>
            </a:r>
            <a:r>
              <a:rPr lang="de-DE" dirty="0">
                <a:latin typeface="Aptos" panose="020B0004020202020204" pitchFamily="34" charset="0"/>
                <a:sym typeface="Arial"/>
              </a:rPr>
              <a:t> </a:t>
            </a:r>
            <a:r>
              <a:rPr lang="de-DE" dirty="0" err="1">
                <a:latin typeface="Aptos" panose="020B0004020202020204" pitchFamily="34" charset="0"/>
                <a:sym typeface="Arial"/>
              </a:rPr>
              <a:t>legislation</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err="1">
                <a:latin typeface="Aptos" panose="020B0004020202020204" pitchFamily="34" charset="0"/>
                <a:sym typeface="Arial"/>
              </a:rPr>
              <a:t>Sustainability</a:t>
            </a:r>
            <a:r>
              <a:rPr lang="de-DE" dirty="0">
                <a:latin typeface="Aptos" panose="020B0004020202020204" pitchFamily="34" charset="0"/>
                <a:sym typeface="Arial"/>
              </a:rPr>
              <a:t> </a:t>
            </a:r>
            <a:r>
              <a:rPr lang="de-DE" dirty="0" err="1">
                <a:latin typeface="Aptos" panose="020B0004020202020204" pitchFamily="34" charset="0"/>
                <a:sym typeface="Arial"/>
              </a:rPr>
              <a:t>as</a:t>
            </a:r>
            <a:r>
              <a:rPr lang="de-DE" dirty="0">
                <a:latin typeface="Aptos" panose="020B0004020202020204" pitchFamily="34" charset="0"/>
                <a:sym typeface="Arial"/>
              </a:rPr>
              <a:t> a </a:t>
            </a:r>
            <a:r>
              <a:rPr lang="de-DE" dirty="0" err="1">
                <a:latin typeface="Aptos" panose="020B0004020202020204" pitchFamily="34" charset="0"/>
                <a:sym typeface="Arial"/>
              </a:rPr>
              <a:t>principle</a:t>
            </a:r>
            <a:r>
              <a:rPr lang="de-DE" dirty="0">
                <a:latin typeface="Aptos" panose="020B0004020202020204" pitchFamily="34" charset="0"/>
                <a:sym typeface="Arial"/>
              </a:rPr>
              <a:t> </a:t>
            </a:r>
            <a:r>
              <a:rPr lang="de-DE" dirty="0" err="1">
                <a:latin typeface="Aptos" panose="020B0004020202020204" pitchFamily="34" charset="0"/>
                <a:sym typeface="Arial"/>
              </a:rPr>
              <a:t>of</a:t>
            </a:r>
            <a:r>
              <a:rPr lang="de-DE" dirty="0">
                <a:latin typeface="Aptos" panose="020B0004020202020204" pitchFamily="34" charset="0"/>
                <a:sym typeface="Arial"/>
              </a:rPr>
              <a:t> </a:t>
            </a:r>
            <a:r>
              <a:rPr lang="de-DE" dirty="0" err="1">
                <a:latin typeface="Aptos" panose="020B0004020202020204" pitchFamily="34" charset="0"/>
                <a:sym typeface="Arial"/>
              </a:rPr>
              <a:t>procurement</a:t>
            </a:r>
            <a:r>
              <a:rPr lang="de-DE" dirty="0">
                <a:latin typeface="Aptos" panose="020B0004020202020204" pitchFamily="34" charset="0"/>
                <a:sym typeface="Arial"/>
              </a:rPr>
              <a:t>, just </a:t>
            </a:r>
            <a:r>
              <a:rPr lang="de-DE" dirty="0" err="1">
                <a:latin typeface="Aptos" panose="020B0004020202020204" pitchFamily="34" charset="0"/>
                <a:sym typeface="Arial"/>
              </a:rPr>
              <a:t>as</a:t>
            </a:r>
            <a:r>
              <a:rPr lang="de-DE" dirty="0">
                <a:latin typeface="Aptos" panose="020B0004020202020204" pitchFamily="34" charset="0"/>
                <a:sym typeface="Arial"/>
              </a:rPr>
              <a:t> </a:t>
            </a:r>
            <a:r>
              <a:rPr lang="de-DE" dirty="0" err="1">
                <a:latin typeface="Aptos" panose="020B0004020202020204" pitchFamily="34" charset="0"/>
                <a:sym typeface="Arial"/>
              </a:rPr>
              <a:t>transparency</a:t>
            </a:r>
            <a:r>
              <a:rPr lang="de-DE" dirty="0">
                <a:latin typeface="Aptos" panose="020B0004020202020204" pitchFamily="34" charset="0"/>
                <a:sym typeface="Arial"/>
              </a:rPr>
              <a:t>, non-</a:t>
            </a:r>
            <a:r>
              <a:rPr lang="de-DE" dirty="0" err="1">
                <a:latin typeface="Aptos" panose="020B0004020202020204" pitchFamily="34" charset="0"/>
                <a:sym typeface="Arial"/>
              </a:rPr>
              <a:t>discrimination</a:t>
            </a:r>
            <a:r>
              <a:rPr lang="de-DE" dirty="0">
                <a:latin typeface="Aptos" panose="020B0004020202020204" pitchFamily="34" charset="0"/>
                <a:sym typeface="Arial"/>
              </a:rPr>
              <a:t> and </a:t>
            </a:r>
            <a:r>
              <a:rPr lang="de-DE" dirty="0" err="1">
                <a:latin typeface="Aptos" panose="020B0004020202020204" pitchFamily="34" charset="0"/>
                <a:sym typeface="Arial"/>
              </a:rPr>
              <a:t>proportionality</a:t>
            </a:r>
            <a:r>
              <a:rPr lang="de-DE" dirty="0">
                <a:latin typeface="Aptos" panose="020B0004020202020204" pitchFamily="34" charset="0"/>
                <a:sym typeface="Arial"/>
              </a:rPr>
              <a:t> (Art. 18 (2) </a:t>
            </a:r>
            <a:r>
              <a:rPr lang="de-DE" dirty="0" err="1">
                <a:latin typeface="Aptos" panose="020B0004020202020204" pitchFamily="34" charset="0"/>
                <a:sym typeface="Arial"/>
              </a:rPr>
              <a:t>Directive</a:t>
            </a:r>
            <a:r>
              <a:rPr lang="de-DE" dirty="0">
                <a:latin typeface="Aptos" panose="020B0004020202020204" pitchFamily="34" charset="0"/>
                <a:sym typeface="Arial"/>
              </a:rPr>
              <a:t> 2014/24/EU)</a:t>
            </a:r>
            <a:endParaRPr dirty="0">
              <a:latin typeface="Aptos" panose="020B0004020202020204" pitchFamily="34" charset="0"/>
              <a:sym typeface="Arial"/>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5036</Words>
  <Application>Microsoft Macintosh PowerPoint</Application>
  <PresentationFormat>Breitbild</PresentationFormat>
  <Paragraphs>390</Paragraphs>
  <Slides>45</Slides>
  <Notes>45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Aptos Serif</vt:lpstr>
      <vt:lpstr>Play</vt:lpstr>
      <vt:lpstr>Noto Sans Symbols</vt:lpstr>
      <vt:lpstr>Courier New</vt:lpstr>
      <vt:lpstr>Arial</vt:lpstr>
      <vt:lpstr>Aptos</vt:lpstr>
      <vt:lpstr>Gill Sans</vt:lpstr>
      <vt:lpstr>Calibri</vt:lpstr>
      <vt:lpstr>Benutzerdefiniert</vt:lpstr>
      <vt:lpstr>PowerPoint-Präsentation</vt:lpstr>
      <vt:lpstr>Agenda</vt:lpstr>
      <vt:lpstr>Sustainable Procurement Basics </vt:lpstr>
      <vt:lpstr>What is sustainable procurement?</vt:lpstr>
      <vt:lpstr>Consequences of consumption</vt:lpstr>
      <vt:lpstr>Sustainable Development Goals</vt:lpstr>
      <vt:lpstr>Potentials and opportunities</vt:lpstr>
      <vt:lpstr>1. Introduction </vt:lpstr>
      <vt:lpstr>Principle of procurement</vt:lpstr>
      <vt:lpstr>Right to determine performance</vt:lpstr>
      <vt:lpstr>Conditions</vt:lpstr>
      <vt:lpstr>2. Key EU Legal Instruments Governing Procurement </vt:lpstr>
      <vt:lpstr>Relevant Legal Instruments</vt:lpstr>
      <vt:lpstr>EU Treaty principles (I)</vt:lpstr>
      <vt:lpstr>EU Treaty principles (II)</vt:lpstr>
      <vt:lpstr>2014 EU Procurement Directives – Key Frameworks</vt:lpstr>
      <vt:lpstr>Procurement Directives –  Technical Specifications</vt:lpstr>
      <vt:lpstr>Procurement Directives –  Selection and Exclusion</vt:lpstr>
      <vt:lpstr>Procurement Directives -Award Criteria</vt:lpstr>
      <vt:lpstr>Procurement Directives –Contract performance conditions</vt:lpstr>
      <vt:lpstr>Link to Subject Matter</vt:lpstr>
      <vt:lpstr>Link to subject matter – Examples Criteria</vt:lpstr>
      <vt:lpstr>Choice of procurement procedure</vt:lpstr>
      <vt:lpstr>Impact of Procedure</vt:lpstr>
      <vt:lpstr>Advantages of flexible procedures</vt:lpstr>
      <vt:lpstr>3. Integrating Sustainability into Procurement   </vt:lpstr>
      <vt:lpstr>Technical Specifications</vt:lpstr>
      <vt:lpstr>Labels – little big helpers</vt:lpstr>
      <vt:lpstr>Selection of labels</vt:lpstr>
      <vt:lpstr>The use of Labels</vt:lpstr>
      <vt:lpstr>Requirements for use of Labels</vt:lpstr>
      <vt:lpstr>Exclusion criteria</vt:lpstr>
      <vt:lpstr>Selection criteria</vt:lpstr>
      <vt:lpstr>Environmental Management System (EMS)</vt:lpstr>
      <vt:lpstr>Award criteria</vt:lpstr>
      <vt:lpstr>Weighting award criteria</vt:lpstr>
      <vt:lpstr>Lifecycle costing (LCC)</vt:lpstr>
      <vt:lpstr>Abnormally low tenders</vt:lpstr>
      <vt:lpstr>Contract performance clauses</vt:lpstr>
      <vt:lpstr>Setting contract performance clauses</vt:lpstr>
      <vt:lpstr>Enforcing contract performance clauses</vt:lpstr>
      <vt:lpstr>Exercise – Case study simulation</vt:lpstr>
      <vt:lpstr>Conclusions</vt:lpstr>
      <vt:lpstr>Thank you very much!</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Maya Knevels</cp:lastModifiedBy>
  <cp:revision>9</cp:revision>
  <dcterms:created xsi:type="dcterms:W3CDTF">2024-09-16T10:50:40Z</dcterms:created>
  <dcterms:modified xsi:type="dcterms:W3CDTF">2026-05-05T10:14:42Z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