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6858000" cy="9144000"/>
  <p:embeddedFontLst>
    <p:embeddedFont>
      <p:font typeface="Aptos Serif" panose="02020604070405020304" pitchFamily="18" charset="0"/>
      <p:regular r:id="rId51"/>
      <p:bold r:id="rId52"/>
      <p:italic r:id="rId53"/>
      <p:boldItalic r:id="rId54"/>
    </p:embeddedFont>
    <p:embeddedFont>
      <p:font typeface="Play" panose="02020604070405020304"/>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h+fWSwKDQ3tQtBCfPB8r/Ua64Tp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D71708-5FC3-49D6-AE34-2200723A30A2}">
  <a:tblStyle styleId="{CAD71708-5FC3-49D6-AE34-2200723A30A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7F8"/>
          </a:solidFill>
        </a:fill>
      </a:tcStyle>
    </a:wholeTbl>
    <a:band1H>
      <a:tcTxStyle/>
      <a:tcStyle>
        <a:tcBdr/>
        <a:fill>
          <a:solidFill>
            <a:srgbClr val="E1EFF1"/>
          </a:solidFill>
        </a:fill>
      </a:tcStyle>
    </a:band1H>
    <a:band2H>
      <a:tcTxStyle/>
      <a:tcStyle>
        <a:tcBdr/>
      </a:tcStyle>
    </a:band2H>
    <a:band1V>
      <a:tcTxStyle/>
      <a:tcStyle>
        <a:tcBdr/>
        <a:fill>
          <a:solidFill>
            <a:srgbClr val="E1EFF1"/>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p:restoredTop sz="94712"/>
  </p:normalViewPr>
  <p:slideViewPr>
    <p:cSldViewPr snapToGrid="0">
      <p:cViewPr varScale="1">
        <p:scale>
          <a:sx n="105" d="100"/>
          <a:sy n="105" d="100"/>
        </p:scale>
        <p:origin x="6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ur-lex.europa.eu/legal-content/EN/TXT/HTML/?uri=CELEX:32010R0066&amp;from=EN#d1e303-1-1"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en.wikipedia.org/wiki/Fairtrade_Labelling" TargetMode="External"/><Relationship Id="rId13" Type="http://schemas.openxmlformats.org/officeDocument/2006/relationships/hyperlink" Target="https://en.wikipedia.org/wiki/United_States" TargetMode="External"/><Relationship Id="rId3" Type="http://schemas.openxmlformats.org/officeDocument/2006/relationships/hyperlink" Target="https://en.wikipedia.org/wiki/Fairtrade_International#cite_note-1" TargetMode="External"/><Relationship Id="rId7" Type="http://schemas.openxmlformats.org/officeDocument/2006/relationships/hyperlink" Target="https://en.wikipedia.org/wiki/Living_wage" TargetMode="External"/><Relationship Id="rId12" Type="http://schemas.openxmlformats.org/officeDocument/2006/relationships/hyperlink" Target="https://en.wikipedia.org/wiki/Canada" TargetMode="External"/><Relationship Id="rId17" Type="http://schemas.openxmlformats.org/officeDocument/2006/relationships/hyperlink" Target="https://en.wikipedia.org/wiki/Fairtrade_International" TargetMode="External"/><Relationship Id="rId2" Type="http://schemas.openxmlformats.org/officeDocument/2006/relationships/slide" Target="../slides/slide36.xml"/><Relationship Id="rId16" Type="http://schemas.openxmlformats.org/officeDocument/2006/relationships/hyperlink" Target="https://en.wikipedia.org/wiki/New_Zealand" TargetMode="External"/><Relationship Id="rId1" Type="http://schemas.openxmlformats.org/officeDocument/2006/relationships/notesMaster" Target="../notesMasters/notesMaster1.xml"/><Relationship Id="rId6" Type="http://schemas.openxmlformats.org/officeDocument/2006/relationships/hyperlink" Target="https://en.wikipedia.org/wiki/Fairtrade_International#cite_note-2" TargetMode="External"/><Relationship Id="rId11" Type="http://schemas.openxmlformats.org/officeDocument/2006/relationships/hyperlink" Target="https://en.wikipedia.org/wiki/Europe" TargetMode="External"/><Relationship Id="rId5" Type="http://schemas.openxmlformats.org/officeDocument/2006/relationships/hyperlink" Target="https://en.wikipedia.org/wiki/Fair_trade" TargetMode="External"/><Relationship Id="rId15" Type="http://schemas.openxmlformats.org/officeDocument/2006/relationships/hyperlink" Target="https://en.wikipedia.org/wiki/Australia" TargetMode="External"/><Relationship Id="rId10" Type="http://schemas.openxmlformats.org/officeDocument/2006/relationships/hyperlink" Target="https://en.wikipedia.org/wiki/Fairtrade_International#cite_note-3" TargetMode="External"/><Relationship Id="rId4" Type="http://schemas.openxmlformats.org/officeDocument/2006/relationships/hyperlink" Target="https://en.wikipedia.org/wiki/Multistakeholder_governance_model" TargetMode="External"/><Relationship Id="rId9" Type="http://schemas.openxmlformats.org/officeDocument/2006/relationships/hyperlink" Target="https://en.wikipedia.org/wiki/International_Fairtrade_Certification_Mark" TargetMode="External"/><Relationship Id="rId14" Type="http://schemas.openxmlformats.org/officeDocument/2006/relationships/hyperlink" Target="https://en.wikipedia.org/wiki/Japan"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08" name="Google Shape;10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b="1"/>
              <a:t>Voluntary Social Labels</a:t>
            </a:r>
            <a:r>
              <a:rPr lang="de-DE"/>
              <a:t> focus on the social and labor conditions in supply chains. These labels are designed to promote ethical production standards and protect workers' rights.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Like eco-labels, </a:t>
            </a:r>
            <a:r>
              <a:rPr lang="de-DE" b="1"/>
              <a:t>independent certification by third parties</a:t>
            </a:r>
            <a:r>
              <a:rPr lang="de-DE"/>
              <a:t> plays a key role. These third parties assess whether companies comply with established criteria. C</a:t>
            </a:r>
            <a:r>
              <a:rPr lang="de-DE" b="1"/>
              <a:t>riteria are developed transparently</a:t>
            </a:r>
            <a:r>
              <a:rPr lang="de-DE"/>
              <a:t>, often involving consultations with stakeholders to ensure legitimacy and accountability.</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Criteria of social labels are often aligned with the ILO’s core labour standards</a:t>
            </a:r>
            <a:r>
              <a:rPr lang="de-DE"/>
              <a:t>—the International Labour Organisation’s fundamental principles, which include:</a:t>
            </a:r>
            <a:endParaRPr/>
          </a:p>
          <a:p>
            <a:pPr marL="914400" lvl="1" indent="-228600" algn="l" rtl="0">
              <a:lnSpc>
                <a:spcPct val="100000"/>
              </a:lnSpc>
              <a:spcBef>
                <a:spcPts val="0"/>
              </a:spcBef>
              <a:spcAft>
                <a:spcPts val="0"/>
              </a:spcAft>
              <a:buSzPts val="1400"/>
              <a:buNone/>
            </a:pPr>
            <a:r>
              <a:rPr lang="de-DE"/>
              <a:t>The </a:t>
            </a:r>
            <a:r>
              <a:rPr lang="de-DE" b="1"/>
              <a:t>prohibition of forced labour</a:t>
            </a:r>
            <a:endParaRPr/>
          </a:p>
          <a:p>
            <a:pPr marL="914400" lvl="1" indent="-228600" algn="l" rtl="0">
              <a:lnSpc>
                <a:spcPct val="100000"/>
              </a:lnSpc>
              <a:spcBef>
                <a:spcPts val="0"/>
              </a:spcBef>
              <a:spcAft>
                <a:spcPts val="0"/>
              </a:spcAft>
              <a:buSzPts val="1400"/>
              <a:buNone/>
            </a:pPr>
            <a:r>
              <a:rPr lang="de-DE" b="1"/>
              <a:t>Freedom of association</a:t>
            </a:r>
            <a:r>
              <a:rPr lang="de-DE"/>
              <a:t>, including the right to form and join trade unions</a:t>
            </a:r>
            <a:endParaRPr/>
          </a:p>
          <a:p>
            <a:pPr marL="914400" lvl="1" indent="-228600" algn="l" rtl="0">
              <a:lnSpc>
                <a:spcPct val="100000"/>
              </a:lnSpc>
              <a:spcBef>
                <a:spcPts val="0"/>
              </a:spcBef>
              <a:spcAft>
                <a:spcPts val="0"/>
              </a:spcAft>
              <a:buSzPts val="1400"/>
              <a:buNone/>
            </a:pPr>
            <a:r>
              <a:rPr lang="de-DE" b="1"/>
              <a:t>Non-discrimination</a:t>
            </a:r>
            <a:r>
              <a:rPr lang="de-DE"/>
              <a:t> based on race, gender, or skin color</a:t>
            </a:r>
            <a:endParaRPr/>
          </a:p>
          <a:p>
            <a:pPr marL="914400" lvl="1" indent="-228600" algn="l" rtl="0">
              <a:lnSpc>
                <a:spcPct val="100000"/>
              </a:lnSpc>
              <a:spcBef>
                <a:spcPts val="0"/>
              </a:spcBef>
              <a:spcAft>
                <a:spcPts val="0"/>
              </a:spcAft>
              <a:buSzPts val="1400"/>
              <a:buNone/>
            </a:pPr>
            <a:r>
              <a:rPr lang="de-DE" b="1"/>
              <a:t>Equal pay for equal work</a:t>
            </a:r>
            <a:endParaRPr/>
          </a:p>
          <a:p>
            <a:pPr marL="914400" lvl="1" indent="-228600" algn="l" rtl="0">
              <a:lnSpc>
                <a:spcPct val="100000"/>
              </a:lnSpc>
              <a:spcBef>
                <a:spcPts val="0"/>
              </a:spcBef>
              <a:spcAft>
                <a:spcPts val="0"/>
              </a:spcAft>
              <a:buSzPts val="1400"/>
              <a:buNone/>
            </a:pPr>
            <a:r>
              <a:rPr lang="de-DE"/>
              <a:t>And the </a:t>
            </a:r>
            <a:r>
              <a:rPr lang="de-DE" b="1"/>
              <a:t>prohibition of exploitative child labour</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In addition to these core labor standards, </a:t>
            </a:r>
            <a:r>
              <a:rPr lang="de-DE" b="1"/>
              <a:t>Fair Trade</a:t>
            </a:r>
            <a:r>
              <a:rPr lang="de-DE"/>
              <a:t> certifications—go even further:</a:t>
            </a:r>
            <a:endParaRPr/>
          </a:p>
          <a:p>
            <a:pPr marL="914400" lvl="1" indent="-228600" algn="l" rtl="0">
              <a:lnSpc>
                <a:spcPct val="100000"/>
              </a:lnSpc>
              <a:spcBef>
                <a:spcPts val="0"/>
              </a:spcBef>
              <a:spcAft>
                <a:spcPts val="0"/>
              </a:spcAft>
              <a:buSzPts val="1400"/>
              <a:buNone/>
            </a:pPr>
            <a:r>
              <a:rPr lang="de-DE"/>
              <a:t>They guarantee a </a:t>
            </a:r>
            <a:r>
              <a:rPr lang="de-DE" b="1"/>
              <a:t>minimum price and fair remuneration</a:t>
            </a:r>
            <a:r>
              <a:rPr lang="de-DE"/>
              <a:t>, often referred to as living wages</a:t>
            </a:r>
            <a:endParaRPr/>
          </a:p>
          <a:p>
            <a:pPr marL="914400" lvl="1" indent="-228600" algn="l" rtl="0">
              <a:lnSpc>
                <a:spcPct val="100000"/>
              </a:lnSpc>
              <a:spcBef>
                <a:spcPts val="0"/>
              </a:spcBef>
              <a:spcAft>
                <a:spcPts val="0"/>
              </a:spcAft>
              <a:buSzPts val="1400"/>
              <a:buNone/>
            </a:pPr>
            <a:r>
              <a:rPr lang="de-DE"/>
              <a:t>They promote </a:t>
            </a:r>
            <a:r>
              <a:rPr lang="de-DE" b="1"/>
              <a:t>long-term supply contracts</a:t>
            </a:r>
            <a:r>
              <a:rPr lang="de-DE"/>
              <a:t>, providing economic stability for producers</a:t>
            </a:r>
            <a:endParaRPr/>
          </a:p>
          <a:p>
            <a:pPr marL="914400" lvl="1" indent="-228600" algn="l" rtl="0">
              <a:lnSpc>
                <a:spcPct val="100000"/>
              </a:lnSpc>
              <a:spcBef>
                <a:spcPts val="0"/>
              </a:spcBef>
              <a:spcAft>
                <a:spcPts val="0"/>
              </a:spcAft>
              <a:buSzPts val="1400"/>
              <a:buNone/>
            </a:pPr>
            <a:r>
              <a:rPr lang="de-DE" b="1"/>
              <a:t>Pre-financing</a:t>
            </a:r>
            <a:r>
              <a:rPr lang="de-DE"/>
              <a:t> options are often included to support farmers or producers ahead of harvest</a:t>
            </a:r>
            <a:endParaRPr/>
          </a:p>
          <a:p>
            <a:pPr marL="914400" lvl="1" indent="-228600" algn="l" rtl="0">
              <a:lnSpc>
                <a:spcPct val="100000"/>
              </a:lnSpc>
              <a:spcBef>
                <a:spcPts val="0"/>
              </a:spcBef>
              <a:spcAft>
                <a:spcPts val="0"/>
              </a:spcAft>
              <a:buSzPts val="1400"/>
              <a:buNone/>
            </a:pPr>
            <a:r>
              <a:rPr lang="de-DE"/>
              <a:t>And finally, a </a:t>
            </a:r>
            <a:r>
              <a:rPr lang="de-DE" b="1"/>
              <a:t>Fairtrade premium</a:t>
            </a:r>
            <a:r>
              <a:rPr lang="de-DE"/>
              <a:t> is provided, which is used for social projects like education, healthcare, or community development</a:t>
            </a:r>
            <a:endParaRPr/>
          </a:p>
          <a:p>
            <a:pPr marL="457200" marR="0" lvl="0" indent="-228600" algn="l" rtl="0">
              <a:lnSpc>
                <a:spcPct val="100000"/>
              </a:lnSpc>
              <a:spcBef>
                <a:spcPts val="0"/>
              </a:spcBef>
              <a:spcAft>
                <a:spcPts val="0"/>
              </a:spcAft>
              <a:buSzPts val="1400"/>
              <a:buNone/>
            </a:pPr>
            <a:endParaRPr/>
          </a:p>
        </p:txBody>
      </p:sp>
      <p:sp>
        <p:nvSpPr>
          <p:cNvPr id="194" name="Google Shape;19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4" name="Google Shape;20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b="1"/>
              <a:t>Self-Declarations</a:t>
            </a:r>
            <a:r>
              <a:rPr lang="de-DE"/>
              <a:t>, also known as </a:t>
            </a:r>
            <a:r>
              <a:rPr lang="de-DE" b="1"/>
              <a:t>Type II Labels</a:t>
            </a:r>
            <a:r>
              <a:rPr lang="de-DE"/>
              <a:t>. These are different from third-party certifications.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These labels typically refer to </a:t>
            </a:r>
            <a:r>
              <a:rPr lang="de-DE" b="1"/>
              <a:t>product lines of a trading company</a:t>
            </a:r>
            <a:r>
              <a:rPr lang="de-DE"/>
              <a:t> that claim to meet a </a:t>
            </a:r>
            <a:r>
              <a:rPr lang="de-DE" b="1"/>
              <a:t>certain quality standard</a:t>
            </a:r>
            <a:r>
              <a:rPr lang="de-DE"/>
              <a:t>. However, these claims are made </a:t>
            </a:r>
            <a:r>
              <a:rPr lang="de-DE" b="1"/>
              <a:t>by the company itself</a:t>
            </a:r>
            <a:r>
              <a:rPr lang="de-DE"/>
              <a:t>, not verified externally.</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They are </a:t>
            </a:r>
            <a:r>
              <a:rPr lang="de-DE" b="1"/>
              <a:t>used exclusively within the company or a group of affiliated companies</a:t>
            </a:r>
            <a:r>
              <a:rPr lang="de-DE"/>
              <a:t>, meaning the standards and messaging are controlled internally rather than through independent oversight.</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A major distinction is that these claims are </a:t>
            </a:r>
            <a:r>
              <a:rPr lang="de-DE" b="1"/>
              <a:t>not independently certified</a:t>
            </a:r>
            <a:r>
              <a:rPr lang="de-DE"/>
              <a:t>. There’s no external body verifying the environmental or social claims made about the product, which can raise concerns about credibility and consistency.</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Many of these products </a:t>
            </a:r>
            <a:r>
              <a:rPr lang="de-DE" b="1"/>
              <a:t>still offer additional benefits</a:t>
            </a:r>
            <a:r>
              <a:rPr lang="de-DE"/>
              <a:t>, such as being </a:t>
            </a:r>
            <a:r>
              <a:rPr lang="de-DE" b="1"/>
              <a:t>organic or fair trade</a:t>
            </a:r>
            <a:r>
              <a:rPr lang="de-DE"/>
              <a:t>, but the label itself doesn’t guarantee third-party verification of those benefits.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214" name="Google Shape;214;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These labels highlight the </a:t>
            </a:r>
            <a:r>
              <a:rPr lang="de-DE" b="1"/>
              <a:t>geographical origin</a:t>
            </a:r>
            <a:r>
              <a:rPr lang="de-DE"/>
              <a:t> of a product, often associating it with specific qualities, traditions, or reputation from that region.</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They indicate that the product comes from a </a:t>
            </a:r>
            <a:r>
              <a:rPr lang="de-DE" b="1"/>
              <a:t>particular region</a:t>
            </a:r>
            <a:r>
              <a:rPr lang="de-DE"/>
              <a:t>, though it's important to note that the </a:t>
            </a:r>
            <a:r>
              <a:rPr lang="de-DE" b="1"/>
              <a:t>definition of a 'region' can vary</a:t>
            </a:r>
            <a:r>
              <a:rPr lang="de-DE"/>
              <a:t>. It might be a city, a province, or a broader area, depending on the label's criteria.</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These labels can take two main forms:</a:t>
            </a:r>
            <a:endParaRPr/>
          </a:p>
          <a:p>
            <a:pPr marL="914400" lvl="1" indent="-228600" algn="l" rtl="0">
              <a:lnSpc>
                <a:spcPct val="100000"/>
              </a:lnSpc>
              <a:spcBef>
                <a:spcPts val="0"/>
              </a:spcBef>
              <a:spcAft>
                <a:spcPts val="0"/>
              </a:spcAft>
              <a:buSzPts val="1400"/>
              <a:buNone/>
            </a:pPr>
            <a:r>
              <a:rPr lang="de-DE" b="1"/>
              <a:t>State labels</a:t>
            </a:r>
            <a:r>
              <a:rPr lang="de-DE"/>
              <a:t>: Issued by </a:t>
            </a:r>
            <a:r>
              <a:rPr lang="de-DE" b="1"/>
              <a:t>regional authorities</a:t>
            </a:r>
            <a:r>
              <a:rPr lang="de-DE"/>
              <a:t> as part of official programs to promote local goods.</a:t>
            </a:r>
            <a:endParaRPr/>
          </a:p>
          <a:p>
            <a:pPr marL="914400" lvl="1" indent="-228600" algn="l" rtl="0">
              <a:lnSpc>
                <a:spcPct val="100000"/>
              </a:lnSpc>
              <a:spcBef>
                <a:spcPts val="0"/>
              </a:spcBef>
              <a:spcAft>
                <a:spcPts val="0"/>
              </a:spcAft>
              <a:buSzPts val="1400"/>
              <a:buNone/>
            </a:pPr>
            <a:r>
              <a:rPr lang="de-DE"/>
              <a:t>Or they can come from </a:t>
            </a:r>
            <a:r>
              <a:rPr lang="de-DE" b="1"/>
              <a:t>private associations</a:t>
            </a:r>
            <a:r>
              <a:rPr lang="de-DE"/>
              <a:t>, often in the form of </a:t>
            </a:r>
            <a:r>
              <a:rPr lang="de-DE" b="1"/>
              <a:t>regional brands</a:t>
            </a:r>
            <a:r>
              <a:rPr lang="de-DE"/>
              <a:t> created by producer cooperatives or marketing groups.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These labels are especially common in the food and agricultural sectors—think of things like wines, cheeses, or specialty produce—but they can also apply to crafts or other regionally unique products.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Regional labels help promote </a:t>
            </a:r>
            <a:r>
              <a:rPr lang="de-DE" b="1"/>
              <a:t>local identity</a:t>
            </a:r>
            <a:r>
              <a:rPr lang="de-DE"/>
              <a:t>, </a:t>
            </a:r>
            <a:r>
              <a:rPr lang="de-DE" b="1"/>
              <a:t>support local economies</a:t>
            </a:r>
            <a:r>
              <a:rPr lang="de-DE"/>
              <a:t>, and </a:t>
            </a:r>
            <a:r>
              <a:rPr lang="de-DE" b="1"/>
              <a:t>build consumer trust</a:t>
            </a:r>
            <a:r>
              <a:rPr lang="de-DE"/>
              <a:t> in the origin and quality of products.</a:t>
            </a:r>
            <a:endParaRPr/>
          </a:p>
          <a:p>
            <a:pPr marL="457200" marR="0" lvl="0" indent="-228600" algn="l" rtl="0">
              <a:lnSpc>
                <a:spcPct val="100000"/>
              </a:lnSpc>
              <a:spcBef>
                <a:spcPts val="0"/>
              </a:spcBef>
              <a:spcAft>
                <a:spcPts val="0"/>
              </a:spcAft>
              <a:buSzPts val="1400"/>
              <a:buNone/>
            </a:pPr>
            <a:endParaRPr/>
          </a:p>
        </p:txBody>
      </p:sp>
      <p:sp>
        <p:nvSpPr>
          <p:cNvPr id="222" name="Google Shape;22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b="1"/>
              <a:t>Company or production site-related certifications</a:t>
            </a:r>
            <a:r>
              <a:rPr lang="de-DE"/>
              <a:t> are part of broader </a:t>
            </a:r>
            <a:r>
              <a:rPr lang="de-DE" b="1"/>
              <a:t>process management systems</a:t>
            </a:r>
            <a:r>
              <a:rPr lang="de-DE"/>
              <a:t> rather than product-specific labels.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These certifications evaluate how a company or a production site </a:t>
            </a:r>
            <a:r>
              <a:rPr lang="de-DE" b="1"/>
              <a:t>manages its processes</a:t>
            </a:r>
            <a:r>
              <a:rPr lang="de-DE"/>
              <a:t>—whether environmental, social, or ethical. The emphasis is on improving internal systems, practices, and accountability rather than certifying a specific product.</a:t>
            </a:r>
            <a:endParaRPr/>
          </a:p>
          <a:p>
            <a:pPr marL="457200" marR="0" lvl="0" indent="-228600" algn="l" rtl="0">
              <a:lnSpc>
                <a:spcPct val="100000"/>
              </a:lnSpc>
              <a:spcBef>
                <a:spcPts val="0"/>
              </a:spcBef>
              <a:spcAft>
                <a:spcPts val="0"/>
              </a:spcAft>
              <a:buSzPts val="1400"/>
              <a:buNone/>
            </a:pPr>
            <a:endParaRPr b="1"/>
          </a:p>
          <a:p>
            <a:pPr marL="457200" marR="0" lvl="0" indent="-228600" algn="l" rtl="0">
              <a:lnSpc>
                <a:spcPct val="100000"/>
              </a:lnSpc>
              <a:spcBef>
                <a:spcPts val="0"/>
              </a:spcBef>
              <a:spcAft>
                <a:spcPts val="0"/>
              </a:spcAft>
              <a:buSzPts val="1400"/>
              <a:buNone/>
            </a:pPr>
            <a:r>
              <a:rPr lang="de-DE" b="1"/>
              <a:t>Examples</a:t>
            </a:r>
            <a:r>
              <a:rPr lang="de-DE"/>
              <a:t>:</a:t>
            </a:r>
            <a:endParaRPr/>
          </a:p>
          <a:p>
            <a:pPr marL="914400" lvl="1" indent="-228600" algn="l" rtl="0">
              <a:lnSpc>
                <a:spcPct val="100000"/>
              </a:lnSpc>
              <a:spcBef>
                <a:spcPts val="0"/>
              </a:spcBef>
              <a:spcAft>
                <a:spcPts val="0"/>
              </a:spcAft>
              <a:buSzPts val="1400"/>
              <a:buNone/>
            </a:pPr>
            <a:r>
              <a:rPr lang="de-DE" b="1"/>
              <a:t>EMAS</a:t>
            </a:r>
            <a:r>
              <a:rPr lang="de-DE"/>
              <a:t>: The </a:t>
            </a:r>
            <a:r>
              <a:rPr lang="de-DE" i="1"/>
              <a:t>Eco-Management and Audit Scheme</a:t>
            </a:r>
            <a:r>
              <a:rPr lang="de-DE"/>
              <a:t> is a voluntary EU initiative designed to improve companies' environmental performance. It supports organizations in evaluating, reporting, and improving their environmental impact through regular audits and transparent communication.</a:t>
            </a:r>
            <a:endParaRPr/>
          </a:p>
          <a:p>
            <a:pPr marL="914400" lvl="1" indent="-228600" algn="l" rtl="0">
              <a:lnSpc>
                <a:spcPct val="100000"/>
              </a:lnSpc>
              <a:spcBef>
                <a:spcPts val="0"/>
              </a:spcBef>
              <a:spcAft>
                <a:spcPts val="0"/>
              </a:spcAft>
              <a:buSzPts val="1400"/>
              <a:buNone/>
            </a:pPr>
            <a:r>
              <a:rPr lang="de-DE" b="1"/>
              <a:t>SA8000</a:t>
            </a:r>
            <a:r>
              <a:rPr lang="de-DE"/>
              <a:t>: This is a globally recognized standard for decent working conditions, developed by Social Accountability International. It is based on </a:t>
            </a:r>
            <a:r>
              <a:rPr lang="de-DE" b="1"/>
              <a:t>ILO core labour standards</a:t>
            </a:r>
            <a:r>
              <a:rPr lang="de-DE"/>
              <a:t> and covers issues such as child labor, forced labor, health and safety, and fair remuneration.</a:t>
            </a:r>
            <a:endParaRPr/>
          </a:p>
          <a:p>
            <a:pPr marL="914400" lvl="1" indent="-228600" algn="l" rtl="0">
              <a:lnSpc>
                <a:spcPct val="100000"/>
              </a:lnSpc>
              <a:spcBef>
                <a:spcPts val="0"/>
              </a:spcBef>
              <a:spcAft>
                <a:spcPts val="0"/>
              </a:spcAft>
              <a:buSzPts val="1400"/>
              <a:buNone/>
            </a:pPr>
            <a:r>
              <a:rPr lang="de-DE" b="1"/>
              <a:t>Fair Wear Foundation</a:t>
            </a:r>
            <a:r>
              <a:rPr lang="de-DE"/>
              <a:t>: Focused specifically on the </a:t>
            </a:r>
            <a:r>
              <a:rPr lang="de-DE" b="1"/>
              <a:t>textile sector</a:t>
            </a:r>
            <a:r>
              <a:rPr lang="de-DE"/>
              <a:t>, this initiative aims to improve </a:t>
            </a:r>
            <a:r>
              <a:rPr lang="de-DE" b="1"/>
              <a:t>labour conditions in garment supply chains</a:t>
            </a:r>
            <a:r>
              <a:rPr lang="de-DE"/>
              <a:t>. It works with brands, factories, and other stakeholders to implement fair labor practices throughout the production process</a:t>
            </a:r>
            <a:endParaRPr/>
          </a:p>
          <a:p>
            <a:pPr marL="457200" marR="0" lvl="0" indent="-228600" algn="l" rtl="0">
              <a:lnSpc>
                <a:spcPct val="100000"/>
              </a:lnSpc>
              <a:spcBef>
                <a:spcPts val="0"/>
              </a:spcBef>
              <a:spcAft>
                <a:spcPts val="0"/>
              </a:spcAft>
              <a:buSzPts val="1400"/>
              <a:buNone/>
            </a:pPr>
            <a:endParaRPr/>
          </a:p>
        </p:txBody>
      </p:sp>
      <p:sp>
        <p:nvSpPr>
          <p:cNvPr id="231" name="Google Shape;231;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3" name="Google Shape;24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64" name="Google Shape;264;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This slide outlines the conditions under which labels can be used in public procurement to demonstrate compliance with specific requirements — such as environmental, social, or ethical standards.</a:t>
            </a:r>
            <a:endParaRPr b="1"/>
          </a:p>
          <a:p>
            <a:pPr marL="457200" marR="0" lvl="0" indent="-228600" algn="l" rtl="0">
              <a:lnSpc>
                <a:spcPct val="100000"/>
              </a:lnSpc>
              <a:spcBef>
                <a:spcPts val="0"/>
              </a:spcBef>
              <a:spcAft>
                <a:spcPts val="0"/>
              </a:spcAft>
              <a:buSzPts val="1400"/>
              <a:buNone/>
            </a:pPr>
            <a:endParaRPr b="1"/>
          </a:p>
          <a:p>
            <a:pPr marL="457200" marR="0" lvl="0" indent="-228600" algn="l" rtl="0">
              <a:lnSpc>
                <a:spcPct val="100000"/>
              </a:lnSpc>
              <a:spcBef>
                <a:spcPts val="0"/>
              </a:spcBef>
              <a:spcAft>
                <a:spcPts val="0"/>
              </a:spcAft>
              <a:buSzPts val="1400"/>
              <a:buNone/>
            </a:pPr>
            <a:r>
              <a:rPr lang="de-DE" b="1"/>
              <a:t>Point 1: "They only concern criteria which are linked to the subject matter of the contract"</a:t>
            </a:r>
            <a:br>
              <a:rPr lang="de-DE"/>
            </a:br>
            <a:r>
              <a:rPr lang="de-DE"/>
              <a:t>Any label requirements must directly relate to what is being purchased. For example, if the contract is for office furniture, the label must reflect attributes relevant to furniture — not the company’s unrelated activities.</a:t>
            </a:r>
            <a:endParaRPr/>
          </a:p>
          <a:p>
            <a:pPr marL="457200" marR="0" lvl="0" indent="-228600" algn="l" rtl="0">
              <a:lnSpc>
                <a:spcPct val="100000"/>
              </a:lnSpc>
              <a:spcBef>
                <a:spcPts val="0"/>
              </a:spcBef>
              <a:spcAft>
                <a:spcPts val="0"/>
              </a:spcAft>
              <a:buSzPts val="1400"/>
              <a:buNone/>
            </a:pPr>
            <a:r>
              <a:rPr lang="de-DE" b="1"/>
              <a:t>Point 2: "They are based on objectively verifiable and non-discriminatory criteria"</a:t>
            </a:r>
            <a:br>
              <a:rPr lang="de-DE"/>
            </a:br>
            <a:r>
              <a:rPr lang="de-DE"/>
              <a:t>Criteria must be measurable and fair. This ensures all potential suppliers have equal opportunity to meet the requirements, without bias.</a:t>
            </a:r>
            <a:endParaRPr/>
          </a:p>
          <a:p>
            <a:pPr marL="457200" marR="0" lvl="0" indent="-228600" algn="l" rtl="0">
              <a:lnSpc>
                <a:spcPct val="100000"/>
              </a:lnSpc>
              <a:spcBef>
                <a:spcPts val="0"/>
              </a:spcBef>
              <a:spcAft>
                <a:spcPts val="0"/>
              </a:spcAft>
              <a:buSzPts val="1400"/>
              <a:buNone/>
            </a:pPr>
            <a:r>
              <a:rPr lang="de-DE" b="1"/>
              <a:t>Point 3: "They are established using an open and transparent procedure..."</a:t>
            </a:r>
            <a:br>
              <a:rPr lang="de-DE"/>
            </a:br>
            <a:r>
              <a:rPr lang="de-DE"/>
              <a:t>Importance of stakeholder involvement. Labels should be created through a transparent process that includes input from various groups — such as government, NGOs, industry, and consumers — to ensure legitimacy and broad acceptance.</a:t>
            </a:r>
            <a:endParaRPr/>
          </a:p>
          <a:p>
            <a:pPr marL="457200" marR="0" lvl="0" indent="-228600" algn="l" rtl="0">
              <a:lnSpc>
                <a:spcPct val="100000"/>
              </a:lnSpc>
              <a:spcBef>
                <a:spcPts val="0"/>
              </a:spcBef>
              <a:spcAft>
                <a:spcPts val="0"/>
              </a:spcAft>
              <a:buSzPts val="1400"/>
              <a:buNone/>
            </a:pPr>
            <a:r>
              <a:rPr lang="de-DE" b="1"/>
              <a:t>Point 4: "They are accessible to all interested parties"</a:t>
            </a:r>
            <a:br>
              <a:rPr lang="de-DE"/>
            </a:br>
            <a:r>
              <a:rPr lang="de-DE"/>
              <a:t>Labels must not be exclusive. All potential suppliers must be able to access the label information and the process for obtaining it.</a:t>
            </a:r>
            <a:endParaRPr/>
          </a:p>
          <a:p>
            <a:pPr marL="457200" marR="0" lvl="0" indent="-228600" algn="l" rtl="0">
              <a:lnSpc>
                <a:spcPct val="100000"/>
              </a:lnSpc>
              <a:spcBef>
                <a:spcPts val="0"/>
              </a:spcBef>
              <a:spcAft>
                <a:spcPts val="0"/>
              </a:spcAft>
              <a:buSzPts val="1400"/>
              <a:buNone/>
            </a:pPr>
            <a:r>
              <a:rPr lang="de-DE" b="1"/>
              <a:t>Point 5: "They are set by a third party..."</a:t>
            </a:r>
            <a:br>
              <a:rPr lang="de-DE"/>
            </a:br>
            <a:r>
              <a:rPr lang="de-DE"/>
              <a:t>The economic operator (i.e., the supplier) must not have control over the organisation issuing the label. This guarantees independence and credibility of the label.</a:t>
            </a:r>
            <a:endParaRPr/>
          </a:p>
          <a:p>
            <a:pPr marL="457200" marR="0" lvl="0" indent="-228600" algn="l" rtl="0">
              <a:lnSpc>
                <a:spcPct val="100000"/>
              </a:lnSpc>
              <a:spcBef>
                <a:spcPts val="0"/>
              </a:spcBef>
              <a:spcAft>
                <a:spcPts val="0"/>
              </a:spcAft>
              <a:buSzPts val="1400"/>
              <a:buNone/>
            </a:pPr>
            <a:endParaRPr/>
          </a:p>
        </p:txBody>
      </p:sp>
      <p:sp>
        <p:nvSpPr>
          <p:cNvPr id="272" name="Google Shape;272;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a:t>This illustrates point 5 of the former slide – a self certification does not fulfill the requirements </a:t>
            </a:r>
            <a:r>
              <a:rPr lang="de-DE" sz="1200" b="0" i="0" u="none" strike="noStrike" cap="none">
                <a:solidFill>
                  <a:schemeClr val="dk1"/>
                </a:solidFill>
                <a:latin typeface="Calibri"/>
                <a:ea typeface="Calibri"/>
                <a:cs typeface="Calibri"/>
                <a:sym typeface="Calibri"/>
              </a:rPr>
              <a:t>of Article 43 of Directive  2014/24/EU on public procurement and can thus not be used in the procurement procedure as means of verifying compliance</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p:txBody>
      </p:sp>
      <p:sp>
        <p:nvSpPr>
          <p:cNvPr id="279" name="Google Shape;27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b="0"/>
              <a:t>A general reference to a label is only possible when the product or service has to fulfil all criteria of the label. If only certain criteria have to be fulfilled, then these requirements must be specified in the tender documents.</a:t>
            </a:r>
            <a:endParaRPr/>
          </a:p>
          <a:p>
            <a:pPr marL="457200" marR="0" lvl="0" indent="-228600" algn="l" rtl="0">
              <a:lnSpc>
                <a:spcPct val="100000"/>
              </a:lnSpc>
              <a:spcBef>
                <a:spcPts val="0"/>
              </a:spcBef>
              <a:spcAft>
                <a:spcPts val="0"/>
              </a:spcAft>
              <a:buSzPts val="1400"/>
              <a:buNone/>
            </a:pPr>
            <a:endParaRPr b="0"/>
          </a:p>
          <a:p>
            <a:pPr marL="457200" marR="0" lvl="0" indent="-228600" algn="l" rtl="0">
              <a:lnSpc>
                <a:spcPct val="100000"/>
              </a:lnSpc>
              <a:spcBef>
                <a:spcPts val="0"/>
              </a:spcBef>
              <a:spcAft>
                <a:spcPts val="0"/>
              </a:spcAft>
              <a:buSzPts val="1400"/>
              <a:buNone/>
            </a:pPr>
            <a:r>
              <a:rPr lang="de-DE" b="1"/>
              <a:t>Other equivalent labels must be accepted - </a:t>
            </a:r>
            <a:r>
              <a:rPr lang="de-DE"/>
              <a:t>If a supplier has a different label that meets the same standards, the buyer has to accept it.</a:t>
            </a:r>
            <a:br>
              <a:rPr lang="de-DE"/>
            </a:br>
            <a:endParaRPr/>
          </a:p>
          <a:p>
            <a:pPr marL="457200" marR="0" lvl="0" indent="-228600" algn="l" rtl="0">
              <a:lnSpc>
                <a:spcPct val="100000"/>
              </a:lnSpc>
              <a:spcBef>
                <a:spcPts val="0"/>
              </a:spcBef>
              <a:spcAft>
                <a:spcPts val="0"/>
              </a:spcAft>
              <a:buSzPts val="1400"/>
              <a:buNone/>
            </a:pPr>
            <a:r>
              <a:rPr lang="de-DE" b="1"/>
              <a:t>Other evidence can also be accepted — but only in special cases: </a:t>
            </a:r>
            <a:r>
              <a:rPr lang="de-DE"/>
              <a:t>If a supplier couldn’t get the label for reasons beyond their control, they must be allowed to prove they meet the requirements in another way. This might be the case if the label wasn’t available in their country or the supplier is new on the market and the process took too long despite their efforts</a:t>
            </a:r>
            <a:endParaRPr/>
          </a:p>
          <a:p>
            <a:pPr marL="457200" marR="0" lvl="0" indent="-228600" algn="l" rtl="0">
              <a:lnSpc>
                <a:spcPct val="100000"/>
              </a:lnSpc>
              <a:spcBef>
                <a:spcPts val="0"/>
              </a:spcBef>
              <a:spcAft>
                <a:spcPts val="0"/>
              </a:spcAft>
              <a:buSzPts val="1400"/>
              <a:buNone/>
            </a:pPr>
            <a:endParaRPr/>
          </a:p>
        </p:txBody>
      </p:sp>
      <p:sp>
        <p:nvSpPr>
          <p:cNvPr id="290" name="Google Shape;290;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Type 1 labels are considered the most trustworthy. They are based on a multi-criteria approach, meaning they evaluate products or services across a range of environmental and/or social aspects, rather than just one factor. The criteria are developed in consultation with a broad group of stakeholders, including government bodies, consumer representatives, industry experts and civil society organisations. They are also awarded by independent certification and testing bodies to help ensure impartiality and credibility. </a:t>
            </a:r>
            <a:endParaRPr/>
          </a:p>
          <a:p>
            <a:pPr marL="457200" marR="0" lvl="0" indent="-228600" algn="l" rtl="0">
              <a:lnSpc>
                <a:spcPct val="100000"/>
              </a:lnSpc>
              <a:spcBef>
                <a:spcPts val="0"/>
              </a:spcBef>
              <a:spcAft>
                <a:spcPts val="0"/>
              </a:spcAft>
              <a:buSzPts val="1400"/>
              <a:buNone/>
            </a:pPr>
            <a:r>
              <a:rPr lang="de-DE"/>
              <a:t>Examples: The EU Ecolabel and the Blue Angel are well-established Type 1 labels recognised across the EU.2.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Unlike Type 1 labels, private labels issued by NGOs, industry groups or associations can vary widely in terms of quality and credibility. As these labels are not always based on standardised, transparent procedures, it is not possible to make a general statement about their reliability. Each label must be assessed on a case-by-case basis using clear, objective criteria.</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Quick check on label reliability</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These guiding questions can be used to quickly assess the reliability of any label:</a:t>
            </a:r>
            <a:endParaRPr/>
          </a:p>
          <a:p>
            <a:pPr marL="457200" marR="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Font typeface="Calibri"/>
              <a:buChar char="-"/>
            </a:pPr>
            <a:r>
              <a:rPr lang="de-DE"/>
              <a:t>Are the criteria well-founded and developed transparently and inclusively? This ensures that the label reflects broad societal interests and not just the view of one organisation.</a:t>
            </a:r>
            <a:endParaRPr/>
          </a:p>
          <a:p>
            <a:pPr marL="457200" lvl="0" indent="-228600" algn="l" rtl="0">
              <a:lnSpc>
                <a:spcPct val="100000"/>
              </a:lnSpc>
              <a:spcBef>
                <a:spcPts val="0"/>
              </a:spcBef>
              <a:spcAft>
                <a:spcPts val="0"/>
              </a:spcAft>
              <a:buSzPts val="1400"/>
              <a:buFont typeface="Calibri"/>
              <a:buChar char="-"/>
            </a:pPr>
            <a:r>
              <a:rPr lang="de-DE"/>
              <a:t>Are the award criteria publicly accessible? If the criteria are not open and available, transparency is lacking and the label's legitimacy is questionable.</a:t>
            </a:r>
            <a:endParaRPr/>
          </a:p>
          <a:p>
            <a:pPr marL="457200" lvl="0" indent="-228600" algn="l" rtl="0">
              <a:lnSpc>
                <a:spcPct val="100000"/>
              </a:lnSpc>
              <a:spcBef>
                <a:spcPts val="0"/>
              </a:spcBef>
              <a:spcAft>
                <a:spcPts val="0"/>
              </a:spcAft>
              <a:buSzPts val="1400"/>
              <a:buFont typeface="Calibri"/>
              <a:buChar char="-"/>
            </a:pPr>
            <a:r>
              <a:rPr lang="de-DE"/>
              <a:t>Is there an independent external audit? Third-party verification is a key indicator of trustworthiness.</a:t>
            </a:r>
            <a:endParaRPr/>
          </a:p>
          <a:p>
            <a:pPr marL="457200" lvl="0" indent="-228600" algn="l" rtl="0">
              <a:lnSpc>
                <a:spcPct val="100000"/>
              </a:lnSpc>
              <a:spcBef>
                <a:spcPts val="0"/>
              </a:spcBef>
              <a:spcAft>
                <a:spcPts val="0"/>
              </a:spcAft>
              <a:buSzPts val="1400"/>
              <a:buFont typeface="Calibri"/>
              <a:buChar char="-"/>
            </a:pPr>
            <a:r>
              <a:rPr lang="de-DE"/>
              <a:t>How transparent is the certification process towards consumers? Are test results published and are violations or issues made public? A credible label should communicate openly, including when things go wrong.</a:t>
            </a:r>
            <a:endParaRPr/>
          </a:p>
        </p:txBody>
      </p:sp>
      <p:sp>
        <p:nvSpPr>
          <p:cNvPr id="298" name="Google Shape;298;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The criteria of the labels can be used to formulate the requirements and specifications of a contract.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A general reference to a label and its criteria can be made in the case the product or service has to fulfil all criteria. In this case it can be specified that „the product must fulfil the criteria of the Fairtrade label”, and a reference or a link to a website where these criteria can be found must be provided.</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If the product has to fulfil only specific criteria from a label, these must be mentioned.</a:t>
            </a:r>
            <a:endParaRPr/>
          </a:p>
        </p:txBody>
      </p:sp>
      <p:sp>
        <p:nvSpPr>
          <p:cNvPr id="311" name="Google Shape;31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The tendering authority may request certification bearing a specific label to prove compliance with the tender criteria. Example: Products certified with the Blue Angel.</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Equivalent labels must be accepted. If a supplier has a different label that meets the same standards, the buyer must accept it.</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Other evidence may only be accepted in special cases. If a supplier could not obtain the label due to circumstances beyond their control, they should be permitted to demonstrate that they meet the requirements in another way. This may be because the label was unavailable in their country, or because the supplier is new to the market and the process took too long despite their efforts.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Bidders must provide evidence that the label they present is equivalent to the label requested by the tendering authority. The tendering authority may specify when another label is equivalent, for example when it fulfils a specific criterion.</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323" name="Google Shape;323;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An Environmental Management System (EMS) can be required as part of the technical and professional capacity of bidders — in line with public procurement rules.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EMS as part of technical and professional capacity</a:t>
            </a:r>
            <a:br>
              <a:rPr lang="de-DE"/>
            </a:br>
            <a:r>
              <a:rPr lang="de-DE"/>
              <a:t>Public buyers can require bidders to demonstrate that they have the necessary technical and professional ability to carry out a contract. One way to do this — especially for contracts with environmental relevance — is to ask for an </a:t>
            </a:r>
            <a:r>
              <a:rPr lang="de-DE" b="1"/>
              <a:t>Environmental Management System</a:t>
            </a:r>
            <a:r>
              <a:rPr lang="de-DE"/>
              <a:t> (such as ISO 14001 or EMAS).</a:t>
            </a:r>
            <a:endParaRPr/>
          </a:p>
          <a:p>
            <a:pPr marL="457200" marR="0" lvl="0" indent="-228600" algn="l" rtl="0">
              <a:lnSpc>
                <a:spcPct val="100000"/>
              </a:lnSpc>
              <a:spcBef>
                <a:spcPts val="0"/>
              </a:spcBef>
              <a:spcAft>
                <a:spcPts val="0"/>
              </a:spcAft>
              <a:buSzPts val="1400"/>
              <a:buNone/>
            </a:pPr>
            <a:r>
              <a:rPr lang="de-DE"/>
              <a:t>This is a </a:t>
            </a:r>
            <a:r>
              <a:rPr lang="de-DE" b="1"/>
              <a:t>selection criterion</a:t>
            </a:r>
            <a:r>
              <a:rPr lang="de-DE"/>
              <a:t> — part of the eligibility check.</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Key legal requirement: Link to the subject matter</a:t>
            </a:r>
            <a:br>
              <a:rPr lang="de-DE"/>
            </a:br>
            <a:r>
              <a:rPr lang="de-DE"/>
              <a:t>It is essential that this requirement is </a:t>
            </a:r>
            <a:r>
              <a:rPr lang="de-DE" b="1"/>
              <a:t>linked to the subject matter of the contract</a:t>
            </a:r>
            <a:r>
              <a:rPr lang="de-DE"/>
              <a:t> and is </a:t>
            </a:r>
            <a:r>
              <a:rPr lang="de-DE" b="1"/>
              <a:t>proportionate</a:t>
            </a:r>
            <a:r>
              <a:rPr lang="de-DE"/>
              <a:t> — meaning it must make sense given the </a:t>
            </a:r>
            <a:r>
              <a:rPr lang="de-DE" b="1"/>
              <a:t>scope and nature of the contract</a:t>
            </a:r>
            <a:r>
              <a:rPr lang="de-DE"/>
              <a:t>.</a:t>
            </a:r>
            <a:endParaRPr/>
          </a:p>
          <a:p>
            <a:pPr marL="457200" marR="0" lvl="0" indent="-228600" algn="l" rtl="0">
              <a:lnSpc>
                <a:spcPct val="100000"/>
              </a:lnSpc>
              <a:spcBef>
                <a:spcPts val="0"/>
              </a:spcBef>
              <a:spcAft>
                <a:spcPts val="0"/>
              </a:spcAft>
              <a:buSzPts val="1400"/>
              <a:buNone/>
            </a:pPr>
            <a:r>
              <a:rPr lang="de-DE"/>
              <a:t>You cannot just ask for EMS from all bidders in all situations — it must be relevant and justifiable.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When is this link justified?</a:t>
            </a:r>
            <a:br>
              <a:rPr lang="de-DE"/>
            </a:br>
            <a:r>
              <a:rPr lang="de-DE"/>
              <a:t>You can assume a valid connection </a:t>
            </a:r>
            <a:r>
              <a:rPr lang="de-DE" b="1"/>
              <a:t>if the contract involves compliance with environmental standards</a:t>
            </a:r>
            <a:r>
              <a:rPr lang="de-DE"/>
              <a:t> or </a:t>
            </a:r>
            <a:r>
              <a:rPr lang="de-DE" b="1"/>
              <a:t>requires specific environmental behavior</a:t>
            </a:r>
            <a:r>
              <a:rPr lang="de-DE"/>
              <a:t> from the contractor during execution.</a:t>
            </a:r>
            <a:endParaRPr/>
          </a:p>
          <a:p>
            <a:pPr marL="457200" marR="0" lvl="0" indent="-228600" algn="l" rtl="0">
              <a:lnSpc>
                <a:spcPct val="100000"/>
              </a:lnSpc>
              <a:spcBef>
                <a:spcPts val="0"/>
              </a:spcBef>
              <a:spcAft>
                <a:spcPts val="0"/>
              </a:spcAft>
              <a:buSzPts val="1400"/>
              <a:buNone/>
            </a:pPr>
            <a:r>
              <a:rPr lang="de-DE"/>
              <a:t>For example, if the contractor needs to manage emissions, reduce waste, handle hazardous substances, or use eco-friendly procedures — having an EMS is directly relevant.</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Examples of appropriate contract types</a:t>
            </a:r>
            <a:br>
              <a:rPr lang="de-DE"/>
            </a:br>
            <a:r>
              <a:rPr lang="de-DE"/>
              <a:t>This requirement is especially suitable for contracts in areas such as:</a:t>
            </a:r>
            <a:endParaRPr/>
          </a:p>
          <a:p>
            <a:pPr marL="457200" marR="0" lvl="0" indent="-228600" algn="l" rtl="0">
              <a:lnSpc>
                <a:spcPct val="100000"/>
              </a:lnSpc>
              <a:spcBef>
                <a:spcPts val="0"/>
              </a:spcBef>
              <a:spcAft>
                <a:spcPts val="0"/>
              </a:spcAft>
              <a:buSzPts val="1400"/>
              <a:buNone/>
            </a:pPr>
            <a:r>
              <a:rPr lang="de-DE" b="1"/>
              <a:t>Transportation services</a:t>
            </a:r>
            <a:r>
              <a:rPr lang="de-DE"/>
              <a:t> (e.g., local public transport where emission reduction is a goal)</a:t>
            </a:r>
            <a:endParaRPr/>
          </a:p>
          <a:p>
            <a:pPr marL="457200" marR="0" lvl="0" indent="-228600" algn="l" rtl="0">
              <a:lnSpc>
                <a:spcPct val="100000"/>
              </a:lnSpc>
              <a:spcBef>
                <a:spcPts val="0"/>
              </a:spcBef>
              <a:spcAft>
                <a:spcPts val="0"/>
              </a:spcAft>
              <a:buSzPts val="1400"/>
              <a:buNone/>
            </a:pPr>
            <a:r>
              <a:rPr lang="de-DE" b="1"/>
              <a:t>Cleaning services</a:t>
            </a:r>
            <a:r>
              <a:rPr lang="de-DE"/>
              <a:t> (due to use of chemicals and waste handling)</a:t>
            </a:r>
            <a:endParaRPr/>
          </a:p>
          <a:p>
            <a:pPr marL="457200" marR="0" lvl="0" indent="-228600" algn="l" rtl="0">
              <a:lnSpc>
                <a:spcPct val="100000"/>
              </a:lnSpc>
              <a:spcBef>
                <a:spcPts val="0"/>
              </a:spcBef>
              <a:spcAft>
                <a:spcPts val="0"/>
              </a:spcAft>
              <a:buSzPts val="1400"/>
              <a:buNone/>
            </a:pPr>
            <a:r>
              <a:rPr lang="de-DE" b="1"/>
              <a:t>Waste management</a:t>
            </a:r>
            <a:endParaRPr/>
          </a:p>
          <a:p>
            <a:pPr marL="457200" marR="0" lvl="0" indent="-228600" algn="l" rtl="0">
              <a:lnSpc>
                <a:spcPct val="100000"/>
              </a:lnSpc>
              <a:spcBef>
                <a:spcPts val="0"/>
              </a:spcBef>
              <a:spcAft>
                <a:spcPts val="0"/>
              </a:spcAft>
              <a:buSzPts val="1400"/>
              <a:buNone/>
            </a:pPr>
            <a:r>
              <a:rPr lang="de-DE" b="1"/>
              <a:t>Construction services</a:t>
            </a:r>
            <a:endParaRPr/>
          </a:p>
          <a:p>
            <a:pPr marL="457200" marR="0" lvl="0" indent="-228600" algn="l" rtl="0">
              <a:lnSpc>
                <a:spcPct val="100000"/>
              </a:lnSpc>
              <a:spcBef>
                <a:spcPts val="0"/>
              </a:spcBef>
              <a:spcAft>
                <a:spcPts val="0"/>
              </a:spcAft>
              <a:buSzPts val="1400"/>
              <a:buNone/>
            </a:pPr>
            <a:r>
              <a:rPr lang="de-DE" b="1"/>
              <a:t>Building maintenance or renovation</a:t>
            </a:r>
            <a:endParaRPr/>
          </a:p>
          <a:p>
            <a:pPr marL="457200" marR="0" lvl="0" indent="-228600" algn="l" rtl="0">
              <a:lnSpc>
                <a:spcPct val="100000"/>
              </a:lnSpc>
              <a:spcBef>
                <a:spcPts val="0"/>
              </a:spcBef>
              <a:spcAft>
                <a:spcPts val="0"/>
              </a:spcAft>
              <a:buSzPts val="1400"/>
              <a:buNone/>
            </a:pPr>
            <a:r>
              <a:rPr lang="de-DE" b="1"/>
              <a:t>Procurement of chemicals</a:t>
            </a:r>
            <a:endParaRPr/>
          </a:p>
          <a:p>
            <a:pPr marL="457200" marR="0" lvl="0" indent="-228600" algn="l" rtl="0">
              <a:lnSpc>
                <a:spcPct val="100000"/>
              </a:lnSpc>
              <a:spcBef>
                <a:spcPts val="0"/>
              </a:spcBef>
              <a:spcAft>
                <a:spcPts val="0"/>
              </a:spcAft>
              <a:buSzPts val="1400"/>
              <a:buNone/>
            </a:pPr>
            <a:r>
              <a:rPr lang="de-DE"/>
              <a:t>In these cases, an EMS can demonstrate that the bidder has systems in place to meet environmental obligations effectively and consistently.</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335" name="Google Shape;335;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46" name="Google Shape;346;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88" name="Google Shape;388;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sz="1200" b="0" i="0" u="none" strike="noStrike" cap="none">
                <a:solidFill>
                  <a:schemeClr val="dk1"/>
                </a:solidFill>
                <a:latin typeface="Calibri"/>
                <a:ea typeface="Calibri"/>
                <a:cs typeface="Calibri"/>
                <a:sym typeface="Calibri"/>
              </a:rPr>
              <a:t>The European Commission sets EU Ecolabel criteria for different categories of  products to minimise their environmental impacts over their entire lifecycle, while guaranteeing their high quality. Because each product category is different, the criteria are tailored to address their unique characteristics.</a:t>
            </a:r>
            <a:endParaRPr/>
          </a:p>
          <a:p>
            <a:pPr marL="457200" marR="0" lvl="0" indent="-228600" algn="l" rtl="0">
              <a:lnSpc>
                <a:spcPct val="100000"/>
              </a:lnSpc>
              <a:spcBef>
                <a:spcPts val="0"/>
              </a:spcBef>
              <a:spcAft>
                <a:spcPts val="0"/>
              </a:spcAft>
              <a:buSzPts val="1400"/>
              <a:buNone/>
            </a:pPr>
            <a:r>
              <a:rPr lang="de-DE" sz="1200" b="0" i="0" u="none" strike="noStrike" cap="none">
                <a:solidFill>
                  <a:schemeClr val="dk1"/>
                </a:solidFill>
                <a:latin typeface="Calibri"/>
                <a:ea typeface="Calibri"/>
                <a:cs typeface="Calibri"/>
                <a:sym typeface="Calibri"/>
              </a:rPr>
              <a:t>All criteria are developed in consultation with key stakeholders, including consumer associations and experts in the relevant field. They are periodically revised by the EU Ecolabelling Board (EUEB), which takes into account technical innovations or market changes to ensure they are up to date, robust, and trustworthy. </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200" b="0" i="0" u="none" strike="noStrike" cap="none">
                <a:solidFill>
                  <a:schemeClr val="dk1"/>
                </a:solidFill>
                <a:latin typeface="Calibri"/>
                <a:ea typeface="Calibri"/>
                <a:cs typeface="Calibri"/>
                <a:sym typeface="Calibri"/>
              </a:rPr>
              <a:t>In accordance with the provisions of Article 4 of the </a:t>
            </a: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Regulation (EC) No 66/2010 on the EU Ecolabel</a:t>
            </a:r>
            <a:r>
              <a:rPr lang="de-DE" sz="1200" b="0" i="0" u="none" strike="noStrike" cap="none">
                <a:solidFill>
                  <a:schemeClr val="dk1"/>
                </a:solidFill>
                <a:latin typeface="Calibri"/>
                <a:ea typeface="Calibri"/>
                <a:cs typeface="Calibri"/>
                <a:sym typeface="Calibri"/>
              </a:rPr>
              <a:t>, each Member State of the EEA designates the body or bodies (competent body/ competent bodies, often abbreviated to CBs), within government ministries or outside, responsible for carrying out the tasks provided within the EU Ecolabel Regulation and ensure that they are operational. Competent bodies are responsible for ensuring that the verification process is carried out in a consistent, neutral and reliable manner by a party independent from the operator being verified, based on international, European or national standards and procedures concerning bodies operating product-certification schemes.</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200" b="0" i="0" u="none" strike="noStrike" cap="none">
                <a:solidFill>
                  <a:schemeClr val="dk1"/>
                </a:solidFill>
                <a:latin typeface="Calibri"/>
                <a:ea typeface="Calibri"/>
                <a:cs typeface="Calibri"/>
                <a:sym typeface="Calibri"/>
              </a:rPr>
              <a:t>Each EU Ecolabel license holder has signed a contract that sets out the terms of use of the label (see ANNEX IV of the </a:t>
            </a: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Regulation (EC) No 66/2010</a:t>
            </a:r>
            <a:r>
              <a:rPr lang="de-DE" sz="1200" b="0" i="0" u="none" strike="noStrike" cap="none">
                <a:solidFill>
                  <a:schemeClr val="dk1"/>
                </a:solidFill>
                <a:latin typeface="Calibri"/>
                <a:ea typeface="Calibri"/>
                <a:cs typeface="Calibri"/>
                <a:sym typeface="Calibri"/>
              </a:rPr>
              <a:t> for the standard contract covering the terms of use of the EU Ecolabel). Once the contract is in place, the competent body may at any time request the necessary documentation from the licence holder to monitor compliance of the product with the criteria and the conditions of use laid down in the contract. The competent body may also visit the premises of the license holder to ensure that the requirements are met.</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More information can be found here: https://environment.ec.europa.eu/topics/circular-economy/eu-ecolabel/faq_en</a:t>
            </a:r>
            <a:endParaRPr/>
          </a:p>
        </p:txBody>
      </p:sp>
      <p:sp>
        <p:nvSpPr>
          <p:cNvPr id="423" name="Google Shape;423;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b="1"/>
              <a:t>The Blue Angel (Blauer Engel)</a:t>
            </a:r>
            <a:r>
              <a:rPr lang="de-DE"/>
              <a:t> is Germany’s official eco-label, awarded to products and services that are environmentally friendly. It signals that a product meets high standards for environmental, health, and performance criteria, helping consumers choose sustainable options. Established in 1978, it's one of the world’s oldest and most trusted ecolabels.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r>
              <a:rPr lang="de-DE"/>
              <a:t>The </a:t>
            </a:r>
            <a:r>
              <a:rPr lang="de-DE" b="1"/>
              <a:t>Blue Angel</a:t>
            </a:r>
            <a:r>
              <a:rPr lang="de-DE"/>
              <a:t> covers over </a:t>
            </a:r>
            <a:r>
              <a:rPr lang="de-DE" b="1"/>
              <a:t>100 product groups</a:t>
            </a:r>
            <a:r>
              <a:rPr lang="de-DE"/>
              <a:t>, including the categories: “Everyday life &amp; living”, “Paper and printing”, “Electrical appliances”, “Building and heating”, “Trade and municipality”, “Vehicles and mobility”</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Criteria Setting</a:t>
            </a:r>
            <a:endParaRPr/>
          </a:p>
          <a:p>
            <a:pPr marL="457200" marR="0" lvl="0" indent="-228600" algn="l" rtl="0">
              <a:lnSpc>
                <a:spcPct val="100000"/>
              </a:lnSpc>
              <a:spcBef>
                <a:spcPts val="0"/>
              </a:spcBef>
              <a:spcAft>
                <a:spcPts val="0"/>
              </a:spcAft>
              <a:buSzPts val="1400"/>
              <a:buNone/>
            </a:pPr>
            <a:r>
              <a:rPr lang="de-DE"/>
              <a:t>Criteria are developed by the </a:t>
            </a:r>
            <a:r>
              <a:rPr lang="de-DE" b="1"/>
              <a:t>German Environment Agency (UBA)</a:t>
            </a:r>
            <a:r>
              <a:rPr lang="de-DE"/>
              <a:t>.</a:t>
            </a:r>
            <a:endParaRPr/>
          </a:p>
          <a:p>
            <a:pPr marL="457200" marR="0" lvl="0" indent="-228600" algn="l" rtl="0">
              <a:lnSpc>
                <a:spcPct val="100000"/>
              </a:lnSpc>
              <a:spcBef>
                <a:spcPts val="0"/>
              </a:spcBef>
              <a:spcAft>
                <a:spcPts val="0"/>
              </a:spcAft>
              <a:buSzPts val="1400"/>
              <a:buNone/>
            </a:pPr>
            <a:r>
              <a:rPr lang="de-DE"/>
              <a:t>They are based on a </a:t>
            </a:r>
            <a:r>
              <a:rPr lang="de-DE" b="1"/>
              <a:t>life-cycle assessment</a:t>
            </a:r>
            <a:r>
              <a:rPr lang="de-DE"/>
              <a:t> (from production to disposal).</a:t>
            </a:r>
            <a:endParaRPr/>
          </a:p>
          <a:p>
            <a:pPr marL="457200" marR="0" lvl="0" indent="-228600" algn="l" rtl="0">
              <a:lnSpc>
                <a:spcPct val="100000"/>
              </a:lnSpc>
              <a:spcBef>
                <a:spcPts val="0"/>
              </a:spcBef>
              <a:spcAft>
                <a:spcPts val="0"/>
              </a:spcAft>
              <a:buSzPts val="1400"/>
              <a:buNone/>
            </a:pPr>
            <a:r>
              <a:rPr lang="de-DE"/>
              <a:t>Factors include </a:t>
            </a:r>
            <a:r>
              <a:rPr lang="de-DE" b="1"/>
              <a:t>climate impact</a:t>
            </a:r>
            <a:r>
              <a:rPr lang="de-DE"/>
              <a:t>, </a:t>
            </a:r>
            <a:r>
              <a:rPr lang="de-DE" b="1"/>
              <a:t>resource use</a:t>
            </a:r>
            <a:r>
              <a:rPr lang="de-DE"/>
              <a:t>, </a:t>
            </a:r>
            <a:r>
              <a:rPr lang="de-DE" b="1"/>
              <a:t>toxicity</a:t>
            </a:r>
            <a:r>
              <a:rPr lang="de-DE"/>
              <a:t>, </a:t>
            </a:r>
            <a:r>
              <a:rPr lang="de-DE" b="1"/>
              <a:t>durability</a:t>
            </a:r>
            <a:r>
              <a:rPr lang="de-DE"/>
              <a:t>, and </a:t>
            </a:r>
            <a:r>
              <a:rPr lang="de-DE" b="1"/>
              <a:t>recyclability</a:t>
            </a:r>
            <a:r>
              <a:rPr lang="de-DE"/>
              <a:t>.</a:t>
            </a:r>
            <a:endParaRPr/>
          </a:p>
          <a:p>
            <a:pPr marL="457200" marR="0" lvl="0" indent="-228600" algn="l" rtl="0">
              <a:lnSpc>
                <a:spcPct val="100000"/>
              </a:lnSpc>
              <a:spcBef>
                <a:spcPts val="0"/>
              </a:spcBef>
              <a:spcAft>
                <a:spcPts val="0"/>
              </a:spcAft>
              <a:buSzPts val="1400"/>
              <a:buNone/>
            </a:pPr>
            <a:r>
              <a:rPr lang="de-DE"/>
              <a:t>Draft criteria undergo </a:t>
            </a:r>
            <a:r>
              <a:rPr lang="de-DE" b="1"/>
              <a:t>stakeholder consultations</a:t>
            </a:r>
            <a:r>
              <a:rPr lang="de-DE"/>
              <a:t> (including industry, NGOs, and science).</a:t>
            </a:r>
            <a:endParaRPr/>
          </a:p>
          <a:p>
            <a:pPr marL="457200" marR="0" lvl="0" indent="-228600" algn="l" rtl="0">
              <a:lnSpc>
                <a:spcPct val="100000"/>
              </a:lnSpc>
              <a:spcBef>
                <a:spcPts val="0"/>
              </a:spcBef>
              <a:spcAft>
                <a:spcPts val="0"/>
              </a:spcAft>
              <a:buSzPts val="1400"/>
              <a:buNone/>
            </a:pPr>
            <a:r>
              <a:rPr lang="de-DE"/>
              <a:t>Criteria are reviewed and updated </a:t>
            </a:r>
            <a:r>
              <a:rPr lang="de-DE" b="1"/>
              <a:t>every 3–4 years</a:t>
            </a:r>
            <a:r>
              <a:rPr lang="de-DE"/>
              <a:t> to reflect technological progress.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Monitoring &amp; Certification</a:t>
            </a:r>
            <a:endParaRPr/>
          </a:p>
          <a:p>
            <a:pPr marL="457200" marR="0" lvl="0" indent="-228600" algn="l" rtl="0">
              <a:lnSpc>
                <a:spcPct val="100000"/>
              </a:lnSpc>
              <a:spcBef>
                <a:spcPts val="0"/>
              </a:spcBef>
              <a:spcAft>
                <a:spcPts val="0"/>
              </a:spcAft>
              <a:buSzPts val="1400"/>
              <a:buNone/>
            </a:pPr>
            <a:r>
              <a:rPr lang="de-DE"/>
              <a:t>Independent certification is handled by </a:t>
            </a:r>
            <a:r>
              <a:rPr lang="de-DE" b="1"/>
              <a:t>RAL gGmbH</a:t>
            </a:r>
            <a:r>
              <a:rPr lang="de-DE"/>
              <a:t> (a neutral organization).</a:t>
            </a:r>
            <a:endParaRPr/>
          </a:p>
          <a:p>
            <a:pPr marL="457200" marR="0" lvl="0" indent="-228600" algn="l" rtl="0">
              <a:lnSpc>
                <a:spcPct val="100000"/>
              </a:lnSpc>
              <a:spcBef>
                <a:spcPts val="0"/>
              </a:spcBef>
              <a:spcAft>
                <a:spcPts val="0"/>
              </a:spcAft>
              <a:buSzPts val="1400"/>
              <a:buNone/>
            </a:pPr>
            <a:r>
              <a:rPr lang="de-DE"/>
              <a:t>Manufacturers </a:t>
            </a:r>
            <a:r>
              <a:rPr lang="de-DE" b="1"/>
              <a:t>apply voluntarily</a:t>
            </a:r>
            <a:r>
              <a:rPr lang="de-DE"/>
              <a:t> and must submit detailed documentation and test results.</a:t>
            </a:r>
            <a:endParaRPr/>
          </a:p>
          <a:p>
            <a:pPr marL="457200" marR="0" lvl="0" indent="-228600" algn="l" rtl="0">
              <a:lnSpc>
                <a:spcPct val="100000"/>
              </a:lnSpc>
              <a:spcBef>
                <a:spcPts val="0"/>
              </a:spcBef>
              <a:spcAft>
                <a:spcPts val="0"/>
              </a:spcAft>
              <a:buSzPts val="1400"/>
              <a:buNone/>
            </a:pPr>
            <a:r>
              <a:rPr lang="de-DE"/>
              <a:t>Products are </a:t>
            </a:r>
            <a:r>
              <a:rPr lang="de-DE" b="1"/>
              <a:t>regularly reviewed</a:t>
            </a:r>
            <a:r>
              <a:rPr lang="de-DE"/>
              <a:t>, and misuse of the label is prosecuted.</a:t>
            </a:r>
            <a:endParaRPr/>
          </a:p>
          <a:p>
            <a:pPr marL="457200" marR="0" lvl="0" indent="-228600" algn="l" rtl="0">
              <a:lnSpc>
                <a:spcPct val="100000"/>
              </a:lnSpc>
              <a:spcBef>
                <a:spcPts val="0"/>
              </a:spcBef>
              <a:spcAft>
                <a:spcPts val="0"/>
              </a:spcAft>
              <a:buSzPts val="1400"/>
              <a:buNone/>
            </a:pPr>
            <a:r>
              <a:rPr lang="de-DE"/>
              <a:t>The label can be </a:t>
            </a:r>
            <a:r>
              <a:rPr lang="de-DE" b="1"/>
              <a:t>withdrawn</a:t>
            </a:r>
            <a:r>
              <a:rPr lang="de-DE"/>
              <a:t> if criteria are no longer met.</a:t>
            </a:r>
            <a:endParaRPr/>
          </a:p>
          <a:p>
            <a:pPr marL="457200" marR="0" lvl="0" indent="-228600" algn="l" rtl="0">
              <a:lnSpc>
                <a:spcPct val="100000"/>
              </a:lnSpc>
              <a:spcBef>
                <a:spcPts val="0"/>
              </a:spcBef>
              <a:spcAft>
                <a:spcPts val="0"/>
              </a:spcAft>
              <a:buSzPts val="1400"/>
              <a:buNone/>
            </a:pPr>
            <a:endParaRPr/>
          </a:p>
        </p:txBody>
      </p:sp>
      <p:sp>
        <p:nvSpPr>
          <p:cNvPr id="435" name="Google Shape;435;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sz="1200" b="1" i="0" u="none" strike="noStrike" cap="none">
                <a:solidFill>
                  <a:schemeClr val="dk1"/>
                </a:solidFill>
                <a:latin typeface="Calibri"/>
                <a:ea typeface="Calibri"/>
                <a:cs typeface="Calibri"/>
                <a:sym typeface="Calibri"/>
              </a:rPr>
              <a:t>Fairtrade International</a:t>
            </a:r>
            <a:r>
              <a:rPr lang="de-DE" sz="1200" b="0" i="0" u="none" strike="noStrike" cap="none">
                <a:solidFill>
                  <a:schemeClr val="dk1"/>
                </a:solidFill>
                <a:latin typeface="Calibri"/>
                <a:ea typeface="Calibri"/>
                <a:cs typeface="Calibri"/>
                <a:sym typeface="Calibri"/>
              </a:rPr>
              <a:t>, or </a:t>
            </a:r>
            <a:r>
              <a:rPr lang="de-DE" sz="1200" b="1" i="0" u="none" strike="noStrike" cap="none">
                <a:solidFill>
                  <a:schemeClr val="dk1"/>
                </a:solidFill>
                <a:latin typeface="Calibri"/>
                <a:ea typeface="Calibri"/>
                <a:cs typeface="Calibri"/>
                <a:sym typeface="Calibri"/>
              </a:rPr>
              <a:t>Fairtrade Labelling Organizations International E.V.</a:t>
            </a:r>
            <a:r>
              <a:rPr lang="de-DE" sz="1200" b="0" i="0" u="sng" strike="noStrike" cap="none" baseline="3000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a:t>
            </a:r>
            <a:r>
              <a:rPr lang="de-DE" sz="1200" b="0" i="0" u="none" strike="noStrike" cap="none">
                <a:solidFill>
                  <a:schemeClr val="dk1"/>
                </a:solidFill>
                <a:latin typeface="Calibri"/>
                <a:ea typeface="Calibri"/>
                <a:cs typeface="Calibri"/>
                <a:sym typeface="Calibri"/>
              </a:rPr>
              <a:t> is a nonprofit product-oriented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multistakeholder group</a:t>
            </a:r>
            <a:r>
              <a:rPr lang="de-DE" sz="1200" b="0" i="0" u="none" strike="noStrike" cap="none">
                <a:solidFill>
                  <a:schemeClr val="dk1"/>
                </a:solidFill>
                <a:latin typeface="Calibri"/>
                <a:ea typeface="Calibri"/>
                <a:cs typeface="Calibri"/>
                <a:sym typeface="Calibri"/>
              </a:rPr>
              <a:t> aimed at promoting the lives of farmers and workers through </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fair trade</a:t>
            </a:r>
            <a:r>
              <a:rPr lang="de-DE" sz="1200" b="0" i="0" u="none" strike="noStrike" cap="none">
                <a:solidFill>
                  <a:schemeClr val="dk1"/>
                </a:solidFill>
                <a:latin typeface="Calibri"/>
                <a:ea typeface="Calibri"/>
                <a:cs typeface="Calibri"/>
                <a:sym typeface="Calibri"/>
              </a:rPr>
              <a:t>. Fairtrade's work is guided by a global strategy</a:t>
            </a:r>
            <a:r>
              <a:rPr lang="de-DE" sz="1200" b="0" i="0" u="sng" strike="noStrike" cap="none" baseline="3000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[2]</a:t>
            </a:r>
            <a:r>
              <a:rPr lang="de-DE" sz="1200" b="0" i="0" u="none" strike="noStrike" cap="none">
                <a:solidFill>
                  <a:schemeClr val="dk1"/>
                </a:solidFill>
                <a:latin typeface="Calibri"/>
                <a:ea typeface="Calibri"/>
                <a:cs typeface="Calibri"/>
                <a:sym typeface="Calibri"/>
              </a:rPr>
              <a:t> focused on ensuring that all farmers earn a living income, and agricultural workers earn a </a:t>
            </a:r>
            <a:r>
              <a:rPr lang="de-DE" sz="12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living wage</a:t>
            </a:r>
            <a:r>
              <a:rPr lang="de-DE" sz="1200" b="0" i="0" u="none" strike="noStrike" cap="none">
                <a:solidFill>
                  <a:schemeClr val="dk1"/>
                </a:solidFill>
                <a:latin typeface="Calibri"/>
                <a:ea typeface="Calibri"/>
                <a:cs typeface="Calibri"/>
                <a:sym typeface="Calibri"/>
              </a:rPr>
              <a:t>. Fairtrade works with farmers and workers of more than 300 commodities. The main products promoted under the Fairtrade label are coffee, cocoa, banana, flowers, tea, and sugar.</a:t>
            </a:r>
            <a:endParaRPr/>
          </a:p>
          <a:p>
            <a:pPr marL="457200" marR="0" lvl="0" indent="-228600" algn="l" rtl="0">
              <a:lnSpc>
                <a:spcPct val="100000"/>
              </a:lnSpc>
              <a:spcBef>
                <a:spcPts val="0"/>
              </a:spcBef>
              <a:spcAft>
                <a:spcPts val="0"/>
              </a:spcAft>
              <a:buSzPts val="1400"/>
              <a:buNone/>
            </a:pPr>
            <a:r>
              <a:rPr lang="de-DE" sz="1200" b="0" i="0" u="none" strike="noStrike" cap="none">
                <a:solidFill>
                  <a:schemeClr val="dk1"/>
                </a:solidFill>
                <a:latin typeface="Calibri"/>
                <a:ea typeface="Calibri"/>
                <a:cs typeface="Calibri"/>
                <a:sym typeface="Calibri"/>
              </a:rPr>
              <a:t>Fairtrade is an association of three Producer Networks, nineteen National Fairtrade Organisations (formerly: </a:t>
            </a:r>
            <a:r>
              <a:rPr lang="de-DE" sz="1200" b="0"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Fairtrade Labelling</a:t>
            </a:r>
            <a:r>
              <a:rPr lang="de-DE" sz="1200" b="0" i="0" u="none" strike="noStrike" cap="none">
                <a:solidFill>
                  <a:schemeClr val="dk1"/>
                </a:solidFill>
                <a:latin typeface="Calibri"/>
                <a:ea typeface="Calibri"/>
                <a:cs typeface="Calibri"/>
                <a:sym typeface="Calibri"/>
              </a:rPr>
              <a:t> Organisations) and eight Fairtrade Marketing Organisations that promote and market the </a:t>
            </a:r>
            <a:r>
              <a:rPr lang="de-DE" sz="1200" b="0" i="0" u="sng" strike="noStrike" cap="none">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Fairtrade Certification Mark</a:t>
            </a:r>
            <a:r>
              <a:rPr lang="de-DE" sz="1200" b="0" i="0" u="none" strike="noStrike" cap="none">
                <a:solidFill>
                  <a:schemeClr val="dk1"/>
                </a:solidFill>
                <a:latin typeface="Calibri"/>
                <a:ea typeface="Calibri"/>
                <a:cs typeface="Calibri"/>
                <a:sym typeface="Calibri"/>
              </a:rPr>
              <a:t> in their countries </a:t>
            </a:r>
            <a:r>
              <a:rPr lang="de-DE" sz="1200" b="0" i="0" u="sng" strike="noStrike" cap="none" baseline="30000">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[3]</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200" b="0" i="0" u="none" strike="noStrike" cap="none">
                <a:solidFill>
                  <a:schemeClr val="dk1"/>
                </a:solidFill>
                <a:latin typeface="Calibri"/>
                <a:ea typeface="Calibri"/>
                <a:cs typeface="Calibri"/>
                <a:sym typeface="Calibri"/>
              </a:rPr>
              <a:t>Producer Networks exist in Latin America, The Caribbeans, Africa, Middle East, Asia and the Pacific. National Fairtrade Organisations exist in 16 </a:t>
            </a:r>
            <a:r>
              <a:rPr lang="de-DE" sz="1200" b="0" i="0" u="sng" strike="noStrike" cap="none">
                <a:solidFill>
                  <a:schemeClr val="dk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European</a:t>
            </a:r>
            <a:r>
              <a:rPr lang="de-DE" sz="1200" b="0" i="0" u="none" strike="noStrike" cap="none">
                <a:solidFill>
                  <a:schemeClr val="dk1"/>
                </a:solidFill>
                <a:latin typeface="Calibri"/>
                <a:ea typeface="Calibri"/>
                <a:cs typeface="Calibri"/>
                <a:sym typeface="Calibri"/>
              </a:rPr>
              <a:t> countries as well as in </a:t>
            </a:r>
            <a:r>
              <a:rPr lang="de-DE" sz="1200" b="0" i="0" u="sng" strike="noStrike" cap="none">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Canada</a:t>
            </a:r>
            <a:r>
              <a:rPr lang="de-DE" sz="1200" b="0" i="0" u="none" strike="noStrike" cap="none">
                <a:solidFill>
                  <a:schemeClr val="dk1"/>
                </a:solidFill>
                <a:latin typeface="Calibri"/>
                <a:ea typeface="Calibri"/>
                <a:cs typeface="Calibri"/>
                <a:sym typeface="Calibri"/>
              </a:rPr>
              <a:t>, the </a:t>
            </a:r>
            <a:r>
              <a:rPr lang="de-DE" sz="1200" b="0" i="0" u="sng" strike="noStrike" cap="none">
                <a:solidFill>
                  <a:schemeClr val="dk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United States</a:t>
            </a:r>
            <a:r>
              <a:rPr lang="de-DE" sz="1200" b="0" i="0" u="none" strike="noStrike" cap="none">
                <a:solidFill>
                  <a:schemeClr val="dk1"/>
                </a:solidFill>
                <a:latin typeface="Calibri"/>
                <a:ea typeface="Calibri"/>
                <a:cs typeface="Calibri"/>
                <a:sym typeface="Calibri"/>
              </a:rPr>
              <a:t>, </a:t>
            </a:r>
            <a:r>
              <a:rPr lang="de-DE" sz="1200" b="0" i="0" u="sng" strike="noStrike" cap="none">
                <a:solidFill>
                  <a:schemeClr val="dk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Japan</a:t>
            </a:r>
            <a:r>
              <a:rPr lang="de-DE" sz="1200" b="0" i="0" u="none" strike="noStrike" cap="none">
                <a:solidFill>
                  <a:schemeClr val="dk1"/>
                </a:solidFill>
                <a:latin typeface="Calibri"/>
                <a:ea typeface="Calibri"/>
                <a:cs typeface="Calibri"/>
                <a:sym typeface="Calibri"/>
              </a:rPr>
              <a:t>, </a:t>
            </a:r>
            <a:r>
              <a:rPr lang="de-DE" sz="1200" b="0" i="0" u="sng" strike="noStrike" cap="none">
                <a:solidFill>
                  <a:schemeClr val="dk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Australia</a:t>
            </a:r>
            <a:r>
              <a:rPr lang="de-DE" sz="1200" b="0" i="0" u="none" strike="noStrike" cap="none">
                <a:solidFill>
                  <a:schemeClr val="dk1"/>
                </a:solidFill>
                <a:latin typeface="Calibri"/>
                <a:ea typeface="Calibri"/>
                <a:cs typeface="Calibri"/>
                <a:sym typeface="Calibri"/>
              </a:rPr>
              <a:t> and </a:t>
            </a:r>
            <a:r>
              <a:rPr lang="de-DE" sz="1200" b="0" i="0" u="sng" strike="noStrike" cap="none">
                <a:solidFill>
                  <a:schemeClr val="dk1"/>
                </a:solidFill>
                <a:latin typeface="Calibri"/>
                <a:ea typeface="Calibri"/>
                <a:cs typeface="Calibri"/>
                <a:sym typeface="Calibri"/>
                <a:hlinkClick r:id="rId16">
                  <a:extLst>
                    <a:ext uri="{A12FA001-AC4F-418D-AE19-62706E023703}">
                      <ahyp:hlinkClr xmlns:ahyp="http://schemas.microsoft.com/office/drawing/2018/hyperlinkcolor" val="tx"/>
                    </a:ext>
                  </a:extLst>
                </a:hlinkClick>
              </a:rPr>
              <a:t>New Zealand</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sz="1200" b="0" i="0" u="none" strike="noStrike" cap="none">
                <a:solidFill>
                  <a:schemeClr val="dk1"/>
                </a:solidFill>
                <a:latin typeface="Calibri"/>
                <a:ea typeface="Calibri"/>
                <a:cs typeface="Calibri"/>
                <a:sym typeface="Calibri"/>
              </a:rPr>
              <a:t>For a product to carry the Fairtrade Mark, it must come from FLOCERT inspected and certified producer organizations. The crops must be grown and harvested in accordance with the International Fairtrade Standards set by Fairtrade International. The supply chain is also monitored by FLOCERT to ensure the integrity of labelled products. Only authorized licensees can use the Fairtrade Mark on their products. </a:t>
            </a:r>
            <a:r>
              <a:rPr lang="de-DE" sz="1200" b="1" i="0" u="none" strike="noStrike" cap="none">
                <a:solidFill>
                  <a:schemeClr val="dk1"/>
                </a:solidFill>
                <a:latin typeface="Calibri"/>
                <a:ea typeface="Calibri"/>
                <a:cs typeface="Calibri"/>
                <a:sym typeface="Calibri"/>
              </a:rPr>
              <a:t>Flocert GmbH</a:t>
            </a:r>
            <a:r>
              <a:rPr lang="de-DE" sz="1200" b="0" i="0" u="none" strike="noStrike" cap="none">
                <a:solidFill>
                  <a:schemeClr val="dk1"/>
                </a:solidFill>
                <a:latin typeface="Calibri"/>
                <a:ea typeface="Calibri"/>
                <a:cs typeface="Calibri"/>
                <a:sym typeface="Calibri"/>
              </a:rPr>
              <a:t> (stylized </a:t>
            </a:r>
            <a:r>
              <a:rPr lang="de-DE" sz="1200" b="1" i="0" u="none" strike="noStrike" cap="none">
                <a:solidFill>
                  <a:schemeClr val="dk1"/>
                </a:solidFill>
                <a:latin typeface="Calibri"/>
                <a:ea typeface="Calibri"/>
                <a:cs typeface="Calibri"/>
                <a:sym typeface="Calibri"/>
              </a:rPr>
              <a:t>FLOCERT</a:t>
            </a:r>
            <a:r>
              <a:rPr lang="de-DE" sz="1200" b="0" i="0" u="none" strike="noStrike" cap="none">
                <a:solidFill>
                  <a:schemeClr val="dk1"/>
                </a:solidFill>
                <a:latin typeface="Calibri"/>
                <a:ea typeface="Calibri"/>
                <a:cs typeface="Calibri"/>
                <a:sym typeface="Calibri"/>
              </a:rPr>
              <a:t>) is an auditor for </a:t>
            </a:r>
            <a:r>
              <a:rPr lang="de-DE" sz="1200" b="0" i="0" u="sng" strike="noStrike" cap="none">
                <a:solidFill>
                  <a:schemeClr val="dk1"/>
                </a:solidFill>
                <a:latin typeface="Calibri"/>
                <a:ea typeface="Calibri"/>
                <a:cs typeface="Calibri"/>
                <a:sym typeface="Calibri"/>
                <a:hlinkClick r:id="rId17">
                  <a:extLst>
                    <a:ext uri="{A12FA001-AC4F-418D-AE19-62706E023703}">
                      <ahyp:hlinkClr xmlns:ahyp="http://schemas.microsoft.com/office/drawing/2018/hyperlinkcolor" val="tx"/>
                    </a:ext>
                  </a:extLst>
                </a:hlinkClick>
              </a:rPr>
              <a:t>Fairtrade</a:t>
            </a:r>
            <a:r>
              <a:rPr lang="de-DE" sz="1200" b="0" i="0" u="none" strike="noStrike" cap="none">
                <a:solidFill>
                  <a:schemeClr val="dk1"/>
                </a:solidFill>
                <a:latin typeface="Calibri"/>
                <a:ea typeface="Calibri"/>
                <a:cs typeface="Calibri"/>
                <a:sym typeface="Calibri"/>
              </a:rPr>
              <a:t> headquartered in Bonn, Germany.</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a:t>Source: Wikipedia https://en.wikipedia.org/wiki/FLOCERT</a:t>
            </a:r>
            <a:endParaRPr/>
          </a:p>
        </p:txBody>
      </p:sp>
      <p:sp>
        <p:nvSpPr>
          <p:cNvPr id="447" name="Google Shape;447;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b="1"/>
              <a:t>“Bio” or “Organic” – Legally Protected Terms</a:t>
            </a:r>
            <a:br>
              <a:rPr lang="de-DE"/>
            </a:br>
            <a:r>
              <a:rPr lang="de-DE"/>
              <a:t>The terms </a:t>
            </a:r>
            <a:r>
              <a:rPr lang="de-DE" b="1"/>
              <a:t>“bio”</a:t>
            </a:r>
            <a:r>
              <a:rPr lang="de-DE"/>
              <a:t> and </a:t>
            </a:r>
            <a:r>
              <a:rPr lang="de-DE" b="1"/>
              <a:t>“organic”</a:t>
            </a:r>
            <a:r>
              <a:rPr lang="de-DE"/>
              <a:t> are </a:t>
            </a:r>
            <a:r>
              <a:rPr lang="de-DE" b="1"/>
              <a:t>legally defined designations</a:t>
            </a:r>
            <a:r>
              <a:rPr lang="de-DE"/>
              <a:t> within the EU.</a:t>
            </a:r>
            <a:br>
              <a:rPr lang="de-DE"/>
            </a:br>
            <a:r>
              <a:rPr lang="de-DE"/>
              <a:t>Only products that meet specific standards set out in EU legislation are allowed to carry these terms.</a:t>
            </a:r>
            <a:endParaRPr/>
          </a:p>
          <a:p>
            <a:pPr marL="457200" marR="0" lvl="0" indent="-228600" algn="l" rtl="0">
              <a:lnSpc>
                <a:spcPct val="100000"/>
              </a:lnSpc>
              <a:spcBef>
                <a:spcPts val="0"/>
              </a:spcBef>
              <a:spcAft>
                <a:spcPts val="0"/>
              </a:spcAft>
              <a:buSzPts val="1400"/>
              <a:buNone/>
            </a:pPr>
            <a:endParaRPr b="1"/>
          </a:p>
          <a:p>
            <a:pPr marL="457200" marR="0" lvl="0" indent="-228600" algn="l" rtl="0">
              <a:lnSpc>
                <a:spcPct val="100000"/>
              </a:lnSpc>
              <a:spcBef>
                <a:spcPts val="0"/>
              </a:spcBef>
              <a:spcAft>
                <a:spcPts val="0"/>
              </a:spcAft>
              <a:buSzPts val="1400"/>
              <a:buNone/>
            </a:pPr>
            <a:r>
              <a:rPr lang="de-DE" b="1"/>
              <a:t>Legal Basis – Regulation (EU) 2018/848</a:t>
            </a:r>
            <a:br>
              <a:rPr lang="de-DE"/>
            </a:br>
            <a:r>
              <a:rPr lang="de-DE"/>
              <a:t>All organic food production and labelling must comply with </a:t>
            </a:r>
            <a:r>
              <a:rPr lang="de-DE" b="1"/>
              <a:t>Regulation (EU) 2018/848</a:t>
            </a:r>
            <a:r>
              <a:rPr lang="de-DE"/>
              <a:t>, adopted by the European Parliament and Council.</a:t>
            </a:r>
            <a:br>
              <a:rPr lang="de-DE"/>
            </a:br>
            <a:r>
              <a:rPr lang="de-DE"/>
              <a:t>This regulation harmonises rules across all Member States and ensures that products labeled as “organic” meet the same high standards throughout the EU.</a:t>
            </a:r>
            <a:endParaRPr/>
          </a:p>
          <a:p>
            <a:pPr marL="457200" marR="0" lvl="0" indent="-228600" algn="l" rtl="0">
              <a:lnSpc>
                <a:spcPct val="100000"/>
              </a:lnSpc>
              <a:spcBef>
                <a:spcPts val="0"/>
              </a:spcBef>
              <a:spcAft>
                <a:spcPts val="0"/>
              </a:spcAft>
              <a:buSzPts val="1400"/>
              <a:buNone/>
            </a:pPr>
            <a:endParaRPr b="1"/>
          </a:p>
          <a:p>
            <a:pPr marL="457200" marR="0" lvl="0" indent="-228600" algn="l" rtl="0">
              <a:lnSpc>
                <a:spcPct val="100000"/>
              </a:lnSpc>
              <a:spcBef>
                <a:spcPts val="0"/>
              </a:spcBef>
              <a:spcAft>
                <a:spcPts val="0"/>
              </a:spcAft>
              <a:buSzPts val="1400"/>
              <a:buNone/>
            </a:pPr>
            <a:r>
              <a:rPr lang="de-DE" b="1"/>
              <a:t>Mandatory EU Organic Label</a:t>
            </a:r>
            <a:br>
              <a:rPr lang="de-DE"/>
            </a:br>
            <a:r>
              <a:rPr lang="de-DE"/>
              <a:t>The </a:t>
            </a:r>
            <a:r>
              <a:rPr lang="de-DE" b="1"/>
              <a:t>EU organic logo</a:t>
            </a:r>
            <a:r>
              <a:rPr lang="de-DE"/>
              <a:t> (the green leaf made of stars) is </a:t>
            </a:r>
            <a:r>
              <a:rPr lang="de-DE" b="1"/>
              <a:t>mandatory for all pre-packaged organic food</a:t>
            </a:r>
            <a:r>
              <a:rPr lang="de-DE"/>
              <a:t> produced within the EU and marketed as such.</a:t>
            </a:r>
            <a:br>
              <a:rPr lang="de-DE"/>
            </a:b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Key Organic Criteria – At Least 95% Compliance</a:t>
            </a:r>
            <a:br>
              <a:rPr lang="de-DE"/>
            </a:br>
            <a:r>
              <a:rPr lang="de-DE"/>
              <a:t>To qualify for the label, </a:t>
            </a:r>
            <a:r>
              <a:rPr lang="de-DE" b="1"/>
              <a:t>at least 95% of the ingredients</a:t>
            </a:r>
            <a:r>
              <a:rPr lang="de-DE"/>
              <a:t> must be certified organic. The core criteria include:</a:t>
            </a:r>
            <a:endParaRPr/>
          </a:p>
          <a:p>
            <a:pPr marL="457200" marR="0" lvl="0" indent="-228600" algn="l" rtl="0">
              <a:lnSpc>
                <a:spcPct val="100000"/>
              </a:lnSpc>
              <a:spcBef>
                <a:spcPts val="0"/>
              </a:spcBef>
              <a:spcAft>
                <a:spcPts val="0"/>
              </a:spcAft>
              <a:buSzPts val="1400"/>
              <a:buNone/>
            </a:pPr>
            <a:r>
              <a:rPr lang="de-DE" b="1"/>
              <a:t>- No chemical pesticides or fertilizers</a:t>
            </a:r>
            <a:r>
              <a:rPr lang="de-DE"/>
              <a:t> – only natural substances are allowed.</a:t>
            </a:r>
            <a:endParaRPr/>
          </a:p>
          <a:p>
            <a:pPr marL="457200" marR="0" lvl="0" indent="-228600" algn="l" rtl="0">
              <a:lnSpc>
                <a:spcPct val="100000"/>
              </a:lnSpc>
              <a:spcBef>
                <a:spcPts val="0"/>
              </a:spcBef>
              <a:spcAft>
                <a:spcPts val="0"/>
              </a:spcAft>
              <a:buSzPts val="1400"/>
              <a:buNone/>
            </a:pPr>
            <a:r>
              <a:rPr lang="de-DE" b="1"/>
              <a:t>- Animal welfare standards</a:t>
            </a:r>
            <a:r>
              <a:rPr lang="de-DE"/>
              <a:t> – including a </a:t>
            </a:r>
            <a:r>
              <a:rPr lang="de-DE" b="1"/>
              <a:t>limit on animal density per hectare</a:t>
            </a:r>
            <a:r>
              <a:rPr lang="de-DE"/>
              <a:t> and </a:t>
            </a:r>
            <a:r>
              <a:rPr lang="de-DE" b="1"/>
              <a:t>species-appropriate husbandry</a:t>
            </a:r>
            <a:r>
              <a:rPr lang="de-DE"/>
              <a:t>.</a:t>
            </a:r>
            <a:endParaRPr/>
          </a:p>
          <a:p>
            <a:pPr marL="457200" marR="0" lvl="0" indent="-228600" algn="l" rtl="0">
              <a:lnSpc>
                <a:spcPct val="100000"/>
              </a:lnSpc>
              <a:spcBef>
                <a:spcPts val="0"/>
              </a:spcBef>
              <a:spcAft>
                <a:spcPts val="0"/>
              </a:spcAft>
              <a:buSzPts val="1400"/>
              <a:buNone/>
            </a:pPr>
            <a:r>
              <a:rPr lang="de-DE" b="1"/>
              <a:t>- Organic feed</a:t>
            </a:r>
            <a:r>
              <a:rPr lang="de-DE"/>
              <a:t> and a </a:t>
            </a:r>
            <a:r>
              <a:rPr lang="de-DE" b="1"/>
              <a:t>ban on antibiotics</a:t>
            </a:r>
            <a:r>
              <a:rPr lang="de-DE"/>
              <a:t> for anything other than necessary medical treatment.</a:t>
            </a:r>
            <a:endParaRPr/>
          </a:p>
          <a:p>
            <a:pPr marL="457200" marR="0" lvl="0" indent="-228600" algn="l" rtl="0">
              <a:lnSpc>
                <a:spcPct val="100000"/>
              </a:lnSpc>
              <a:spcBef>
                <a:spcPts val="0"/>
              </a:spcBef>
              <a:spcAft>
                <a:spcPts val="0"/>
              </a:spcAft>
              <a:buSzPts val="1400"/>
              <a:buNone/>
            </a:pPr>
            <a:r>
              <a:rPr lang="de-DE" b="1"/>
              <a:t>- No genetic engineering</a:t>
            </a:r>
            <a:r>
              <a:rPr lang="de-DE"/>
              <a:t> – GMOs are strictly banned.</a:t>
            </a:r>
            <a:endParaRPr/>
          </a:p>
          <a:p>
            <a:pPr marL="457200" marR="0" lvl="0" indent="-228600" algn="l" rtl="0">
              <a:lnSpc>
                <a:spcPct val="100000"/>
              </a:lnSpc>
              <a:spcBef>
                <a:spcPts val="0"/>
              </a:spcBef>
              <a:spcAft>
                <a:spcPts val="0"/>
              </a:spcAft>
              <a:buSzPts val="1400"/>
              <a:buNone/>
            </a:pPr>
            <a:r>
              <a:rPr lang="de-DE" b="1"/>
              <a:t>- Limited use of additives</a:t>
            </a:r>
            <a:r>
              <a:rPr lang="de-DE"/>
              <a:t> – only </a:t>
            </a:r>
            <a:r>
              <a:rPr lang="de-DE" b="1"/>
              <a:t>53 approved additives</a:t>
            </a:r>
            <a:r>
              <a:rPr lang="de-DE"/>
              <a:t> are permitted in processed organic foods, compared to over </a:t>
            </a:r>
            <a:r>
              <a:rPr lang="de-DE" b="1"/>
              <a:t>300 in conventional food</a:t>
            </a:r>
            <a:r>
              <a:rPr lang="de-DE"/>
              <a:t>.</a:t>
            </a:r>
            <a:endParaRPr/>
          </a:p>
          <a:p>
            <a:pPr marL="457200" marR="0" lvl="0" indent="-228600" algn="l" rtl="0">
              <a:lnSpc>
                <a:spcPct val="100000"/>
              </a:lnSpc>
              <a:spcBef>
                <a:spcPts val="0"/>
              </a:spcBef>
              <a:spcAft>
                <a:spcPts val="0"/>
              </a:spcAft>
              <a:buSzPts val="1400"/>
              <a:buNone/>
            </a:pPr>
            <a:r>
              <a:rPr lang="de-DE"/>
              <a:t>These rules aim to promote </a:t>
            </a:r>
            <a:r>
              <a:rPr lang="de-DE" b="1"/>
              <a:t>environmental protection</a:t>
            </a:r>
            <a:r>
              <a:rPr lang="de-DE"/>
              <a:t>, </a:t>
            </a:r>
            <a:r>
              <a:rPr lang="de-DE" b="1"/>
              <a:t>animal welfare</a:t>
            </a:r>
            <a:r>
              <a:rPr lang="de-DE"/>
              <a:t>, and </a:t>
            </a:r>
            <a:r>
              <a:rPr lang="de-DE" b="1"/>
              <a:t>consumer trust</a:t>
            </a:r>
            <a:r>
              <a:rPr lang="de-DE"/>
              <a:t>.</a:t>
            </a:r>
            <a:endParaRPr/>
          </a:p>
          <a:p>
            <a:pPr marL="457200" marR="0" lvl="0" indent="-228600" algn="l" rtl="0">
              <a:lnSpc>
                <a:spcPct val="100000"/>
              </a:lnSpc>
              <a:spcBef>
                <a:spcPts val="0"/>
              </a:spcBef>
              <a:spcAft>
                <a:spcPts val="0"/>
              </a:spcAft>
              <a:buSzPts val="1400"/>
              <a:buNone/>
            </a:pPr>
            <a:endParaRPr b="1"/>
          </a:p>
          <a:p>
            <a:pPr marL="457200" marR="0" lvl="0" indent="-228600" algn="l" rtl="0">
              <a:lnSpc>
                <a:spcPct val="100000"/>
              </a:lnSpc>
              <a:spcBef>
                <a:spcPts val="0"/>
              </a:spcBef>
              <a:spcAft>
                <a:spcPts val="0"/>
              </a:spcAft>
              <a:buSzPts val="1400"/>
              <a:buNone/>
            </a:pPr>
            <a:r>
              <a:rPr lang="de-DE" b="1"/>
              <a:t>Regular Inspections by Accredited Bodies</a:t>
            </a:r>
            <a:br>
              <a:rPr lang="de-DE"/>
            </a:br>
            <a:r>
              <a:rPr lang="de-DE"/>
              <a:t>All certified organic operators are subject to </a:t>
            </a:r>
            <a:r>
              <a:rPr lang="de-DE" b="1"/>
              <a:t>annual inspections</a:t>
            </a:r>
            <a:r>
              <a:rPr lang="de-DE"/>
              <a:t> carried out by </a:t>
            </a:r>
            <a:r>
              <a:rPr lang="de-DE" b="1"/>
              <a:t>accredited control bodies</a:t>
            </a:r>
            <a:r>
              <a:rPr lang="de-DE"/>
              <a:t> or authorities.</a:t>
            </a:r>
            <a:br>
              <a:rPr lang="de-DE"/>
            </a:br>
            <a:r>
              <a:rPr lang="de-DE"/>
              <a:t>This ensures ongoing compliance with organic rules and helps prevent misuse of the organic label.</a:t>
            </a:r>
            <a:endParaRPr/>
          </a:p>
          <a:p>
            <a:pPr marL="457200" marR="0" lvl="0" indent="-228600" algn="l" rtl="0">
              <a:lnSpc>
                <a:spcPct val="100000"/>
              </a:lnSpc>
              <a:spcBef>
                <a:spcPts val="0"/>
              </a:spcBef>
              <a:spcAft>
                <a:spcPts val="0"/>
              </a:spcAft>
              <a:buSzPts val="1400"/>
              <a:buNone/>
            </a:pPr>
            <a:endParaRPr/>
          </a:p>
        </p:txBody>
      </p:sp>
      <p:sp>
        <p:nvSpPr>
          <p:cNvPr id="474" name="Google Shape;474;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While the </a:t>
            </a:r>
            <a:r>
              <a:rPr lang="de-DE" b="1"/>
              <a:t>EU organic certification</a:t>
            </a:r>
            <a:r>
              <a:rPr lang="de-DE"/>
              <a:t> ensures a baseline level of compliance, </a:t>
            </a:r>
            <a:r>
              <a:rPr lang="de-DE" b="1"/>
              <a:t>not all organic labels are created equal</a:t>
            </a:r>
            <a:r>
              <a:rPr lang="de-DE"/>
              <a:t>. Some go significantly beyond the EU minimum requirements.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There are </a:t>
            </a:r>
            <a:r>
              <a:rPr lang="de-DE" b="1"/>
              <a:t>private organic associations</a:t>
            </a:r>
            <a:r>
              <a:rPr lang="de-DE"/>
              <a:t>, such as Demeter, Bioland, or Naturland, which apply </a:t>
            </a:r>
            <a:r>
              <a:rPr lang="de-DE" b="1"/>
              <a:t>stricter criteria</a:t>
            </a:r>
            <a:r>
              <a:rPr lang="de-DE"/>
              <a:t> on top of the EU rules.</a:t>
            </a:r>
            <a:endParaRPr/>
          </a:p>
          <a:p>
            <a:pPr marL="457200" marR="0" lvl="0" indent="-228600" algn="l" rtl="0">
              <a:lnSpc>
                <a:spcPct val="100000"/>
              </a:lnSpc>
              <a:spcBef>
                <a:spcPts val="0"/>
              </a:spcBef>
              <a:spcAft>
                <a:spcPts val="0"/>
              </a:spcAft>
              <a:buSzPts val="1400"/>
              <a:buNone/>
            </a:pPr>
            <a:r>
              <a:rPr lang="de-DE"/>
              <a:t>These labels often reflect a more </a:t>
            </a:r>
            <a:r>
              <a:rPr lang="de-DE" b="1"/>
              <a:t>holistic and ambitious approach</a:t>
            </a:r>
            <a:r>
              <a:rPr lang="de-DE"/>
              <a:t> to organic farming and are sometimes based on philosophical or ethical principles — such as biodynamic agriculture.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Examples of Higher Standards</a:t>
            </a:r>
            <a:endParaRPr/>
          </a:p>
          <a:p>
            <a:pPr marL="457200" marR="0" lvl="0" indent="-228600" algn="l" rtl="0">
              <a:lnSpc>
                <a:spcPct val="100000"/>
              </a:lnSpc>
              <a:spcBef>
                <a:spcPts val="0"/>
              </a:spcBef>
              <a:spcAft>
                <a:spcPts val="0"/>
              </a:spcAft>
              <a:buSzPts val="1400"/>
              <a:buNone/>
            </a:pPr>
            <a:r>
              <a:rPr lang="de-DE" b="1"/>
              <a:t>- Complete farm conversion</a:t>
            </a:r>
            <a:r>
              <a:rPr lang="de-DE"/>
              <a:t>:</a:t>
            </a:r>
            <a:br>
              <a:rPr lang="de-DE"/>
            </a:br>
            <a:r>
              <a:rPr lang="de-DE"/>
              <a:t>While EU rules allow </a:t>
            </a:r>
            <a:r>
              <a:rPr lang="de-DE" b="1"/>
              <a:t>parallel production</a:t>
            </a:r>
            <a:r>
              <a:rPr lang="de-DE"/>
              <a:t> (meaning only part of the farm may be organic), many traditional labels </a:t>
            </a:r>
            <a:r>
              <a:rPr lang="de-DE" b="1"/>
              <a:t>require full conversion</a:t>
            </a:r>
            <a:r>
              <a:rPr lang="de-DE"/>
              <a:t> of the entire farm. This eliminates the risk of contamination and ensures a consistent production philosophy.</a:t>
            </a:r>
            <a:endParaRPr/>
          </a:p>
          <a:p>
            <a:pPr marL="457200" marR="0" lvl="0" indent="-228600" algn="l" rtl="0">
              <a:lnSpc>
                <a:spcPct val="100000"/>
              </a:lnSpc>
              <a:spcBef>
                <a:spcPts val="0"/>
              </a:spcBef>
              <a:spcAft>
                <a:spcPts val="0"/>
              </a:spcAft>
              <a:buSzPts val="1400"/>
              <a:buNone/>
            </a:pPr>
            <a:r>
              <a:rPr lang="de-DE" b="1"/>
              <a:t>- More space for animals</a:t>
            </a:r>
            <a:r>
              <a:rPr lang="de-DE"/>
              <a:t>:</a:t>
            </a:r>
            <a:br>
              <a:rPr lang="de-DE"/>
            </a:br>
            <a:r>
              <a:rPr lang="de-DE"/>
              <a:t>Association standards often include </a:t>
            </a:r>
            <a:r>
              <a:rPr lang="de-DE" b="1"/>
              <a:t>stricter requirements for animal welfare</a:t>
            </a:r>
            <a:r>
              <a:rPr lang="de-DE"/>
              <a:t>, such as larger living areas for pigs and chickens compared to the EU minimums.</a:t>
            </a:r>
            <a:br>
              <a:rPr lang="de-DE"/>
            </a:br>
            <a:r>
              <a:rPr lang="de-DE"/>
              <a:t>This results in better living conditions and healthier animals.</a:t>
            </a:r>
            <a:endParaRPr/>
          </a:p>
          <a:p>
            <a:pPr marL="457200" marR="0" lvl="0" indent="-228600" algn="l" rtl="0">
              <a:lnSpc>
                <a:spcPct val="100000"/>
              </a:lnSpc>
              <a:spcBef>
                <a:spcPts val="0"/>
              </a:spcBef>
              <a:spcAft>
                <a:spcPts val="0"/>
              </a:spcAft>
              <a:buSzPts val="1400"/>
              <a:buNone/>
            </a:pPr>
            <a:endParaRPr/>
          </a:p>
        </p:txBody>
      </p:sp>
      <p:sp>
        <p:nvSpPr>
          <p:cNvPr id="482" name="Google Shape;482;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33" name="Google Shape;13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b="1"/>
              <a:t>Not a Protected Term</a:t>
            </a:r>
            <a:br>
              <a:rPr lang="de-DE"/>
            </a:br>
            <a:r>
              <a:rPr lang="de-DE"/>
              <a:t>Unlike “organic,” the term </a:t>
            </a:r>
            <a:r>
              <a:rPr lang="de-DE" b="1"/>
              <a:t>“fair trade” is not legally protected</a:t>
            </a:r>
            <a:r>
              <a:rPr lang="de-DE"/>
              <a:t>. That means its use is not strictly regulated by law, so the quality and credibility of “fair” claims can vary significantly across products and certifiers.</a:t>
            </a:r>
            <a:br>
              <a:rPr lang="de-DE"/>
            </a:br>
            <a:r>
              <a:rPr lang="de-DE"/>
              <a:t>That’s why it’s important to look at the specific </a:t>
            </a:r>
            <a:r>
              <a:rPr lang="de-DE" b="1"/>
              <a:t>label or certification scheme</a:t>
            </a:r>
            <a:r>
              <a:rPr lang="de-DE"/>
              <a:t> behind the claim.</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Fairtrade/Max Havelaar Label</a:t>
            </a:r>
            <a:br>
              <a:rPr lang="de-DE"/>
            </a:br>
            <a:r>
              <a:rPr lang="de-DE"/>
              <a:t>One of the most well-known and widely used certifications is the </a:t>
            </a:r>
            <a:r>
              <a:rPr lang="de-DE" b="1"/>
              <a:t>Fairtrade label</a:t>
            </a:r>
            <a:r>
              <a:rPr lang="de-DE"/>
              <a:t>, also known under the </a:t>
            </a:r>
            <a:r>
              <a:rPr lang="de-DE" b="1"/>
              <a:t>Max Havelaar</a:t>
            </a:r>
            <a:r>
              <a:rPr lang="de-DE"/>
              <a:t> foundation in some countries.</a:t>
            </a:r>
            <a:endParaRPr/>
          </a:p>
          <a:p>
            <a:pPr marL="457200" marR="0" lvl="0" indent="-228600" algn="l" rtl="0">
              <a:lnSpc>
                <a:spcPct val="100000"/>
              </a:lnSpc>
              <a:spcBef>
                <a:spcPts val="0"/>
              </a:spcBef>
              <a:spcAft>
                <a:spcPts val="0"/>
              </a:spcAft>
              <a:buSzPts val="1400"/>
              <a:buNone/>
            </a:pPr>
            <a:r>
              <a:rPr lang="de-DE"/>
              <a:t>It is based on several core principles:</a:t>
            </a:r>
            <a:endParaRPr/>
          </a:p>
          <a:p>
            <a:pPr marL="457200" marR="0" lvl="0" indent="-228600" algn="l" rtl="0">
              <a:lnSpc>
                <a:spcPct val="100000"/>
              </a:lnSpc>
              <a:spcBef>
                <a:spcPts val="0"/>
              </a:spcBef>
              <a:spcAft>
                <a:spcPts val="0"/>
              </a:spcAft>
              <a:buSzPts val="1400"/>
              <a:buNone/>
            </a:pPr>
            <a:r>
              <a:rPr lang="de-DE" b="1"/>
              <a:t>Minimum prices</a:t>
            </a:r>
            <a:r>
              <a:rPr lang="de-DE"/>
              <a:t> to protect producers from market fluctuations.</a:t>
            </a:r>
            <a:endParaRPr/>
          </a:p>
          <a:p>
            <a:pPr marL="457200" marR="0" lvl="0" indent="-228600" algn="l" rtl="0">
              <a:lnSpc>
                <a:spcPct val="100000"/>
              </a:lnSpc>
              <a:spcBef>
                <a:spcPts val="0"/>
              </a:spcBef>
              <a:spcAft>
                <a:spcPts val="0"/>
              </a:spcAft>
              <a:buSzPts val="1400"/>
              <a:buNone/>
            </a:pPr>
            <a:r>
              <a:rPr lang="de-DE" b="1"/>
              <a:t>Long-term trade relationships</a:t>
            </a:r>
            <a:r>
              <a:rPr lang="de-DE"/>
              <a:t>, offering stability and planning security.</a:t>
            </a:r>
            <a:endParaRPr/>
          </a:p>
          <a:p>
            <a:pPr marL="457200" marR="0" lvl="0" indent="-228600" algn="l" rtl="0">
              <a:lnSpc>
                <a:spcPct val="100000"/>
              </a:lnSpc>
              <a:spcBef>
                <a:spcPts val="0"/>
              </a:spcBef>
              <a:spcAft>
                <a:spcPts val="0"/>
              </a:spcAft>
              <a:buSzPts val="1400"/>
              <a:buNone/>
            </a:pPr>
            <a:r>
              <a:rPr lang="de-DE" b="1"/>
              <a:t>Fair wages</a:t>
            </a:r>
            <a:r>
              <a:rPr lang="de-DE"/>
              <a:t> for workers.</a:t>
            </a:r>
            <a:endParaRPr/>
          </a:p>
          <a:p>
            <a:pPr marL="457200" marR="0" lvl="0" indent="-228600" algn="l" rtl="0">
              <a:lnSpc>
                <a:spcPct val="100000"/>
              </a:lnSpc>
              <a:spcBef>
                <a:spcPts val="0"/>
              </a:spcBef>
              <a:spcAft>
                <a:spcPts val="0"/>
              </a:spcAft>
              <a:buSzPts val="1400"/>
              <a:buNone/>
            </a:pPr>
            <a:r>
              <a:rPr lang="de-DE" b="1"/>
              <a:t>Exclusion of child labor</a:t>
            </a:r>
            <a:r>
              <a:rPr lang="de-DE"/>
              <a:t>, ensuring ethical production practices.</a:t>
            </a:r>
            <a:endParaRPr/>
          </a:p>
          <a:p>
            <a:pPr marL="457200" marR="0" lvl="0" indent="-228600" algn="l" rtl="0">
              <a:lnSpc>
                <a:spcPct val="100000"/>
              </a:lnSpc>
              <a:spcBef>
                <a:spcPts val="0"/>
              </a:spcBef>
              <a:spcAft>
                <a:spcPts val="0"/>
              </a:spcAft>
              <a:buSzPts val="1400"/>
              <a:buNone/>
            </a:pPr>
            <a:r>
              <a:rPr lang="de-DE"/>
              <a:t>A </a:t>
            </a:r>
            <a:r>
              <a:rPr lang="de-DE" b="1"/>
              <a:t>Fair Trade Premium</a:t>
            </a:r>
            <a:r>
              <a:rPr lang="de-DE"/>
              <a:t> paid on top of the selling price, which is invested in community projects like schools or clean water.</a:t>
            </a:r>
            <a:endParaRPr/>
          </a:p>
          <a:p>
            <a:pPr marL="457200" marR="0" lvl="0" indent="-228600" algn="l" rtl="0">
              <a:lnSpc>
                <a:spcPct val="100000"/>
              </a:lnSpc>
              <a:spcBef>
                <a:spcPts val="0"/>
              </a:spcBef>
              <a:spcAft>
                <a:spcPts val="0"/>
              </a:spcAft>
              <a:buSzPts val="1400"/>
              <a:buNone/>
            </a:pPr>
            <a:r>
              <a:rPr lang="de-DE"/>
              <a:t>This label is mostly used for </a:t>
            </a:r>
            <a:r>
              <a:rPr lang="de-DE" b="1"/>
              <a:t>products from the Global South</a:t>
            </a:r>
            <a:r>
              <a:rPr lang="de-DE"/>
              <a:t>, such as coffee, cocoa, and bananas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492" name="Google Shape;492;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563" name="Google Shape;56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48</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b="1"/>
              <a:t>EU energy label</a:t>
            </a:r>
            <a:r>
              <a:rPr lang="de-DE"/>
              <a:t>, a legally required label that helps consumers and procurement professionals make energy-efficient choices.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The EU energy label</a:t>
            </a:r>
            <a:r>
              <a:rPr lang="de-DE"/>
              <a:t> is mandatory for a wide range of </a:t>
            </a:r>
            <a:r>
              <a:rPr lang="de-DE" b="1"/>
              <a:t>household and electronic appliances.</a:t>
            </a:r>
            <a:endParaRPr/>
          </a:p>
          <a:p>
            <a:pPr marL="457200" marR="0" lvl="0" indent="-228600" algn="l" rtl="0">
              <a:lnSpc>
                <a:spcPct val="100000"/>
              </a:lnSpc>
              <a:spcBef>
                <a:spcPts val="0"/>
              </a:spcBef>
              <a:spcAft>
                <a:spcPts val="0"/>
              </a:spcAft>
              <a:buSzPts val="1400"/>
              <a:buNone/>
            </a:pPr>
            <a:endParaRPr b="1"/>
          </a:p>
          <a:p>
            <a:pPr marL="457200" marR="0" lvl="0" indent="-228600" algn="l" rtl="0">
              <a:lnSpc>
                <a:spcPct val="100000"/>
              </a:lnSpc>
              <a:spcBef>
                <a:spcPts val="0"/>
              </a:spcBef>
              <a:spcAft>
                <a:spcPts val="0"/>
              </a:spcAft>
              <a:buSzPts val="1400"/>
              <a:buNone/>
            </a:pPr>
            <a:r>
              <a:rPr lang="de-DE"/>
              <a:t>These appliances are </a:t>
            </a:r>
            <a:r>
              <a:rPr lang="de-DE" b="1"/>
              <a:t>classified based on their energy consumption</a:t>
            </a:r>
            <a:r>
              <a:rPr lang="de-DE"/>
              <a:t>, making it easy to compare efficiency at a glance.</a:t>
            </a:r>
            <a:endParaRPr/>
          </a:p>
          <a:p>
            <a:pPr marL="457200" marR="0" lvl="0" indent="-228600" algn="l" rtl="0">
              <a:lnSpc>
                <a:spcPct val="100000"/>
              </a:lnSpc>
              <a:spcBef>
                <a:spcPts val="0"/>
              </a:spcBef>
              <a:spcAft>
                <a:spcPts val="0"/>
              </a:spcAft>
              <a:buSzPts val="1400"/>
              <a:buNone/>
            </a:pPr>
            <a:endParaRPr b="1"/>
          </a:p>
          <a:p>
            <a:pPr marL="457200" marR="0" lvl="0" indent="-228600" algn="l" rtl="0">
              <a:lnSpc>
                <a:spcPct val="100000"/>
              </a:lnSpc>
              <a:spcBef>
                <a:spcPts val="0"/>
              </a:spcBef>
              <a:spcAft>
                <a:spcPts val="0"/>
              </a:spcAft>
              <a:buSzPts val="1400"/>
              <a:buNone/>
            </a:pPr>
            <a:r>
              <a:rPr lang="de-DE" b="1"/>
              <a:t>Since 2021</a:t>
            </a:r>
            <a:r>
              <a:rPr lang="de-DE"/>
              <a:t>, a </a:t>
            </a:r>
            <a:r>
              <a:rPr lang="de-DE" b="1"/>
              <a:t>new labelling system</a:t>
            </a:r>
            <a:r>
              <a:rPr lang="de-DE"/>
              <a:t> has been introduced:</a:t>
            </a:r>
            <a:endParaRPr/>
          </a:p>
          <a:p>
            <a:pPr marL="457200" marR="0" lvl="0" indent="-228600" algn="l" rtl="0">
              <a:lnSpc>
                <a:spcPct val="100000"/>
              </a:lnSpc>
              <a:spcBef>
                <a:spcPts val="0"/>
              </a:spcBef>
              <a:spcAft>
                <a:spcPts val="0"/>
              </a:spcAft>
              <a:buSzPts val="1400"/>
              <a:buNone/>
            </a:pPr>
            <a:r>
              <a:rPr lang="de-DE"/>
              <a:t>Energy classes now range from </a:t>
            </a:r>
            <a:r>
              <a:rPr lang="de-DE" b="1"/>
              <a:t>A to G</a:t>
            </a:r>
            <a:r>
              <a:rPr lang="de-DE"/>
              <a:t>, replacing the older A+++ to D scale.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The scale is designed to </a:t>
            </a:r>
            <a:r>
              <a:rPr lang="de-DE" b="1"/>
              <a:t>leave room for innovation</a:t>
            </a:r>
            <a:r>
              <a:rPr lang="de-DE"/>
              <a:t>, so A is reserved for the most efficient appliances — even if very few currently qualify.</a:t>
            </a:r>
            <a:endParaRPr/>
          </a:p>
          <a:p>
            <a:pPr marL="457200" marR="0" lvl="0" indent="-228600" algn="l" rtl="0">
              <a:lnSpc>
                <a:spcPct val="100000"/>
              </a:lnSpc>
              <a:spcBef>
                <a:spcPts val="0"/>
              </a:spcBef>
              <a:spcAft>
                <a:spcPts val="0"/>
              </a:spcAft>
              <a:buSzPts val="1400"/>
              <a:buNone/>
            </a:pPr>
            <a:endParaRPr/>
          </a:p>
        </p:txBody>
      </p:sp>
      <p:sp>
        <p:nvSpPr>
          <p:cNvPr id="167" name="Google Shape;16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5" name="Google Shape;17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These labels are </a:t>
            </a:r>
            <a:r>
              <a:rPr lang="de-DE" b="1"/>
              <a:t>based on certification by independent third parties</a:t>
            </a:r>
            <a:r>
              <a:rPr lang="de-DE"/>
              <a:t>. This means the product's environmental performance is verified by an impartial organisation, lending trust and credibility to the label.</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They provide </a:t>
            </a:r>
            <a:r>
              <a:rPr lang="de-DE" b="1"/>
              <a:t>statements about certain environmental properties</a:t>
            </a:r>
            <a:r>
              <a:rPr lang="de-DE"/>
              <a:t> of the product, which go beyond just marketing claims. These include:</a:t>
            </a:r>
            <a:endParaRPr/>
          </a:p>
          <a:p>
            <a:pPr marL="914400" lvl="1" indent="-228600" algn="l" rtl="0">
              <a:lnSpc>
                <a:spcPct val="100000"/>
              </a:lnSpc>
              <a:spcBef>
                <a:spcPts val="0"/>
              </a:spcBef>
              <a:spcAft>
                <a:spcPts val="0"/>
              </a:spcAft>
              <a:buSzPts val="1400"/>
              <a:buNone/>
            </a:pPr>
            <a:r>
              <a:rPr lang="de-DE" b="1"/>
              <a:t>Compliance with limit values for pollutants</a:t>
            </a:r>
            <a:r>
              <a:rPr lang="de-DE"/>
              <a:t>, ensuring that the product doesn’t exceed harmful emission thresholds.</a:t>
            </a:r>
            <a:endParaRPr/>
          </a:p>
          <a:p>
            <a:pPr marL="914400" lvl="1" indent="-228600" algn="l" rtl="0">
              <a:lnSpc>
                <a:spcPct val="100000"/>
              </a:lnSpc>
              <a:spcBef>
                <a:spcPts val="0"/>
              </a:spcBef>
              <a:spcAft>
                <a:spcPts val="0"/>
              </a:spcAft>
              <a:buSzPts val="1400"/>
              <a:buNone/>
            </a:pPr>
            <a:r>
              <a:rPr lang="de-DE" b="1"/>
              <a:t>Compliance with defined energy consumption values</a:t>
            </a:r>
            <a:r>
              <a:rPr lang="de-DE"/>
              <a:t>, promoting energy-efficient products.</a:t>
            </a:r>
            <a:endParaRPr/>
          </a:p>
          <a:p>
            <a:pPr marL="914400" lvl="1" indent="-228600" algn="l" rtl="0">
              <a:lnSpc>
                <a:spcPct val="100000"/>
              </a:lnSpc>
              <a:spcBef>
                <a:spcPts val="0"/>
              </a:spcBef>
              <a:spcAft>
                <a:spcPts val="0"/>
              </a:spcAft>
              <a:buSzPts val="1400"/>
              <a:buNone/>
            </a:pPr>
            <a:r>
              <a:rPr lang="de-DE"/>
              <a:t>The </a:t>
            </a:r>
            <a:r>
              <a:rPr lang="de-DE" b="1"/>
              <a:t>reduction of emissions during production</a:t>
            </a:r>
            <a:r>
              <a:rPr lang="de-DE"/>
              <a:t>, which encourages cleaner manufacturing processes.</a:t>
            </a:r>
            <a:endParaRPr/>
          </a:p>
          <a:p>
            <a:pPr marL="914400" lvl="1" indent="-228600" algn="l" rtl="0">
              <a:lnSpc>
                <a:spcPct val="100000"/>
              </a:lnSpc>
              <a:spcBef>
                <a:spcPts val="0"/>
              </a:spcBef>
              <a:spcAft>
                <a:spcPts val="0"/>
              </a:spcAft>
              <a:buSzPts val="1400"/>
              <a:buNone/>
            </a:pPr>
            <a:r>
              <a:rPr lang="de-DE"/>
              <a:t>And the </a:t>
            </a:r>
            <a:r>
              <a:rPr lang="de-DE" b="1"/>
              <a:t>recyclability of the product</a:t>
            </a:r>
            <a:r>
              <a:rPr lang="de-DE"/>
              <a:t>, supporting a circular economy approach.</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Importantly, the </a:t>
            </a:r>
            <a:r>
              <a:rPr lang="de-DE" b="1"/>
              <a:t>basis for awarding the eco-label</a:t>
            </a:r>
            <a:r>
              <a:rPr lang="de-DE"/>
              <a:t> involves a transparent and inclusive process:</a:t>
            </a:r>
            <a:endParaRPr/>
          </a:p>
          <a:p>
            <a:pPr marL="914400" lvl="1" indent="-228600" algn="l" rtl="0">
              <a:lnSpc>
                <a:spcPct val="100000"/>
              </a:lnSpc>
              <a:spcBef>
                <a:spcPts val="0"/>
              </a:spcBef>
              <a:spcAft>
                <a:spcPts val="0"/>
              </a:spcAft>
              <a:buSzPts val="1400"/>
              <a:buNone/>
            </a:pPr>
            <a:r>
              <a:rPr lang="de-DE"/>
              <a:t>Criteria are developed </a:t>
            </a:r>
            <a:r>
              <a:rPr lang="de-DE" b="1"/>
              <a:t>with the involvement of relevant stakeholder groups</a:t>
            </a:r>
            <a:r>
              <a:rPr lang="de-DE"/>
              <a:t>, such as industry experts, NGOs, and consumer organisations. This ensures the criteria are balanced, practical, and reflect societal priorities.</a:t>
            </a:r>
            <a:endParaRPr/>
          </a:p>
          <a:p>
            <a:pPr marL="914400" lvl="1" indent="-228600" algn="l" rtl="0">
              <a:lnSpc>
                <a:spcPct val="100000"/>
              </a:lnSpc>
              <a:spcBef>
                <a:spcPts val="0"/>
              </a:spcBef>
              <a:spcAft>
                <a:spcPts val="0"/>
              </a:spcAft>
              <a:buSzPts val="1400"/>
              <a:buNone/>
            </a:pPr>
            <a:r>
              <a:rPr lang="de-DE"/>
              <a:t>Also, there's a </a:t>
            </a:r>
            <a:r>
              <a:rPr lang="de-DE" b="1"/>
              <a:t>publicly accessible catalogue of requirements</a:t>
            </a:r>
            <a:r>
              <a:rPr lang="de-DE"/>
              <a:t>, so everyone can see what’s behind the label and how it’s awarded. This transparency builds public trust and helps consumers make informed choices.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Overall, Type I eco-labels offer a comprehensive, science-based assessment of a product's environmental impact across its life cycle, and they promote genuine sustainability improvements in the marketplace.</a:t>
            </a:r>
            <a:endParaRPr/>
          </a:p>
          <a:p>
            <a:pPr marL="457200" marR="0" lvl="0" indent="-228600" algn="l" rtl="0">
              <a:lnSpc>
                <a:spcPct val="100000"/>
              </a:lnSpc>
              <a:spcBef>
                <a:spcPts val="0"/>
              </a:spcBef>
              <a:spcAft>
                <a:spcPts val="0"/>
              </a:spcAft>
              <a:buSzPts val="1400"/>
              <a:buNone/>
            </a:pPr>
            <a:endParaRPr/>
          </a:p>
        </p:txBody>
      </p:sp>
      <p:sp>
        <p:nvSpPr>
          <p:cNvPr id="183" name="Google Shape;18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87"/>
        <p:cNvGrpSpPr/>
        <p:nvPr/>
      </p:nvGrpSpPr>
      <p:grpSpPr>
        <a:xfrm>
          <a:off x="0" y="0"/>
          <a:ext cx="0" cy="0"/>
          <a:chOff x="0" y="0"/>
          <a:chExt cx="0" cy="0"/>
        </a:xfrm>
      </p:grpSpPr>
      <p:sp>
        <p:nvSpPr>
          <p:cNvPr id="88" name="Google Shape;88;p27"/>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9" name="Google Shape;89;p27"/>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90" name="Google Shape;90;p27"/>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1" name="Google Shape;91;p27"/>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2" name="Google Shape;92;p2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4" name="Google Shape;94;p27"/>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27"/>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 name="Google Shape;96;p27"/>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97"/>
        <p:cNvGrpSpPr/>
        <p:nvPr/>
      </p:nvGrpSpPr>
      <p:grpSpPr>
        <a:xfrm>
          <a:off x="0" y="0"/>
          <a:ext cx="0" cy="0"/>
          <a:chOff x="0" y="0"/>
          <a:chExt cx="0" cy="0"/>
        </a:xfrm>
      </p:grpSpPr>
      <p:sp>
        <p:nvSpPr>
          <p:cNvPr id="98" name="Google Shape;98;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100" name="Google Shape;10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1" name="Google Shape;101;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2"/>
        <p:cNvGrpSpPr/>
        <p:nvPr/>
      </p:nvGrpSpPr>
      <p:grpSpPr>
        <a:xfrm>
          <a:off x="0" y="0"/>
          <a:ext cx="0" cy="0"/>
          <a:chOff x="0" y="0"/>
          <a:chExt cx="0" cy="0"/>
        </a:xfrm>
      </p:grpSpPr>
      <p:sp>
        <p:nvSpPr>
          <p:cNvPr id="103" name="Google Shape;103;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04" name="Google Shape;104;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2" name="Google Shape;42;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3" name="Google Shape;43;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4" name="Google Shape;44;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47"/>
        <p:cNvGrpSpPr/>
        <p:nvPr/>
      </p:nvGrpSpPr>
      <p:grpSpPr>
        <a:xfrm>
          <a:off x="0" y="0"/>
          <a:ext cx="0" cy="0"/>
          <a:chOff x="0" y="0"/>
          <a:chExt cx="0" cy="0"/>
        </a:xfrm>
      </p:grpSpPr>
      <p:sp>
        <p:nvSpPr>
          <p:cNvPr id="48" name="Google Shape;48;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0" name="Google Shape;50;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1" name="Google Shape;51;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54"/>
        <p:cNvGrpSpPr/>
        <p:nvPr/>
      </p:nvGrpSpPr>
      <p:grpSpPr>
        <a:xfrm>
          <a:off x="0" y="0"/>
          <a:ext cx="0" cy="0"/>
          <a:chOff x="0" y="0"/>
          <a:chExt cx="0" cy="0"/>
        </a:xfrm>
      </p:grpSpPr>
      <p:sp>
        <p:nvSpPr>
          <p:cNvPr id="55" name="Google Shape;55;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8" name="Google Shape;58;p21"/>
          <p:cNvSpPr>
            <a:spLocks noGrp="1"/>
          </p:cNvSpPr>
          <p:nvPr>
            <p:ph type="pic" idx="2"/>
          </p:nvPr>
        </p:nvSpPr>
        <p:spPr>
          <a:xfrm>
            <a:off x="0" y="-11113"/>
            <a:ext cx="5628068" cy="6858000"/>
          </a:xfrm>
          <a:prstGeom prst="flowChartDelay">
            <a:avLst/>
          </a:prstGeom>
          <a:solidFill>
            <a:srgbClr val="87C3CD"/>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59"/>
        <p:cNvGrpSpPr/>
        <p:nvPr/>
      </p:nvGrpSpPr>
      <p:grpSpPr>
        <a:xfrm>
          <a:off x="0" y="0"/>
          <a:ext cx="0" cy="0"/>
          <a:chOff x="0" y="0"/>
          <a:chExt cx="0" cy="0"/>
        </a:xfrm>
      </p:grpSpPr>
      <p:sp>
        <p:nvSpPr>
          <p:cNvPr id="60" name="Google Shape;60;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1" name="Google Shape;61;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2" name="Google Shape;62;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 name="Google Shape;68;p2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9" name="Google Shape;69;p2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0" name="Google Shape;70;p2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72" name="Google Shape;72;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8" name="Google Shape;78;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9" name="Google Shape;79;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2" name="Google Shape;82;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3" name="Google Shape;83;p26"/>
          <p:cNvGrpSpPr/>
          <p:nvPr/>
        </p:nvGrpSpPr>
        <p:grpSpPr>
          <a:xfrm rot="-5400000">
            <a:off x="-1340601" y="4196010"/>
            <a:ext cx="3053166" cy="2270813"/>
            <a:chOff x="4881398" y="2159825"/>
            <a:chExt cx="3881604" cy="2778984"/>
          </a:xfrm>
        </p:grpSpPr>
        <p:sp>
          <p:nvSpPr>
            <p:cNvPr id="84" name="Google Shape;84;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4">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0.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image" Target="../media/image41.png"/><Relationship Id="rId18" Type="http://schemas.openxmlformats.org/officeDocument/2006/relationships/image" Target="../media/image45.jpg"/><Relationship Id="rId3" Type="http://schemas.openxmlformats.org/officeDocument/2006/relationships/image" Target="../media/image34.jpg"/><Relationship Id="rId7" Type="http://schemas.openxmlformats.org/officeDocument/2006/relationships/image" Target="../media/image37.jpg"/><Relationship Id="rId12" Type="http://schemas.openxmlformats.org/officeDocument/2006/relationships/image" Target="../media/image8.jpg"/><Relationship Id="rId17" Type="http://schemas.openxmlformats.org/officeDocument/2006/relationships/image" Target="../media/image44.png"/><Relationship Id="rId2" Type="http://schemas.openxmlformats.org/officeDocument/2006/relationships/notesSlide" Target="../notesSlides/notesSlide33.xml"/><Relationship Id="rId16"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4.jpg"/><Relationship Id="rId11" Type="http://schemas.openxmlformats.org/officeDocument/2006/relationships/image" Target="../media/image16.png"/><Relationship Id="rId5" Type="http://schemas.openxmlformats.org/officeDocument/2006/relationships/image" Target="../media/image36.jpg"/><Relationship Id="rId15" Type="http://schemas.openxmlformats.org/officeDocument/2006/relationships/image" Target="../media/image43.png"/><Relationship Id="rId10" Type="http://schemas.openxmlformats.org/officeDocument/2006/relationships/image" Target="../media/image40.png"/><Relationship Id="rId19" Type="http://schemas.openxmlformats.org/officeDocument/2006/relationships/image" Target="../media/image46.png"/><Relationship Id="rId4" Type="http://schemas.openxmlformats.org/officeDocument/2006/relationships/image" Target="../media/image35.png"/><Relationship Id="rId9" Type="http://schemas.openxmlformats.org/officeDocument/2006/relationships/image" Target="../media/image39.png"/><Relationship Id="rId14" Type="http://schemas.openxmlformats.org/officeDocument/2006/relationships/image" Target="../media/image42.gif"/></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7.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35.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7.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35.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7.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35.png"/><Relationship Id="rId4" Type="http://schemas.openxmlformats.org/officeDocument/2006/relationships/image" Target="../media/image36.jpg"/></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jpg"/><Relationship Id="rId7" Type="http://schemas.openxmlformats.org/officeDocument/2006/relationships/image" Target="../media/image9.png"/><Relationship Id="rId12"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50.png"/><Relationship Id="rId5" Type="http://schemas.openxmlformats.org/officeDocument/2006/relationships/image" Target="../media/image48.png"/><Relationship Id="rId10" Type="http://schemas.openxmlformats.org/officeDocument/2006/relationships/image" Target="../media/image49.jpg"/><Relationship Id="rId4" Type="http://schemas.openxmlformats.org/officeDocument/2006/relationships/image" Target="../media/image8.jpg"/><Relationship Id="rId9"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hyperlink" Target="https://www.blauer-engel.de/en" TargetMode="External"/><Relationship Id="rId7"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epeat.net/" TargetMode="External"/><Relationship Id="rId5" Type="http://schemas.openxmlformats.org/officeDocument/2006/relationships/hyperlink" Target="http://www.nordic-ecolabel.org/" TargetMode="External"/><Relationship Id="rId10" Type="http://schemas.openxmlformats.org/officeDocument/2006/relationships/image" Target="../media/image47.jpg"/><Relationship Id="rId4" Type="http://schemas.openxmlformats.org/officeDocument/2006/relationships/hyperlink" Target="https://tcocertified.de/" TargetMode="External"/><Relationship Id="rId9"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hyperlink" Target="http://www.global-standard.org/" TargetMode="External"/><Relationship Id="rId7" Type="http://schemas.openxmlformats.org/officeDocument/2006/relationships/image" Target="../media/image53.jp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www.bluesign.com/" TargetMode="External"/><Relationship Id="rId11" Type="http://schemas.openxmlformats.org/officeDocument/2006/relationships/image" Target="../media/image57.png"/><Relationship Id="rId5" Type="http://schemas.openxmlformats.org/officeDocument/2006/relationships/hyperlink" Target="http://www.naturtextil.de/profil/qualitaetszeichen.html" TargetMode="External"/><Relationship Id="rId10" Type="http://schemas.openxmlformats.org/officeDocument/2006/relationships/image" Target="../media/image56.png"/><Relationship Id="rId4" Type="http://schemas.openxmlformats.org/officeDocument/2006/relationships/hyperlink" Target="http://www.fairtrade-deutschland.de/index.php" TargetMode="External"/><Relationship Id="rId9"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s://www.blauer-engel.de/en" TargetMode="External"/><Relationship Id="rId7" Type="http://schemas.openxmlformats.org/officeDocument/2006/relationships/hyperlink" Target="https://pefc.org/" TargetMode="External"/><Relationship Id="rId12"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nordic-ecolabel.org/" TargetMode="External"/><Relationship Id="rId11" Type="http://schemas.openxmlformats.org/officeDocument/2006/relationships/image" Target="../media/image61.png"/><Relationship Id="rId5" Type="http://schemas.openxmlformats.org/officeDocument/2006/relationships/hyperlink" Target="http://www.fsc.org/" TargetMode="External"/><Relationship Id="rId10" Type="http://schemas.openxmlformats.org/officeDocument/2006/relationships/image" Target="../media/image60.png"/><Relationship Id="rId4" Type="http://schemas.openxmlformats.org/officeDocument/2006/relationships/hyperlink" Target="https://environment.ec.europa.eu/topics/circular-economy/eu-ecolabel_en" TargetMode="External"/><Relationship Id="rId9"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17.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 descr="Ein Bild, das Text, Schrift, Screenshot, Grafiken enthält.&#10;&#10;Automatisch generierte Beschreibung"/>
          <p:cNvPicPr preferRelativeResize="0"/>
          <p:nvPr/>
        </p:nvPicPr>
        <p:blipFill rotWithShape="1">
          <a:blip r:embed="rId3">
            <a:alphaModFix/>
          </a:blip>
          <a:srcRect/>
          <a:stretch/>
        </p:blipFill>
        <p:spPr>
          <a:xfrm>
            <a:off x="6520111" y="4836746"/>
            <a:ext cx="5273749" cy="1904297"/>
          </a:xfrm>
          <a:prstGeom prst="rect">
            <a:avLst/>
          </a:prstGeom>
          <a:noFill/>
          <a:ln>
            <a:noFill/>
          </a:ln>
        </p:spPr>
      </p:pic>
      <p:sp>
        <p:nvSpPr>
          <p:cNvPr id="111" name="Google Shape;111;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dirty="0">
                <a:solidFill>
                  <a:srgbClr val="3F3F3F"/>
                </a:solidFill>
              </a:rPr>
              <a:t>Date</a:t>
            </a:r>
            <a:endParaRPr sz="1400" b="0" i="0" u="none" strike="noStrike" cap="none" dirty="0">
              <a:solidFill>
                <a:srgbClr val="000000"/>
              </a:solidFill>
              <a:latin typeface="Arial"/>
              <a:ea typeface="Arial"/>
              <a:cs typeface="Arial"/>
              <a:sym typeface="Arial"/>
            </a:endParaRPr>
          </a:p>
        </p:txBody>
      </p:sp>
      <p:sp>
        <p:nvSpPr>
          <p:cNvPr id="112" name="Google Shape;112;p1"/>
          <p:cNvSpPr txBox="1"/>
          <p:nvPr/>
        </p:nvSpPr>
        <p:spPr>
          <a:xfrm>
            <a:off x="6309904" y="2291232"/>
            <a:ext cx="588210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3200" b="1" i="0" u="none" strike="noStrike" cap="none" dirty="0">
                <a:solidFill>
                  <a:srgbClr val="3F3F3F"/>
                </a:solidFill>
                <a:latin typeface="Aptos Serif" panose="02020604070405020304" pitchFamily="18" charset="0"/>
                <a:ea typeface="Play"/>
                <a:cs typeface="Aptos Serif" panose="02020604070405020304" pitchFamily="18" charset="0"/>
                <a:sym typeface="Play"/>
              </a:rPr>
              <a:t>Module 3: Use </a:t>
            </a:r>
            <a:r>
              <a:rPr lang="de-DE" sz="3200" b="1" i="0" u="none" strike="noStrike" cap="none" dirty="0" err="1">
                <a:solidFill>
                  <a:srgbClr val="3F3F3F"/>
                </a:solidFill>
                <a:latin typeface="Aptos Serif" panose="02020604070405020304" pitchFamily="18" charset="0"/>
                <a:ea typeface="Play"/>
                <a:cs typeface="Aptos Serif" panose="02020604070405020304" pitchFamily="18" charset="0"/>
                <a:sym typeface="Play"/>
              </a:rPr>
              <a:t>of</a:t>
            </a:r>
            <a:r>
              <a:rPr lang="de-DE" sz="3200" b="1" i="0" u="none" strike="noStrike" cap="none" dirty="0">
                <a:solidFill>
                  <a:srgbClr val="3F3F3F"/>
                </a:solidFill>
                <a:latin typeface="Aptos Serif" panose="02020604070405020304" pitchFamily="18" charset="0"/>
                <a:ea typeface="Play"/>
                <a:cs typeface="Aptos Serif" panose="02020604070405020304" pitchFamily="18" charset="0"/>
                <a:sym typeface="Play"/>
              </a:rPr>
              <a:t> </a:t>
            </a:r>
            <a:r>
              <a:rPr lang="de-DE" sz="3200" b="1" i="0" u="none" strike="noStrike" cap="none" dirty="0" err="1">
                <a:solidFill>
                  <a:srgbClr val="3F3F3F"/>
                </a:solidFill>
                <a:latin typeface="Aptos Serif" panose="02020604070405020304" pitchFamily="18" charset="0"/>
                <a:ea typeface="Play"/>
                <a:cs typeface="Aptos Serif" panose="02020604070405020304" pitchFamily="18" charset="0"/>
                <a:sym typeface="Play"/>
              </a:rPr>
              <a:t>labels</a:t>
            </a:r>
            <a:r>
              <a:rPr lang="de-DE" sz="3200" b="1" i="0" u="none" strike="noStrike" cap="none" dirty="0">
                <a:solidFill>
                  <a:srgbClr val="3F3F3F"/>
                </a:solidFill>
                <a:latin typeface="Aptos Serif" panose="02020604070405020304" pitchFamily="18" charset="0"/>
                <a:ea typeface="Play"/>
                <a:cs typeface="Aptos Serif" panose="02020604070405020304" pitchFamily="18" charset="0"/>
                <a:sym typeface="Play"/>
              </a:rPr>
              <a:t> in </a:t>
            </a:r>
            <a:r>
              <a:rPr lang="de-DE" sz="3200" b="1" i="0" u="none" strike="noStrike" cap="none" dirty="0" err="1">
                <a:solidFill>
                  <a:srgbClr val="3F3F3F"/>
                </a:solidFill>
                <a:latin typeface="Aptos Serif" panose="02020604070405020304" pitchFamily="18" charset="0"/>
                <a:ea typeface="Play"/>
                <a:cs typeface="Aptos Serif" panose="02020604070405020304" pitchFamily="18" charset="0"/>
                <a:sym typeface="Play"/>
              </a:rPr>
              <a:t>the</a:t>
            </a:r>
            <a:r>
              <a:rPr lang="de-DE" sz="3200" b="1" i="0" u="none" strike="noStrike" cap="none" dirty="0">
                <a:solidFill>
                  <a:srgbClr val="3F3F3F"/>
                </a:solidFill>
                <a:latin typeface="Aptos Serif" panose="02020604070405020304" pitchFamily="18" charset="0"/>
                <a:ea typeface="Play"/>
                <a:cs typeface="Aptos Serif" panose="02020604070405020304" pitchFamily="18" charset="0"/>
                <a:sym typeface="Play"/>
              </a:rPr>
              <a:t> </a:t>
            </a:r>
            <a:r>
              <a:rPr lang="de-DE" sz="3200" b="1" i="0" u="none" strike="noStrike" cap="none" dirty="0" err="1">
                <a:solidFill>
                  <a:srgbClr val="3F3F3F"/>
                </a:solidFill>
                <a:latin typeface="Aptos Serif" panose="02020604070405020304" pitchFamily="18" charset="0"/>
                <a:ea typeface="Play"/>
                <a:cs typeface="Aptos Serif" panose="02020604070405020304" pitchFamily="18" charset="0"/>
                <a:sym typeface="Play"/>
              </a:rPr>
              <a:t>procurement</a:t>
            </a:r>
            <a:r>
              <a:rPr lang="de-DE" sz="3200" b="1" i="0" u="none" strike="noStrike" cap="none" dirty="0">
                <a:solidFill>
                  <a:srgbClr val="3F3F3F"/>
                </a:solidFill>
                <a:latin typeface="Aptos Serif" panose="02020604070405020304" pitchFamily="18" charset="0"/>
                <a:ea typeface="Play"/>
                <a:cs typeface="Aptos Serif" panose="02020604070405020304" pitchFamily="18" charset="0"/>
                <a:sym typeface="Play"/>
              </a:rPr>
              <a:t> </a:t>
            </a:r>
            <a:r>
              <a:rPr lang="de-DE" sz="3200" b="1" i="0" u="none" strike="noStrike" cap="none" dirty="0" err="1">
                <a:solidFill>
                  <a:srgbClr val="3F3F3F"/>
                </a:solidFill>
                <a:latin typeface="Aptos Serif" panose="02020604070405020304" pitchFamily="18" charset="0"/>
                <a:ea typeface="Play"/>
                <a:cs typeface="Aptos Serif" panose="02020604070405020304" pitchFamily="18" charset="0"/>
                <a:sym typeface="Play"/>
              </a:rPr>
              <a:t>procedure</a:t>
            </a:r>
            <a:endParaRPr sz="3200" b="1" i="0" u="none" strike="noStrike" cap="none" dirty="0">
              <a:solidFill>
                <a:srgbClr val="3F3F3F"/>
              </a:solidFill>
              <a:latin typeface="Aptos Serif" panose="02020604070405020304" pitchFamily="18" charset="0"/>
              <a:ea typeface="Play"/>
              <a:cs typeface="Aptos Serif" panose="02020604070405020304" pitchFamily="18" charset="0"/>
              <a:sym typeface="Play"/>
            </a:endParaRPr>
          </a:p>
        </p:txBody>
      </p:sp>
      <p:pic>
        <p:nvPicPr>
          <p:cNvPr id="113" name="Google Shape;113;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sp>
        <p:nvSpPr>
          <p:cNvPr id="116" name="Google Shape;116;p1"/>
          <p:cNvSpPr txBox="1"/>
          <p:nvPr/>
        </p:nvSpPr>
        <p:spPr>
          <a:xfrm>
            <a:off x="6309904" y="1921900"/>
            <a:ext cx="48914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i="0" u="none" strike="noStrike" cap="none" dirty="0">
                <a:solidFill>
                  <a:srgbClr val="3F3F3F"/>
                </a:solidFill>
                <a:latin typeface="Aptos" panose="020B0004020202020204" pitchFamily="34" charset="0"/>
                <a:ea typeface="Play"/>
                <a:cs typeface="Play"/>
                <a:sym typeface="Play"/>
              </a:rPr>
              <a:t>Sustainable </a:t>
            </a:r>
            <a:r>
              <a:rPr lang="de-DE" sz="1800" i="0" u="none" strike="noStrike" cap="none" dirty="0" err="1">
                <a:solidFill>
                  <a:srgbClr val="3F3F3F"/>
                </a:solidFill>
                <a:latin typeface="Aptos" panose="020B0004020202020204" pitchFamily="34" charset="0"/>
                <a:ea typeface="Play"/>
                <a:cs typeface="Play"/>
                <a:sym typeface="Play"/>
              </a:rPr>
              <a:t>procurement</a:t>
            </a:r>
            <a:r>
              <a:rPr lang="de-DE" sz="1800" i="0" u="none" strike="noStrike" cap="none" dirty="0">
                <a:solidFill>
                  <a:srgbClr val="3F3F3F"/>
                </a:solidFill>
                <a:latin typeface="Aptos" panose="020B0004020202020204" pitchFamily="34" charset="0"/>
                <a:ea typeface="Play"/>
                <a:cs typeface="Play"/>
                <a:sym typeface="Play"/>
              </a:rPr>
              <a:t> </a:t>
            </a:r>
            <a:r>
              <a:rPr lang="de-DE" sz="1800" i="0" u="none" strike="noStrike" cap="none" dirty="0" err="1">
                <a:solidFill>
                  <a:srgbClr val="3F3F3F"/>
                </a:solidFill>
                <a:latin typeface="Aptos" panose="020B0004020202020204" pitchFamily="34" charset="0"/>
                <a:ea typeface="Play"/>
                <a:cs typeface="Play"/>
                <a:sym typeface="Play"/>
              </a:rPr>
              <a:t>curriculum</a:t>
            </a:r>
            <a:r>
              <a:rPr lang="de-DE" sz="1800" i="0" u="none" strike="noStrike" cap="none" dirty="0">
                <a:solidFill>
                  <a:srgbClr val="3F3F3F"/>
                </a:solidFill>
                <a:latin typeface="Aptos" panose="020B0004020202020204" pitchFamily="34" charset="0"/>
                <a:ea typeface="Play"/>
                <a:cs typeface="Play"/>
                <a:sym typeface="Play"/>
              </a:rPr>
              <a:t> </a:t>
            </a:r>
            <a:endParaRPr sz="1800" i="0" u="none" strike="noStrike" cap="none" dirty="0">
              <a:solidFill>
                <a:srgbClr val="3F3F3F"/>
              </a:solidFill>
              <a:latin typeface="Aptos" panose="020B0004020202020204" pitchFamily="34" charset="0"/>
              <a:ea typeface="Play"/>
              <a:cs typeface="Play"/>
              <a:sym typeface="Play"/>
            </a:endParaRPr>
          </a:p>
        </p:txBody>
      </p:sp>
      <p:pic>
        <p:nvPicPr>
          <p:cNvPr id="3" name="Grafik 2" descr="Ein Bild, das Text, Screenshot, Schrift, Design enthält.&#10;&#10;KI-generierte Inhalte können fehlerhaft sein.">
            <a:extLst>
              <a:ext uri="{FF2B5EF4-FFF2-40B4-BE49-F238E27FC236}">
                <a16:creationId xmlns:a16="http://schemas.microsoft.com/office/drawing/2014/main" id="{E36D6759-52E7-ADE7-5C93-EB47C16996EC}"/>
              </a:ext>
            </a:extLst>
          </p:cNvPr>
          <p:cNvPicPr>
            <a:picLocks noChangeAspect="1"/>
          </p:cNvPicPr>
          <p:nvPr/>
        </p:nvPicPr>
        <p:blipFill>
          <a:blip r:embed="rId5"/>
          <a:stretch>
            <a:fillRect/>
          </a:stretch>
        </p:blipFill>
        <p:spPr>
          <a:xfrm>
            <a:off x="1" y="5302300"/>
            <a:ext cx="3889247" cy="15556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594359" y="368248"/>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a:latin typeface="Aptos Serif" panose="02020604070405020304" pitchFamily="18" charset="0"/>
                <a:cs typeface="Aptos Serif" panose="02020604070405020304" pitchFamily="18" charset="0"/>
              </a:rPr>
              <a:t>Voluntary social label </a:t>
            </a:r>
            <a:r>
              <a:rPr lang="de-DE">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type I similar </a:t>
            </a:r>
            <a:endParaRPr>
              <a:latin typeface="Aptos Serif" panose="02020604070405020304" pitchFamily="18" charset="0"/>
              <a:cs typeface="Aptos Serif" panose="02020604070405020304" pitchFamily="18" charset="0"/>
            </a:endParaRPr>
          </a:p>
        </p:txBody>
      </p:sp>
      <p:sp>
        <p:nvSpPr>
          <p:cNvPr id="197" name="Google Shape;197;p36"/>
          <p:cNvSpPr txBox="1">
            <a:spLocks noGrp="1"/>
          </p:cNvSpPr>
          <p:nvPr>
            <p:ph type="body" idx="1"/>
          </p:nvPr>
        </p:nvSpPr>
        <p:spPr>
          <a:xfrm>
            <a:off x="594359" y="1961755"/>
            <a:ext cx="8348343" cy="4743845"/>
          </a:xfrm>
          <a:prstGeom prst="rect">
            <a:avLst/>
          </a:prstGeom>
          <a:noFill/>
          <a:ln>
            <a:noFill/>
          </a:ln>
        </p:spPr>
        <p:txBody>
          <a:bodyPr spcFirstLastPara="1" wrap="square" lIns="0" tIns="228600" rIns="0" bIns="0" anchor="t" anchorCtr="0">
            <a:normAutofit/>
          </a:bodyPr>
          <a:lstStyle/>
          <a:p>
            <a:pPr marL="571500" lvl="0" indent="-342900" algn="l" rtl="0">
              <a:lnSpc>
                <a:spcPct val="120000"/>
              </a:lnSpc>
              <a:spcBef>
                <a:spcPts val="2200"/>
              </a:spcBef>
              <a:spcAft>
                <a:spcPts val="0"/>
              </a:spcAft>
              <a:buSzPct val="181818"/>
              <a:buFont typeface="Arial" panose="020B0604020202020204" pitchFamily="34" charset="0"/>
              <a:buChar char="•"/>
            </a:pPr>
            <a:r>
              <a:rPr lang="de-DE" sz="1600" dirty="0">
                <a:latin typeface="Aptos" panose="020B0004020202020204" pitchFamily="34" charset="0"/>
              </a:rPr>
              <a:t>Independent </a:t>
            </a:r>
            <a:r>
              <a:rPr lang="de-DE" sz="1600" dirty="0" err="1">
                <a:latin typeface="Aptos" panose="020B0004020202020204" pitchFamily="34" charset="0"/>
              </a:rPr>
              <a:t>certification</a:t>
            </a:r>
            <a:r>
              <a:rPr lang="de-DE" sz="1600" dirty="0">
                <a:latin typeface="Aptos" panose="020B0004020202020204" pitchFamily="34" charset="0"/>
              </a:rPr>
              <a:t> </a:t>
            </a:r>
            <a:r>
              <a:rPr lang="de-DE" sz="1600" dirty="0" err="1">
                <a:latin typeface="Aptos" panose="020B0004020202020204" pitchFamily="34" charset="0"/>
              </a:rPr>
              <a:t>by</a:t>
            </a:r>
            <a:r>
              <a:rPr lang="de-DE" sz="1600" dirty="0">
                <a:latin typeface="Aptos" panose="020B0004020202020204" pitchFamily="34" charset="0"/>
              </a:rPr>
              <a:t> </a:t>
            </a:r>
            <a:r>
              <a:rPr lang="de-DE" sz="1600" dirty="0" err="1">
                <a:latin typeface="Aptos" panose="020B0004020202020204" pitchFamily="34" charset="0"/>
              </a:rPr>
              <a:t>third</a:t>
            </a:r>
            <a:r>
              <a:rPr lang="de-DE" sz="1600" dirty="0">
                <a:latin typeface="Aptos" panose="020B0004020202020204" pitchFamily="34" charset="0"/>
              </a:rPr>
              <a:t> </a:t>
            </a:r>
            <a:r>
              <a:rPr lang="de-DE" sz="1600" dirty="0" err="1">
                <a:latin typeface="Aptos" panose="020B0004020202020204" pitchFamily="34" charset="0"/>
              </a:rPr>
              <a:t>parties</a:t>
            </a:r>
            <a:r>
              <a:rPr lang="de-DE" sz="1600" dirty="0">
                <a:latin typeface="Aptos" panose="020B0004020202020204" pitchFamily="34" charset="0"/>
              </a:rPr>
              <a:t> and </a:t>
            </a:r>
            <a:r>
              <a:rPr lang="de-DE" sz="1600" dirty="0" err="1">
                <a:latin typeface="Aptos" panose="020B0004020202020204" pitchFamily="34" charset="0"/>
              </a:rPr>
              <a:t>development</a:t>
            </a:r>
            <a:r>
              <a:rPr lang="de-DE" sz="1600" dirty="0">
                <a:latin typeface="Aptos" panose="020B0004020202020204" pitchFamily="34" charset="0"/>
              </a:rPr>
              <a:t> </a:t>
            </a:r>
            <a:r>
              <a:rPr lang="de-DE" sz="1600" dirty="0" err="1">
                <a:latin typeface="Aptos" panose="020B0004020202020204" pitchFamily="34" charset="0"/>
              </a:rPr>
              <a:t>of</a:t>
            </a:r>
            <a:r>
              <a:rPr lang="de-DE" sz="1600" dirty="0">
                <a:latin typeface="Aptos" panose="020B0004020202020204" pitchFamily="34" charset="0"/>
              </a:rPr>
              <a:t> </a:t>
            </a:r>
            <a:r>
              <a:rPr lang="de-DE" sz="1600" dirty="0" err="1">
                <a:latin typeface="Aptos" panose="020B0004020202020204" pitchFamily="34" charset="0"/>
              </a:rPr>
              <a:t>criteria</a:t>
            </a:r>
            <a:r>
              <a:rPr lang="de-DE" sz="1600" dirty="0">
                <a:latin typeface="Aptos" panose="020B0004020202020204" pitchFamily="34" charset="0"/>
              </a:rPr>
              <a:t> in a transparent </a:t>
            </a:r>
            <a:r>
              <a:rPr lang="de-DE" sz="1600" dirty="0" err="1">
                <a:latin typeface="Aptos" panose="020B0004020202020204" pitchFamily="34" charset="0"/>
              </a:rPr>
              <a:t>process</a:t>
            </a:r>
            <a:endParaRPr sz="1600" dirty="0">
              <a:latin typeface="Aptos" panose="020B0004020202020204" pitchFamily="34" charset="0"/>
            </a:endParaRPr>
          </a:p>
          <a:p>
            <a:pPr marL="571500" lvl="0" indent="-342900" algn="l" rtl="0">
              <a:lnSpc>
                <a:spcPct val="80000"/>
              </a:lnSpc>
              <a:spcBef>
                <a:spcPts val="2200"/>
              </a:spcBef>
              <a:spcAft>
                <a:spcPts val="0"/>
              </a:spcAft>
              <a:buSzPct val="181818"/>
              <a:buFont typeface="Arial" panose="020B0604020202020204" pitchFamily="34" charset="0"/>
              <a:buChar char="•"/>
            </a:pPr>
            <a:r>
              <a:rPr lang="de-DE" sz="1600" dirty="0">
                <a:latin typeface="Aptos" panose="020B0004020202020204" pitchFamily="34" charset="0"/>
              </a:rPr>
              <a:t>Criteria </a:t>
            </a:r>
            <a:r>
              <a:rPr lang="de-DE" sz="1600" dirty="0" err="1">
                <a:latin typeface="Aptos" panose="020B0004020202020204" pitchFamily="34" charset="0"/>
              </a:rPr>
              <a:t>often</a:t>
            </a:r>
            <a:r>
              <a:rPr lang="de-DE" sz="1600" dirty="0">
                <a:latin typeface="Aptos" panose="020B0004020202020204" pitchFamily="34" charset="0"/>
              </a:rPr>
              <a:t> </a:t>
            </a:r>
            <a:r>
              <a:rPr lang="de-DE" sz="1600" dirty="0" err="1">
                <a:latin typeface="Aptos" panose="020B0004020202020204" pitchFamily="34" charset="0"/>
              </a:rPr>
              <a:t>aligned</a:t>
            </a:r>
            <a:r>
              <a:rPr lang="de-DE" sz="1600" dirty="0">
                <a:latin typeface="Aptos" panose="020B0004020202020204" pitchFamily="34" charset="0"/>
              </a:rPr>
              <a:t> </a:t>
            </a:r>
            <a:r>
              <a:rPr lang="de-DE" sz="1600" dirty="0" err="1">
                <a:latin typeface="Aptos" panose="020B0004020202020204" pitchFamily="34" charset="0"/>
              </a:rPr>
              <a:t>with</a:t>
            </a:r>
            <a:r>
              <a:rPr lang="de-DE" sz="1600" dirty="0">
                <a:latin typeface="Aptos" panose="020B0004020202020204" pitchFamily="34" charset="0"/>
              </a:rPr>
              <a:t> ILO </a:t>
            </a:r>
            <a:r>
              <a:rPr lang="de-DE" sz="1600" dirty="0" err="1">
                <a:latin typeface="Aptos" panose="020B0004020202020204" pitchFamily="34" charset="0"/>
              </a:rPr>
              <a:t>core</a:t>
            </a:r>
            <a:r>
              <a:rPr lang="de-DE" sz="1600" dirty="0">
                <a:latin typeface="Aptos" panose="020B0004020202020204" pitchFamily="34" charset="0"/>
              </a:rPr>
              <a:t> </a:t>
            </a:r>
            <a:r>
              <a:rPr lang="de-DE" sz="1600" dirty="0" err="1">
                <a:latin typeface="Aptos" panose="020B0004020202020204" pitchFamily="34" charset="0"/>
              </a:rPr>
              <a:t>labour</a:t>
            </a:r>
            <a:r>
              <a:rPr lang="de-DE" sz="1600" dirty="0">
                <a:latin typeface="Aptos" panose="020B0004020202020204" pitchFamily="34" charset="0"/>
              </a:rPr>
              <a:t> </a:t>
            </a:r>
            <a:r>
              <a:rPr lang="de-DE" sz="1600" dirty="0" err="1">
                <a:latin typeface="Aptos" panose="020B0004020202020204" pitchFamily="34" charset="0"/>
              </a:rPr>
              <a:t>standards</a:t>
            </a:r>
            <a:r>
              <a:rPr lang="de-DE" sz="1600" dirty="0">
                <a:latin typeface="Aptos" panose="020B0004020202020204" pitchFamily="34" charset="0"/>
              </a:rPr>
              <a:t> </a:t>
            </a:r>
            <a:endParaRPr sz="1600" dirty="0">
              <a:latin typeface="Aptos" panose="020B0004020202020204" pitchFamily="34" charset="0"/>
            </a:endParaRPr>
          </a:p>
          <a:p>
            <a:pPr marL="1028700" lvl="1" indent="-342900">
              <a:buSzPct val="181818"/>
            </a:pPr>
            <a:r>
              <a:rPr lang="de-DE" sz="1400" dirty="0">
                <a:latin typeface="Aptos" panose="020B0004020202020204" pitchFamily="34" charset="0"/>
              </a:rPr>
              <a:t>No </a:t>
            </a:r>
            <a:r>
              <a:rPr lang="de-DE" sz="1400" dirty="0" err="1">
                <a:latin typeface="Aptos" panose="020B0004020202020204" pitchFamily="34" charset="0"/>
              </a:rPr>
              <a:t>forced</a:t>
            </a:r>
            <a:r>
              <a:rPr lang="de-DE" sz="1400" dirty="0">
                <a:latin typeface="Aptos" panose="020B0004020202020204" pitchFamily="34" charset="0"/>
              </a:rPr>
              <a:t> </a:t>
            </a:r>
            <a:r>
              <a:rPr lang="de-DE" sz="1400" dirty="0" err="1">
                <a:latin typeface="Aptos" panose="020B0004020202020204" pitchFamily="34" charset="0"/>
              </a:rPr>
              <a:t>labour</a:t>
            </a:r>
            <a:r>
              <a:rPr lang="de-DE" sz="1400" dirty="0">
                <a:latin typeface="Aptos" panose="020B0004020202020204" pitchFamily="34" charset="0"/>
              </a:rPr>
              <a:t> </a:t>
            </a:r>
            <a:endParaRPr sz="1400" dirty="0">
              <a:latin typeface="Aptos" panose="020B0004020202020204" pitchFamily="34" charset="0"/>
            </a:endParaRPr>
          </a:p>
          <a:p>
            <a:pPr marL="1028700" lvl="1" indent="-342900">
              <a:buSzPct val="181818"/>
            </a:pPr>
            <a:r>
              <a:rPr lang="de-DE" sz="1400" dirty="0">
                <a:latin typeface="Aptos" panose="020B0004020202020204" pitchFamily="34" charset="0"/>
              </a:rPr>
              <a:t>Trade </a:t>
            </a:r>
            <a:r>
              <a:rPr lang="de-DE" sz="1400" dirty="0" err="1">
                <a:latin typeface="Aptos" panose="020B0004020202020204" pitchFamily="34" charset="0"/>
              </a:rPr>
              <a:t>union</a:t>
            </a:r>
            <a:r>
              <a:rPr lang="de-DE" sz="1400" dirty="0">
                <a:latin typeface="Aptos" panose="020B0004020202020204" pitchFamily="34" charset="0"/>
              </a:rPr>
              <a:t> </a:t>
            </a:r>
            <a:r>
              <a:rPr lang="de-DE" sz="1400" dirty="0" err="1">
                <a:latin typeface="Aptos" panose="020B0004020202020204" pitchFamily="34" charset="0"/>
              </a:rPr>
              <a:t>freedom</a:t>
            </a:r>
            <a:r>
              <a:rPr lang="de-DE" sz="1400" dirty="0">
                <a:latin typeface="Aptos" panose="020B0004020202020204" pitchFamily="34" charset="0"/>
              </a:rPr>
              <a:t> </a:t>
            </a:r>
            <a:endParaRPr sz="1400" dirty="0">
              <a:latin typeface="Aptos" panose="020B0004020202020204" pitchFamily="34" charset="0"/>
            </a:endParaRPr>
          </a:p>
          <a:p>
            <a:pPr marL="1028700" lvl="1" indent="-342900">
              <a:buSzPct val="181818"/>
            </a:pPr>
            <a:r>
              <a:rPr lang="de-DE" sz="1400" dirty="0">
                <a:latin typeface="Aptos" panose="020B0004020202020204" pitchFamily="34" charset="0"/>
              </a:rPr>
              <a:t>No </a:t>
            </a:r>
            <a:r>
              <a:rPr lang="de-DE" sz="1400" dirty="0" err="1">
                <a:latin typeface="Aptos" panose="020B0004020202020204" pitchFamily="34" charset="0"/>
              </a:rPr>
              <a:t>discrimination</a:t>
            </a:r>
            <a:r>
              <a:rPr lang="de-DE" sz="1400" dirty="0">
                <a:latin typeface="Aptos" panose="020B0004020202020204" pitchFamily="34" charset="0"/>
              </a:rPr>
              <a:t> </a:t>
            </a:r>
            <a:r>
              <a:rPr lang="de-DE" sz="1400" dirty="0" err="1">
                <a:latin typeface="Aptos" panose="020B0004020202020204" pitchFamily="34" charset="0"/>
              </a:rPr>
              <a:t>based</a:t>
            </a:r>
            <a:r>
              <a:rPr lang="de-DE" sz="1400" dirty="0">
                <a:latin typeface="Aptos" panose="020B0004020202020204" pitchFamily="34" charset="0"/>
              </a:rPr>
              <a:t> on </a:t>
            </a:r>
            <a:r>
              <a:rPr lang="de-DE" sz="1400" dirty="0" err="1">
                <a:latin typeface="Aptos" panose="020B0004020202020204" pitchFamily="34" charset="0"/>
              </a:rPr>
              <a:t>race</a:t>
            </a:r>
            <a:r>
              <a:rPr lang="de-DE" sz="1400" dirty="0">
                <a:latin typeface="Aptos" panose="020B0004020202020204" pitchFamily="34" charset="0"/>
              </a:rPr>
              <a:t>, </a:t>
            </a:r>
            <a:r>
              <a:rPr lang="de-DE" sz="1400" dirty="0" err="1">
                <a:latin typeface="Aptos" panose="020B0004020202020204" pitchFamily="34" charset="0"/>
              </a:rPr>
              <a:t>gender</a:t>
            </a:r>
            <a:r>
              <a:rPr lang="de-DE" sz="1400" dirty="0">
                <a:latin typeface="Aptos" panose="020B0004020202020204" pitchFamily="34" charset="0"/>
              </a:rPr>
              <a:t> </a:t>
            </a:r>
            <a:r>
              <a:rPr lang="de-DE" sz="1400" dirty="0" err="1">
                <a:latin typeface="Aptos" panose="020B0004020202020204" pitchFamily="34" charset="0"/>
              </a:rPr>
              <a:t>or</a:t>
            </a:r>
            <a:r>
              <a:rPr lang="de-DE" sz="1400" dirty="0">
                <a:latin typeface="Aptos" panose="020B0004020202020204" pitchFamily="34" charset="0"/>
              </a:rPr>
              <a:t> </a:t>
            </a:r>
            <a:r>
              <a:rPr lang="de-DE" sz="1400" dirty="0" err="1">
                <a:latin typeface="Aptos" panose="020B0004020202020204" pitchFamily="34" charset="0"/>
              </a:rPr>
              <a:t>skin</a:t>
            </a:r>
            <a:r>
              <a:rPr lang="de-DE" sz="1400" dirty="0">
                <a:latin typeface="Aptos" panose="020B0004020202020204" pitchFamily="34" charset="0"/>
              </a:rPr>
              <a:t> </a:t>
            </a:r>
            <a:r>
              <a:rPr lang="de-DE" sz="1400" dirty="0" err="1">
                <a:latin typeface="Aptos" panose="020B0004020202020204" pitchFamily="34" charset="0"/>
              </a:rPr>
              <a:t>colour</a:t>
            </a:r>
            <a:r>
              <a:rPr lang="de-DE" sz="1400" dirty="0">
                <a:latin typeface="Aptos" panose="020B0004020202020204" pitchFamily="34" charset="0"/>
              </a:rPr>
              <a:t> </a:t>
            </a:r>
            <a:endParaRPr sz="1400" dirty="0">
              <a:latin typeface="Aptos" panose="020B0004020202020204" pitchFamily="34" charset="0"/>
            </a:endParaRPr>
          </a:p>
          <a:p>
            <a:pPr marL="1028700" lvl="1" indent="-342900">
              <a:buSzPct val="181818"/>
            </a:pPr>
            <a:r>
              <a:rPr lang="de-DE" sz="1400" dirty="0">
                <a:latin typeface="Aptos" panose="020B0004020202020204" pitchFamily="34" charset="0"/>
              </a:rPr>
              <a:t>Equal </a:t>
            </a:r>
            <a:r>
              <a:rPr lang="de-DE" sz="1400" dirty="0" err="1">
                <a:latin typeface="Aptos" panose="020B0004020202020204" pitchFamily="34" charset="0"/>
              </a:rPr>
              <a:t>pay</a:t>
            </a:r>
            <a:r>
              <a:rPr lang="de-DE" sz="1400" dirty="0">
                <a:latin typeface="Aptos" panose="020B0004020202020204" pitchFamily="34" charset="0"/>
              </a:rPr>
              <a:t> </a:t>
            </a:r>
            <a:r>
              <a:rPr lang="de-DE" sz="1400" dirty="0" err="1">
                <a:latin typeface="Aptos" panose="020B0004020202020204" pitchFamily="34" charset="0"/>
              </a:rPr>
              <a:t>for</a:t>
            </a:r>
            <a:r>
              <a:rPr lang="de-DE" sz="1400" dirty="0">
                <a:latin typeface="Aptos" panose="020B0004020202020204" pitchFamily="34" charset="0"/>
              </a:rPr>
              <a:t> </a:t>
            </a:r>
            <a:r>
              <a:rPr lang="de-DE" sz="1400" dirty="0" err="1">
                <a:latin typeface="Aptos" panose="020B0004020202020204" pitchFamily="34" charset="0"/>
              </a:rPr>
              <a:t>equal</a:t>
            </a:r>
            <a:r>
              <a:rPr lang="de-DE" sz="1400" dirty="0">
                <a:latin typeface="Aptos" panose="020B0004020202020204" pitchFamily="34" charset="0"/>
              </a:rPr>
              <a:t> </a:t>
            </a:r>
            <a:r>
              <a:rPr lang="de-DE" sz="1400" dirty="0" err="1">
                <a:latin typeface="Aptos" panose="020B0004020202020204" pitchFamily="34" charset="0"/>
              </a:rPr>
              <a:t>work</a:t>
            </a:r>
            <a:r>
              <a:rPr lang="de-DE" sz="1400" dirty="0">
                <a:latin typeface="Aptos" panose="020B0004020202020204" pitchFamily="34" charset="0"/>
              </a:rPr>
              <a:t> </a:t>
            </a:r>
            <a:endParaRPr sz="1400" dirty="0">
              <a:latin typeface="Aptos" panose="020B0004020202020204" pitchFamily="34" charset="0"/>
            </a:endParaRPr>
          </a:p>
          <a:p>
            <a:pPr marL="1028700" lvl="1" indent="-342900">
              <a:buSzPct val="181818"/>
            </a:pPr>
            <a:r>
              <a:rPr lang="de-DE" sz="1400" dirty="0">
                <a:latin typeface="Aptos" panose="020B0004020202020204" pitchFamily="34" charset="0"/>
              </a:rPr>
              <a:t>Prohibition </a:t>
            </a:r>
            <a:r>
              <a:rPr lang="de-DE" sz="1400" dirty="0" err="1">
                <a:latin typeface="Aptos" panose="020B0004020202020204" pitchFamily="34" charset="0"/>
              </a:rPr>
              <a:t>of</a:t>
            </a:r>
            <a:r>
              <a:rPr lang="de-DE" sz="1400" dirty="0">
                <a:latin typeface="Aptos" panose="020B0004020202020204" pitchFamily="34" charset="0"/>
              </a:rPr>
              <a:t> </a:t>
            </a:r>
            <a:r>
              <a:rPr lang="de-DE" sz="1400" dirty="0" err="1">
                <a:latin typeface="Aptos" panose="020B0004020202020204" pitchFamily="34" charset="0"/>
              </a:rPr>
              <a:t>exploitative</a:t>
            </a:r>
            <a:r>
              <a:rPr lang="de-DE" sz="1400" dirty="0">
                <a:latin typeface="Aptos" panose="020B0004020202020204" pitchFamily="34" charset="0"/>
              </a:rPr>
              <a:t> </a:t>
            </a:r>
            <a:r>
              <a:rPr lang="de-DE" sz="1400" dirty="0" err="1">
                <a:latin typeface="Aptos" panose="020B0004020202020204" pitchFamily="34" charset="0"/>
              </a:rPr>
              <a:t>child</a:t>
            </a:r>
            <a:r>
              <a:rPr lang="de-DE" sz="1400" dirty="0">
                <a:latin typeface="Aptos" panose="020B0004020202020204" pitchFamily="34" charset="0"/>
              </a:rPr>
              <a:t> </a:t>
            </a:r>
            <a:r>
              <a:rPr lang="de-DE" sz="1400" dirty="0" err="1">
                <a:latin typeface="Aptos" panose="020B0004020202020204" pitchFamily="34" charset="0"/>
              </a:rPr>
              <a:t>labour</a:t>
            </a:r>
            <a:endParaRPr sz="1400" dirty="0">
              <a:latin typeface="Aptos" panose="020B0004020202020204" pitchFamily="34" charset="0"/>
            </a:endParaRPr>
          </a:p>
          <a:p>
            <a:pPr marL="571500" lvl="0" indent="-342900" algn="l" rtl="0">
              <a:lnSpc>
                <a:spcPct val="80000"/>
              </a:lnSpc>
              <a:spcBef>
                <a:spcPts val="2200"/>
              </a:spcBef>
              <a:spcAft>
                <a:spcPts val="0"/>
              </a:spcAft>
              <a:buSzPct val="181818"/>
              <a:buFont typeface="Arial" panose="020B0604020202020204" pitchFamily="34" charset="0"/>
              <a:buChar char="•"/>
            </a:pPr>
            <a:r>
              <a:rPr lang="de-DE" sz="1600" dirty="0">
                <a:latin typeface="Aptos" panose="020B0004020202020204" pitchFamily="34" charset="0"/>
              </a:rPr>
              <a:t>Fair Trade (</a:t>
            </a:r>
            <a:r>
              <a:rPr lang="de-DE" sz="1600" dirty="0" err="1">
                <a:latin typeface="Aptos" panose="020B0004020202020204" pitchFamily="34" charset="0"/>
              </a:rPr>
              <a:t>additionally</a:t>
            </a:r>
            <a:r>
              <a:rPr lang="de-DE" sz="1600" dirty="0">
                <a:latin typeface="Aptos" panose="020B0004020202020204" pitchFamily="34" charset="0"/>
              </a:rPr>
              <a:t> </a:t>
            </a:r>
            <a:r>
              <a:rPr lang="de-DE" sz="1600" dirty="0" err="1">
                <a:latin typeface="Aptos" panose="020B0004020202020204" pitchFamily="34" charset="0"/>
              </a:rPr>
              <a:t>to</a:t>
            </a:r>
            <a:r>
              <a:rPr lang="de-DE" sz="1600" dirty="0">
                <a:latin typeface="Aptos" panose="020B0004020202020204" pitchFamily="34" charset="0"/>
              </a:rPr>
              <a:t> ILO)</a:t>
            </a:r>
            <a:endParaRPr sz="1600" dirty="0">
              <a:latin typeface="Aptos" panose="020B0004020202020204" pitchFamily="34" charset="0"/>
            </a:endParaRPr>
          </a:p>
          <a:p>
            <a:pPr marL="1028700" lvl="1" indent="-342900">
              <a:buSzPct val="181818"/>
            </a:pPr>
            <a:r>
              <a:rPr lang="de-DE" sz="1400" dirty="0">
                <a:latin typeface="Aptos" panose="020B0004020202020204" pitchFamily="34" charset="0"/>
              </a:rPr>
              <a:t>Minimum </a:t>
            </a:r>
            <a:r>
              <a:rPr lang="de-DE" sz="1400" dirty="0" err="1">
                <a:latin typeface="Aptos" panose="020B0004020202020204" pitchFamily="34" charset="0"/>
              </a:rPr>
              <a:t>price</a:t>
            </a:r>
            <a:r>
              <a:rPr lang="de-DE" sz="1400" dirty="0">
                <a:latin typeface="Aptos" panose="020B0004020202020204" pitchFamily="34" charset="0"/>
              </a:rPr>
              <a:t> and fair </a:t>
            </a:r>
            <a:r>
              <a:rPr lang="de-DE" sz="1400" dirty="0" err="1">
                <a:latin typeface="Aptos" panose="020B0004020202020204" pitchFamily="34" charset="0"/>
              </a:rPr>
              <a:t>remuneration</a:t>
            </a:r>
            <a:r>
              <a:rPr lang="de-DE" sz="1400" dirty="0">
                <a:latin typeface="Aptos" panose="020B0004020202020204" pitchFamily="34" charset="0"/>
              </a:rPr>
              <a:t> (</a:t>
            </a:r>
            <a:r>
              <a:rPr lang="de-DE" sz="1400" dirty="0" err="1">
                <a:latin typeface="Aptos" panose="020B0004020202020204" pitchFamily="34" charset="0"/>
              </a:rPr>
              <a:t>living</a:t>
            </a:r>
            <a:r>
              <a:rPr lang="de-DE" sz="1400" dirty="0">
                <a:latin typeface="Aptos" panose="020B0004020202020204" pitchFamily="34" charset="0"/>
              </a:rPr>
              <a:t> </a:t>
            </a:r>
            <a:r>
              <a:rPr lang="de-DE" sz="1400" dirty="0" err="1">
                <a:latin typeface="Aptos" panose="020B0004020202020204" pitchFamily="34" charset="0"/>
              </a:rPr>
              <a:t>wages</a:t>
            </a:r>
            <a:r>
              <a:rPr lang="de-DE" sz="1400" dirty="0">
                <a:latin typeface="Aptos" panose="020B0004020202020204" pitchFamily="34" charset="0"/>
              </a:rPr>
              <a:t>) </a:t>
            </a:r>
            <a:endParaRPr sz="1400" dirty="0">
              <a:latin typeface="Aptos" panose="020B0004020202020204" pitchFamily="34" charset="0"/>
            </a:endParaRPr>
          </a:p>
          <a:p>
            <a:pPr marL="1028700" lvl="1" indent="-342900">
              <a:buSzPct val="181818"/>
            </a:pPr>
            <a:r>
              <a:rPr lang="de-DE" sz="1400" dirty="0">
                <a:latin typeface="Aptos" panose="020B0004020202020204" pitchFamily="34" charset="0"/>
              </a:rPr>
              <a:t>Long-term </a:t>
            </a:r>
            <a:r>
              <a:rPr lang="de-DE" sz="1400" dirty="0" err="1">
                <a:latin typeface="Aptos" panose="020B0004020202020204" pitchFamily="34" charset="0"/>
              </a:rPr>
              <a:t>supply</a:t>
            </a:r>
            <a:r>
              <a:rPr lang="de-DE" sz="1400" dirty="0">
                <a:latin typeface="Aptos" panose="020B0004020202020204" pitchFamily="34" charset="0"/>
              </a:rPr>
              <a:t> </a:t>
            </a:r>
            <a:r>
              <a:rPr lang="de-DE" sz="1400" dirty="0" err="1">
                <a:latin typeface="Aptos" panose="020B0004020202020204" pitchFamily="34" charset="0"/>
              </a:rPr>
              <a:t>contracts</a:t>
            </a:r>
            <a:r>
              <a:rPr lang="de-DE" sz="1400" dirty="0">
                <a:latin typeface="Aptos" panose="020B0004020202020204" pitchFamily="34" charset="0"/>
              </a:rPr>
              <a:t> </a:t>
            </a:r>
            <a:endParaRPr sz="1400" dirty="0">
              <a:latin typeface="Aptos" panose="020B0004020202020204" pitchFamily="34" charset="0"/>
            </a:endParaRPr>
          </a:p>
          <a:p>
            <a:pPr marL="1028700" lvl="1" indent="-342900">
              <a:buSzPct val="181818"/>
            </a:pPr>
            <a:r>
              <a:rPr lang="de-DE" sz="1400" dirty="0" err="1">
                <a:latin typeface="Aptos" panose="020B0004020202020204" pitchFamily="34" charset="0"/>
              </a:rPr>
              <a:t>Pre-financing</a:t>
            </a:r>
            <a:r>
              <a:rPr lang="de-DE" sz="1400" dirty="0">
                <a:latin typeface="Aptos" panose="020B0004020202020204" pitchFamily="34" charset="0"/>
              </a:rPr>
              <a:t> </a:t>
            </a:r>
            <a:endParaRPr sz="1400" dirty="0">
              <a:latin typeface="Aptos" panose="020B0004020202020204" pitchFamily="34" charset="0"/>
            </a:endParaRPr>
          </a:p>
          <a:p>
            <a:pPr marL="1028700" lvl="1" indent="-342900">
              <a:buSzPct val="181818"/>
            </a:pPr>
            <a:r>
              <a:rPr lang="de-DE" sz="1400" dirty="0">
                <a:latin typeface="Aptos" panose="020B0004020202020204" pitchFamily="34" charset="0"/>
              </a:rPr>
              <a:t>Fairtrade premium </a:t>
            </a:r>
            <a:r>
              <a:rPr lang="de-DE" sz="1400" dirty="0" err="1">
                <a:latin typeface="Aptos" panose="020B0004020202020204" pitchFamily="34" charset="0"/>
              </a:rPr>
              <a:t>to</a:t>
            </a:r>
            <a:r>
              <a:rPr lang="de-DE" sz="1400" dirty="0">
                <a:latin typeface="Aptos" panose="020B0004020202020204" pitchFamily="34" charset="0"/>
              </a:rPr>
              <a:t> support social </a:t>
            </a:r>
            <a:r>
              <a:rPr lang="de-DE" sz="1400" dirty="0" err="1">
                <a:latin typeface="Aptos" panose="020B0004020202020204" pitchFamily="34" charset="0"/>
              </a:rPr>
              <a:t>projects</a:t>
            </a:r>
            <a:r>
              <a:rPr lang="de-DE" sz="1400" dirty="0">
                <a:latin typeface="Aptos" panose="020B0004020202020204" pitchFamily="34" charset="0"/>
              </a:rPr>
              <a:t> in </a:t>
            </a:r>
            <a:r>
              <a:rPr lang="de-DE" sz="1400" dirty="0" err="1">
                <a:latin typeface="Aptos" panose="020B0004020202020204" pitchFamily="34" charset="0"/>
              </a:rPr>
              <a:t>the</a:t>
            </a:r>
            <a:r>
              <a:rPr lang="de-DE" sz="1400" dirty="0">
                <a:latin typeface="Aptos" panose="020B0004020202020204" pitchFamily="34" charset="0"/>
              </a:rPr>
              <a:t> </a:t>
            </a:r>
            <a:r>
              <a:rPr lang="de-DE" sz="1400" dirty="0" err="1">
                <a:latin typeface="Aptos" panose="020B0004020202020204" pitchFamily="34" charset="0"/>
              </a:rPr>
              <a:t>community</a:t>
            </a:r>
            <a:r>
              <a:rPr lang="de-DE" sz="1400" dirty="0">
                <a:latin typeface="Aptos" panose="020B0004020202020204" pitchFamily="34" charset="0"/>
              </a:rPr>
              <a:t> </a:t>
            </a:r>
            <a:r>
              <a:rPr lang="de-DE" sz="1400" dirty="0" err="1">
                <a:latin typeface="Aptos" panose="020B0004020202020204" pitchFamily="34" charset="0"/>
              </a:rPr>
              <a:t>or</a:t>
            </a:r>
            <a:r>
              <a:rPr lang="de-DE" sz="1400" dirty="0">
                <a:latin typeface="Aptos" panose="020B0004020202020204" pitchFamily="34" charset="0"/>
              </a:rPr>
              <a:t> </a:t>
            </a:r>
            <a:r>
              <a:rPr lang="de-DE" sz="1400" dirty="0" err="1">
                <a:latin typeface="Aptos" panose="020B0004020202020204" pitchFamily="34" charset="0"/>
              </a:rPr>
              <a:t>paying</a:t>
            </a:r>
            <a:r>
              <a:rPr lang="de-DE" sz="1400" dirty="0">
                <a:latin typeface="Aptos" panose="020B0004020202020204" pitchFamily="34" charset="0"/>
              </a:rPr>
              <a:t> </a:t>
            </a:r>
            <a:r>
              <a:rPr lang="de-DE" sz="1400" dirty="0" err="1">
                <a:latin typeface="Aptos" panose="020B0004020202020204" pitchFamily="34" charset="0"/>
              </a:rPr>
              <a:t>school</a:t>
            </a:r>
            <a:r>
              <a:rPr lang="de-DE" sz="1400" dirty="0">
                <a:latin typeface="Aptos" panose="020B0004020202020204" pitchFamily="34" charset="0"/>
              </a:rPr>
              <a:t> </a:t>
            </a:r>
            <a:r>
              <a:rPr lang="de-DE" sz="1400" dirty="0" err="1">
                <a:latin typeface="Aptos" panose="020B0004020202020204" pitchFamily="34" charset="0"/>
              </a:rPr>
              <a:t>fees</a:t>
            </a:r>
            <a:r>
              <a:rPr lang="de-DE" sz="1400" dirty="0">
                <a:latin typeface="Aptos" panose="020B0004020202020204" pitchFamily="34" charset="0"/>
              </a:rPr>
              <a:t> etc. </a:t>
            </a:r>
            <a:endParaRPr sz="1400" dirty="0">
              <a:latin typeface="Aptos" panose="020B0004020202020204" pitchFamily="34" charset="0"/>
            </a:endParaRPr>
          </a:p>
          <a:p>
            <a:pPr marL="685800" lvl="1" indent="0" algn="l" rtl="0">
              <a:lnSpc>
                <a:spcPct val="90000"/>
              </a:lnSpc>
              <a:spcBef>
                <a:spcPts val="600"/>
              </a:spcBef>
              <a:spcAft>
                <a:spcPts val="0"/>
              </a:spcAft>
              <a:buSzPct val="181818"/>
              <a:buNone/>
            </a:pPr>
            <a:endParaRPr sz="1400" dirty="0">
              <a:latin typeface="Aptos" panose="020B0004020202020204" pitchFamily="34" charset="0"/>
            </a:endParaRPr>
          </a:p>
        </p:txBody>
      </p:sp>
      <p:pic>
        <p:nvPicPr>
          <p:cNvPr id="198" name="Google Shape;198;p36"/>
          <p:cNvPicPr preferRelativeResize="0"/>
          <p:nvPr/>
        </p:nvPicPr>
        <p:blipFill rotWithShape="1">
          <a:blip r:embed="rId3">
            <a:alphaModFix/>
          </a:blip>
          <a:srcRect/>
          <a:stretch/>
        </p:blipFill>
        <p:spPr>
          <a:xfrm>
            <a:off x="9104699" y="2185058"/>
            <a:ext cx="1033163" cy="1212843"/>
          </a:xfrm>
          <a:prstGeom prst="rect">
            <a:avLst/>
          </a:prstGeom>
          <a:noFill/>
          <a:ln>
            <a:noFill/>
          </a:ln>
        </p:spPr>
      </p:pic>
      <p:pic>
        <p:nvPicPr>
          <p:cNvPr id="199" name="Google Shape;199;p36"/>
          <p:cNvPicPr preferRelativeResize="0"/>
          <p:nvPr/>
        </p:nvPicPr>
        <p:blipFill rotWithShape="1">
          <a:blip r:embed="rId4">
            <a:alphaModFix/>
          </a:blip>
          <a:srcRect/>
          <a:stretch/>
        </p:blipFill>
        <p:spPr>
          <a:xfrm>
            <a:off x="10367302" y="3560112"/>
            <a:ext cx="1162896" cy="1152128"/>
          </a:xfrm>
          <a:prstGeom prst="rect">
            <a:avLst/>
          </a:prstGeom>
          <a:noFill/>
          <a:ln>
            <a:noFill/>
          </a:ln>
        </p:spPr>
      </p:pic>
      <p:pic>
        <p:nvPicPr>
          <p:cNvPr id="200" name="Google Shape;200;p36" descr="Fairtrade Siegel: So erkennst Du ein fair gehandeltes Produkt"/>
          <p:cNvPicPr preferRelativeResize="0"/>
          <p:nvPr/>
        </p:nvPicPr>
        <p:blipFill rotWithShape="1">
          <a:blip r:embed="rId5">
            <a:alphaModFix/>
          </a:blip>
          <a:srcRect/>
          <a:stretch/>
        </p:blipFill>
        <p:spPr>
          <a:xfrm>
            <a:off x="10299859" y="1572339"/>
            <a:ext cx="1297782" cy="18621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594358" y="368726"/>
            <a:ext cx="7099214"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Social and environmental </a:t>
            </a:r>
            <a:r>
              <a:rPr lang="de-DE" dirty="0" err="1">
                <a:latin typeface="Aptos Serif" panose="02020604070405020304" pitchFamily="18" charset="0"/>
                <a:cs typeface="Aptos Serif" panose="02020604070405020304" pitchFamily="18" charset="0"/>
              </a:rPr>
              <a:t>label</a:t>
            </a:r>
            <a:r>
              <a:rPr lang="de-DE" dirty="0">
                <a:latin typeface="Aptos Serif" panose="02020604070405020304" pitchFamily="18" charset="0"/>
                <a:cs typeface="Aptos Serif" panose="02020604070405020304" pitchFamily="18" charset="0"/>
              </a:rPr>
              <a:t> type I and </a:t>
            </a:r>
            <a:r>
              <a:rPr lang="de-DE"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type I </a:t>
            </a:r>
            <a:r>
              <a:rPr lang="de-DE" dirty="0" err="1">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similar</a:t>
            </a:r>
            <a:endParaRPr dirty="0">
              <a:latin typeface="Aptos Serif" panose="02020604070405020304" pitchFamily="18" charset="0"/>
              <a:cs typeface="Aptos Serif" panose="02020604070405020304" pitchFamily="18" charset="0"/>
            </a:endParaRPr>
          </a:p>
        </p:txBody>
      </p:sp>
      <p:sp>
        <p:nvSpPr>
          <p:cNvPr id="207" name="Google Shape;207;p37"/>
          <p:cNvSpPr txBox="1">
            <a:spLocks noGrp="1"/>
          </p:cNvSpPr>
          <p:nvPr>
            <p:ph type="body" idx="1"/>
          </p:nvPr>
        </p:nvSpPr>
        <p:spPr>
          <a:xfrm>
            <a:off x="594359" y="2281918"/>
            <a:ext cx="9049513"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Some </a:t>
            </a:r>
            <a:r>
              <a:rPr lang="de-DE" dirty="0" err="1">
                <a:latin typeface="Aptos" panose="020B0004020202020204" pitchFamily="34" charset="0"/>
              </a:rPr>
              <a:t>labels</a:t>
            </a:r>
            <a:r>
              <a:rPr lang="de-DE" dirty="0">
                <a:latin typeface="Aptos" panose="020B0004020202020204" pitchFamily="34" charset="0"/>
              </a:rPr>
              <a:t> </a:t>
            </a:r>
            <a:r>
              <a:rPr lang="de-DE" dirty="0" err="1">
                <a:latin typeface="Aptos" panose="020B0004020202020204" pitchFamily="34" charset="0"/>
              </a:rPr>
              <a:t>combine</a:t>
            </a:r>
            <a:r>
              <a:rPr lang="de-DE" dirty="0">
                <a:latin typeface="Aptos" panose="020B0004020202020204" pitchFamily="34" charset="0"/>
              </a:rPr>
              <a:t> </a:t>
            </a:r>
            <a:r>
              <a:rPr lang="de-DE" dirty="0" err="1">
                <a:latin typeface="Aptos" panose="020B0004020202020204" pitchFamily="34" charset="0"/>
              </a:rPr>
              <a:t>ecological</a:t>
            </a:r>
            <a:r>
              <a:rPr lang="de-DE" dirty="0">
                <a:latin typeface="Aptos" panose="020B0004020202020204" pitchFamily="34" charset="0"/>
              </a:rPr>
              <a:t> and social </a:t>
            </a:r>
            <a:r>
              <a:rPr lang="de-DE" dirty="0" err="1">
                <a:latin typeface="Aptos" panose="020B0004020202020204" pitchFamily="34" charset="0"/>
              </a:rPr>
              <a:t>criteria</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err="1">
                <a:latin typeface="Aptos" panose="020B0004020202020204" pitchFamily="34" charset="0"/>
              </a:rPr>
              <a:t>Often</a:t>
            </a:r>
            <a:r>
              <a:rPr lang="de-DE" dirty="0">
                <a:latin typeface="Aptos" panose="020B0004020202020204" pitchFamily="34" charset="0"/>
              </a:rPr>
              <a:t> </a:t>
            </a:r>
            <a:r>
              <a:rPr lang="de-DE" dirty="0" err="1">
                <a:latin typeface="Aptos" panose="020B0004020202020204" pitchFamily="34" charset="0"/>
              </a:rPr>
              <a:t>one</a:t>
            </a:r>
            <a:r>
              <a:rPr lang="de-DE" dirty="0">
                <a:latin typeface="Aptos" panose="020B0004020202020204" pitchFamily="34" charset="0"/>
              </a:rPr>
              <a:t> </a:t>
            </a:r>
            <a:r>
              <a:rPr lang="de-DE" dirty="0" err="1">
                <a:latin typeface="Aptos" panose="020B0004020202020204" pitchFamily="34" charset="0"/>
              </a:rPr>
              <a:t>aspect</a:t>
            </a:r>
            <a:r>
              <a:rPr lang="de-DE" dirty="0">
                <a:latin typeface="Aptos" panose="020B0004020202020204" pitchFamily="34" charset="0"/>
              </a:rPr>
              <a:t> in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foreground</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second</a:t>
            </a:r>
            <a:r>
              <a:rPr lang="de-DE" dirty="0">
                <a:latin typeface="Aptos" panose="020B0004020202020204" pitchFamily="34" charset="0"/>
              </a:rPr>
              <a:t> </a:t>
            </a:r>
            <a:r>
              <a:rPr lang="de-DE" dirty="0" err="1">
                <a:latin typeface="Aptos" panose="020B0004020202020204" pitchFamily="34" charset="0"/>
              </a:rPr>
              <a:t>is</a:t>
            </a:r>
            <a:r>
              <a:rPr lang="de-DE" dirty="0">
                <a:latin typeface="Aptos" panose="020B0004020202020204" pitchFamily="34" charset="0"/>
              </a:rPr>
              <a:t> also </a:t>
            </a:r>
            <a:r>
              <a:rPr lang="de-DE" dirty="0" err="1">
                <a:latin typeface="Aptos" panose="020B0004020202020204" pitchFamily="34" charset="0"/>
              </a:rPr>
              <a:t>considered</a:t>
            </a:r>
            <a:endParaRPr dirty="0">
              <a:latin typeface="Aptos" panose="020B0004020202020204" pitchFamily="34" charset="0"/>
            </a:endParaRPr>
          </a:p>
        </p:txBody>
      </p:sp>
      <p:pic>
        <p:nvPicPr>
          <p:cNvPr id="208" name="Google Shape;208;p37" descr="naturland fair"/>
          <p:cNvPicPr preferRelativeResize="0"/>
          <p:nvPr/>
        </p:nvPicPr>
        <p:blipFill rotWithShape="1">
          <a:blip r:embed="rId3">
            <a:alphaModFix/>
          </a:blip>
          <a:srcRect/>
          <a:stretch/>
        </p:blipFill>
        <p:spPr>
          <a:xfrm>
            <a:off x="705601" y="4401042"/>
            <a:ext cx="944868" cy="2088232"/>
          </a:xfrm>
          <a:prstGeom prst="rect">
            <a:avLst/>
          </a:prstGeom>
          <a:noFill/>
          <a:ln>
            <a:noFill/>
          </a:ln>
        </p:spPr>
      </p:pic>
      <p:pic>
        <p:nvPicPr>
          <p:cNvPr id="209" name="Google Shape;209;p37"/>
          <p:cNvPicPr preferRelativeResize="0"/>
          <p:nvPr/>
        </p:nvPicPr>
        <p:blipFill rotWithShape="1">
          <a:blip r:embed="rId4">
            <a:alphaModFix/>
          </a:blip>
          <a:srcRect/>
          <a:stretch/>
        </p:blipFill>
        <p:spPr>
          <a:xfrm>
            <a:off x="2197805" y="5236480"/>
            <a:ext cx="1327502" cy="1252794"/>
          </a:xfrm>
          <a:prstGeom prst="rect">
            <a:avLst/>
          </a:prstGeom>
          <a:noFill/>
          <a:ln>
            <a:noFill/>
          </a:ln>
        </p:spPr>
      </p:pic>
      <p:pic>
        <p:nvPicPr>
          <p:cNvPr id="210" name="Google Shape;210;p37"/>
          <p:cNvPicPr preferRelativeResize="0"/>
          <p:nvPr/>
        </p:nvPicPr>
        <p:blipFill rotWithShape="1">
          <a:blip r:embed="rId5">
            <a:alphaModFix/>
          </a:blip>
          <a:srcRect/>
          <a:stretch/>
        </p:blipFill>
        <p:spPr>
          <a:xfrm>
            <a:off x="3988232" y="5236480"/>
            <a:ext cx="1891936" cy="11749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txBox="1">
            <a:spLocks noGrp="1"/>
          </p:cNvSpPr>
          <p:nvPr>
            <p:ph type="title"/>
          </p:nvPr>
        </p:nvSpPr>
        <p:spPr>
          <a:xfrm>
            <a:off x="594358" y="441820"/>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Self </a:t>
            </a:r>
            <a:r>
              <a:rPr lang="de-DE" dirty="0" err="1">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declarations</a:t>
            </a:r>
            <a:r>
              <a:rPr lang="de-DE"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type II</a:t>
            </a:r>
            <a:endParaRPr dirty="0">
              <a:latin typeface="Aptos Serif" panose="02020604070405020304" pitchFamily="18" charset="0"/>
              <a:cs typeface="Aptos Serif" panose="02020604070405020304" pitchFamily="18" charset="0"/>
            </a:endParaRPr>
          </a:p>
        </p:txBody>
      </p:sp>
      <p:sp>
        <p:nvSpPr>
          <p:cNvPr id="217" name="Google Shape;217;p38"/>
          <p:cNvSpPr txBox="1">
            <a:spLocks noGrp="1"/>
          </p:cNvSpPr>
          <p:nvPr>
            <p:ph type="body" idx="1"/>
          </p:nvPr>
        </p:nvSpPr>
        <p:spPr>
          <a:xfrm>
            <a:off x="594359" y="2281918"/>
            <a:ext cx="7977061"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Product </a:t>
            </a:r>
            <a:r>
              <a:rPr lang="de-DE" dirty="0" err="1">
                <a:latin typeface="Aptos" panose="020B0004020202020204" pitchFamily="34" charset="0"/>
              </a:rPr>
              <a:t>lines</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 </a:t>
            </a:r>
            <a:r>
              <a:rPr lang="de-DE" dirty="0" err="1">
                <a:latin typeface="Aptos" panose="020B0004020202020204" pitchFamily="34" charset="0"/>
              </a:rPr>
              <a:t>trading</a:t>
            </a:r>
            <a:r>
              <a:rPr lang="de-DE" dirty="0">
                <a:latin typeface="Aptos" panose="020B0004020202020204" pitchFamily="34" charset="0"/>
              </a:rPr>
              <a:t> </a:t>
            </a:r>
            <a:r>
              <a:rPr lang="de-DE" dirty="0" err="1">
                <a:latin typeface="Aptos" panose="020B0004020202020204" pitchFamily="34" charset="0"/>
              </a:rPr>
              <a:t>company</a:t>
            </a:r>
            <a:r>
              <a:rPr lang="de-DE" dirty="0">
                <a:latin typeface="Aptos" panose="020B0004020202020204" pitchFamily="34" charset="0"/>
              </a:rPr>
              <a:t> </a:t>
            </a:r>
            <a:r>
              <a:rPr lang="de-DE" dirty="0" err="1">
                <a:latin typeface="Aptos" panose="020B0004020202020204" pitchFamily="34" charset="0"/>
              </a:rPr>
              <a:t>that</a:t>
            </a:r>
            <a:r>
              <a:rPr lang="de-DE" dirty="0">
                <a:latin typeface="Aptos" panose="020B0004020202020204" pitchFamily="34" charset="0"/>
              </a:rPr>
              <a:t> </a:t>
            </a:r>
            <a:r>
              <a:rPr lang="de-DE" dirty="0" err="1">
                <a:latin typeface="Aptos" panose="020B0004020202020204" pitchFamily="34" charset="0"/>
              </a:rPr>
              <a:t>have</a:t>
            </a:r>
            <a:r>
              <a:rPr lang="de-DE" dirty="0">
                <a:latin typeface="Aptos" panose="020B0004020202020204" pitchFamily="34" charset="0"/>
              </a:rPr>
              <a:t> a </a:t>
            </a:r>
            <a:r>
              <a:rPr lang="de-DE" dirty="0" err="1">
                <a:latin typeface="Aptos" panose="020B0004020202020204" pitchFamily="34" charset="0"/>
              </a:rPr>
              <a:t>certain</a:t>
            </a:r>
            <a:r>
              <a:rPr lang="de-DE" dirty="0">
                <a:latin typeface="Aptos" panose="020B0004020202020204" pitchFamily="34" charset="0"/>
              </a:rPr>
              <a:t> </a:t>
            </a:r>
            <a:r>
              <a:rPr lang="de-DE" dirty="0" err="1">
                <a:latin typeface="Aptos" panose="020B0004020202020204" pitchFamily="34" charset="0"/>
              </a:rPr>
              <a:t>quality</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err="1">
                <a:latin typeface="Aptos" panose="020B0004020202020204" pitchFamily="34" charset="0"/>
              </a:rPr>
              <a:t>Used</a:t>
            </a:r>
            <a:r>
              <a:rPr lang="de-DE" dirty="0">
                <a:latin typeface="Aptos" panose="020B0004020202020204" pitchFamily="34" charset="0"/>
              </a:rPr>
              <a:t> </a:t>
            </a:r>
            <a:r>
              <a:rPr lang="de-DE" dirty="0" err="1">
                <a:latin typeface="Aptos" panose="020B0004020202020204" pitchFamily="34" charset="0"/>
              </a:rPr>
              <a:t>exclusively</a:t>
            </a:r>
            <a:r>
              <a:rPr lang="de-DE" dirty="0">
                <a:latin typeface="Aptos" panose="020B0004020202020204" pitchFamily="34" charset="0"/>
              </a:rPr>
              <a:t> </a:t>
            </a:r>
            <a:r>
              <a:rPr lang="de-DE" dirty="0" err="1">
                <a:latin typeface="Aptos" panose="020B0004020202020204" pitchFamily="34" charset="0"/>
              </a:rPr>
              <a:t>within</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company</a:t>
            </a:r>
            <a:r>
              <a:rPr lang="de-DE" dirty="0">
                <a:latin typeface="Aptos" panose="020B0004020202020204" pitchFamily="34" charset="0"/>
              </a:rPr>
              <a:t> </a:t>
            </a:r>
            <a:r>
              <a:rPr lang="de-DE" dirty="0" err="1">
                <a:latin typeface="Aptos" panose="020B0004020202020204" pitchFamily="34" charset="0"/>
              </a:rPr>
              <a:t>or</a:t>
            </a:r>
            <a:r>
              <a:rPr lang="de-DE" dirty="0">
                <a:latin typeface="Aptos" panose="020B0004020202020204" pitchFamily="34" charset="0"/>
              </a:rPr>
              <a:t> a </a:t>
            </a:r>
            <a:r>
              <a:rPr lang="de-DE" dirty="0" err="1">
                <a:latin typeface="Aptos" panose="020B0004020202020204" pitchFamily="34" charset="0"/>
              </a:rPr>
              <a:t>group</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companies</a:t>
            </a:r>
            <a:r>
              <a:rPr lang="de-DE" dirty="0">
                <a:latin typeface="Aptos" panose="020B0004020202020204" pitchFamily="34" charset="0"/>
              </a:rPr>
              <a:t> </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Not </a:t>
            </a:r>
            <a:r>
              <a:rPr lang="de-DE" dirty="0" err="1">
                <a:latin typeface="Aptos" panose="020B00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independently</a:t>
            </a:r>
            <a:r>
              <a:rPr lang="de-DE" dirty="0">
                <a:latin typeface="Aptos" panose="020B00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r>
              <a:rPr lang="de-DE" dirty="0" err="1">
                <a:latin typeface="Aptos" panose="020B00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certified</a:t>
            </a:r>
            <a:r>
              <a:rPr lang="de-DE" dirty="0">
                <a:latin typeface="Aptos" panose="020B00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err="1">
                <a:latin typeface="Aptos" panose="020B0004020202020204" pitchFamily="34" charset="0"/>
              </a:rPr>
              <a:t>Have</a:t>
            </a:r>
            <a:r>
              <a:rPr lang="de-DE" dirty="0">
                <a:latin typeface="Aptos" panose="020B0004020202020204" pitchFamily="34" charset="0"/>
              </a:rPr>
              <a:t> additional </a:t>
            </a:r>
            <a:r>
              <a:rPr lang="de-DE" dirty="0" err="1">
                <a:latin typeface="Aptos" panose="020B0004020202020204" pitchFamily="34" charset="0"/>
              </a:rPr>
              <a:t>benefits</a:t>
            </a:r>
            <a:r>
              <a:rPr lang="de-DE" dirty="0">
                <a:latin typeface="Aptos" panose="020B0004020202020204" pitchFamily="34" charset="0"/>
              </a:rPr>
              <a:t> - </a:t>
            </a:r>
            <a:r>
              <a:rPr lang="de-DE" dirty="0" err="1">
                <a:latin typeface="Aptos" panose="020B0004020202020204" pitchFamily="34" charset="0"/>
              </a:rPr>
              <a:t>for</a:t>
            </a:r>
            <a:r>
              <a:rPr lang="de-DE" dirty="0">
                <a:latin typeface="Aptos" panose="020B0004020202020204" pitchFamily="34" charset="0"/>
              </a:rPr>
              <a:t> </a:t>
            </a:r>
            <a:r>
              <a:rPr lang="de-DE" dirty="0" err="1">
                <a:latin typeface="Aptos" panose="020B0004020202020204" pitchFamily="34" charset="0"/>
              </a:rPr>
              <a:t>example</a:t>
            </a:r>
            <a:r>
              <a:rPr lang="de-DE" dirty="0">
                <a:latin typeface="Aptos" panose="020B0004020202020204" pitchFamily="34" charset="0"/>
              </a:rPr>
              <a:t> </a:t>
            </a:r>
            <a:r>
              <a:rPr lang="de-DE" dirty="0" err="1">
                <a:latin typeface="Aptos" panose="020B0004020202020204" pitchFamily="34" charset="0"/>
              </a:rPr>
              <a:t>organic</a:t>
            </a:r>
            <a:r>
              <a:rPr lang="de-DE" dirty="0">
                <a:latin typeface="Aptos" panose="020B0004020202020204" pitchFamily="34" charset="0"/>
              </a:rPr>
              <a:t> </a:t>
            </a:r>
            <a:r>
              <a:rPr lang="de-DE" dirty="0" err="1">
                <a:latin typeface="Aptos" panose="020B0004020202020204" pitchFamily="34" charset="0"/>
              </a:rPr>
              <a:t>or</a:t>
            </a:r>
            <a:r>
              <a:rPr lang="de-DE" dirty="0">
                <a:latin typeface="Aptos" panose="020B0004020202020204" pitchFamily="34" charset="0"/>
              </a:rPr>
              <a:t> fair trade </a:t>
            </a:r>
            <a:r>
              <a:rPr lang="de-DE" dirty="0" err="1">
                <a:latin typeface="Aptos" panose="020B0004020202020204" pitchFamily="34" charset="0"/>
              </a:rPr>
              <a:t>products</a:t>
            </a:r>
            <a:endParaRPr dirty="0">
              <a:latin typeface="Aptos" panose="020B0004020202020204" pitchFamily="34" charset="0"/>
            </a:endParaRPr>
          </a:p>
        </p:txBody>
      </p:sp>
      <p:pic>
        <p:nvPicPr>
          <p:cNvPr id="218" name="Google Shape;218;p38"/>
          <p:cNvPicPr preferRelativeResize="0"/>
          <p:nvPr/>
        </p:nvPicPr>
        <p:blipFill rotWithShape="1">
          <a:blip r:embed="rId3">
            <a:alphaModFix/>
          </a:blip>
          <a:srcRect/>
          <a:stretch/>
        </p:blipFill>
        <p:spPr>
          <a:xfrm>
            <a:off x="8571420" y="1931104"/>
            <a:ext cx="2117893" cy="14960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9"/>
          <p:cNvSpPr txBox="1">
            <a:spLocks noGrp="1"/>
          </p:cNvSpPr>
          <p:nvPr>
            <p:ph type="title"/>
          </p:nvPr>
        </p:nvSpPr>
        <p:spPr>
          <a:xfrm>
            <a:off x="594359" y="410289"/>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Regional </a:t>
            </a:r>
            <a:r>
              <a:rPr lang="de-DE" dirty="0" err="1">
                <a:latin typeface="Aptos Serif" panose="02020604070405020304" pitchFamily="18" charset="0"/>
                <a:cs typeface="Aptos Serif" panose="02020604070405020304" pitchFamily="18" charset="0"/>
              </a:rPr>
              <a:t>labels</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or</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designations</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of</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origin</a:t>
            </a:r>
            <a:endParaRPr dirty="0">
              <a:latin typeface="Aptos Serif" panose="02020604070405020304" pitchFamily="18" charset="0"/>
              <a:cs typeface="Aptos Serif" panose="02020604070405020304" pitchFamily="18" charset="0"/>
            </a:endParaRPr>
          </a:p>
        </p:txBody>
      </p:sp>
      <p:sp>
        <p:nvSpPr>
          <p:cNvPr id="225" name="Google Shape;225;p39"/>
          <p:cNvSpPr txBox="1">
            <a:spLocks noGrp="1"/>
          </p:cNvSpPr>
          <p:nvPr>
            <p:ph type="body" idx="1"/>
          </p:nvPr>
        </p:nvSpPr>
        <p:spPr>
          <a:xfrm>
            <a:off x="594359" y="2281918"/>
            <a:ext cx="7464553"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Products </a:t>
            </a:r>
            <a:r>
              <a:rPr lang="de-DE" dirty="0" err="1">
                <a:latin typeface="Aptos" panose="020B0004020202020204" pitchFamily="34" charset="0"/>
              </a:rPr>
              <a:t>from</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region</a:t>
            </a:r>
            <a:r>
              <a:rPr lang="de-DE" dirty="0">
                <a:latin typeface="Aptos" panose="020B0004020202020204" pitchFamily="34" charset="0"/>
              </a:rPr>
              <a:t> - </a:t>
            </a:r>
            <a:r>
              <a:rPr lang="de-DE" dirty="0" err="1">
                <a:latin typeface="Aptos" panose="020B0004020202020204" pitchFamily="34" charset="0"/>
              </a:rPr>
              <a:t>definition</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region</a:t>
            </a:r>
            <a:r>
              <a:rPr lang="de-DE" dirty="0">
                <a:latin typeface="Aptos" panose="020B0004020202020204" pitchFamily="34" charset="0"/>
              </a:rPr>
              <a:t> </a:t>
            </a:r>
            <a:r>
              <a:rPr lang="de-DE" dirty="0" err="1">
                <a:latin typeface="Aptos" panose="020B0004020202020204" pitchFamily="34" charset="0"/>
              </a:rPr>
              <a:t>varies</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Can </a:t>
            </a:r>
            <a:r>
              <a:rPr lang="de-DE" dirty="0" err="1">
                <a:latin typeface="Aptos" panose="020B0004020202020204" pitchFamily="34" charset="0"/>
              </a:rPr>
              <a:t>be</a:t>
            </a:r>
            <a:r>
              <a:rPr lang="de-DE" dirty="0">
                <a:latin typeface="Aptos" panose="020B0004020202020204" pitchFamily="34" charset="0"/>
              </a:rPr>
              <a:t>:</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State </a:t>
            </a:r>
            <a:r>
              <a:rPr lang="de-DE" dirty="0" err="1">
                <a:latin typeface="Aptos" panose="020B0004020202020204" pitchFamily="34" charset="0"/>
              </a:rPr>
              <a:t>labels</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regional </a:t>
            </a:r>
            <a:r>
              <a:rPr lang="de-DE" dirty="0" err="1">
                <a:latin typeface="Aptos" panose="020B0004020202020204" pitchFamily="34" charset="0"/>
              </a:rPr>
              <a:t>authorities</a:t>
            </a:r>
            <a:r>
              <a:rPr lang="de-DE" dirty="0">
                <a:latin typeface="Aptos" panose="020B0004020202020204" pitchFamily="34" charset="0"/>
              </a:rPr>
              <a:t> </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Private </a:t>
            </a:r>
            <a:r>
              <a:rPr lang="de-DE" dirty="0" err="1">
                <a:latin typeface="Aptos" panose="020B0004020202020204" pitchFamily="34" charset="0"/>
              </a:rPr>
              <a:t>associations</a:t>
            </a:r>
            <a:r>
              <a:rPr lang="de-DE" dirty="0">
                <a:latin typeface="Aptos" panose="020B0004020202020204" pitchFamily="34" charset="0"/>
              </a:rPr>
              <a:t> - regional </a:t>
            </a:r>
            <a:r>
              <a:rPr lang="de-DE" dirty="0" err="1">
                <a:latin typeface="Aptos" panose="020B0004020202020204" pitchFamily="34" charset="0"/>
              </a:rPr>
              <a:t>brands</a:t>
            </a:r>
            <a:endParaRPr dirty="0">
              <a:latin typeface="Aptos" panose="020B0004020202020204" pitchFamily="34" charset="0"/>
            </a:endParaRPr>
          </a:p>
        </p:txBody>
      </p:sp>
      <p:pic>
        <p:nvPicPr>
          <p:cNvPr id="226" name="Google Shape;226;p39"/>
          <p:cNvPicPr preferRelativeResize="0"/>
          <p:nvPr/>
        </p:nvPicPr>
        <p:blipFill rotWithShape="1">
          <a:blip r:embed="rId3">
            <a:alphaModFix/>
          </a:blip>
          <a:srcRect/>
          <a:stretch/>
        </p:blipFill>
        <p:spPr>
          <a:xfrm>
            <a:off x="8341133" y="4367885"/>
            <a:ext cx="2426019" cy="1358570"/>
          </a:xfrm>
          <a:prstGeom prst="rect">
            <a:avLst/>
          </a:prstGeom>
          <a:noFill/>
          <a:ln>
            <a:noFill/>
          </a:ln>
        </p:spPr>
      </p:pic>
      <p:pic>
        <p:nvPicPr>
          <p:cNvPr id="227" name="Google Shape;227;p39"/>
          <p:cNvPicPr preferRelativeResize="0"/>
          <p:nvPr/>
        </p:nvPicPr>
        <p:blipFill rotWithShape="1">
          <a:blip r:embed="rId4">
            <a:alphaModFix/>
          </a:blip>
          <a:srcRect/>
          <a:stretch/>
        </p:blipFill>
        <p:spPr>
          <a:xfrm>
            <a:off x="8248941" y="1436746"/>
            <a:ext cx="2393922" cy="23939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0"/>
          <p:cNvSpPr txBox="1">
            <a:spLocks noGrp="1"/>
          </p:cNvSpPr>
          <p:nvPr>
            <p:ph type="title"/>
          </p:nvPr>
        </p:nvSpPr>
        <p:spPr>
          <a:xfrm>
            <a:off x="594359" y="420800"/>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Company </a:t>
            </a:r>
            <a:r>
              <a:rPr lang="de-DE" dirty="0" err="1">
                <a:latin typeface="Aptos Serif" panose="02020604070405020304" pitchFamily="18" charset="0"/>
                <a:cs typeface="Aptos Serif" panose="02020604070405020304" pitchFamily="18" charset="0"/>
              </a:rPr>
              <a:t>certifications</a:t>
            </a:r>
            <a:r>
              <a:rPr lang="de-DE" dirty="0">
                <a:latin typeface="Aptos Serif" panose="02020604070405020304" pitchFamily="18" charset="0"/>
                <a:cs typeface="Aptos Serif" panose="02020604070405020304" pitchFamily="18" charset="0"/>
              </a:rPr>
              <a:t> / </a:t>
            </a:r>
            <a:r>
              <a:rPr lang="de-DE" dirty="0" err="1">
                <a:latin typeface="Aptos Serif" panose="02020604070405020304" pitchFamily="18" charset="0"/>
                <a:cs typeface="Aptos Serif" panose="02020604070405020304" pitchFamily="18" charset="0"/>
              </a:rPr>
              <a:t>management</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systems</a:t>
            </a:r>
            <a:endParaRPr dirty="0">
              <a:latin typeface="Aptos Serif" panose="02020604070405020304" pitchFamily="18" charset="0"/>
              <a:cs typeface="Aptos Serif" panose="02020604070405020304" pitchFamily="18" charset="0"/>
            </a:endParaRPr>
          </a:p>
        </p:txBody>
      </p:sp>
      <p:sp>
        <p:nvSpPr>
          <p:cNvPr id="234" name="Google Shape;234;p40"/>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Company </a:t>
            </a:r>
            <a:r>
              <a:rPr lang="de-DE" dirty="0" err="1">
                <a:latin typeface="Aptos" panose="020B0004020202020204" pitchFamily="34" charset="0"/>
              </a:rPr>
              <a:t>or</a:t>
            </a:r>
            <a:r>
              <a:rPr lang="de-DE" dirty="0">
                <a:latin typeface="Aptos" panose="020B0004020202020204" pitchFamily="34" charset="0"/>
              </a:rPr>
              <a:t> </a:t>
            </a:r>
            <a:r>
              <a:rPr lang="de-DE" dirty="0" err="1">
                <a:latin typeface="Aptos" panose="020B0004020202020204" pitchFamily="34" charset="0"/>
              </a:rPr>
              <a:t>production</a:t>
            </a:r>
            <a:r>
              <a:rPr lang="de-DE" dirty="0">
                <a:latin typeface="Aptos" panose="020B0004020202020204" pitchFamily="34" charset="0"/>
              </a:rPr>
              <a:t> site-</a:t>
            </a:r>
            <a:r>
              <a:rPr lang="de-DE" dirty="0" err="1">
                <a:latin typeface="Aptos" panose="020B0004020202020204" pitchFamily="34" charset="0"/>
              </a:rPr>
              <a:t>related</a:t>
            </a:r>
            <a:r>
              <a:rPr lang="de-DE" dirty="0">
                <a:latin typeface="Aptos" panose="020B0004020202020204" pitchFamily="34" charset="0"/>
              </a:rPr>
              <a:t> </a:t>
            </a:r>
            <a:r>
              <a:rPr lang="de-DE" dirty="0" err="1">
                <a:latin typeface="Aptos" panose="020B0004020202020204" pitchFamily="34" charset="0"/>
              </a:rPr>
              <a:t>certifications</a:t>
            </a:r>
            <a:r>
              <a:rPr lang="de-DE" dirty="0">
                <a:latin typeface="Aptos" panose="020B0004020202020204" pitchFamily="34" charset="0"/>
              </a:rPr>
              <a:t> - Process </a:t>
            </a:r>
            <a:r>
              <a:rPr lang="de-DE" dirty="0" err="1">
                <a:latin typeface="Aptos" panose="020B0004020202020204" pitchFamily="34" charset="0"/>
              </a:rPr>
              <a:t>management</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Examples </a:t>
            </a:r>
            <a:endParaRPr dirty="0">
              <a:latin typeface="Aptos" panose="020B0004020202020204" pitchFamily="34" charset="0"/>
            </a:endParaRPr>
          </a:p>
          <a:p>
            <a:pPr marL="1028700" lvl="1" indent="-342900"/>
            <a:r>
              <a:rPr lang="de-DE" dirty="0">
                <a:latin typeface="Aptos" panose="020B0004020202020204" pitchFamily="34" charset="0"/>
              </a:rPr>
              <a:t>EMAS (Eco-Management and Audit Scheme - Community </a:t>
            </a:r>
            <a:r>
              <a:rPr lang="de-DE" dirty="0" err="1">
                <a:latin typeface="Aptos" panose="020B0004020202020204" pitchFamily="34" charset="0"/>
              </a:rPr>
              <a:t>eco</a:t>
            </a:r>
            <a:r>
              <a:rPr lang="de-DE" dirty="0">
                <a:latin typeface="Aptos" panose="020B0004020202020204" pitchFamily="34" charset="0"/>
              </a:rPr>
              <a:t>-management and </a:t>
            </a:r>
            <a:r>
              <a:rPr lang="de-DE" dirty="0" err="1">
                <a:latin typeface="Aptos" panose="020B0004020202020204" pitchFamily="34" charset="0"/>
              </a:rPr>
              <a:t>audit</a:t>
            </a:r>
            <a:r>
              <a:rPr lang="de-DE" dirty="0">
                <a:latin typeface="Aptos" panose="020B0004020202020204" pitchFamily="34" charset="0"/>
              </a:rPr>
              <a:t> </a:t>
            </a:r>
            <a:r>
              <a:rPr lang="de-DE" dirty="0" err="1">
                <a:latin typeface="Aptos" panose="020B0004020202020204" pitchFamily="34" charset="0"/>
              </a:rPr>
              <a:t>scheme</a:t>
            </a:r>
            <a:r>
              <a:rPr lang="de-DE" dirty="0">
                <a:latin typeface="Aptos" panose="020B0004020202020204" pitchFamily="34" charset="0"/>
              </a:rPr>
              <a:t>)  </a:t>
            </a:r>
            <a:endParaRPr dirty="0">
              <a:latin typeface="Aptos" panose="020B0004020202020204" pitchFamily="34" charset="0"/>
            </a:endParaRPr>
          </a:p>
          <a:p>
            <a:pPr marL="1028700" lvl="1" indent="-342900"/>
            <a:r>
              <a:rPr lang="de-DE" dirty="0">
                <a:latin typeface="Aptos" panose="020B0004020202020204" pitchFamily="34" charset="0"/>
              </a:rPr>
              <a:t>SA8000 </a:t>
            </a:r>
            <a:r>
              <a:rPr lang="de-DE" dirty="0" err="1">
                <a:latin typeface="Aptos" panose="020B0004020202020204" pitchFamily="34" charset="0"/>
              </a:rPr>
              <a:t>standard</a:t>
            </a:r>
            <a:r>
              <a:rPr lang="de-DE" dirty="0">
                <a:latin typeface="Aptos" panose="020B0004020202020204" pitchFamily="34" charset="0"/>
              </a:rPr>
              <a:t> (ILO </a:t>
            </a:r>
            <a:r>
              <a:rPr lang="de-DE" dirty="0" err="1">
                <a:latin typeface="Aptos" panose="020B0004020202020204" pitchFamily="34" charset="0"/>
              </a:rPr>
              <a:t>core</a:t>
            </a:r>
            <a:r>
              <a:rPr lang="de-DE" dirty="0">
                <a:latin typeface="Aptos" panose="020B0004020202020204" pitchFamily="34" charset="0"/>
              </a:rPr>
              <a:t> </a:t>
            </a:r>
            <a:r>
              <a:rPr lang="de-DE" dirty="0" err="1">
                <a:latin typeface="Aptos" panose="020B0004020202020204" pitchFamily="34" charset="0"/>
              </a:rPr>
              <a:t>labour</a:t>
            </a:r>
            <a:r>
              <a:rPr lang="de-DE" dirty="0">
                <a:latin typeface="Aptos" panose="020B0004020202020204" pitchFamily="34" charset="0"/>
              </a:rPr>
              <a:t> </a:t>
            </a:r>
            <a:r>
              <a:rPr lang="de-DE" dirty="0" err="1">
                <a:latin typeface="Aptos" panose="020B0004020202020204" pitchFamily="34" charset="0"/>
              </a:rPr>
              <a:t>standards</a:t>
            </a:r>
            <a:r>
              <a:rPr lang="de-DE" dirty="0">
                <a:latin typeface="Aptos" panose="020B0004020202020204" pitchFamily="34" charset="0"/>
              </a:rPr>
              <a:t>) </a:t>
            </a:r>
            <a:endParaRPr dirty="0">
              <a:latin typeface="Aptos" panose="020B0004020202020204" pitchFamily="34" charset="0"/>
            </a:endParaRPr>
          </a:p>
          <a:p>
            <a:pPr marL="1028700" lvl="1" indent="-342900"/>
            <a:r>
              <a:rPr lang="de-DE" dirty="0">
                <a:latin typeface="Aptos" panose="020B0004020202020204" pitchFamily="34" charset="0"/>
              </a:rPr>
              <a:t>Fair </a:t>
            </a:r>
            <a:r>
              <a:rPr lang="de-DE" dirty="0" err="1">
                <a:latin typeface="Aptos" panose="020B0004020202020204" pitchFamily="34" charset="0"/>
              </a:rPr>
              <a:t>Wear</a:t>
            </a:r>
            <a:r>
              <a:rPr lang="de-DE" dirty="0">
                <a:latin typeface="Aptos" panose="020B0004020202020204" pitchFamily="34" charset="0"/>
              </a:rPr>
              <a:t> </a:t>
            </a:r>
            <a:r>
              <a:rPr lang="de-DE" dirty="0" err="1">
                <a:latin typeface="Aptos" panose="020B0004020202020204" pitchFamily="34" charset="0"/>
              </a:rPr>
              <a:t>Foundation</a:t>
            </a:r>
            <a:r>
              <a:rPr lang="de-DE" dirty="0">
                <a:latin typeface="Aptos" panose="020B0004020202020204" pitchFamily="34" charset="0"/>
              </a:rPr>
              <a:t> (</a:t>
            </a:r>
            <a:r>
              <a:rPr lang="de-DE" dirty="0" err="1">
                <a:latin typeface="Aptos" panose="020B0004020202020204" pitchFamily="34" charset="0"/>
              </a:rPr>
              <a:t>labour</a:t>
            </a:r>
            <a:r>
              <a:rPr lang="de-DE" dirty="0">
                <a:latin typeface="Aptos" panose="020B0004020202020204" pitchFamily="34" charset="0"/>
              </a:rPr>
              <a:t> </a:t>
            </a:r>
            <a:r>
              <a:rPr lang="de-DE" dirty="0" err="1">
                <a:latin typeface="Aptos" panose="020B0004020202020204" pitchFamily="34" charset="0"/>
              </a:rPr>
              <a:t>conditions</a:t>
            </a:r>
            <a:r>
              <a:rPr lang="de-DE" dirty="0">
                <a:latin typeface="Aptos" panose="020B0004020202020204" pitchFamily="34" charset="0"/>
              </a:rPr>
              <a:t> in </a:t>
            </a:r>
            <a:r>
              <a:rPr lang="de-DE" dirty="0" err="1">
                <a:latin typeface="Aptos" panose="020B0004020202020204" pitchFamily="34" charset="0"/>
              </a:rPr>
              <a:t>the</a:t>
            </a:r>
            <a:r>
              <a:rPr lang="de-DE" dirty="0">
                <a:latin typeface="Aptos" panose="020B0004020202020204" pitchFamily="34" charset="0"/>
              </a:rPr>
              <a:t> textile </a:t>
            </a:r>
            <a:r>
              <a:rPr lang="de-DE" dirty="0" err="1">
                <a:latin typeface="Aptos" panose="020B0004020202020204" pitchFamily="34" charset="0"/>
              </a:rPr>
              <a:t>sector</a:t>
            </a:r>
            <a:r>
              <a:rPr lang="de-DE" dirty="0">
                <a:latin typeface="Aptos" panose="020B0004020202020204" pitchFamily="34" charset="0"/>
              </a:rPr>
              <a:t> - textile </a:t>
            </a:r>
            <a:r>
              <a:rPr lang="de-DE" dirty="0" err="1">
                <a:latin typeface="Aptos" panose="020B0004020202020204" pitchFamily="34" charset="0"/>
              </a:rPr>
              <a:t>supply</a:t>
            </a:r>
            <a:r>
              <a:rPr lang="de-DE" dirty="0">
                <a:latin typeface="Aptos" panose="020B0004020202020204" pitchFamily="34" charset="0"/>
              </a:rPr>
              <a:t> </a:t>
            </a:r>
            <a:r>
              <a:rPr lang="de-DE" dirty="0" err="1">
                <a:latin typeface="Aptos" panose="020B0004020202020204" pitchFamily="34" charset="0"/>
              </a:rPr>
              <a:t>chain</a:t>
            </a:r>
            <a:r>
              <a:rPr lang="de-DE" dirty="0">
                <a:latin typeface="Aptos" panose="020B0004020202020204" pitchFamily="34" charset="0"/>
              </a:rPr>
              <a:t>)</a:t>
            </a:r>
            <a:endParaRPr dirty="0">
              <a:latin typeface="Aptos" panose="020B0004020202020204" pitchFamily="34" charset="0"/>
            </a:endParaRPr>
          </a:p>
        </p:txBody>
      </p:sp>
      <p:pic>
        <p:nvPicPr>
          <p:cNvPr id="235" name="Google Shape;235;p40"/>
          <p:cNvPicPr preferRelativeResize="0"/>
          <p:nvPr/>
        </p:nvPicPr>
        <p:blipFill rotWithShape="1">
          <a:blip r:embed="rId3">
            <a:alphaModFix/>
          </a:blip>
          <a:srcRect/>
          <a:stretch/>
        </p:blipFill>
        <p:spPr>
          <a:xfrm>
            <a:off x="7712205" y="1490345"/>
            <a:ext cx="2234722" cy="1251444"/>
          </a:xfrm>
          <a:prstGeom prst="rect">
            <a:avLst/>
          </a:prstGeom>
          <a:noFill/>
          <a:ln>
            <a:noFill/>
          </a:ln>
        </p:spPr>
      </p:pic>
      <p:pic>
        <p:nvPicPr>
          <p:cNvPr id="236" name="Google Shape;236;p40"/>
          <p:cNvPicPr preferRelativeResize="0"/>
          <p:nvPr/>
        </p:nvPicPr>
        <p:blipFill rotWithShape="1">
          <a:blip r:embed="rId4">
            <a:alphaModFix/>
          </a:blip>
          <a:srcRect/>
          <a:stretch/>
        </p:blipFill>
        <p:spPr>
          <a:xfrm>
            <a:off x="10672649" y="1490345"/>
            <a:ext cx="1110283" cy="1675899"/>
          </a:xfrm>
          <a:prstGeom prst="rect">
            <a:avLst/>
          </a:prstGeom>
          <a:noFill/>
          <a:ln>
            <a:noFill/>
          </a:ln>
        </p:spPr>
      </p:pic>
      <p:pic>
        <p:nvPicPr>
          <p:cNvPr id="237" name="Google Shape;237;p40"/>
          <p:cNvPicPr preferRelativeResize="0"/>
          <p:nvPr/>
        </p:nvPicPr>
        <p:blipFill rotWithShape="1">
          <a:blip r:embed="rId5">
            <a:alphaModFix/>
          </a:blip>
          <a:srcRect/>
          <a:stretch/>
        </p:blipFill>
        <p:spPr>
          <a:xfrm>
            <a:off x="9539646" y="3550627"/>
            <a:ext cx="2554783" cy="1021913"/>
          </a:xfrm>
          <a:prstGeom prst="rect">
            <a:avLst/>
          </a:prstGeom>
          <a:noFill/>
          <a:ln>
            <a:noFill/>
          </a:ln>
        </p:spPr>
      </p:pic>
      <p:pic>
        <p:nvPicPr>
          <p:cNvPr id="238" name="Google Shape;238;p40" descr="Ein Bild, das Grafiken, Grafikdesign, Schrift, Logo enthält.&#10;&#10;KI-generierte Inhalte können fehlerhaft sein."/>
          <p:cNvPicPr preferRelativeResize="0"/>
          <p:nvPr/>
        </p:nvPicPr>
        <p:blipFill rotWithShape="1">
          <a:blip r:embed="rId6">
            <a:alphaModFix/>
          </a:blip>
          <a:srcRect/>
          <a:stretch/>
        </p:blipFill>
        <p:spPr>
          <a:xfrm>
            <a:off x="7945580" y="3080346"/>
            <a:ext cx="1306624" cy="1785719"/>
          </a:xfrm>
          <a:prstGeom prst="rect">
            <a:avLst/>
          </a:prstGeom>
          <a:noFill/>
          <a:ln>
            <a:noFill/>
          </a:ln>
        </p:spPr>
      </p:pic>
      <p:pic>
        <p:nvPicPr>
          <p:cNvPr id="239" name="Google Shape;239;p40" descr="Iso 14001 Logo PNG Vectors Free Download"/>
          <p:cNvPicPr preferRelativeResize="0"/>
          <p:nvPr/>
        </p:nvPicPr>
        <p:blipFill rotWithShape="1">
          <a:blip r:embed="rId7">
            <a:alphaModFix/>
          </a:blip>
          <a:srcRect/>
          <a:stretch/>
        </p:blipFill>
        <p:spPr>
          <a:xfrm>
            <a:off x="8055039" y="5062654"/>
            <a:ext cx="1484607" cy="14846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1"/>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Questions?</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a:spLocks noGrp="1"/>
          </p:cNvSpPr>
          <p:nvPr>
            <p:ph type="title"/>
          </p:nvPr>
        </p:nvSpPr>
        <p:spPr>
          <a:xfrm>
            <a:off x="594359" y="358384"/>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Agenda</a:t>
            </a:r>
            <a:endParaRPr dirty="0">
              <a:latin typeface="Aptos Serif" panose="02020604070405020304" pitchFamily="18" charset="0"/>
              <a:cs typeface="Aptos Serif" panose="02020604070405020304" pitchFamily="18" charset="0"/>
            </a:endParaRPr>
          </a:p>
        </p:txBody>
      </p:sp>
      <p:sp>
        <p:nvSpPr>
          <p:cNvPr id="252" name="Google Shape;252;p42"/>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rPr>
              <a:t>Labels, </a:t>
            </a:r>
            <a:r>
              <a:rPr lang="de-DE" dirty="0" err="1">
                <a:latin typeface="Aptos" panose="020B0004020202020204" pitchFamily="34" charset="0"/>
              </a:rPr>
              <a:t>quality</a:t>
            </a:r>
            <a:r>
              <a:rPr lang="de-DE" dirty="0">
                <a:latin typeface="Aptos" panose="020B0004020202020204" pitchFamily="34" charset="0"/>
              </a:rPr>
              <a:t> </a:t>
            </a:r>
            <a:r>
              <a:rPr lang="de-DE" dirty="0" err="1">
                <a:latin typeface="Aptos" panose="020B0004020202020204" pitchFamily="34" charset="0"/>
              </a:rPr>
              <a:t>marks</a:t>
            </a:r>
            <a:r>
              <a:rPr lang="de-DE" dirty="0">
                <a:latin typeface="Aptos" panose="020B0004020202020204" pitchFamily="34" charset="0"/>
              </a:rPr>
              <a:t>, </a:t>
            </a:r>
            <a:r>
              <a:rPr lang="de-DE" dirty="0" err="1">
                <a:latin typeface="Aptos" panose="020B0004020202020204" pitchFamily="34" charset="0"/>
              </a:rPr>
              <a:t>certifications</a:t>
            </a:r>
            <a:r>
              <a:rPr lang="de-DE" dirty="0">
                <a:latin typeface="Aptos" panose="020B0004020202020204" pitchFamily="34" charset="0"/>
              </a:rPr>
              <a:t> - light in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labelling</a:t>
            </a:r>
            <a:r>
              <a:rPr lang="de-DE" dirty="0">
                <a:latin typeface="Aptos" panose="020B0004020202020204" pitchFamily="34" charset="0"/>
              </a:rPr>
              <a:t> </a:t>
            </a:r>
            <a:r>
              <a:rPr lang="de-DE" dirty="0" err="1">
                <a:latin typeface="Aptos" panose="020B0004020202020204" pitchFamily="34" charset="0"/>
              </a:rPr>
              <a:t>jungle</a:t>
            </a:r>
            <a:endParaRPr dirty="0">
              <a:latin typeface="Aptos" panose="020B0004020202020204" pitchFamily="34" charset="0"/>
            </a:endParaRPr>
          </a:p>
          <a:p>
            <a:pPr marL="685800" lvl="0" indent="-457200" algn="l" rtl="0">
              <a:lnSpc>
                <a:spcPct val="80000"/>
              </a:lnSpc>
              <a:spcBef>
                <a:spcPts val="2200"/>
              </a:spcBef>
              <a:spcAft>
                <a:spcPts val="0"/>
              </a:spcAft>
              <a:buSzPts val="2400"/>
              <a:buFont typeface="Arial"/>
              <a:buAutoNum type="arabicPeriod"/>
            </a:pPr>
            <a:r>
              <a:rPr lang="de-DE" dirty="0">
                <a:solidFill>
                  <a:srgbClr val="A3C42A"/>
                </a:solidFill>
                <a:latin typeface="Aptos" panose="020B0004020202020204" pitchFamily="34" charset="0"/>
              </a:rPr>
              <a:t>Use </a:t>
            </a:r>
            <a:r>
              <a:rPr lang="de-DE" dirty="0" err="1">
                <a:solidFill>
                  <a:srgbClr val="A3C42A"/>
                </a:solidFill>
                <a:latin typeface="Aptos" panose="020B0004020202020204" pitchFamily="34" charset="0"/>
              </a:rPr>
              <a:t>of</a:t>
            </a:r>
            <a:r>
              <a:rPr lang="de-DE" dirty="0">
                <a:solidFill>
                  <a:srgbClr val="A3C42A"/>
                </a:solidFill>
                <a:latin typeface="Aptos" panose="020B0004020202020204" pitchFamily="34" charset="0"/>
              </a:rPr>
              <a:t> </a:t>
            </a:r>
            <a:r>
              <a:rPr lang="de-DE" dirty="0" err="1">
                <a:solidFill>
                  <a:srgbClr val="A3C42A"/>
                </a:solidFill>
                <a:latin typeface="Aptos" panose="020B0004020202020204" pitchFamily="34" charset="0"/>
              </a:rPr>
              <a:t>labels</a:t>
            </a:r>
            <a:r>
              <a:rPr lang="de-DE" dirty="0">
                <a:solidFill>
                  <a:srgbClr val="A3C42A"/>
                </a:solidFill>
                <a:latin typeface="Aptos" panose="020B0004020202020204" pitchFamily="34" charset="0"/>
              </a:rPr>
              <a:t> in </a:t>
            </a:r>
            <a:r>
              <a:rPr lang="de-DE" dirty="0" err="1">
                <a:solidFill>
                  <a:srgbClr val="A3C42A"/>
                </a:solidFill>
                <a:latin typeface="Aptos" panose="020B0004020202020204" pitchFamily="34" charset="0"/>
              </a:rPr>
              <a:t>the</a:t>
            </a:r>
            <a:r>
              <a:rPr lang="de-DE" dirty="0">
                <a:solidFill>
                  <a:srgbClr val="A3C42A"/>
                </a:solidFill>
                <a:latin typeface="Aptos" panose="020B0004020202020204" pitchFamily="34" charset="0"/>
              </a:rPr>
              <a:t> </a:t>
            </a:r>
            <a:r>
              <a:rPr lang="de-DE" dirty="0" err="1">
                <a:solidFill>
                  <a:srgbClr val="A3C42A"/>
                </a:solidFill>
                <a:latin typeface="Aptos" panose="020B0004020202020204" pitchFamily="34" charset="0"/>
              </a:rPr>
              <a:t>context</a:t>
            </a:r>
            <a:r>
              <a:rPr lang="de-DE" dirty="0">
                <a:solidFill>
                  <a:srgbClr val="A3C42A"/>
                </a:solidFill>
                <a:latin typeface="Aptos" panose="020B0004020202020204" pitchFamily="34" charset="0"/>
              </a:rPr>
              <a:t> </a:t>
            </a:r>
            <a:r>
              <a:rPr lang="de-DE" dirty="0" err="1">
                <a:solidFill>
                  <a:srgbClr val="A3C42A"/>
                </a:solidFill>
                <a:latin typeface="Aptos" panose="020B0004020202020204" pitchFamily="34" charset="0"/>
              </a:rPr>
              <a:t>of</a:t>
            </a:r>
            <a:r>
              <a:rPr lang="de-DE" dirty="0">
                <a:solidFill>
                  <a:srgbClr val="A3C42A"/>
                </a:solidFill>
                <a:latin typeface="Aptos" panose="020B0004020202020204" pitchFamily="34" charset="0"/>
              </a:rPr>
              <a:t> </a:t>
            </a:r>
            <a:r>
              <a:rPr lang="de-DE" dirty="0" err="1">
                <a:solidFill>
                  <a:srgbClr val="A3C42A"/>
                </a:solidFill>
                <a:latin typeface="Aptos" panose="020B0004020202020204" pitchFamily="34" charset="0"/>
              </a:rPr>
              <a:t>tenders</a:t>
            </a:r>
            <a:endParaRPr dirty="0">
              <a:latin typeface="Aptos" panose="020B0004020202020204" pitchFamily="34" charset="0"/>
            </a:endParaRPr>
          </a:p>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rPr>
              <a:t>Exchange </a:t>
            </a:r>
            <a:r>
              <a:rPr lang="de-DE" dirty="0" err="1">
                <a:latin typeface="Aptos" panose="020B0004020202020204" pitchFamily="34" charset="0"/>
              </a:rPr>
              <a:t>with</a:t>
            </a:r>
            <a:r>
              <a:rPr lang="de-DE" dirty="0">
                <a:latin typeface="Aptos" panose="020B0004020202020204" pitchFamily="34" charset="0"/>
              </a:rPr>
              <a:t> </a:t>
            </a:r>
            <a:r>
              <a:rPr lang="de-DE" dirty="0" err="1">
                <a:latin typeface="Aptos" panose="020B0004020202020204" pitchFamily="34" charset="0"/>
              </a:rPr>
              <a:t>practice</a:t>
            </a:r>
            <a:r>
              <a:rPr lang="de-DE" dirty="0">
                <a:latin typeface="Aptos" panose="020B0004020202020204" pitchFamily="34" charset="0"/>
              </a:rPr>
              <a:t> </a:t>
            </a:r>
            <a:r>
              <a:rPr lang="de-DE" dirty="0" err="1">
                <a:latin typeface="Aptos" panose="020B0004020202020204" pitchFamily="34" charset="0"/>
              </a:rPr>
              <a:t>partners</a:t>
            </a:r>
            <a:endParaRPr dirty="0">
              <a:latin typeface="Aptos" panose="020B0004020202020204" pitchFamily="34" charset="0"/>
            </a:endParaRPr>
          </a:p>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rPr>
              <a:t>Presentation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selected</a:t>
            </a:r>
            <a:r>
              <a:rPr lang="de-DE" dirty="0">
                <a:latin typeface="Aptos" panose="020B0004020202020204" pitchFamily="34" charset="0"/>
              </a:rPr>
              <a:t> </a:t>
            </a:r>
            <a:r>
              <a:rPr lang="de-DE" dirty="0" err="1">
                <a:latin typeface="Aptos" panose="020B0004020202020204" pitchFamily="34" charset="0"/>
              </a:rPr>
              <a:t>labels</a:t>
            </a:r>
            <a:endParaRPr dirty="0">
              <a:latin typeface="Aptos" panose="020B0004020202020204" pitchFamily="34" charset="0"/>
            </a:endParaRPr>
          </a:p>
          <a:p>
            <a:pPr marL="685800" lvl="0" indent="-457200" algn="l" rtl="0">
              <a:lnSpc>
                <a:spcPct val="80000"/>
              </a:lnSpc>
              <a:spcBef>
                <a:spcPts val="2200"/>
              </a:spcBef>
              <a:spcAft>
                <a:spcPts val="0"/>
              </a:spcAft>
              <a:buSzPts val="2400"/>
              <a:buFont typeface="Arial"/>
              <a:buAutoNum type="arabicPeriod"/>
            </a:pPr>
            <a:r>
              <a:rPr lang="de-DE" dirty="0" err="1">
                <a:latin typeface="Aptos" panose="020B0004020202020204" pitchFamily="34" charset="0"/>
              </a:rPr>
              <a:t>Practical</a:t>
            </a:r>
            <a:r>
              <a:rPr lang="de-DE" dirty="0">
                <a:latin typeface="Aptos" panose="020B0004020202020204" pitchFamily="34" charset="0"/>
              </a:rPr>
              <a:t> </a:t>
            </a:r>
            <a:r>
              <a:rPr lang="de-DE" dirty="0" err="1">
                <a:latin typeface="Aptos" panose="020B0004020202020204" pitchFamily="34" charset="0"/>
              </a:rPr>
              <a:t>assistance</a:t>
            </a:r>
            <a:endParaRPr dirty="0">
              <a:latin typeface="Aptos" panose="020B0004020202020204" pitchFamily="34" charset="0"/>
            </a:endParaRPr>
          </a:p>
        </p:txBody>
      </p:sp>
      <p:pic>
        <p:nvPicPr>
          <p:cNvPr id="253" name="Google Shape;253;p42"/>
          <p:cNvPicPr preferRelativeResize="0"/>
          <p:nvPr/>
        </p:nvPicPr>
        <p:blipFill rotWithShape="1">
          <a:blip r:embed="rId3">
            <a:alphaModFix/>
          </a:blip>
          <a:srcRect/>
          <a:stretch/>
        </p:blipFill>
        <p:spPr>
          <a:xfrm>
            <a:off x="7734667" y="2415188"/>
            <a:ext cx="4289331" cy="30332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3"/>
          <p:cNvSpPr txBox="1">
            <a:spLocks noGrp="1"/>
          </p:cNvSpPr>
          <p:nvPr>
            <p:ph type="title"/>
          </p:nvPr>
        </p:nvSpPr>
        <p:spPr>
          <a:xfrm>
            <a:off x="594360" y="1074974"/>
            <a:ext cx="5689841"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2. Use </a:t>
            </a:r>
            <a:r>
              <a:rPr lang="de-DE" dirty="0" err="1">
                <a:latin typeface="Aptos Serif" panose="02020604070405020304" pitchFamily="18" charset="0"/>
                <a:cs typeface="Aptos Serif" panose="02020604070405020304" pitchFamily="18" charset="0"/>
              </a:rPr>
              <a:t>of</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labels</a:t>
            </a:r>
            <a:r>
              <a:rPr lang="de-DE" dirty="0">
                <a:latin typeface="Aptos Serif" panose="02020604070405020304" pitchFamily="18" charset="0"/>
                <a:cs typeface="Aptos Serif" panose="02020604070405020304" pitchFamily="18" charset="0"/>
              </a:rPr>
              <a:t> in </a:t>
            </a:r>
            <a:r>
              <a:rPr lang="de-DE" dirty="0" err="1">
                <a:latin typeface="Aptos Serif" panose="02020604070405020304" pitchFamily="18" charset="0"/>
                <a:cs typeface="Aptos Serif" panose="02020604070405020304" pitchFamily="18" charset="0"/>
              </a:rPr>
              <a:t>the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context</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of</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tenders</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260" name="Google Shape;260;p43"/>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xfrm>
            <a:off x="594359" y="357737"/>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How </a:t>
            </a:r>
            <a:r>
              <a:rPr lang="de-DE" dirty="0" err="1">
                <a:latin typeface="Aptos Serif" panose="02020604070405020304" pitchFamily="18" charset="0"/>
                <a:cs typeface="Aptos Serif" panose="02020604070405020304" pitchFamily="18" charset="0"/>
              </a:rPr>
              <a:t>can</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labels</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be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used</a:t>
            </a:r>
            <a:r>
              <a:rPr lang="de-DE" dirty="0">
                <a:latin typeface="Aptos Serif" panose="02020604070405020304" pitchFamily="18" charset="0"/>
                <a:cs typeface="Aptos Serif" panose="02020604070405020304" pitchFamily="18" charset="0"/>
              </a:rPr>
              <a:t> in </a:t>
            </a:r>
            <a:r>
              <a:rPr lang="de-DE" dirty="0" err="1">
                <a:latin typeface="Aptos Serif" panose="02020604070405020304" pitchFamily="18" charset="0"/>
                <a:cs typeface="Aptos Serif" panose="02020604070405020304" pitchFamily="18" charset="0"/>
              </a:rPr>
              <a:t>procurement</a:t>
            </a:r>
            <a:r>
              <a:rPr lang="de-DE" dirty="0">
                <a:latin typeface="Aptos Serif" panose="02020604070405020304" pitchFamily="18" charset="0"/>
                <a:cs typeface="Aptos Serif" panose="02020604070405020304" pitchFamily="18" charset="0"/>
              </a:rPr>
              <a:t>?</a:t>
            </a:r>
            <a:endParaRPr dirty="0">
              <a:latin typeface="Aptos Serif" panose="02020604070405020304" pitchFamily="18" charset="0"/>
              <a:cs typeface="Aptos Serif" panose="02020604070405020304" pitchFamily="18" charset="0"/>
            </a:endParaRPr>
          </a:p>
        </p:txBody>
      </p:sp>
      <p:sp>
        <p:nvSpPr>
          <p:cNvPr id="267" name="Google Shape;267;p44"/>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Requirements </a:t>
            </a:r>
            <a:r>
              <a:rPr lang="de-DE" dirty="0" err="1">
                <a:latin typeface="Aptos" panose="020B0004020202020204" pitchFamily="34" charset="0"/>
              </a:rPr>
              <a:t>for</a:t>
            </a:r>
            <a:r>
              <a:rPr lang="de-DE" dirty="0">
                <a:latin typeface="Aptos" panose="020B0004020202020204" pitchFamily="34" charset="0"/>
              </a:rPr>
              <a:t> </a:t>
            </a:r>
            <a:r>
              <a:rPr lang="de-DE" dirty="0" err="1">
                <a:latin typeface="Aptos" panose="020B0004020202020204" pitchFamily="34" charset="0"/>
              </a:rPr>
              <a:t>labels</a:t>
            </a:r>
            <a:r>
              <a:rPr lang="de-DE" dirty="0">
                <a:latin typeface="Aptos" panose="020B0004020202020204" pitchFamily="34" charset="0"/>
              </a:rPr>
              <a:t> </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Use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criteria</a:t>
            </a:r>
            <a:r>
              <a:rPr lang="de-DE" dirty="0">
                <a:latin typeface="Aptos" panose="020B0004020202020204" pitchFamily="34" charset="0"/>
              </a:rPr>
              <a:t> </a:t>
            </a:r>
            <a:r>
              <a:rPr lang="de-DE" dirty="0" err="1">
                <a:latin typeface="Aptos" panose="020B0004020202020204" pitchFamily="34" charset="0"/>
              </a:rPr>
              <a:t>for</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technical</a:t>
            </a:r>
            <a:r>
              <a:rPr lang="de-DE" dirty="0">
                <a:latin typeface="Aptos" panose="020B0004020202020204" pitchFamily="34" charset="0"/>
              </a:rPr>
              <a:t> </a:t>
            </a:r>
            <a:r>
              <a:rPr lang="de-DE" dirty="0" err="1">
                <a:latin typeface="Aptos" panose="020B0004020202020204" pitchFamily="34" charset="0"/>
              </a:rPr>
              <a:t>specifications</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Help </a:t>
            </a:r>
            <a:r>
              <a:rPr lang="de-DE" dirty="0" err="1">
                <a:latin typeface="Aptos" panose="020B0004020202020204" pitchFamily="34" charset="0"/>
              </a:rPr>
              <a:t>with</a:t>
            </a:r>
            <a:r>
              <a:rPr lang="de-DE" dirty="0">
                <a:latin typeface="Aptos" panose="020B0004020202020204" pitchFamily="34" charset="0"/>
              </a:rPr>
              <a:t> </a:t>
            </a:r>
            <a:r>
              <a:rPr lang="de-DE" dirty="0" err="1">
                <a:latin typeface="Aptos" panose="020B0004020202020204" pitchFamily="34" charset="0"/>
              </a:rPr>
              <a:t>verifying</a:t>
            </a:r>
            <a:r>
              <a:rPr lang="de-DE" dirty="0">
                <a:latin typeface="Aptos" panose="020B0004020202020204" pitchFamily="34" charset="0"/>
              </a:rPr>
              <a:t> </a:t>
            </a:r>
            <a:r>
              <a:rPr lang="de-DE" dirty="0" err="1">
                <a:latin typeface="Aptos" panose="020B0004020202020204" pitchFamily="34" charset="0"/>
              </a:rPr>
              <a:t>compliance</a:t>
            </a:r>
            <a:endParaRPr dirty="0">
              <a:latin typeface="Aptos" panose="020B0004020202020204" pitchFamily="34" charset="0"/>
            </a:endParaRPr>
          </a:p>
        </p:txBody>
      </p:sp>
      <p:pic>
        <p:nvPicPr>
          <p:cNvPr id="268" name="Google Shape;268;p44"/>
          <p:cNvPicPr preferRelativeResize="0"/>
          <p:nvPr/>
        </p:nvPicPr>
        <p:blipFill rotWithShape="1">
          <a:blip r:embed="rId3">
            <a:alphaModFix/>
          </a:blip>
          <a:srcRect/>
          <a:stretch/>
        </p:blipFill>
        <p:spPr>
          <a:xfrm>
            <a:off x="9097084" y="2050998"/>
            <a:ext cx="2290564" cy="3563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5"/>
          <p:cNvSpPr txBox="1">
            <a:spLocks noGrp="1"/>
          </p:cNvSpPr>
          <p:nvPr>
            <p:ph type="title"/>
          </p:nvPr>
        </p:nvSpPr>
        <p:spPr>
          <a:xfrm>
            <a:off x="594359" y="410289"/>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Requirements </a:t>
            </a:r>
            <a:r>
              <a:rPr lang="de-DE" dirty="0" err="1">
                <a:latin typeface="Aptos Serif" panose="02020604070405020304" pitchFamily="18" charset="0"/>
                <a:cs typeface="Aptos Serif" panose="02020604070405020304" pitchFamily="18" charset="0"/>
              </a:rPr>
              <a:t>for</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labels</a:t>
            </a:r>
            <a:r>
              <a:rPr lang="de-DE" dirty="0">
                <a:latin typeface="Aptos Serif" panose="02020604070405020304" pitchFamily="18" charset="0"/>
                <a:cs typeface="Aptos Serif" panose="02020604070405020304" pitchFamily="18" charset="0"/>
              </a:rPr>
              <a:t> – EU-</a:t>
            </a:r>
            <a:r>
              <a:rPr lang="de-DE" dirty="0" err="1">
                <a:latin typeface="Aptos Serif" panose="02020604070405020304" pitchFamily="18" charset="0"/>
                <a:cs typeface="Aptos Serif" panose="02020604070405020304" pitchFamily="18" charset="0"/>
              </a:rPr>
              <a:t>Directive</a:t>
            </a:r>
            <a:endParaRPr dirty="0">
              <a:latin typeface="Aptos Serif" panose="02020604070405020304" pitchFamily="18" charset="0"/>
              <a:cs typeface="Aptos Serif" panose="02020604070405020304" pitchFamily="18" charset="0"/>
            </a:endParaRPr>
          </a:p>
        </p:txBody>
      </p:sp>
      <p:sp>
        <p:nvSpPr>
          <p:cNvPr id="275" name="Google Shape;275;p45"/>
          <p:cNvSpPr txBox="1">
            <a:spLocks noGrp="1"/>
          </p:cNvSpPr>
          <p:nvPr>
            <p:ph type="body" idx="1"/>
          </p:nvPr>
        </p:nvSpPr>
        <p:spPr>
          <a:xfrm>
            <a:off x="594359" y="2281918"/>
            <a:ext cx="8746865" cy="3708517"/>
          </a:xfrm>
          <a:prstGeom prst="rect">
            <a:avLst/>
          </a:prstGeom>
          <a:noFill/>
          <a:ln>
            <a:noFill/>
          </a:ln>
        </p:spPr>
        <p:txBody>
          <a:bodyPr spcFirstLastPara="1" wrap="square" lIns="0" tIns="228600" rIns="0" bIns="0" anchor="t" anchorCtr="0">
            <a:noAutofit/>
          </a:bodyPr>
          <a:lstStyle/>
          <a:p>
            <a:pPr marL="514350" lvl="0" indent="-285750" algn="l" rtl="0">
              <a:lnSpc>
                <a:spcPct val="150000"/>
              </a:lnSpc>
              <a:spcBef>
                <a:spcPts val="0"/>
              </a:spcBef>
              <a:spcAft>
                <a:spcPts val="0"/>
              </a:spcAft>
              <a:buSzPts val="2400"/>
              <a:buFont typeface="Arial" panose="020B0604020202020204" pitchFamily="34" charset="0"/>
              <a:buChar char="•"/>
            </a:pPr>
            <a:r>
              <a:rPr lang="de-DE" sz="1600" dirty="0">
                <a:solidFill>
                  <a:srgbClr val="035854"/>
                </a:solidFill>
                <a:latin typeface="Aptos" panose="020B0004020202020204" pitchFamily="34" charset="0"/>
              </a:rPr>
              <a:t>They </a:t>
            </a:r>
            <a:r>
              <a:rPr lang="de-DE" sz="1600" dirty="0" err="1">
                <a:solidFill>
                  <a:srgbClr val="035854"/>
                </a:solidFill>
                <a:latin typeface="Aptos" panose="020B0004020202020204" pitchFamily="34" charset="0"/>
              </a:rPr>
              <a:t>only</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concern</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criteria</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which</a:t>
            </a:r>
            <a:r>
              <a:rPr lang="de-DE" sz="1600" dirty="0">
                <a:solidFill>
                  <a:srgbClr val="035854"/>
                </a:solidFill>
                <a:latin typeface="Aptos" panose="020B0004020202020204" pitchFamily="34" charset="0"/>
              </a:rPr>
              <a:t> are </a:t>
            </a:r>
            <a:r>
              <a:rPr lang="de-DE" sz="1600" dirty="0" err="1">
                <a:solidFill>
                  <a:srgbClr val="035854"/>
                </a:solidFill>
                <a:latin typeface="Aptos" panose="020B0004020202020204" pitchFamily="34" charset="0"/>
              </a:rPr>
              <a:t>linked</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to</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the</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subject</a:t>
            </a:r>
            <a:r>
              <a:rPr lang="de-DE" sz="1600" dirty="0">
                <a:solidFill>
                  <a:srgbClr val="035854"/>
                </a:solidFill>
                <a:latin typeface="Aptos" panose="020B0004020202020204" pitchFamily="34" charset="0"/>
              </a:rPr>
              <a:t> matter </a:t>
            </a:r>
            <a:r>
              <a:rPr lang="de-DE" sz="1600" dirty="0" err="1">
                <a:solidFill>
                  <a:srgbClr val="035854"/>
                </a:solidFill>
                <a:latin typeface="Aptos" panose="020B0004020202020204" pitchFamily="34" charset="0"/>
              </a:rPr>
              <a:t>of</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the</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contract</a:t>
            </a:r>
            <a:r>
              <a:rPr lang="de-DE" sz="1600" dirty="0">
                <a:solidFill>
                  <a:srgbClr val="035854"/>
                </a:solidFill>
                <a:latin typeface="Aptos" panose="020B0004020202020204" pitchFamily="34" charset="0"/>
              </a:rPr>
              <a:t>;</a:t>
            </a:r>
            <a:endParaRPr sz="1600" dirty="0">
              <a:latin typeface="Aptos" panose="020B0004020202020204" pitchFamily="34" charset="0"/>
            </a:endParaRPr>
          </a:p>
          <a:p>
            <a:pPr marL="514350" lvl="0" indent="-285750" algn="l" rtl="0">
              <a:lnSpc>
                <a:spcPct val="150000"/>
              </a:lnSpc>
              <a:spcBef>
                <a:spcPts val="0"/>
              </a:spcBef>
              <a:spcAft>
                <a:spcPts val="0"/>
              </a:spcAft>
              <a:buSzPts val="2400"/>
              <a:buFont typeface="Arial" panose="020B0604020202020204" pitchFamily="34" charset="0"/>
              <a:buChar char="•"/>
            </a:pPr>
            <a:r>
              <a:rPr lang="de-DE" sz="1600" dirty="0">
                <a:solidFill>
                  <a:srgbClr val="035854"/>
                </a:solidFill>
                <a:latin typeface="Aptos" panose="020B0004020202020204" pitchFamily="34" charset="0"/>
              </a:rPr>
              <a:t>They are </a:t>
            </a:r>
            <a:r>
              <a:rPr lang="de-DE" sz="1600" dirty="0" err="1">
                <a:solidFill>
                  <a:srgbClr val="035854"/>
                </a:solidFill>
                <a:latin typeface="Aptos" panose="020B0004020202020204" pitchFamily="34" charset="0"/>
              </a:rPr>
              <a:t>based</a:t>
            </a:r>
            <a:r>
              <a:rPr lang="de-DE" sz="1600" dirty="0">
                <a:solidFill>
                  <a:srgbClr val="035854"/>
                </a:solidFill>
                <a:latin typeface="Aptos" panose="020B0004020202020204" pitchFamily="34" charset="0"/>
              </a:rPr>
              <a:t> on </a:t>
            </a:r>
            <a:r>
              <a:rPr lang="de-DE" sz="1600" dirty="0" err="1">
                <a:solidFill>
                  <a:srgbClr val="035854"/>
                </a:solidFill>
                <a:latin typeface="Aptos" panose="020B0004020202020204" pitchFamily="34" charset="0"/>
              </a:rPr>
              <a:t>objectively</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verifiable</a:t>
            </a:r>
            <a:r>
              <a:rPr lang="de-DE" sz="1600" dirty="0">
                <a:solidFill>
                  <a:srgbClr val="035854"/>
                </a:solidFill>
                <a:latin typeface="Aptos" panose="020B0004020202020204" pitchFamily="34" charset="0"/>
              </a:rPr>
              <a:t> and non-</a:t>
            </a:r>
            <a:r>
              <a:rPr lang="de-DE" sz="1600" dirty="0" err="1">
                <a:solidFill>
                  <a:srgbClr val="035854"/>
                </a:solidFill>
                <a:latin typeface="Aptos" panose="020B0004020202020204" pitchFamily="34" charset="0"/>
              </a:rPr>
              <a:t>discriminatory</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criteria</a:t>
            </a:r>
            <a:r>
              <a:rPr lang="de-DE" sz="1600" dirty="0">
                <a:solidFill>
                  <a:srgbClr val="035854"/>
                </a:solidFill>
                <a:latin typeface="Aptos" panose="020B0004020202020204" pitchFamily="34" charset="0"/>
              </a:rPr>
              <a:t>;</a:t>
            </a:r>
            <a:endParaRPr dirty="0">
              <a:latin typeface="Aptos" panose="020B0004020202020204" pitchFamily="34" charset="0"/>
            </a:endParaRPr>
          </a:p>
          <a:p>
            <a:pPr marL="514350" lvl="0" indent="-285750" algn="l" rtl="0">
              <a:lnSpc>
                <a:spcPct val="150000"/>
              </a:lnSpc>
              <a:spcBef>
                <a:spcPts val="0"/>
              </a:spcBef>
              <a:spcAft>
                <a:spcPts val="0"/>
              </a:spcAft>
              <a:buSzPts val="2400"/>
              <a:buFont typeface="Arial" panose="020B0604020202020204" pitchFamily="34" charset="0"/>
              <a:buChar char="•"/>
            </a:pPr>
            <a:r>
              <a:rPr lang="de-DE" sz="1600" dirty="0">
                <a:solidFill>
                  <a:srgbClr val="035854"/>
                </a:solidFill>
                <a:latin typeface="Aptos" panose="020B0004020202020204" pitchFamily="34" charset="0"/>
              </a:rPr>
              <a:t>They are </a:t>
            </a:r>
            <a:r>
              <a:rPr lang="de-DE" sz="1600" dirty="0" err="1">
                <a:solidFill>
                  <a:srgbClr val="035854"/>
                </a:solidFill>
                <a:latin typeface="Aptos" panose="020B0004020202020204" pitchFamily="34" charset="0"/>
              </a:rPr>
              <a:t>established</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using</a:t>
            </a:r>
            <a:r>
              <a:rPr lang="de-DE" sz="1600" dirty="0">
                <a:solidFill>
                  <a:srgbClr val="035854"/>
                </a:solidFill>
                <a:latin typeface="Aptos" panose="020B0004020202020204" pitchFamily="34" charset="0"/>
              </a:rPr>
              <a:t> an open and transparent </a:t>
            </a:r>
            <a:r>
              <a:rPr lang="de-DE" sz="1600" dirty="0" err="1">
                <a:solidFill>
                  <a:srgbClr val="035854"/>
                </a:solidFill>
                <a:latin typeface="Aptos" panose="020B0004020202020204" pitchFamily="34" charset="0"/>
              </a:rPr>
              <a:t>procedure</a:t>
            </a:r>
            <a:r>
              <a:rPr lang="de-DE" sz="1600" dirty="0">
                <a:solidFill>
                  <a:srgbClr val="035854"/>
                </a:solidFill>
                <a:latin typeface="Aptos" panose="020B0004020202020204" pitchFamily="34" charset="0"/>
              </a:rPr>
              <a:t> in </a:t>
            </a:r>
            <a:r>
              <a:rPr lang="de-DE" sz="1600" dirty="0" err="1">
                <a:solidFill>
                  <a:srgbClr val="035854"/>
                </a:solidFill>
                <a:latin typeface="Aptos" panose="020B0004020202020204" pitchFamily="34" charset="0"/>
              </a:rPr>
              <a:t>which</a:t>
            </a:r>
            <a:r>
              <a:rPr lang="de-DE" sz="1600" dirty="0">
                <a:solidFill>
                  <a:srgbClr val="035854"/>
                </a:solidFill>
                <a:latin typeface="Aptos" panose="020B0004020202020204" pitchFamily="34" charset="0"/>
              </a:rPr>
              <a:t> all relevant </a:t>
            </a:r>
            <a:r>
              <a:rPr lang="de-DE" sz="1600" dirty="0" err="1">
                <a:solidFill>
                  <a:srgbClr val="035854"/>
                </a:solidFill>
                <a:latin typeface="Aptos" panose="020B0004020202020204" pitchFamily="34" charset="0"/>
              </a:rPr>
              <a:t>stakeholders</a:t>
            </a:r>
            <a:r>
              <a:rPr lang="de-DE" sz="1600" dirty="0">
                <a:solidFill>
                  <a:srgbClr val="035854"/>
                </a:solidFill>
                <a:latin typeface="Aptos" panose="020B0004020202020204" pitchFamily="34" charset="0"/>
              </a:rPr>
              <a:t>, incl. </a:t>
            </a:r>
            <a:r>
              <a:rPr lang="de-DE" sz="1600" dirty="0" err="1">
                <a:solidFill>
                  <a:srgbClr val="035854"/>
                </a:solidFill>
                <a:latin typeface="Aptos" panose="020B0004020202020204" pitchFamily="34" charset="0"/>
              </a:rPr>
              <a:t>government</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bodies</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consumers</a:t>
            </a:r>
            <a:r>
              <a:rPr lang="de-DE" sz="1600" dirty="0">
                <a:solidFill>
                  <a:srgbClr val="035854"/>
                </a:solidFill>
                <a:latin typeface="Aptos" panose="020B0004020202020204" pitchFamily="34" charset="0"/>
              </a:rPr>
              <a:t>, social </a:t>
            </a:r>
            <a:r>
              <a:rPr lang="de-DE" sz="1600" dirty="0" err="1">
                <a:solidFill>
                  <a:srgbClr val="035854"/>
                </a:solidFill>
                <a:latin typeface="Aptos" panose="020B0004020202020204" pitchFamily="34" charset="0"/>
              </a:rPr>
              <a:t>partners</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manufacturers</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distributors</a:t>
            </a:r>
            <a:r>
              <a:rPr lang="de-DE" sz="1600" dirty="0">
                <a:solidFill>
                  <a:srgbClr val="035854"/>
                </a:solidFill>
                <a:latin typeface="Aptos" panose="020B0004020202020204" pitchFamily="34" charset="0"/>
              </a:rPr>
              <a:t> and non-</a:t>
            </a:r>
            <a:r>
              <a:rPr lang="de-DE" sz="1600" dirty="0" err="1">
                <a:solidFill>
                  <a:srgbClr val="035854"/>
                </a:solidFill>
                <a:latin typeface="Aptos" panose="020B0004020202020204" pitchFamily="34" charset="0"/>
              </a:rPr>
              <a:t>governmental</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organisations</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may</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participate</a:t>
            </a:r>
            <a:r>
              <a:rPr lang="de-DE" sz="1600" dirty="0">
                <a:solidFill>
                  <a:srgbClr val="035854"/>
                </a:solidFill>
                <a:latin typeface="Aptos" panose="020B0004020202020204" pitchFamily="34" charset="0"/>
              </a:rPr>
              <a:t>;</a:t>
            </a:r>
            <a:endParaRPr dirty="0">
              <a:latin typeface="Aptos" panose="020B0004020202020204" pitchFamily="34" charset="0"/>
            </a:endParaRPr>
          </a:p>
          <a:p>
            <a:pPr marL="514350" lvl="0" indent="-285750" algn="l" rtl="0">
              <a:lnSpc>
                <a:spcPct val="150000"/>
              </a:lnSpc>
              <a:spcBef>
                <a:spcPts val="0"/>
              </a:spcBef>
              <a:spcAft>
                <a:spcPts val="0"/>
              </a:spcAft>
              <a:buSzPts val="2400"/>
              <a:buFont typeface="Arial" panose="020B0604020202020204" pitchFamily="34" charset="0"/>
              <a:buChar char="•"/>
            </a:pPr>
            <a:r>
              <a:rPr lang="de-DE" sz="1600" dirty="0">
                <a:solidFill>
                  <a:srgbClr val="035854"/>
                </a:solidFill>
                <a:latin typeface="Aptos" panose="020B0004020202020204" pitchFamily="34" charset="0"/>
              </a:rPr>
              <a:t>They are </a:t>
            </a:r>
            <a:r>
              <a:rPr lang="de-DE" sz="1600" dirty="0" err="1">
                <a:solidFill>
                  <a:srgbClr val="035854"/>
                </a:solidFill>
                <a:latin typeface="Aptos" panose="020B0004020202020204" pitchFamily="34" charset="0"/>
              </a:rPr>
              <a:t>accessible</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to</a:t>
            </a:r>
            <a:r>
              <a:rPr lang="de-DE" sz="1600" dirty="0">
                <a:solidFill>
                  <a:srgbClr val="035854"/>
                </a:solidFill>
                <a:latin typeface="Aptos" panose="020B0004020202020204" pitchFamily="34" charset="0"/>
              </a:rPr>
              <a:t> all </a:t>
            </a:r>
            <a:r>
              <a:rPr lang="de-DE" sz="1600" dirty="0" err="1">
                <a:solidFill>
                  <a:srgbClr val="035854"/>
                </a:solidFill>
                <a:latin typeface="Aptos" panose="020B0004020202020204" pitchFamily="34" charset="0"/>
              </a:rPr>
              <a:t>interested</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parties</a:t>
            </a:r>
            <a:r>
              <a:rPr lang="de-DE" sz="1600" dirty="0">
                <a:solidFill>
                  <a:srgbClr val="035854"/>
                </a:solidFill>
                <a:latin typeface="Aptos" panose="020B0004020202020204" pitchFamily="34" charset="0"/>
              </a:rPr>
              <a:t>;</a:t>
            </a:r>
            <a:endParaRPr dirty="0">
              <a:latin typeface="Aptos" panose="020B0004020202020204" pitchFamily="34" charset="0"/>
            </a:endParaRPr>
          </a:p>
          <a:p>
            <a:pPr marL="514350" lvl="0" indent="-285750" algn="l" rtl="0">
              <a:lnSpc>
                <a:spcPct val="150000"/>
              </a:lnSpc>
              <a:spcBef>
                <a:spcPts val="0"/>
              </a:spcBef>
              <a:spcAft>
                <a:spcPts val="0"/>
              </a:spcAft>
              <a:buSzPts val="2400"/>
              <a:buFont typeface="Arial" panose="020B0604020202020204" pitchFamily="34" charset="0"/>
              <a:buChar char="•"/>
            </a:pPr>
            <a:r>
              <a:rPr lang="de-DE" sz="1600" dirty="0">
                <a:solidFill>
                  <a:srgbClr val="035854"/>
                </a:solidFill>
                <a:latin typeface="Aptos" panose="020B0004020202020204" pitchFamily="34" charset="0"/>
              </a:rPr>
              <a:t>They are </a:t>
            </a:r>
            <a:r>
              <a:rPr lang="de-DE" sz="1600" dirty="0" err="1">
                <a:solidFill>
                  <a:srgbClr val="035854"/>
                </a:solidFill>
                <a:latin typeface="Aptos" panose="020B0004020202020204" pitchFamily="34" charset="0"/>
              </a:rPr>
              <a:t>set</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by</a:t>
            </a:r>
            <a:r>
              <a:rPr lang="de-DE" sz="1600" dirty="0">
                <a:solidFill>
                  <a:srgbClr val="035854"/>
                </a:solidFill>
                <a:latin typeface="Aptos" panose="020B0004020202020204" pitchFamily="34" charset="0"/>
              </a:rPr>
              <a:t> a </a:t>
            </a:r>
            <a:r>
              <a:rPr lang="de-DE" sz="1600" dirty="0" err="1">
                <a:solidFill>
                  <a:srgbClr val="035854"/>
                </a:solidFill>
                <a:latin typeface="Aptos" panose="020B0004020202020204" pitchFamily="34" charset="0"/>
              </a:rPr>
              <a:t>third</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party</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over</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which</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the</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economic</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operator</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applying</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for</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the</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label</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cannot</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exercise</a:t>
            </a:r>
            <a:r>
              <a:rPr lang="de-DE" sz="1600" dirty="0">
                <a:solidFill>
                  <a:srgbClr val="035854"/>
                </a:solidFill>
                <a:latin typeface="Aptos" panose="020B0004020202020204" pitchFamily="34" charset="0"/>
              </a:rPr>
              <a:t> a </a:t>
            </a:r>
            <a:r>
              <a:rPr lang="de-DE" sz="1600" dirty="0" err="1">
                <a:solidFill>
                  <a:srgbClr val="035854"/>
                </a:solidFill>
                <a:latin typeface="Aptos" panose="020B0004020202020204" pitchFamily="34" charset="0"/>
              </a:rPr>
              <a:t>decisive</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influence</a:t>
            </a:r>
            <a:endParaRPr dirty="0">
              <a:latin typeface="Aptos" panose="020B0004020202020204" pitchFamily="34" charset="0"/>
            </a:endParaRPr>
          </a:p>
          <a:p>
            <a:pPr marL="228600" lvl="0" indent="0" algn="l" rtl="0">
              <a:lnSpc>
                <a:spcPct val="150000"/>
              </a:lnSpc>
              <a:spcBef>
                <a:spcPts val="0"/>
              </a:spcBef>
              <a:spcAft>
                <a:spcPts val="0"/>
              </a:spcAft>
              <a:buSzPts val="2400"/>
              <a:buNone/>
            </a:pPr>
            <a:r>
              <a:rPr lang="de-DE" sz="1600" i="1" dirty="0" err="1">
                <a:solidFill>
                  <a:srgbClr val="035854"/>
                </a:solidFill>
                <a:latin typeface="Aptos" panose="020B0004020202020204" pitchFamily="34" charset="0"/>
              </a:rPr>
              <a:t>Article</a:t>
            </a:r>
            <a:r>
              <a:rPr lang="de-DE" sz="1600" i="1" dirty="0">
                <a:solidFill>
                  <a:srgbClr val="035854"/>
                </a:solidFill>
                <a:latin typeface="Aptos" panose="020B0004020202020204" pitchFamily="34" charset="0"/>
              </a:rPr>
              <a:t> 43 </a:t>
            </a:r>
            <a:r>
              <a:rPr lang="de-DE" sz="1600" i="1" dirty="0" err="1">
                <a:solidFill>
                  <a:srgbClr val="035854"/>
                </a:solidFill>
                <a:latin typeface="Aptos" panose="020B0004020202020204" pitchFamily="34" charset="0"/>
              </a:rPr>
              <a:t>of</a:t>
            </a:r>
            <a:r>
              <a:rPr lang="de-DE" sz="1600" i="1" dirty="0">
                <a:solidFill>
                  <a:srgbClr val="035854"/>
                </a:solidFill>
                <a:latin typeface="Aptos" panose="020B0004020202020204" pitchFamily="34" charset="0"/>
              </a:rPr>
              <a:t> </a:t>
            </a:r>
            <a:r>
              <a:rPr lang="de-DE" sz="1600" i="1" dirty="0" err="1">
                <a:solidFill>
                  <a:srgbClr val="035854"/>
                </a:solidFill>
                <a:latin typeface="Aptos" panose="020B0004020202020204" pitchFamily="34" charset="0"/>
              </a:rPr>
              <a:t>Directive</a:t>
            </a:r>
            <a:r>
              <a:rPr lang="de-DE" sz="1600" i="1" dirty="0">
                <a:solidFill>
                  <a:srgbClr val="035854"/>
                </a:solidFill>
                <a:latin typeface="Aptos" panose="020B0004020202020204" pitchFamily="34" charset="0"/>
              </a:rPr>
              <a:t>  </a:t>
            </a:r>
            <a:r>
              <a:rPr lang="de-DE" sz="1600" i="1" dirty="0">
                <a:latin typeface="Aptos" panose="020B0004020202020204" pitchFamily="34" charset="0"/>
              </a:rPr>
              <a:t>2014/24/EU on </a:t>
            </a:r>
            <a:r>
              <a:rPr lang="de-DE" sz="1600" i="1" dirty="0" err="1">
                <a:latin typeface="Aptos" panose="020B0004020202020204" pitchFamily="34" charset="0"/>
              </a:rPr>
              <a:t>public</a:t>
            </a:r>
            <a:r>
              <a:rPr lang="de-DE" sz="1600" i="1" dirty="0">
                <a:latin typeface="Aptos" panose="020B0004020202020204" pitchFamily="34" charset="0"/>
              </a:rPr>
              <a:t> </a:t>
            </a:r>
            <a:r>
              <a:rPr lang="de-DE" sz="1600" i="1" dirty="0" err="1">
                <a:latin typeface="Aptos" panose="020B0004020202020204" pitchFamily="34" charset="0"/>
              </a:rPr>
              <a:t>procurement</a:t>
            </a:r>
            <a:endParaRPr sz="1600" i="1" dirty="0">
              <a:solidFill>
                <a:srgbClr val="035854"/>
              </a:solidFill>
              <a:latin typeface="Aptos" panose="020B00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Content</a:t>
            </a:r>
            <a:endParaRPr dirty="0">
              <a:latin typeface="Aptos Serif" panose="02020604070405020304" pitchFamily="18" charset="0"/>
              <a:cs typeface="Aptos Serif" panose="02020604070405020304" pitchFamily="18" charset="0"/>
            </a:endParaRPr>
          </a:p>
        </p:txBody>
      </p:sp>
      <p:sp>
        <p:nvSpPr>
          <p:cNvPr id="122" name="Google Shape;122;p6"/>
          <p:cNvSpPr txBox="1">
            <a:spLocks noGrp="1"/>
          </p:cNvSpPr>
          <p:nvPr>
            <p:ph type="body" idx="1"/>
          </p:nvPr>
        </p:nvSpPr>
        <p:spPr>
          <a:xfrm>
            <a:off x="594359" y="2281918"/>
            <a:ext cx="8098537"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What </a:t>
            </a:r>
            <a:r>
              <a:rPr lang="de-DE" dirty="0" err="1">
                <a:latin typeface="Aptos" panose="020B0004020202020204" pitchFamily="34" charset="0"/>
              </a:rPr>
              <a:t>kind</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labels</a:t>
            </a:r>
            <a:r>
              <a:rPr lang="de-DE" dirty="0">
                <a:latin typeface="Aptos" panose="020B0004020202020204" pitchFamily="34" charset="0"/>
              </a:rPr>
              <a:t> </a:t>
            </a:r>
            <a:r>
              <a:rPr lang="de-DE" dirty="0" err="1">
                <a:latin typeface="Aptos" panose="020B0004020202020204" pitchFamily="34" charset="0"/>
              </a:rPr>
              <a:t>exist</a:t>
            </a:r>
            <a:r>
              <a:rPr lang="de-DE" dirty="0">
                <a:latin typeface="Aptos" panose="020B0004020202020204" pitchFamily="34" charset="0"/>
              </a:rPr>
              <a:t>? </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How </a:t>
            </a:r>
            <a:r>
              <a:rPr lang="de-DE" dirty="0" err="1">
                <a:latin typeface="Aptos" panose="020B0004020202020204" pitchFamily="34" charset="0"/>
              </a:rPr>
              <a:t>can</a:t>
            </a:r>
            <a:r>
              <a:rPr lang="de-DE" dirty="0">
                <a:latin typeface="Aptos" panose="020B0004020202020204" pitchFamily="34" charset="0"/>
              </a:rPr>
              <a:t> I </a:t>
            </a:r>
            <a:r>
              <a:rPr lang="de-DE" dirty="0" err="1">
                <a:latin typeface="Aptos" panose="020B0004020202020204" pitchFamily="34" charset="0"/>
              </a:rPr>
              <a:t>use</a:t>
            </a:r>
            <a:r>
              <a:rPr lang="de-DE" dirty="0">
                <a:latin typeface="Aptos" panose="020B0004020202020204" pitchFamily="34" charset="0"/>
              </a:rPr>
              <a:t> </a:t>
            </a:r>
            <a:r>
              <a:rPr lang="de-DE" dirty="0" err="1">
                <a:latin typeface="Aptos" panose="020B0004020202020204" pitchFamily="34" charset="0"/>
              </a:rPr>
              <a:t>labels</a:t>
            </a:r>
            <a:r>
              <a:rPr lang="de-DE" dirty="0">
                <a:latin typeface="Aptos" panose="020B0004020202020204" pitchFamily="34" charset="0"/>
              </a:rPr>
              <a:t> in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tendering</a:t>
            </a:r>
            <a:r>
              <a:rPr lang="de-DE" dirty="0">
                <a:latin typeface="Aptos" panose="020B0004020202020204" pitchFamily="34" charset="0"/>
              </a:rPr>
              <a:t> </a:t>
            </a:r>
            <a:r>
              <a:rPr lang="de-DE" dirty="0" err="1">
                <a:latin typeface="Aptos" panose="020B0004020202020204" pitchFamily="34" charset="0"/>
              </a:rPr>
              <a:t>process</a:t>
            </a:r>
            <a:r>
              <a:rPr lang="de-DE" dirty="0">
                <a:latin typeface="Aptos" panose="020B0004020202020204" pitchFamily="34" charset="0"/>
              </a:rPr>
              <a:t>? </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How do I find out </a:t>
            </a:r>
            <a:r>
              <a:rPr lang="de-DE" dirty="0" err="1">
                <a:latin typeface="Aptos" panose="020B0004020202020204" pitchFamily="34" charset="0"/>
              </a:rPr>
              <a:t>how</a:t>
            </a:r>
            <a:r>
              <a:rPr lang="de-DE" dirty="0">
                <a:latin typeface="Aptos" panose="020B0004020202020204" pitchFamily="34" charset="0"/>
              </a:rPr>
              <a:t> reliable </a:t>
            </a:r>
            <a:r>
              <a:rPr lang="de-DE" dirty="0" err="1">
                <a:latin typeface="Aptos" panose="020B0004020202020204" pitchFamily="34" charset="0"/>
              </a:rPr>
              <a:t>labels</a:t>
            </a:r>
            <a:r>
              <a:rPr lang="de-DE" dirty="0">
                <a:latin typeface="Aptos" panose="020B0004020202020204" pitchFamily="34" charset="0"/>
              </a:rPr>
              <a:t> are?</a:t>
            </a:r>
            <a:endParaRPr dirty="0">
              <a:latin typeface="Aptos" panose="020B00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6"/>
          <p:cNvSpPr txBox="1">
            <a:spLocks noGrp="1"/>
          </p:cNvSpPr>
          <p:nvPr>
            <p:ph type="title"/>
          </p:nvPr>
        </p:nvSpPr>
        <p:spPr>
          <a:xfrm>
            <a:off x="594360" y="378759"/>
            <a:ext cx="692053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a:latin typeface="Aptos Serif" panose="02020604070405020304" pitchFamily="18" charset="0"/>
                <a:cs typeface="Aptos Serif" panose="02020604070405020304" pitchFamily="18" charset="0"/>
              </a:rPr>
              <a:t>Admissibility of labels for verification</a:t>
            </a:r>
            <a:endParaRPr>
              <a:latin typeface="Aptos Serif" panose="02020604070405020304" pitchFamily="18" charset="0"/>
              <a:cs typeface="Aptos Serif" panose="02020604070405020304" pitchFamily="18" charset="0"/>
            </a:endParaRPr>
          </a:p>
        </p:txBody>
      </p:sp>
      <p:sp>
        <p:nvSpPr>
          <p:cNvPr id="283" name="Google Shape;283;p46"/>
          <p:cNvSpPr/>
          <p:nvPr/>
        </p:nvSpPr>
        <p:spPr>
          <a:xfrm>
            <a:off x="871742" y="2494245"/>
            <a:ext cx="2808312" cy="1296144"/>
          </a:xfrm>
          <a:prstGeom prst="rect">
            <a:avLst/>
          </a:prstGeom>
          <a:solidFill>
            <a:srgbClr val="CAE4E9">
              <a:alpha val="61960"/>
            </a:srgbClr>
          </a:solidFill>
          <a:ln w="25400" cap="flat" cmpd="sng">
            <a:solidFill>
              <a:srgbClr val="316C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dirty="0" err="1">
                <a:solidFill>
                  <a:schemeClr val="dk1"/>
                </a:solidFill>
                <a:latin typeface="Aptos" panose="020B0004020202020204" pitchFamily="34" charset="0"/>
                <a:sym typeface="Arial"/>
              </a:rPr>
              <a:t>Manufacturer</a:t>
            </a:r>
            <a:r>
              <a:rPr lang="de-DE" sz="1400" b="0" i="0" u="none" strike="noStrike" cap="none" dirty="0">
                <a:solidFill>
                  <a:schemeClr val="dk1"/>
                </a:solidFill>
                <a:latin typeface="Aptos" panose="020B0004020202020204" pitchFamily="34" charset="0"/>
                <a:sym typeface="Arial"/>
              </a:rPr>
              <a:t>/</a:t>
            </a:r>
            <a:r>
              <a:rPr lang="de-DE" sz="1400" b="0" i="0" u="none" strike="noStrike" cap="none" dirty="0" err="1">
                <a:solidFill>
                  <a:schemeClr val="dk1"/>
                </a:solidFill>
                <a:latin typeface="Aptos" panose="020B0004020202020204" pitchFamily="34" charset="0"/>
                <a:sym typeface="Arial"/>
              </a:rPr>
              <a:t>trademark</a:t>
            </a:r>
            <a:r>
              <a:rPr lang="de-DE" sz="1400" b="0" i="0" u="none" strike="noStrike" cap="none" dirty="0">
                <a:solidFill>
                  <a:schemeClr val="dk1"/>
                </a:solidFill>
                <a:latin typeface="Aptos" panose="020B0004020202020204" pitchFamily="34" charset="0"/>
                <a:sym typeface="Arial"/>
              </a:rPr>
              <a:t> </a:t>
            </a:r>
            <a:br>
              <a:rPr lang="de-DE" sz="1400" b="0" i="0" u="none" strike="noStrike" cap="none" dirty="0">
                <a:solidFill>
                  <a:schemeClr val="dk1"/>
                </a:solidFill>
                <a:latin typeface="Aptos" panose="020B0004020202020204" pitchFamily="34" charset="0"/>
                <a:sym typeface="Arial"/>
              </a:rPr>
            </a:br>
            <a:r>
              <a:rPr lang="de-DE" sz="1400" b="0" i="0" u="none" strike="noStrike" cap="none" dirty="0" err="1">
                <a:solidFill>
                  <a:schemeClr val="dk1"/>
                </a:solidFill>
                <a:latin typeface="Aptos" panose="020B0004020202020204" pitchFamily="34" charset="0"/>
                <a:sym typeface="Arial"/>
              </a:rPr>
              <a:t>certifies</a:t>
            </a:r>
            <a:r>
              <a:rPr lang="de-DE" sz="1400" b="0" i="0" u="none" strike="noStrike" cap="none" dirty="0">
                <a:solidFill>
                  <a:schemeClr val="dk1"/>
                </a:solidFill>
                <a:latin typeface="Aptos" panose="020B0004020202020204" pitchFamily="34" charset="0"/>
                <a:sym typeface="Arial"/>
              </a:rPr>
              <a:t> </a:t>
            </a:r>
            <a:r>
              <a:rPr lang="de-DE" sz="1400" b="0" i="0" u="none" strike="noStrike" cap="none" dirty="0" err="1">
                <a:solidFill>
                  <a:schemeClr val="dk1"/>
                </a:solidFill>
                <a:latin typeface="Aptos" panose="020B0004020202020204" pitchFamily="34" charset="0"/>
                <a:sym typeface="Arial"/>
              </a:rPr>
              <a:t>itself</a:t>
            </a:r>
            <a:endParaRPr sz="1400" b="0" i="0" u="none" strike="noStrike" cap="none" dirty="0">
              <a:solidFill>
                <a:schemeClr val="dk1"/>
              </a:solidFill>
              <a:latin typeface="Aptos" panose="020B0004020202020204" pitchFamily="34" charset="0"/>
              <a:sym typeface="Arial"/>
            </a:endParaRPr>
          </a:p>
        </p:txBody>
      </p:sp>
      <p:sp>
        <p:nvSpPr>
          <p:cNvPr id="284" name="Google Shape;284;p46"/>
          <p:cNvSpPr/>
          <p:nvPr/>
        </p:nvSpPr>
        <p:spPr>
          <a:xfrm>
            <a:off x="4315323" y="2494245"/>
            <a:ext cx="2808045" cy="1296144"/>
          </a:xfrm>
          <a:prstGeom prst="rect">
            <a:avLst/>
          </a:prstGeom>
          <a:solidFill>
            <a:srgbClr val="CAE4E9">
              <a:alpha val="61960"/>
            </a:srgbClr>
          </a:solidFill>
          <a:ln w="25400" cap="flat" cmpd="sng">
            <a:solidFill>
              <a:srgbClr val="316C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a:solidFill>
                  <a:schemeClr val="dk1"/>
                </a:solidFill>
                <a:latin typeface="Aptos" panose="020B0004020202020204" pitchFamily="34" charset="0"/>
                <a:sym typeface="Arial"/>
              </a:rPr>
              <a:t>Certified by an independent body</a:t>
            </a:r>
            <a:endParaRPr sz="1400" b="0" i="0" u="none" strike="noStrike" cap="none">
              <a:solidFill>
                <a:schemeClr val="dk1"/>
              </a:solidFill>
              <a:latin typeface="Aptos" panose="020B0004020202020204" pitchFamily="34" charset="0"/>
              <a:sym typeface="Arial"/>
            </a:endParaRPr>
          </a:p>
        </p:txBody>
      </p:sp>
      <p:sp>
        <p:nvSpPr>
          <p:cNvPr id="285" name="Google Shape;285;p46"/>
          <p:cNvSpPr/>
          <p:nvPr/>
        </p:nvSpPr>
        <p:spPr>
          <a:xfrm>
            <a:off x="871742" y="4187986"/>
            <a:ext cx="2808312" cy="1226485"/>
          </a:xfrm>
          <a:prstGeom prst="rect">
            <a:avLst/>
          </a:prstGeom>
          <a:solidFill>
            <a:srgbClr val="FF0000"/>
          </a:solidFill>
          <a:ln w="25400" cap="flat" cmpd="sng">
            <a:solidFill>
              <a:srgbClr val="7B9A9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a:solidFill>
                  <a:schemeClr val="lt1"/>
                </a:solidFill>
                <a:latin typeface="Aptos" panose="020B0004020202020204" pitchFamily="34" charset="0"/>
                <a:sym typeface="Arial"/>
              </a:rPr>
              <a:t>No</a:t>
            </a:r>
            <a:endParaRPr sz="1400" b="0" i="0" u="none" strike="noStrike" cap="none">
              <a:solidFill>
                <a:schemeClr val="lt1"/>
              </a:solidFill>
              <a:latin typeface="Aptos" panose="020B0004020202020204" pitchFamily="34" charset="0"/>
              <a:sym typeface="Arial"/>
            </a:endParaRPr>
          </a:p>
        </p:txBody>
      </p:sp>
      <p:sp>
        <p:nvSpPr>
          <p:cNvPr id="286" name="Google Shape;286;p46"/>
          <p:cNvSpPr/>
          <p:nvPr/>
        </p:nvSpPr>
        <p:spPr>
          <a:xfrm>
            <a:off x="4315323" y="4136175"/>
            <a:ext cx="2808045" cy="1278295"/>
          </a:xfrm>
          <a:prstGeom prst="rect">
            <a:avLst/>
          </a:prstGeom>
          <a:solidFill>
            <a:srgbClr val="92D050"/>
          </a:solidFill>
          <a:ln w="25400" cap="flat" cmpd="sng">
            <a:solidFill>
              <a:srgbClr val="949F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a:solidFill>
                  <a:schemeClr val="lt1"/>
                </a:solidFill>
                <a:latin typeface="Aptos" panose="020B0004020202020204" pitchFamily="34" charset="0"/>
                <a:sym typeface="Arial"/>
              </a:rPr>
              <a:t>Yes</a:t>
            </a:r>
            <a:endParaRPr>
              <a:latin typeface="Aptos" panose="020B00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7"/>
          <p:cNvSpPr txBox="1">
            <a:spLocks noGrp="1"/>
          </p:cNvSpPr>
          <p:nvPr>
            <p:ph type="title"/>
          </p:nvPr>
        </p:nvSpPr>
        <p:spPr>
          <a:xfrm>
            <a:off x="594359" y="326207"/>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Further </a:t>
            </a:r>
            <a:r>
              <a:rPr lang="de-DE" dirty="0" err="1">
                <a:latin typeface="Aptos Serif" panose="02020604070405020304" pitchFamily="18" charset="0"/>
                <a:cs typeface="Aptos Serif" panose="02020604070405020304" pitchFamily="18" charset="0"/>
              </a:rPr>
              <a:t>provisions</a:t>
            </a:r>
            <a:endParaRPr dirty="0">
              <a:latin typeface="Aptos Serif" panose="02020604070405020304" pitchFamily="18" charset="0"/>
              <a:cs typeface="Aptos Serif" panose="02020604070405020304" pitchFamily="18" charset="0"/>
            </a:endParaRPr>
          </a:p>
        </p:txBody>
      </p:sp>
      <p:sp>
        <p:nvSpPr>
          <p:cNvPr id="293" name="Google Shape;293;p47"/>
          <p:cNvSpPr txBox="1">
            <a:spLocks noGrp="1"/>
          </p:cNvSpPr>
          <p:nvPr>
            <p:ph type="body" idx="1"/>
          </p:nvPr>
        </p:nvSpPr>
        <p:spPr>
          <a:xfrm>
            <a:off x="594358" y="2281918"/>
            <a:ext cx="8401661"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ct val="108108"/>
              <a:buFont typeface="Arial" panose="020B0604020202020204" pitchFamily="34" charset="0"/>
              <a:buChar char="•"/>
            </a:pPr>
            <a:r>
              <a:rPr lang="de-DE" b="0" dirty="0">
                <a:solidFill>
                  <a:schemeClr val="tx1">
                    <a:lumMod val="75000"/>
                    <a:lumOff val="25000"/>
                  </a:schemeClr>
                </a:solidFill>
                <a:latin typeface="Aptos" panose="020B0004020202020204" pitchFamily="34" charset="0"/>
              </a:rPr>
              <a:t>In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event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that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product</a:t>
            </a:r>
            <a:r>
              <a:rPr lang="de-DE" b="0" dirty="0">
                <a:solidFill>
                  <a:schemeClr val="tx1">
                    <a:lumMod val="75000"/>
                    <a:lumOff val="25000"/>
                  </a:schemeClr>
                </a:solidFill>
                <a:latin typeface="Aptos" panose="020B0004020202020204" pitchFamily="34" charset="0"/>
              </a:rPr>
              <a:t>/</a:t>
            </a:r>
            <a:r>
              <a:rPr lang="de-DE" b="0" dirty="0" err="1">
                <a:solidFill>
                  <a:schemeClr val="tx1">
                    <a:lumMod val="75000"/>
                    <a:lumOff val="25000"/>
                  </a:schemeClr>
                </a:solidFill>
                <a:latin typeface="Aptos" panose="020B0004020202020204" pitchFamily="34" charset="0"/>
              </a:rPr>
              <a:t>service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does</a:t>
            </a:r>
            <a:r>
              <a:rPr lang="de-DE" b="0" dirty="0">
                <a:solidFill>
                  <a:schemeClr val="tx1">
                    <a:lumMod val="75000"/>
                    <a:lumOff val="25000"/>
                  </a:schemeClr>
                </a:solidFill>
                <a:latin typeface="Aptos" panose="020B0004020202020204" pitchFamily="34" charset="0"/>
              </a:rPr>
              <a:t> not </a:t>
            </a:r>
            <a:r>
              <a:rPr lang="de-DE" b="0" dirty="0" err="1">
                <a:solidFill>
                  <a:schemeClr val="tx1">
                    <a:lumMod val="75000"/>
                    <a:lumOff val="25000"/>
                  </a:schemeClr>
                </a:solidFill>
                <a:latin typeface="Aptos" panose="020B0004020202020204" pitchFamily="34" charset="0"/>
              </a:rPr>
              <a:t>have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to</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fulfil</a:t>
            </a:r>
            <a:r>
              <a:rPr lang="de-DE" b="0" dirty="0">
                <a:solidFill>
                  <a:schemeClr val="tx1">
                    <a:lumMod val="75000"/>
                    <a:lumOff val="25000"/>
                  </a:schemeClr>
                </a:solidFill>
                <a:latin typeface="Aptos" panose="020B0004020202020204" pitchFamily="34" charset="0"/>
              </a:rPr>
              <a:t> all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requirements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of</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label</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contracting</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authority</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must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specify</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relevant </a:t>
            </a:r>
            <a:r>
              <a:rPr lang="de-DE" b="0" dirty="0" err="1">
                <a:solidFill>
                  <a:schemeClr val="tx1">
                    <a:lumMod val="75000"/>
                    <a:lumOff val="25000"/>
                  </a:schemeClr>
                </a:solidFill>
                <a:latin typeface="Aptos" panose="020B0004020202020204" pitchFamily="34" charset="0"/>
              </a:rPr>
              <a:t>requirements</a:t>
            </a:r>
            <a:r>
              <a:rPr lang="de-DE" b="0" dirty="0">
                <a:solidFill>
                  <a:schemeClr val="tx1">
                    <a:lumMod val="75000"/>
                    <a:lumOff val="25000"/>
                  </a:schemeClr>
                </a:solidFill>
                <a:latin typeface="Aptos" panose="020B0004020202020204" pitchFamily="34" charset="0"/>
              </a:rPr>
              <a:t>. </a:t>
            </a:r>
            <a:endParaRPr b="0" dirty="0">
              <a:solidFill>
                <a:schemeClr val="tx1">
                  <a:lumMod val="75000"/>
                  <a:lumOff val="25000"/>
                </a:schemeClr>
              </a:solidFill>
              <a:latin typeface="Aptos" panose="020B0004020202020204" pitchFamily="34" charset="0"/>
            </a:endParaRPr>
          </a:p>
          <a:p>
            <a:pPr marL="571500" lvl="0" indent="-342900" algn="l" rtl="0">
              <a:lnSpc>
                <a:spcPct val="80000"/>
              </a:lnSpc>
              <a:spcBef>
                <a:spcPts val="2200"/>
              </a:spcBef>
              <a:spcAft>
                <a:spcPts val="0"/>
              </a:spcAft>
              <a:buSzPct val="108108"/>
              <a:buFont typeface="Arial" panose="020B0604020202020204" pitchFamily="34" charset="0"/>
              <a:buChar char="•"/>
            </a:pPr>
            <a:r>
              <a:rPr lang="de-DE" b="0" dirty="0">
                <a:solidFill>
                  <a:schemeClr val="tx1">
                    <a:lumMod val="75000"/>
                    <a:lumOff val="25000"/>
                  </a:schemeClr>
                </a:solidFill>
                <a:latin typeface="Aptos" panose="020B0004020202020204" pitchFamily="34" charset="0"/>
              </a:rPr>
              <a:t>The </a:t>
            </a:r>
            <a:r>
              <a:rPr lang="de-DE" b="0" dirty="0" err="1">
                <a:solidFill>
                  <a:schemeClr val="tx1">
                    <a:lumMod val="75000"/>
                    <a:lumOff val="25000"/>
                  </a:schemeClr>
                </a:solidFill>
                <a:latin typeface="Aptos" panose="020B0004020202020204" pitchFamily="34" charset="0"/>
              </a:rPr>
              <a:t>contracting</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authority</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must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accept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other</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labels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that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impose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equivalent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requirements</a:t>
            </a:r>
            <a:r>
              <a:rPr lang="de-DE" b="0" dirty="0">
                <a:solidFill>
                  <a:schemeClr val="tx1">
                    <a:lumMod val="75000"/>
                    <a:lumOff val="25000"/>
                  </a:schemeClr>
                </a:solidFill>
                <a:latin typeface="Aptos" panose="020B0004020202020204" pitchFamily="34" charset="0"/>
              </a:rPr>
              <a:t> on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service</a:t>
            </a:r>
            <a:r>
              <a:rPr lang="de-DE" b="0" dirty="0">
                <a:solidFill>
                  <a:schemeClr val="tx1">
                    <a:lumMod val="75000"/>
                    <a:lumOff val="25000"/>
                  </a:schemeClr>
                </a:solidFill>
                <a:latin typeface="Aptos" panose="020B0004020202020204" pitchFamily="34" charset="0"/>
              </a:rPr>
              <a:t>. </a:t>
            </a:r>
            <a:endParaRPr b="0" dirty="0">
              <a:solidFill>
                <a:schemeClr val="tx1">
                  <a:lumMod val="75000"/>
                  <a:lumOff val="25000"/>
                </a:schemeClr>
              </a:solidFill>
              <a:latin typeface="Aptos" panose="020B0004020202020204" pitchFamily="34" charset="0"/>
            </a:endParaRPr>
          </a:p>
          <a:p>
            <a:pPr marL="571500" lvl="0" indent="-342900" algn="l" rtl="0">
              <a:lnSpc>
                <a:spcPct val="80000"/>
              </a:lnSpc>
              <a:spcBef>
                <a:spcPts val="2200"/>
              </a:spcBef>
              <a:spcAft>
                <a:spcPts val="0"/>
              </a:spcAft>
              <a:buSzPct val="108108"/>
              <a:buFont typeface="Arial" panose="020B0604020202020204" pitchFamily="34" charset="0"/>
              <a:buChar char="•"/>
            </a:pPr>
            <a:r>
              <a:rPr lang="de-DE" b="0" dirty="0">
                <a:solidFill>
                  <a:schemeClr val="tx1">
                    <a:lumMod val="75000"/>
                    <a:lumOff val="25000"/>
                  </a:schemeClr>
                </a:solidFill>
                <a:latin typeface="Aptos" panose="020B0004020202020204" pitchFamily="34" charset="0"/>
              </a:rPr>
              <a:t>Other </a:t>
            </a:r>
            <a:r>
              <a:rPr lang="de-DE" b="0" dirty="0" err="1">
                <a:solidFill>
                  <a:schemeClr val="tx1">
                    <a:lumMod val="75000"/>
                    <a:lumOff val="25000"/>
                  </a:schemeClr>
                </a:solidFill>
                <a:latin typeface="Aptos" panose="020B0004020202020204" pitchFamily="34" charset="0"/>
              </a:rPr>
              <a:t>suitable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evidence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must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only</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be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accepted</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if</a:t>
            </a:r>
            <a:r>
              <a:rPr lang="de-DE" b="0" dirty="0">
                <a:solidFill>
                  <a:schemeClr val="tx1">
                    <a:lumMod val="75000"/>
                    <a:lumOff val="25000"/>
                  </a:schemeClr>
                </a:solidFill>
                <a:latin typeface="Aptos" panose="020B0004020202020204" pitchFamily="34" charset="0"/>
              </a:rPr>
              <a:t> a </a:t>
            </a:r>
            <a:r>
              <a:rPr lang="de-DE" b="0" dirty="0" err="1">
                <a:solidFill>
                  <a:schemeClr val="tx1">
                    <a:lumMod val="75000"/>
                    <a:lumOff val="25000"/>
                  </a:schemeClr>
                </a:solidFill>
                <a:latin typeface="Aptos" panose="020B0004020202020204" pitchFamily="34" charset="0"/>
              </a:rPr>
              <a:t>company</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has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demonstrably</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been</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unable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to</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obtain</a:t>
            </a:r>
            <a:r>
              <a:rPr lang="de-DE" b="0" dirty="0">
                <a:solidFill>
                  <a:schemeClr val="tx1">
                    <a:lumMod val="75000"/>
                    <a:lumOff val="25000"/>
                  </a:schemeClr>
                </a:solidFill>
                <a:latin typeface="Aptos" panose="020B0004020202020204" pitchFamily="34" charset="0"/>
              </a:rPr>
              <a:t> a </a:t>
            </a:r>
            <a:r>
              <a:rPr lang="de-DE" b="0" dirty="0" err="1">
                <a:solidFill>
                  <a:schemeClr val="tx1">
                    <a:lumMod val="75000"/>
                    <a:lumOff val="25000"/>
                  </a:schemeClr>
                </a:solidFill>
                <a:latin typeface="Aptos" panose="020B0004020202020204" pitchFamily="34" charset="0"/>
              </a:rPr>
              <a:t>quality</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label</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for</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reasons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that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cannot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be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attributed</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to</a:t>
            </a:r>
            <a:r>
              <a:rPr lang="de-DE" b="0" dirty="0">
                <a:solidFill>
                  <a:schemeClr val="tx1">
                    <a:lumMod val="75000"/>
                    <a:lumOff val="25000"/>
                  </a:schemeClr>
                </a:solidFill>
                <a:latin typeface="Aptos" panose="020B0004020202020204" pitchFamily="34" charset="0"/>
              </a:rPr>
              <a:t> it.</a:t>
            </a:r>
            <a:endParaRPr b="0" dirty="0">
              <a:solidFill>
                <a:schemeClr val="tx1">
                  <a:lumMod val="75000"/>
                  <a:lumOff val="25000"/>
                </a:schemeClr>
              </a:solidFill>
              <a:latin typeface="Aptos" panose="020B00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8"/>
          <p:cNvSpPr txBox="1">
            <a:spLocks noGrp="1"/>
          </p:cNvSpPr>
          <p:nvPr>
            <p:ph type="title"/>
          </p:nvPr>
        </p:nvSpPr>
        <p:spPr>
          <a:xfrm>
            <a:off x="594359" y="399779"/>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Reliability </a:t>
            </a:r>
            <a:r>
              <a:rPr lang="de-DE" dirty="0" err="1">
                <a:latin typeface="Aptos Serif" panose="02020604070405020304" pitchFamily="18" charset="0"/>
                <a:cs typeface="Aptos Serif" panose="02020604070405020304" pitchFamily="18" charset="0"/>
              </a:rPr>
              <a:t>of</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the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labels</a:t>
            </a:r>
            <a:endParaRPr dirty="0">
              <a:latin typeface="Aptos Serif" panose="02020604070405020304" pitchFamily="18" charset="0"/>
              <a:cs typeface="Aptos Serif" panose="02020604070405020304" pitchFamily="18" charset="0"/>
            </a:endParaRPr>
          </a:p>
        </p:txBody>
      </p:sp>
      <p:sp>
        <p:nvSpPr>
          <p:cNvPr id="301" name="Google Shape;301;p48"/>
          <p:cNvSpPr txBox="1">
            <a:spLocks noGrp="1"/>
          </p:cNvSpPr>
          <p:nvPr>
            <p:ph type="body" idx="1"/>
          </p:nvPr>
        </p:nvSpPr>
        <p:spPr>
          <a:xfrm>
            <a:off x="435862" y="1993286"/>
            <a:ext cx="10488169" cy="4464935"/>
          </a:xfrm>
          <a:prstGeom prst="rect">
            <a:avLst/>
          </a:prstGeom>
          <a:noFill/>
          <a:ln>
            <a:noFill/>
          </a:ln>
        </p:spPr>
        <p:txBody>
          <a:bodyPr spcFirstLastPara="1" wrap="square" lIns="0" tIns="228600" rIns="0" bIns="0" anchor="t" anchorCtr="0">
            <a:normAutofit fontScale="92500" lnSpcReduction="20000"/>
          </a:bodyPr>
          <a:lstStyle/>
          <a:p>
            <a:pPr marL="571500" lvl="0" indent="-342900" algn="l" rtl="0">
              <a:lnSpc>
                <a:spcPct val="120000"/>
              </a:lnSpc>
              <a:spcBef>
                <a:spcPts val="2200"/>
              </a:spcBef>
              <a:spcAft>
                <a:spcPts val="0"/>
              </a:spcAft>
              <a:buSzPct val="181818"/>
              <a:buFont typeface="Arial" panose="020B0604020202020204" pitchFamily="34" charset="0"/>
              <a:buChar char="•"/>
            </a:pPr>
            <a:r>
              <a:rPr lang="de-DE" sz="1600" dirty="0">
                <a:latin typeface="Aptos" panose="020B0004020202020204" pitchFamily="34" charset="0"/>
              </a:rPr>
              <a:t>Type 1 </a:t>
            </a:r>
            <a:r>
              <a:rPr lang="de-DE" sz="1600" dirty="0" err="1">
                <a:latin typeface="Aptos" panose="020B0004020202020204" pitchFamily="34" charset="0"/>
              </a:rPr>
              <a:t>labels</a:t>
            </a:r>
            <a:r>
              <a:rPr lang="de-DE" sz="1600" dirty="0">
                <a:latin typeface="Aptos" panose="020B0004020202020204" pitchFamily="34" charset="0"/>
              </a:rPr>
              <a:t> are </a:t>
            </a:r>
            <a:r>
              <a:rPr lang="de-DE" sz="1600" dirty="0" err="1">
                <a:latin typeface="Aptos" panose="020B0004020202020204" pitchFamily="34" charset="0"/>
              </a:rPr>
              <a:t>based</a:t>
            </a:r>
            <a:r>
              <a:rPr lang="de-DE" sz="1600" dirty="0">
                <a:latin typeface="Aptos" panose="020B0004020202020204" pitchFamily="34" charset="0"/>
              </a:rPr>
              <a:t> on a multi-</a:t>
            </a:r>
            <a:r>
              <a:rPr lang="de-DE" sz="1600" dirty="0" err="1">
                <a:latin typeface="Aptos" panose="020B0004020202020204" pitchFamily="34" charset="0"/>
              </a:rPr>
              <a:t>criteria</a:t>
            </a:r>
            <a:r>
              <a:rPr lang="de-DE" sz="1600" dirty="0">
                <a:latin typeface="Aptos" panose="020B0004020202020204" pitchFamily="34" charset="0"/>
              </a:rPr>
              <a:t> </a:t>
            </a:r>
            <a:r>
              <a:rPr lang="de-DE" sz="1600" dirty="0" err="1">
                <a:latin typeface="Aptos" panose="020B0004020202020204" pitchFamily="34" charset="0"/>
              </a:rPr>
              <a:t>approach</a:t>
            </a:r>
            <a:r>
              <a:rPr lang="de-DE" sz="1600" dirty="0">
                <a:latin typeface="Aptos" panose="020B0004020202020204" pitchFamily="34" charset="0"/>
              </a:rPr>
              <a:t> </a:t>
            </a:r>
            <a:r>
              <a:rPr lang="de-DE" sz="1600" dirty="0" err="1">
                <a:latin typeface="Aptos" panose="020B0004020202020204" pitchFamily="34" charset="0"/>
              </a:rPr>
              <a:t>agreed</a:t>
            </a:r>
            <a:r>
              <a:rPr lang="de-DE" sz="1600" dirty="0">
                <a:latin typeface="Aptos" panose="020B0004020202020204" pitchFamily="34" charset="0"/>
              </a:rPr>
              <a:t> </a:t>
            </a:r>
            <a:r>
              <a:rPr lang="de-DE" sz="1600" dirty="0" err="1">
                <a:latin typeface="Aptos" panose="020B0004020202020204" pitchFamily="34" charset="0"/>
              </a:rPr>
              <a:t>with</a:t>
            </a:r>
            <a:r>
              <a:rPr lang="de-DE" sz="1600" dirty="0">
                <a:latin typeface="Aptos" panose="020B0004020202020204" pitchFamily="34" charset="0"/>
              </a:rPr>
              <a:t> </a:t>
            </a:r>
            <a:r>
              <a:rPr lang="de-DE" sz="1600" dirty="0" err="1">
                <a:latin typeface="Aptos" panose="020B0004020202020204" pitchFamily="34" charset="0"/>
              </a:rPr>
              <a:t>interested</a:t>
            </a:r>
            <a:r>
              <a:rPr lang="de-DE" sz="1600" dirty="0">
                <a:latin typeface="Aptos" panose="020B0004020202020204" pitchFamily="34" charset="0"/>
              </a:rPr>
              <a:t> </a:t>
            </a:r>
            <a:r>
              <a:rPr lang="de-DE" sz="1600" dirty="0" err="1">
                <a:latin typeface="Aptos" panose="020B0004020202020204" pitchFamily="34" charset="0"/>
              </a:rPr>
              <a:t>parties</a:t>
            </a:r>
            <a:r>
              <a:rPr lang="de-DE" sz="1600" dirty="0">
                <a:latin typeface="Aptos" panose="020B0004020202020204" pitchFamily="34" charset="0"/>
              </a:rPr>
              <a:t> (so-</a:t>
            </a:r>
            <a:r>
              <a:rPr lang="de-DE" sz="1600" dirty="0" err="1">
                <a:latin typeface="Aptos" panose="020B0004020202020204" pitchFamily="34" charset="0"/>
              </a:rPr>
              <a:t>called</a:t>
            </a:r>
            <a:r>
              <a:rPr lang="de-DE" sz="1600" dirty="0">
                <a:latin typeface="Aptos" panose="020B0004020202020204" pitchFamily="34" charset="0"/>
              </a:rPr>
              <a:t> </a:t>
            </a:r>
            <a:r>
              <a:rPr lang="de-DE" sz="1600" dirty="0" err="1">
                <a:latin typeface="Aptos" panose="020B0004020202020204" pitchFamily="34" charset="0"/>
              </a:rPr>
              <a:t>stakeholders</a:t>
            </a:r>
            <a:r>
              <a:rPr lang="de-DE" sz="1600" dirty="0">
                <a:latin typeface="Aptos" panose="020B0004020202020204" pitchFamily="34" charset="0"/>
              </a:rPr>
              <a:t>) and are </a:t>
            </a:r>
            <a:r>
              <a:rPr lang="de-DE" sz="1600" dirty="0" err="1">
                <a:latin typeface="Aptos" panose="020B0004020202020204" pitchFamily="34" charset="0"/>
              </a:rPr>
              <a:t>awarded</a:t>
            </a:r>
            <a:r>
              <a:rPr lang="de-DE" sz="1600" dirty="0">
                <a:latin typeface="Aptos" panose="020B0004020202020204" pitchFamily="34" charset="0"/>
              </a:rPr>
              <a:t> </a:t>
            </a:r>
            <a:r>
              <a:rPr lang="de-DE" sz="1600" dirty="0" err="1">
                <a:latin typeface="Aptos" panose="020B0004020202020204" pitchFamily="34" charset="0"/>
              </a:rPr>
              <a:t>by</a:t>
            </a:r>
            <a:r>
              <a:rPr lang="de-DE" sz="1600" dirty="0">
                <a:latin typeface="Aptos" panose="020B0004020202020204" pitchFamily="34" charset="0"/>
              </a:rPr>
              <a:t> </a:t>
            </a:r>
            <a:r>
              <a:rPr lang="de-DE" sz="1600" dirty="0" err="1">
                <a:latin typeface="Aptos" panose="020B0004020202020204" pitchFamily="34" charset="0"/>
              </a:rPr>
              <a:t>independent</a:t>
            </a:r>
            <a:r>
              <a:rPr lang="de-DE" sz="1600" dirty="0">
                <a:latin typeface="Aptos" panose="020B0004020202020204" pitchFamily="34" charset="0"/>
              </a:rPr>
              <a:t> </a:t>
            </a:r>
            <a:r>
              <a:rPr lang="de-DE" sz="1600" dirty="0" err="1">
                <a:latin typeface="Aptos" panose="020B0004020202020204" pitchFamily="34" charset="0"/>
              </a:rPr>
              <a:t>certification</a:t>
            </a:r>
            <a:r>
              <a:rPr lang="de-DE" sz="1600" dirty="0">
                <a:latin typeface="Aptos" panose="020B0004020202020204" pitchFamily="34" charset="0"/>
              </a:rPr>
              <a:t> and </a:t>
            </a:r>
            <a:r>
              <a:rPr lang="de-DE" sz="1600" dirty="0" err="1">
                <a:latin typeface="Aptos" panose="020B0004020202020204" pitchFamily="34" charset="0"/>
              </a:rPr>
              <a:t>testing</a:t>
            </a:r>
            <a:r>
              <a:rPr lang="de-DE" sz="1600" dirty="0">
                <a:latin typeface="Aptos" panose="020B0004020202020204" pitchFamily="34" charset="0"/>
              </a:rPr>
              <a:t> </a:t>
            </a:r>
            <a:r>
              <a:rPr lang="de-DE" sz="1600" dirty="0" err="1">
                <a:latin typeface="Aptos" panose="020B0004020202020204" pitchFamily="34" charset="0"/>
              </a:rPr>
              <a:t>bodies</a:t>
            </a:r>
            <a:r>
              <a:rPr lang="de-DE" sz="1600" dirty="0">
                <a:latin typeface="Aptos" panose="020B0004020202020204" pitchFamily="34" charset="0"/>
              </a:rPr>
              <a:t>.</a:t>
            </a:r>
            <a:endParaRPr sz="1600" dirty="0">
              <a:latin typeface="Aptos" panose="020B0004020202020204" pitchFamily="34" charset="0"/>
            </a:endParaRPr>
          </a:p>
          <a:p>
            <a:pPr marL="1028700" lvl="1" indent="-342900">
              <a:lnSpc>
                <a:spcPct val="120000"/>
              </a:lnSpc>
              <a:buSzPct val="181818"/>
            </a:pPr>
            <a:r>
              <a:rPr lang="de-DE" sz="1400" dirty="0">
                <a:latin typeface="Aptos" panose="020B0004020202020204" pitchFamily="34" charset="0"/>
              </a:rPr>
              <a:t>Examples </a:t>
            </a:r>
            <a:r>
              <a:rPr lang="de-DE" sz="1400" dirty="0" err="1">
                <a:latin typeface="Aptos" panose="020B0004020202020204" pitchFamily="34" charset="0"/>
              </a:rPr>
              <a:t>of</a:t>
            </a:r>
            <a:r>
              <a:rPr lang="de-DE" sz="1400" dirty="0">
                <a:latin typeface="Aptos" panose="020B0004020202020204" pitchFamily="34" charset="0"/>
              </a:rPr>
              <a:t> </a:t>
            </a:r>
            <a:r>
              <a:rPr lang="de-DE" sz="1400" dirty="0" err="1">
                <a:solidFill>
                  <a:schemeClr val="dk1"/>
                </a:solidFill>
                <a:latin typeface="Aptos" panose="020B0004020202020204" pitchFamily="34" charset="0"/>
              </a:rPr>
              <a:t>the</a:t>
            </a:r>
            <a:r>
              <a:rPr lang="de-DE" sz="1400" dirty="0">
                <a:solidFill>
                  <a:schemeClr val="dk1"/>
                </a:solidFill>
                <a:latin typeface="Aptos" panose="020B0004020202020204" pitchFamily="34" charset="0"/>
              </a:rPr>
              <a:t> Blue Angel and EU </a:t>
            </a:r>
            <a:r>
              <a:rPr lang="de-DE" sz="1400" dirty="0" err="1">
                <a:solidFill>
                  <a:schemeClr val="dk1"/>
                </a:solidFill>
                <a:latin typeface="Aptos" panose="020B0004020202020204" pitchFamily="34" charset="0"/>
              </a:rPr>
              <a:t>Ecolabel</a:t>
            </a:r>
            <a:endParaRPr sz="1400" dirty="0">
              <a:latin typeface="Aptos" panose="020B0004020202020204" pitchFamily="34" charset="0"/>
            </a:endParaRPr>
          </a:p>
          <a:p>
            <a:pPr marL="571500" lvl="0" indent="-342900" algn="l" rtl="0">
              <a:lnSpc>
                <a:spcPct val="120000"/>
              </a:lnSpc>
              <a:spcBef>
                <a:spcPts val="2200"/>
              </a:spcBef>
              <a:spcAft>
                <a:spcPts val="0"/>
              </a:spcAft>
              <a:buSzPct val="181818"/>
              <a:buFont typeface="Arial" panose="020B0604020202020204" pitchFamily="34" charset="0"/>
              <a:buChar char="•"/>
            </a:pPr>
            <a:r>
              <a:rPr lang="de-DE" sz="1600" dirty="0">
                <a:latin typeface="Aptos" panose="020B0004020202020204" pitchFamily="34" charset="0"/>
              </a:rPr>
              <a:t>In </a:t>
            </a:r>
            <a:r>
              <a:rPr lang="de-DE" sz="1600" dirty="0" err="1">
                <a:latin typeface="Aptos" panose="020B0004020202020204" pitchFamily="34" charset="0"/>
              </a:rPr>
              <a:t>contrast</a:t>
            </a:r>
            <a:r>
              <a:rPr lang="de-DE" sz="1600" dirty="0">
                <a:latin typeface="Aptos" panose="020B0004020202020204" pitchFamily="34" charset="0"/>
              </a:rPr>
              <a:t> </a:t>
            </a:r>
            <a:r>
              <a:rPr lang="de-DE" sz="1600" dirty="0" err="1">
                <a:latin typeface="Aptos" panose="020B0004020202020204" pitchFamily="34" charset="0"/>
              </a:rPr>
              <a:t>to</a:t>
            </a:r>
            <a:r>
              <a:rPr lang="de-DE" sz="1600" dirty="0">
                <a:latin typeface="Aptos" panose="020B0004020202020204" pitchFamily="34" charset="0"/>
              </a:rPr>
              <a:t> </a:t>
            </a:r>
            <a:r>
              <a:rPr lang="de-DE" sz="1600" dirty="0" err="1">
                <a:latin typeface="Aptos" panose="020B0004020202020204" pitchFamily="34" charset="0"/>
              </a:rPr>
              <a:t>labels</a:t>
            </a:r>
            <a:r>
              <a:rPr lang="de-DE" sz="1600" dirty="0">
                <a:latin typeface="Aptos" panose="020B0004020202020204" pitchFamily="34" charset="0"/>
              </a:rPr>
              <a:t> </a:t>
            </a:r>
            <a:r>
              <a:rPr lang="de-DE" sz="1600" dirty="0" err="1">
                <a:latin typeface="Aptos" panose="020B0004020202020204" pitchFamily="34" charset="0"/>
              </a:rPr>
              <a:t>awarded</a:t>
            </a:r>
            <a:r>
              <a:rPr lang="de-DE" sz="1600" dirty="0">
                <a:latin typeface="Aptos" panose="020B0004020202020204" pitchFamily="34" charset="0"/>
              </a:rPr>
              <a:t> </a:t>
            </a:r>
            <a:r>
              <a:rPr lang="de-DE" sz="1600" dirty="0" err="1">
                <a:latin typeface="Aptos" panose="020B0004020202020204" pitchFamily="34" charset="0"/>
              </a:rPr>
              <a:t>by</a:t>
            </a:r>
            <a:r>
              <a:rPr lang="de-DE" sz="1600" dirty="0">
                <a:latin typeface="Aptos" panose="020B0004020202020204" pitchFamily="34" charset="0"/>
              </a:rPr>
              <a:t> </a:t>
            </a:r>
            <a:r>
              <a:rPr lang="de-DE" sz="1600" dirty="0" err="1">
                <a:latin typeface="Aptos" panose="020B0004020202020204" pitchFamily="34" charset="0"/>
              </a:rPr>
              <a:t>public</a:t>
            </a:r>
            <a:r>
              <a:rPr lang="de-DE" sz="1600" dirty="0">
                <a:latin typeface="Aptos" panose="020B0004020202020204" pitchFamily="34" charset="0"/>
              </a:rPr>
              <a:t> </a:t>
            </a:r>
            <a:r>
              <a:rPr lang="de-DE" sz="1600" dirty="0" err="1">
                <a:latin typeface="Aptos" panose="020B0004020202020204" pitchFamily="34" charset="0"/>
              </a:rPr>
              <a:t>bodies</a:t>
            </a:r>
            <a:r>
              <a:rPr lang="de-DE" sz="1600" dirty="0">
                <a:latin typeface="Aptos" panose="020B0004020202020204" pitchFamily="34" charset="0"/>
              </a:rPr>
              <a:t>, </a:t>
            </a:r>
            <a:r>
              <a:rPr lang="de-DE" sz="1600" dirty="0" err="1">
                <a:latin typeface="Aptos" panose="020B0004020202020204" pitchFamily="34" charset="0"/>
              </a:rPr>
              <a:t>it</a:t>
            </a:r>
            <a:r>
              <a:rPr lang="de-DE" sz="1600" dirty="0">
                <a:latin typeface="Aptos" panose="020B0004020202020204" pitchFamily="34" charset="0"/>
              </a:rPr>
              <a:t> </a:t>
            </a:r>
            <a:r>
              <a:rPr lang="de-DE" sz="1600" dirty="0" err="1">
                <a:latin typeface="Aptos" panose="020B0004020202020204" pitchFamily="34" charset="0"/>
              </a:rPr>
              <a:t>is</a:t>
            </a:r>
            <a:r>
              <a:rPr lang="de-DE" sz="1600" dirty="0">
                <a:latin typeface="Aptos" panose="020B0004020202020204" pitchFamily="34" charset="0"/>
              </a:rPr>
              <a:t> not possible </a:t>
            </a:r>
            <a:r>
              <a:rPr lang="de-DE" sz="1600" dirty="0" err="1">
                <a:latin typeface="Aptos" panose="020B0004020202020204" pitchFamily="34" charset="0"/>
              </a:rPr>
              <a:t>to</a:t>
            </a:r>
            <a:r>
              <a:rPr lang="de-DE" sz="1600" dirty="0">
                <a:latin typeface="Aptos" panose="020B0004020202020204" pitchFamily="34" charset="0"/>
              </a:rPr>
              <a:t> </a:t>
            </a:r>
            <a:r>
              <a:rPr lang="de-DE" sz="1600" dirty="0" err="1">
                <a:latin typeface="Aptos" panose="020B0004020202020204" pitchFamily="34" charset="0"/>
              </a:rPr>
              <a:t>make</a:t>
            </a:r>
            <a:r>
              <a:rPr lang="de-DE" sz="1600" dirty="0">
                <a:latin typeface="Aptos" panose="020B0004020202020204" pitchFamily="34" charset="0"/>
              </a:rPr>
              <a:t> a </a:t>
            </a:r>
            <a:r>
              <a:rPr lang="de-DE" sz="1600" dirty="0" err="1">
                <a:latin typeface="Aptos" panose="020B0004020202020204" pitchFamily="34" charset="0"/>
              </a:rPr>
              <a:t>blanket</a:t>
            </a:r>
            <a:r>
              <a:rPr lang="de-DE" sz="1600" dirty="0">
                <a:latin typeface="Aptos" panose="020B0004020202020204" pitchFamily="34" charset="0"/>
              </a:rPr>
              <a:t> </a:t>
            </a:r>
            <a:r>
              <a:rPr lang="de-DE" sz="1600" dirty="0" err="1">
                <a:latin typeface="Aptos" panose="020B0004020202020204" pitchFamily="34" charset="0"/>
              </a:rPr>
              <a:t>statement</a:t>
            </a:r>
            <a:r>
              <a:rPr lang="de-DE" sz="1600" dirty="0">
                <a:latin typeface="Aptos" panose="020B0004020202020204" pitchFamily="34" charset="0"/>
              </a:rPr>
              <a:t> </a:t>
            </a:r>
            <a:r>
              <a:rPr lang="de-DE" sz="1600" dirty="0" err="1">
                <a:latin typeface="Aptos" panose="020B0004020202020204" pitchFamily="34" charset="0"/>
              </a:rPr>
              <a:t>about</a:t>
            </a:r>
            <a:r>
              <a:rPr lang="de-DE" sz="1600" dirty="0">
                <a:latin typeface="Aptos" panose="020B0004020202020204" pitchFamily="34" charset="0"/>
              </a:rPr>
              <a:t> </a:t>
            </a:r>
            <a:r>
              <a:rPr lang="de-DE" sz="1600" dirty="0" err="1">
                <a:latin typeface="Aptos" panose="020B0004020202020204" pitchFamily="34" charset="0"/>
              </a:rPr>
              <a:t>the</a:t>
            </a:r>
            <a:r>
              <a:rPr lang="de-DE" sz="1600" dirty="0">
                <a:latin typeface="Aptos" panose="020B0004020202020204" pitchFamily="34" charset="0"/>
              </a:rPr>
              <a:t> </a:t>
            </a:r>
            <a:r>
              <a:rPr lang="de-DE" sz="1600" dirty="0" err="1">
                <a:latin typeface="Aptos" panose="020B0004020202020204" pitchFamily="34" charset="0"/>
              </a:rPr>
              <a:t>suitability</a:t>
            </a:r>
            <a:r>
              <a:rPr lang="de-DE" sz="1600" dirty="0">
                <a:latin typeface="Aptos" panose="020B0004020202020204" pitchFamily="34" charset="0"/>
              </a:rPr>
              <a:t>/</a:t>
            </a:r>
            <a:r>
              <a:rPr lang="de-DE" sz="1600" dirty="0" err="1">
                <a:latin typeface="Aptos" panose="020B0004020202020204" pitchFamily="34" charset="0"/>
              </a:rPr>
              <a:t>reliability</a:t>
            </a:r>
            <a:r>
              <a:rPr lang="de-DE" sz="1600" dirty="0">
                <a:latin typeface="Aptos" panose="020B0004020202020204" pitchFamily="34" charset="0"/>
              </a:rPr>
              <a:t> </a:t>
            </a:r>
            <a:r>
              <a:rPr lang="de-DE" sz="1600" dirty="0" err="1">
                <a:latin typeface="Aptos" panose="020B0004020202020204" pitchFamily="34" charset="0"/>
              </a:rPr>
              <a:t>of</a:t>
            </a:r>
            <a:r>
              <a:rPr lang="de-DE" sz="1600" dirty="0">
                <a:latin typeface="Aptos" panose="020B0004020202020204" pitchFamily="34" charset="0"/>
              </a:rPr>
              <a:t> private </a:t>
            </a:r>
            <a:r>
              <a:rPr lang="de-DE" sz="1600" dirty="0" err="1">
                <a:latin typeface="Aptos" panose="020B0004020202020204" pitchFamily="34" charset="0"/>
              </a:rPr>
              <a:t>labels</a:t>
            </a:r>
            <a:r>
              <a:rPr lang="de-DE" sz="1600" dirty="0">
                <a:latin typeface="Aptos" panose="020B0004020202020204" pitchFamily="34" charset="0"/>
              </a:rPr>
              <a:t> (NGOs </a:t>
            </a:r>
            <a:r>
              <a:rPr lang="de-DE" sz="1600" dirty="0" err="1">
                <a:latin typeface="Aptos" panose="020B0004020202020204" pitchFamily="34" charset="0"/>
              </a:rPr>
              <a:t>or</a:t>
            </a:r>
            <a:r>
              <a:rPr lang="de-DE" sz="1600" dirty="0">
                <a:latin typeface="Aptos" panose="020B0004020202020204" pitchFamily="34" charset="0"/>
              </a:rPr>
              <a:t> </a:t>
            </a:r>
            <a:r>
              <a:rPr lang="de-DE" sz="1600" dirty="0" err="1">
                <a:latin typeface="Aptos" panose="020B0004020202020204" pitchFamily="34" charset="0"/>
              </a:rPr>
              <a:t>associations</a:t>
            </a:r>
            <a:r>
              <a:rPr lang="de-DE" sz="1600" dirty="0">
                <a:latin typeface="Aptos" panose="020B0004020202020204" pitchFamily="34" charset="0"/>
              </a:rPr>
              <a:t>)</a:t>
            </a:r>
            <a:endParaRPr sz="1600" dirty="0">
              <a:latin typeface="Aptos" panose="020B0004020202020204" pitchFamily="34" charset="0"/>
            </a:endParaRPr>
          </a:p>
          <a:p>
            <a:pPr marL="571500" lvl="0" indent="-342900" algn="l" rtl="0">
              <a:lnSpc>
                <a:spcPct val="120000"/>
              </a:lnSpc>
              <a:spcBef>
                <a:spcPts val="2200"/>
              </a:spcBef>
              <a:spcAft>
                <a:spcPts val="0"/>
              </a:spcAft>
              <a:buSzPct val="181818"/>
              <a:buFont typeface="Arial" panose="020B0604020202020204" pitchFamily="34" charset="0"/>
              <a:buChar char="•"/>
            </a:pPr>
            <a:r>
              <a:rPr lang="de-DE" sz="1600" dirty="0">
                <a:latin typeface="Aptos" panose="020B0004020202020204" pitchFamily="34" charset="0"/>
              </a:rPr>
              <a:t>Quick check on </a:t>
            </a:r>
            <a:r>
              <a:rPr lang="de-DE" sz="1600" dirty="0" err="1">
                <a:latin typeface="Aptos" panose="020B0004020202020204" pitchFamily="34" charset="0"/>
              </a:rPr>
              <a:t>reliability</a:t>
            </a:r>
            <a:r>
              <a:rPr lang="de-DE" sz="1600" dirty="0">
                <a:latin typeface="Aptos" panose="020B0004020202020204" pitchFamily="34" charset="0"/>
              </a:rPr>
              <a:t> </a:t>
            </a:r>
            <a:endParaRPr sz="1600" dirty="0">
              <a:latin typeface="Aptos" panose="020B0004020202020204" pitchFamily="34" charset="0"/>
            </a:endParaRPr>
          </a:p>
          <a:p>
            <a:pPr marL="1028700" lvl="1" indent="-342900">
              <a:lnSpc>
                <a:spcPct val="120000"/>
              </a:lnSpc>
              <a:buSzPct val="181818"/>
            </a:pPr>
            <a:r>
              <a:rPr lang="de-DE" sz="1400" dirty="0">
                <a:latin typeface="Aptos" panose="020B0004020202020204" pitchFamily="34" charset="0"/>
              </a:rPr>
              <a:t>Are </a:t>
            </a:r>
            <a:r>
              <a:rPr lang="de-DE" sz="1400" dirty="0" err="1">
                <a:latin typeface="Aptos" panose="020B0004020202020204" pitchFamily="34" charset="0"/>
              </a:rPr>
              <a:t>the</a:t>
            </a:r>
            <a:r>
              <a:rPr lang="de-DE" sz="1400" dirty="0">
                <a:latin typeface="Aptos" panose="020B0004020202020204" pitchFamily="34" charset="0"/>
              </a:rPr>
              <a:t> </a:t>
            </a:r>
            <a:r>
              <a:rPr lang="de-DE" sz="1400" dirty="0" err="1">
                <a:latin typeface="Aptos" panose="020B0004020202020204" pitchFamily="34" charset="0"/>
              </a:rPr>
              <a:t>criteria</a:t>
            </a:r>
            <a:r>
              <a:rPr lang="de-DE" sz="1400" dirty="0">
                <a:latin typeface="Aptos" panose="020B0004020202020204" pitchFamily="34" charset="0"/>
              </a:rPr>
              <a:t> well-</a:t>
            </a:r>
            <a:r>
              <a:rPr lang="de-DE" sz="1400" dirty="0" err="1">
                <a:latin typeface="Aptos" panose="020B0004020202020204" pitchFamily="34" charset="0"/>
              </a:rPr>
              <a:t>founded</a:t>
            </a:r>
            <a:r>
              <a:rPr lang="de-DE" sz="1400" dirty="0">
                <a:latin typeface="Aptos" panose="020B0004020202020204" pitchFamily="34" charset="0"/>
              </a:rPr>
              <a:t>, transparent and </a:t>
            </a:r>
            <a:r>
              <a:rPr lang="de-DE" sz="1400" dirty="0" err="1">
                <a:latin typeface="Aptos" panose="020B0004020202020204" pitchFamily="34" charset="0"/>
              </a:rPr>
              <a:t>developed</a:t>
            </a:r>
            <a:r>
              <a:rPr lang="de-DE" sz="1400" dirty="0">
                <a:latin typeface="Aptos" panose="020B0004020202020204" pitchFamily="34" charset="0"/>
              </a:rPr>
              <a:t> in a </a:t>
            </a:r>
            <a:r>
              <a:rPr lang="de-DE" sz="1400" dirty="0" err="1">
                <a:latin typeface="Aptos" panose="020B0004020202020204" pitchFamily="34" charset="0"/>
              </a:rPr>
              <a:t>participatory</a:t>
            </a:r>
            <a:r>
              <a:rPr lang="de-DE" sz="1400" dirty="0">
                <a:latin typeface="Aptos" panose="020B0004020202020204" pitchFamily="34" charset="0"/>
              </a:rPr>
              <a:t> </a:t>
            </a:r>
            <a:r>
              <a:rPr lang="de-DE" sz="1400" dirty="0" err="1">
                <a:latin typeface="Aptos" panose="020B0004020202020204" pitchFamily="34" charset="0"/>
              </a:rPr>
              <a:t>manner</a:t>
            </a:r>
            <a:r>
              <a:rPr lang="de-DE" sz="1400" dirty="0">
                <a:latin typeface="Aptos" panose="020B0004020202020204" pitchFamily="34" charset="0"/>
              </a:rPr>
              <a:t>?  </a:t>
            </a:r>
            <a:endParaRPr sz="1400" dirty="0">
              <a:latin typeface="Aptos" panose="020B0004020202020204" pitchFamily="34" charset="0"/>
            </a:endParaRPr>
          </a:p>
          <a:p>
            <a:pPr marL="1028700" lvl="1" indent="-342900">
              <a:lnSpc>
                <a:spcPct val="120000"/>
              </a:lnSpc>
              <a:buSzPct val="181818"/>
            </a:pPr>
            <a:r>
              <a:rPr lang="de-DE" sz="1400" dirty="0">
                <a:latin typeface="Aptos" panose="020B0004020202020204" pitchFamily="34" charset="0"/>
              </a:rPr>
              <a:t>Are </a:t>
            </a:r>
            <a:r>
              <a:rPr lang="de-DE" sz="1400" dirty="0" err="1">
                <a:latin typeface="Aptos" panose="020B0004020202020204" pitchFamily="34" charset="0"/>
              </a:rPr>
              <a:t>the</a:t>
            </a:r>
            <a:r>
              <a:rPr lang="de-DE" sz="1400" dirty="0">
                <a:latin typeface="Aptos" panose="020B0004020202020204" pitchFamily="34" charset="0"/>
              </a:rPr>
              <a:t> </a:t>
            </a:r>
            <a:r>
              <a:rPr lang="de-DE" sz="1400" dirty="0" err="1">
                <a:latin typeface="Aptos" panose="020B0004020202020204" pitchFamily="34" charset="0"/>
              </a:rPr>
              <a:t>award</a:t>
            </a:r>
            <a:r>
              <a:rPr lang="de-DE" sz="1400" dirty="0">
                <a:latin typeface="Aptos" panose="020B0004020202020204" pitchFamily="34" charset="0"/>
              </a:rPr>
              <a:t> </a:t>
            </a:r>
            <a:r>
              <a:rPr lang="de-DE" sz="1400" dirty="0" err="1">
                <a:latin typeface="Aptos" panose="020B0004020202020204" pitchFamily="34" charset="0"/>
              </a:rPr>
              <a:t>criteria</a:t>
            </a:r>
            <a:r>
              <a:rPr lang="de-DE" sz="1400" dirty="0">
                <a:latin typeface="Aptos" panose="020B0004020202020204" pitchFamily="34" charset="0"/>
              </a:rPr>
              <a:t> </a:t>
            </a:r>
            <a:r>
              <a:rPr lang="de-DE" sz="1400" dirty="0" err="1">
                <a:latin typeface="Aptos" panose="020B0004020202020204" pitchFamily="34" charset="0"/>
              </a:rPr>
              <a:t>publicly</a:t>
            </a:r>
            <a:r>
              <a:rPr lang="de-DE" sz="1400" dirty="0">
                <a:latin typeface="Aptos" panose="020B0004020202020204" pitchFamily="34" charset="0"/>
              </a:rPr>
              <a:t> </a:t>
            </a:r>
            <a:r>
              <a:rPr lang="de-DE" sz="1400" dirty="0" err="1">
                <a:latin typeface="Aptos" panose="020B0004020202020204" pitchFamily="34" charset="0"/>
              </a:rPr>
              <a:t>accessible</a:t>
            </a:r>
            <a:r>
              <a:rPr lang="de-DE" sz="1400" dirty="0">
                <a:latin typeface="Aptos" panose="020B0004020202020204" pitchFamily="34" charset="0"/>
              </a:rPr>
              <a:t>? </a:t>
            </a:r>
            <a:endParaRPr sz="1400" dirty="0">
              <a:latin typeface="Aptos" panose="020B0004020202020204" pitchFamily="34" charset="0"/>
            </a:endParaRPr>
          </a:p>
          <a:p>
            <a:pPr marL="1028700" lvl="1" indent="-342900">
              <a:lnSpc>
                <a:spcPct val="120000"/>
              </a:lnSpc>
              <a:buSzPct val="181818"/>
            </a:pPr>
            <a:r>
              <a:rPr lang="de-DE" sz="1400" dirty="0" err="1">
                <a:latin typeface="Aptos" panose="020B0004020202020204" pitchFamily="34" charset="0"/>
              </a:rPr>
              <a:t>Is</a:t>
            </a:r>
            <a:r>
              <a:rPr lang="de-DE" sz="1400" dirty="0">
                <a:latin typeface="Aptos" panose="020B0004020202020204" pitchFamily="34" charset="0"/>
              </a:rPr>
              <a:t> </a:t>
            </a:r>
            <a:r>
              <a:rPr lang="de-DE" sz="1400" dirty="0" err="1">
                <a:latin typeface="Aptos" panose="020B0004020202020204" pitchFamily="34" charset="0"/>
              </a:rPr>
              <a:t>there</a:t>
            </a:r>
            <a:r>
              <a:rPr lang="de-DE" sz="1400" dirty="0">
                <a:latin typeface="Aptos" panose="020B0004020202020204" pitchFamily="34" charset="0"/>
              </a:rPr>
              <a:t> an external </a:t>
            </a:r>
            <a:r>
              <a:rPr lang="de-DE" sz="1400" dirty="0" err="1">
                <a:latin typeface="Aptos" panose="020B0004020202020204" pitchFamily="34" charset="0"/>
              </a:rPr>
              <a:t>independent</a:t>
            </a:r>
            <a:r>
              <a:rPr lang="de-DE" sz="1400" dirty="0">
                <a:latin typeface="Aptos" panose="020B0004020202020204" pitchFamily="34" charset="0"/>
              </a:rPr>
              <a:t> </a:t>
            </a:r>
            <a:r>
              <a:rPr lang="de-DE" sz="1400" dirty="0" err="1">
                <a:latin typeface="Aptos" panose="020B0004020202020204" pitchFamily="34" charset="0"/>
              </a:rPr>
              <a:t>audit</a:t>
            </a:r>
            <a:r>
              <a:rPr lang="de-DE" sz="1400" dirty="0">
                <a:latin typeface="Aptos" panose="020B0004020202020204" pitchFamily="34" charset="0"/>
              </a:rPr>
              <a:t>? </a:t>
            </a:r>
            <a:endParaRPr sz="1400" dirty="0">
              <a:latin typeface="Aptos" panose="020B0004020202020204" pitchFamily="34" charset="0"/>
            </a:endParaRPr>
          </a:p>
          <a:p>
            <a:pPr marL="1028700" lvl="1" indent="-342900">
              <a:lnSpc>
                <a:spcPct val="120000"/>
              </a:lnSpc>
              <a:buSzPct val="181818"/>
            </a:pPr>
            <a:r>
              <a:rPr lang="de-DE" sz="1400" dirty="0">
                <a:latin typeface="Aptos" panose="020B0004020202020204" pitchFamily="34" charset="0"/>
              </a:rPr>
              <a:t>How transparent </a:t>
            </a:r>
            <a:r>
              <a:rPr lang="de-DE" sz="1400" dirty="0" err="1">
                <a:latin typeface="Aptos" panose="020B0004020202020204" pitchFamily="34" charset="0"/>
              </a:rPr>
              <a:t>is</a:t>
            </a:r>
            <a:r>
              <a:rPr lang="de-DE" sz="1400" dirty="0">
                <a:latin typeface="Aptos" panose="020B0004020202020204" pitchFamily="34" charset="0"/>
              </a:rPr>
              <a:t> </a:t>
            </a:r>
            <a:r>
              <a:rPr lang="de-DE" sz="1400" dirty="0" err="1">
                <a:latin typeface="Aptos" panose="020B0004020202020204" pitchFamily="34" charset="0"/>
              </a:rPr>
              <a:t>the</a:t>
            </a:r>
            <a:r>
              <a:rPr lang="de-DE" sz="1400" dirty="0">
                <a:latin typeface="Aptos" panose="020B0004020202020204" pitchFamily="34" charset="0"/>
              </a:rPr>
              <a:t> </a:t>
            </a:r>
            <a:r>
              <a:rPr lang="de-DE" sz="1400" dirty="0" err="1">
                <a:latin typeface="Aptos" panose="020B0004020202020204" pitchFamily="34" charset="0"/>
              </a:rPr>
              <a:t>certification</a:t>
            </a:r>
            <a:r>
              <a:rPr lang="de-DE" sz="1400" dirty="0">
                <a:latin typeface="Aptos" panose="020B0004020202020204" pitchFamily="34" charset="0"/>
              </a:rPr>
              <a:t> </a:t>
            </a:r>
            <a:r>
              <a:rPr lang="de-DE" sz="1400" dirty="0" err="1">
                <a:latin typeface="Aptos" panose="020B0004020202020204" pitchFamily="34" charset="0"/>
              </a:rPr>
              <a:t>body</a:t>
            </a:r>
            <a:r>
              <a:rPr lang="de-DE" sz="1400" dirty="0">
                <a:latin typeface="Aptos" panose="020B0004020202020204" pitchFamily="34" charset="0"/>
              </a:rPr>
              <a:t>/initiative </a:t>
            </a:r>
            <a:r>
              <a:rPr lang="de-DE" sz="1400" dirty="0" err="1">
                <a:latin typeface="Aptos" panose="020B0004020202020204" pitchFamily="34" charset="0"/>
              </a:rPr>
              <a:t>towards</a:t>
            </a:r>
            <a:r>
              <a:rPr lang="de-DE" sz="1400" dirty="0">
                <a:latin typeface="Aptos" panose="020B0004020202020204" pitchFamily="34" charset="0"/>
              </a:rPr>
              <a:t> </a:t>
            </a:r>
            <a:r>
              <a:rPr lang="de-DE" sz="1400" dirty="0" err="1">
                <a:latin typeface="Aptos" panose="020B0004020202020204" pitchFamily="34" charset="0"/>
              </a:rPr>
              <a:t>consumers</a:t>
            </a:r>
            <a:r>
              <a:rPr lang="de-DE" sz="1400" dirty="0">
                <a:latin typeface="Aptos" panose="020B0004020202020204" pitchFamily="34" charset="0"/>
              </a:rPr>
              <a:t>? Are </a:t>
            </a:r>
            <a:r>
              <a:rPr lang="de-DE" sz="1400" dirty="0" err="1">
                <a:latin typeface="Aptos" panose="020B0004020202020204" pitchFamily="34" charset="0"/>
              </a:rPr>
              <a:t>test</a:t>
            </a:r>
            <a:r>
              <a:rPr lang="de-DE" sz="1400" dirty="0">
                <a:latin typeface="Aptos" panose="020B0004020202020204" pitchFamily="34" charset="0"/>
              </a:rPr>
              <a:t> </a:t>
            </a:r>
            <a:r>
              <a:rPr lang="de-DE" sz="1400" dirty="0" err="1">
                <a:latin typeface="Aptos" panose="020B0004020202020204" pitchFamily="34" charset="0"/>
              </a:rPr>
              <a:t>reports</a:t>
            </a:r>
            <a:r>
              <a:rPr lang="de-DE" sz="1400" dirty="0">
                <a:latin typeface="Aptos" panose="020B0004020202020204" pitchFamily="34" charset="0"/>
              </a:rPr>
              <a:t> </a:t>
            </a:r>
            <a:r>
              <a:rPr lang="de-DE" sz="1400" dirty="0" err="1">
                <a:latin typeface="Aptos" panose="020B0004020202020204" pitchFamily="34" charset="0"/>
              </a:rPr>
              <a:t>published</a:t>
            </a:r>
            <a:r>
              <a:rPr lang="de-DE" sz="1400" dirty="0">
                <a:latin typeface="Aptos" panose="020B0004020202020204" pitchFamily="34" charset="0"/>
              </a:rPr>
              <a:t> and are </a:t>
            </a:r>
            <a:r>
              <a:rPr lang="de-DE" sz="1400" dirty="0" err="1">
                <a:latin typeface="Aptos" panose="020B0004020202020204" pitchFamily="34" charset="0"/>
              </a:rPr>
              <a:t>problems</a:t>
            </a:r>
            <a:r>
              <a:rPr lang="de-DE" sz="1400" dirty="0">
                <a:latin typeface="Aptos" panose="020B0004020202020204" pitchFamily="34" charset="0"/>
              </a:rPr>
              <a:t>/</a:t>
            </a:r>
            <a:r>
              <a:rPr lang="de-DE" sz="1400" dirty="0" err="1">
                <a:latin typeface="Aptos" panose="020B0004020202020204" pitchFamily="34" charset="0"/>
              </a:rPr>
              <a:t>violations</a:t>
            </a:r>
            <a:r>
              <a:rPr lang="de-DE" sz="1400" dirty="0">
                <a:latin typeface="Aptos" panose="020B0004020202020204" pitchFamily="34" charset="0"/>
              </a:rPr>
              <a:t> </a:t>
            </a:r>
            <a:r>
              <a:rPr lang="de-DE" sz="1400" dirty="0" err="1">
                <a:latin typeface="Aptos" panose="020B0004020202020204" pitchFamily="34" charset="0"/>
              </a:rPr>
              <a:t>communicated</a:t>
            </a:r>
            <a:r>
              <a:rPr lang="de-DE" sz="1400" dirty="0">
                <a:latin typeface="Aptos" panose="020B0004020202020204" pitchFamily="34" charset="0"/>
              </a:rPr>
              <a:t>? </a:t>
            </a:r>
            <a:endParaRPr sz="1400" dirty="0">
              <a:latin typeface="Aptos" panose="020B0004020202020204" pitchFamily="34" charset="0"/>
            </a:endParaRPr>
          </a:p>
          <a:p>
            <a:pPr marL="571500" lvl="0" indent="-342900" algn="l" rtl="0">
              <a:lnSpc>
                <a:spcPct val="120000"/>
              </a:lnSpc>
              <a:spcBef>
                <a:spcPts val="2200"/>
              </a:spcBef>
              <a:spcAft>
                <a:spcPts val="0"/>
              </a:spcAft>
              <a:buSzPct val="181818"/>
              <a:buFont typeface="Arial" panose="020B0604020202020204" pitchFamily="34" charset="0"/>
              <a:buChar char="•"/>
            </a:pPr>
            <a:r>
              <a:rPr lang="de-DE" sz="1600" dirty="0">
                <a:latin typeface="Aptos" panose="020B0004020202020204" pitchFamily="34" charset="0"/>
              </a:rPr>
              <a:t>Directory </a:t>
            </a:r>
            <a:r>
              <a:rPr lang="de-DE" sz="1600" dirty="0" err="1">
                <a:latin typeface="Aptos" panose="020B0004020202020204" pitchFamily="34" charset="0"/>
              </a:rPr>
              <a:t>of</a:t>
            </a:r>
            <a:r>
              <a:rPr lang="de-DE" sz="1600" dirty="0">
                <a:latin typeface="Aptos" panose="020B0004020202020204" pitchFamily="34" charset="0"/>
              </a:rPr>
              <a:t> </a:t>
            </a:r>
            <a:r>
              <a:rPr lang="de-DE" sz="1600" dirty="0" err="1">
                <a:latin typeface="Aptos" panose="020B0004020202020204" pitchFamily="34" charset="0"/>
              </a:rPr>
              <a:t>labels</a:t>
            </a:r>
            <a:r>
              <a:rPr lang="de-DE" sz="1600" dirty="0">
                <a:latin typeface="Aptos" panose="020B0004020202020204" pitchFamily="34" charset="0"/>
              </a:rPr>
              <a:t> </a:t>
            </a:r>
            <a:r>
              <a:rPr lang="de-DE" sz="1600" dirty="0" err="1">
                <a:latin typeface="Aptos" panose="020B0004020202020204" pitchFamily="34" charset="0"/>
              </a:rPr>
              <a:t>including</a:t>
            </a:r>
            <a:r>
              <a:rPr lang="de-DE" sz="1600" dirty="0">
                <a:latin typeface="Aptos" panose="020B0004020202020204" pitchFamily="34" charset="0"/>
              </a:rPr>
              <a:t> </a:t>
            </a:r>
            <a:r>
              <a:rPr lang="de-DE" sz="1600" dirty="0" err="1">
                <a:latin typeface="Aptos" panose="020B0004020202020204" pitchFamily="34" charset="0"/>
              </a:rPr>
              <a:t>description</a:t>
            </a:r>
            <a:r>
              <a:rPr lang="de-DE" sz="1600" dirty="0">
                <a:latin typeface="Aptos" panose="020B0004020202020204" pitchFamily="34" charset="0"/>
              </a:rPr>
              <a:t> "</a:t>
            </a:r>
            <a:r>
              <a:rPr lang="de-DE" sz="1600" dirty="0" err="1">
                <a:latin typeface="Aptos" panose="020B0004020202020204" pitchFamily="34" charset="0"/>
              </a:rPr>
              <a:t>Ecolabel</a:t>
            </a:r>
            <a:r>
              <a:rPr lang="de-DE" sz="1600" dirty="0">
                <a:latin typeface="Aptos" panose="020B0004020202020204" pitchFamily="34" charset="0"/>
              </a:rPr>
              <a:t> Index": https://</a:t>
            </a:r>
            <a:r>
              <a:rPr lang="de-DE" sz="1600" dirty="0" err="1">
                <a:latin typeface="Aptos" panose="020B0004020202020204" pitchFamily="34" charset="0"/>
              </a:rPr>
              <a:t>www.ecolabelindex.com</a:t>
            </a:r>
            <a:r>
              <a:rPr lang="de-DE" sz="1600" dirty="0">
                <a:latin typeface="Aptos" panose="020B0004020202020204" pitchFamily="34" charset="0"/>
              </a:rPr>
              <a:t>/</a:t>
            </a:r>
            <a:endParaRPr sz="1600" dirty="0">
              <a:latin typeface="Aptos" panose="020B00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9"/>
          <p:cNvSpPr txBox="1">
            <a:spLocks noGrp="1"/>
          </p:cNvSpPr>
          <p:nvPr>
            <p:ph type="title"/>
          </p:nvPr>
        </p:nvSpPr>
        <p:spPr>
          <a:xfrm>
            <a:off x="594359" y="399779"/>
            <a:ext cx="6952069"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Possibilities </a:t>
            </a:r>
            <a:r>
              <a:rPr lang="de-DE" dirty="0" err="1">
                <a:latin typeface="Aptos Serif" panose="02020604070405020304" pitchFamily="18" charset="0"/>
                <a:cs typeface="Aptos Serif" panose="02020604070405020304" pitchFamily="18" charset="0"/>
              </a:rPr>
              <a:t>for</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the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use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of</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labels</a:t>
            </a:r>
            <a:endParaRPr dirty="0">
              <a:latin typeface="Aptos Serif" panose="02020604070405020304" pitchFamily="18" charset="0"/>
              <a:cs typeface="Aptos Serif" panose="02020604070405020304" pitchFamily="18" charset="0"/>
            </a:endParaRPr>
          </a:p>
        </p:txBody>
      </p:sp>
      <p:sp>
        <p:nvSpPr>
          <p:cNvPr id="307" name="Google Shape;307;p49"/>
          <p:cNvSpPr txBox="1">
            <a:spLocks noGrp="1"/>
          </p:cNvSpPr>
          <p:nvPr>
            <p:ph type="body" idx="1"/>
          </p:nvPr>
        </p:nvSpPr>
        <p:spPr>
          <a:xfrm>
            <a:off x="594359" y="2281918"/>
            <a:ext cx="9232393"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de-DE" dirty="0">
                <a:solidFill>
                  <a:schemeClr val="tx1">
                    <a:lumMod val="75000"/>
                    <a:lumOff val="25000"/>
                  </a:schemeClr>
                </a:solidFill>
                <a:latin typeface="Aptos" panose="020B0004020202020204" pitchFamily="34" charset="0"/>
              </a:rPr>
              <a:t>Criteria </a:t>
            </a:r>
            <a:r>
              <a:rPr lang="de-DE" dirty="0" err="1">
                <a:solidFill>
                  <a:schemeClr val="tx1">
                    <a:lumMod val="75000"/>
                    <a:lumOff val="25000"/>
                  </a:schemeClr>
                </a:solidFill>
                <a:latin typeface="Aptos" panose="020B0004020202020204" pitchFamily="34" charset="0"/>
              </a:rPr>
              <a:t>from</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labels</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can</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be</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used</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to</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describe</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the</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requirements</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for</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the</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tender</a:t>
            </a:r>
            <a:r>
              <a:rPr lang="de-DE" dirty="0">
                <a:solidFill>
                  <a:schemeClr val="tx1">
                    <a:lumMod val="75000"/>
                    <a:lumOff val="25000"/>
                  </a:schemeClr>
                </a:solidFill>
                <a:latin typeface="Aptos" panose="020B0004020202020204" pitchFamily="34" charset="0"/>
              </a:rPr>
              <a:t>.</a:t>
            </a:r>
            <a:endParaRPr dirty="0">
              <a:solidFill>
                <a:schemeClr val="tx1">
                  <a:lumMod val="75000"/>
                  <a:lumOff val="25000"/>
                </a:schemeClr>
              </a:solidFill>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err="1">
                <a:solidFill>
                  <a:schemeClr val="tx1">
                    <a:lumMod val="75000"/>
                    <a:lumOff val="25000"/>
                  </a:schemeClr>
                </a:solidFill>
                <a:latin typeface="Aptos" panose="020B0004020202020204" pitchFamily="34" charset="0"/>
              </a:rPr>
              <a:t>Bidding</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companies</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may</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be</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required</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to</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provide</a:t>
            </a:r>
            <a:r>
              <a:rPr lang="de-DE" dirty="0">
                <a:solidFill>
                  <a:schemeClr val="tx1">
                    <a:lumMod val="75000"/>
                    <a:lumOff val="25000"/>
                  </a:schemeClr>
                </a:solidFill>
                <a:latin typeface="Aptos" panose="020B0004020202020204" pitchFamily="34" charset="0"/>
              </a:rPr>
              <a:t> a </a:t>
            </a:r>
            <a:r>
              <a:rPr lang="de-DE" dirty="0" err="1">
                <a:solidFill>
                  <a:schemeClr val="tx1">
                    <a:lumMod val="75000"/>
                    <a:lumOff val="25000"/>
                  </a:schemeClr>
                </a:solidFill>
                <a:latin typeface="Aptos" panose="020B0004020202020204" pitchFamily="34" charset="0"/>
              </a:rPr>
              <a:t>certification</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with</a:t>
            </a:r>
            <a:r>
              <a:rPr lang="de-DE" dirty="0">
                <a:solidFill>
                  <a:schemeClr val="tx1">
                    <a:lumMod val="75000"/>
                    <a:lumOff val="25000"/>
                  </a:schemeClr>
                </a:solidFill>
                <a:latin typeface="Aptos" panose="020B0004020202020204" pitchFamily="34" charset="0"/>
              </a:rPr>
              <a:t> a </a:t>
            </a:r>
            <a:r>
              <a:rPr lang="de-DE" dirty="0" err="1">
                <a:solidFill>
                  <a:schemeClr val="tx1">
                    <a:lumMod val="75000"/>
                    <a:lumOff val="25000"/>
                  </a:schemeClr>
                </a:solidFill>
                <a:latin typeface="Aptos" panose="020B0004020202020204" pitchFamily="34" charset="0"/>
              </a:rPr>
              <a:t>label</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as</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proof</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that</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the</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required</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standards</a:t>
            </a:r>
            <a:r>
              <a:rPr lang="de-DE" dirty="0">
                <a:solidFill>
                  <a:schemeClr val="tx1">
                    <a:lumMod val="75000"/>
                    <a:lumOff val="25000"/>
                  </a:schemeClr>
                </a:solidFill>
                <a:latin typeface="Aptos" panose="020B0004020202020204" pitchFamily="34" charset="0"/>
              </a:rPr>
              <a:t> are </a:t>
            </a:r>
            <a:r>
              <a:rPr lang="de-DE" dirty="0" err="1">
                <a:solidFill>
                  <a:schemeClr val="tx1">
                    <a:lumMod val="75000"/>
                    <a:lumOff val="25000"/>
                  </a:schemeClr>
                </a:solidFill>
                <a:latin typeface="Aptos" panose="020B0004020202020204" pitchFamily="34" charset="0"/>
              </a:rPr>
              <a:t>met</a:t>
            </a:r>
            <a:r>
              <a:rPr lang="de-DE" dirty="0">
                <a:solidFill>
                  <a:schemeClr val="tx1">
                    <a:lumMod val="75000"/>
                    <a:lumOff val="25000"/>
                  </a:schemeClr>
                </a:solidFill>
                <a:latin typeface="Aptos" panose="020B0004020202020204" pitchFamily="34" charset="0"/>
              </a:rPr>
              <a:t>.</a:t>
            </a:r>
            <a:endParaRPr dirty="0">
              <a:solidFill>
                <a:schemeClr val="tx1">
                  <a:lumMod val="75000"/>
                  <a:lumOff val="25000"/>
                </a:schemeClr>
              </a:solidFill>
              <a:latin typeface="Aptos" panose="020B00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0"/>
          <p:cNvSpPr txBox="1">
            <a:spLocks noGrp="1"/>
          </p:cNvSpPr>
          <p:nvPr>
            <p:ph type="title"/>
          </p:nvPr>
        </p:nvSpPr>
        <p:spPr>
          <a:xfrm>
            <a:off x="594359" y="399779"/>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Use </a:t>
            </a:r>
            <a:r>
              <a:rPr lang="de-DE" dirty="0" err="1">
                <a:latin typeface="Aptos Serif" panose="02020604070405020304" pitchFamily="18" charset="0"/>
                <a:cs typeface="Aptos Serif" panose="02020604070405020304" pitchFamily="18" charset="0"/>
              </a:rPr>
              <a:t>of</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criteria</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for</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the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requirements</a:t>
            </a:r>
            <a:endParaRPr dirty="0">
              <a:latin typeface="Aptos Serif" panose="02020604070405020304" pitchFamily="18" charset="0"/>
              <a:cs typeface="Aptos Serif" panose="02020604070405020304" pitchFamily="18" charset="0"/>
            </a:endParaRPr>
          </a:p>
        </p:txBody>
      </p:sp>
      <p:sp>
        <p:nvSpPr>
          <p:cNvPr id="314" name="Google Shape;314;p50"/>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Mention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criteria</a:t>
            </a:r>
            <a:r>
              <a:rPr lang="de-DE" dirty="0">
                <a:latin typeface="Aptos" panose="020B0004020202020204" pitchFamily="34" charset="0"/>
              </a:rPr>
              <a:t> in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tender</a:t>
            </a:r>
            <a:r>
              <a:rPr lang="de-DE" dirty="0">
                <a:latin typeface="Aptos" panose="020B0004020202020204" pitchFamily="34" charset="0"/>
              </a:rPr>
              <a:t> </a:t>
            </a:r>
            <a:r>
              <a:rPr lang="de-DE" dirty="0" err="1">
                <a:latin typeface="Aptos" panose="020B0004020202020204" pitchFamily="34" charset="0"/>
              </a:rPr>
              <a:t>documents</a:t>
            </a:r>
            <a:r>
              <a:rPr lang="de-DE" dirty="0">
                <a:latin typeface="Aptos" panose="020B0004020202020204" pitchFamily="34" charset="0"/>
              </a:rPr>
              <a:t> </a:t>
            </a:r>
            <a:endParaRPr dirty="0">
              <a:latin typeface="Aptos" panose="020B0004020202020204" pitchFamily="34" charset="0"/>
            </a:endParaRPr>
          </a:p>
          <a:p>
            <a:pPr marL="1028700" lvl="1" indent="-342900"/>
            <a:r>
              <a:rPr lang="de-DE" dirty="0">
                <a:latin typeface="Aptos" panose="020B0004020202020204" pitchFamily="34" charset="0"/>
              </a:rPr>
              <a:t>General </a:t>
            </a:r>
            <a:r>
              <a:rPr lang="de-DE" dirty="0" err="1">
                <a:latin typeface="Aptos" panose="020B0004020202020204" pitchFamily="34" charset="0"/>
              </a:rPr>
              <a:t>reference</a:t>
            </a:r>
            <a:r>
              <a:rPr lang="de-DE" dirty="0">
                <a:latin typeface="Aptos" panose="020B0004020202020204" pitchFamily="34" charset="0"/>
              </a:rPr>
              <a:t>: Product </a:t>
            </a:r>
            <a:r>
              <a:rPr lang="de-DE" dirty="0" err="1">
                <a:latin typeface="Aptos" panose="020B0004020202020204" pitchFamily="34" charset="0"/>
              </a:rPr>
              <a:t>must</a:t>
            </a:r>
            <a:r>
              <a:rPr lang="de-DE" dirty="0">
                <a:latin typeface="Aptos" panose="020B0004020202020204" pitchFamily="34" charset="0"/>
              </a:rPr>
              <a:t> </a:t>
            </a:r>
            <a:r>
              <a:rPr lang="de-DE" dirty="0" err="1">
                <a:latin typeface="Aptos" panose="020B0004020202020204" pitchFamily="34" charset="0"/>
              </a:rPr>
              <a:t>fulfil</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criteria</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Fairtrade </a:t>
            </a:r>
            <a:r>
              <a:rPr lang="de-DE" dirty="0" err="1">
                <a:latin typeface="Aptos" panose="020B0004020202020204" pitchFamily="34" charset="0"/>
              </a:rPr>
              <a:t>label</a:t>
            </a:r>
            <a:r>
              <a:rPr lang="de-DE" dirty="0">
                <a:latin typeface="Aptos" panose="020B0004020202020204" pitchFamily="34" charset="0"/>
              </a:rPr>
              <a:t> </a:t>
            </a:r>
            <a:r>
              <a:rPr lang="de-DE" i="1" dirty="0" err="1">
                <a:latin typeface="Aptos" panose="020B0004020202020204" pitchFamily="34" charset="0"/>
              </a:rPr>
              <a:t>or</a:t>
            </a:r>
            <a:endParaRPr dirty="0">
              <a:latin typeface="Aptos" panose="020B0004020202020204" pitchFamily="34" charset="0"/>
            </a:endParaRPr>
          </a:p>
          <a:p>
            <a:pPr marL="1028700" lvl="1" indent="-342900"/>
            <a:r>
              <a:rPr lang="de-DE" dirty="0">
                <a:latin typeface="Aptos" panose="020B0004020202020204" pitchFamily="34" charset="0"/>
              </a:rPr>
              <a:t>Individual </a:t>
            </a:r>
            <a:r>
              <a:rPr lang="de-DE" dirty="0" err="1">
                <a:latin typeface="Aptos" panose="020B0004020202020204" pitchFamily="34" charset="0"/>
              </a:rPr>
              <a:t>criterion</a:t>
            </a:r>
            <a:r>
              <a:rPr lang="de-DE" dirty="0">
                <a:latin typeface="Aptos" panose="020B0004020202020204" pitchFamily="34" charset="0"/>
              </a:rPr>
              <a:t>: Exclusion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exploitative</a:t>
            </a:r>
            <a:r>
              <a:rPr lang="de-DE" dirty="0">
                <a:latin typeface="Aptos" panose="020B0004020202020204" pitchFamily="34" charset="0"/>
              </a:rPr>
              <a:t> </a:t>
            </a:r>
            <a:r>
              <a:rPr lang="de-DE" dirty="0" err="1">
                <a:latin typeface="Aptos" panose="020B0004020202020204" pitchFamily="34" charset="0"/>
              </a:rPr>
              <a:t>child</a:t>
            </a:r>
            <a:r>
              <a:rPr lang="de-DE" dirty="0">
                <a:latin typeface="Aptos" panose="020B0004020202020204" pitchFamily="34" charset="0"/>
              </a:rPr>
              <a:t> </a:t>
            </a:r>
            <a:r>
              <a:rPr lang="de-DE" dirty="0" err="1">
                <a:latin typeface="Aptos" panose="020B0004020202020204" pitchFamily="34" charset="0"/>
              </a:rPr>
              <a:t>labour</a:t>
            </a:r>
            <a:r>
              <a:rPr lang="de-DE" dirty="0">
                <a:latin typeface="Aptos" panose="020B0004020202020204" pitchFamily="34" charset="0"/>
              </a:rPr>
              <a:t> </a:t>
            </a:r>
            <a:r>
              <a:rPr lang="de-DE" dirty="0" err="1">
                <a:latin typeface="Aptos" panose="020B0004020202020204" pitchFamily="34" charset="0"/>
              </a:rPr>
              <a:t>according</a:t>
            </a:r>
            <a:r>
              <a:rPr lang="de-DE" dirty="0">
                <a:latin typeface="Aptos" panose="020B0004020202020204" pitchFamily="34" charset="0"/>
              </a:rPr>
              <a:t> </a:t>
            </a:r>
            <a:r>
              <a:rPr lang="de-DE" dirty="0" err="1">
                <a:latin typeface="Aptos" panose="020B0004020202020204" pitchFamily="34" charset="0"/>
              </a:rPr>
              <a:t>to</a:t>
            </a:r>
            <a:r>
              <a:rPr lang="de-DE" dirty="0">
                <a:latin typeface="Aptos" panose="020B0004020202020204" pitchFamily="34" charset="0"/>
              </a:rPr>
              <a:t> ILO 182 (</a:t>
            </a:r>
            <a:r>
              <a:rPr lang="de-DE" dirty="0" err="1">
                <a:latin typeface="Aptos" panose="020B0004020202020204" pitchFamily="34" charset="0"/>
              </a:rPr>
              <a:t>from</a:t>
            </a:r>
            <a:r>
              <a:rPr lang="de-DE" dirty="0">
                <a:latin typeface="Aptos" panose="020B0004020202020204" pitchFamily="34" charset="0"/>
              </a:rPr>
              <a:t> Fairtrade </a:t>
            </a:r>
            <a:r>
              <a:rPr lang="de-DE" dirty="0" err="1">
                <a:latin typeface="Aptos" panose="020B0004020202020204" pitchFamily="34" charset="0"/>
              </a:rPr>
              <a:t>label</a:t>
            </a:r>
            <a:r>
              <a:rPr lang="de-DE" dirty="0">
                <a:latin typeface="Aptos" panose="020B0004020202020204" pitchFamily="34" charset="0"/>
              </a:rPr>
              <a:t>) </a:t>
            </a:r>
            <a:endParaRPr dirty="0">
              <a:latin typeface="Aptos" panose="020B0004020202020204" pitchFamily="34" charset="0"/>
            </a:endParaRPr>
          </a:p>
        </p:txBody>
      </p:sp>
      <p:pic>
        <p:nvPicPr>
          <p:cNvPr id="315" name="Google Shape;315;p50"/>
          <p:cNvPicPr preferRelativeResize="0"/>
          <p:nvPr/>
        </p:nvPicPr>
        <p:blipFill rotWithShape="1">
          <a:blip r:embed="rId3">
            <a:alphaModFix/>
          </a:blip>
          <a:srcRect/>
          <a:stretch/>
        </p:blipFill>
        <p:spPr>
          <a:xfrm>
            <a:off x="8120813" y="4868866"/>
            <a:ext cx="1275456" cy="1530547"/>
          </a:xfrm>
          <a:prstGeom prst="rect">
            <a:avLst/>
          </a:prstGeom>
          <a:noFill/>
          <a:ln>
            <a:noFill/>
          </a:ln>
        </p:spPr>
      </p:pic>
      <p:pic>
        <p:nvPicPr>
          <p:cNvPr id="316" name="Google Shape;316;p50"/>
          <p:cNvPicPr preferRelativeResize="0"/>
          <p:nvPr/>
        </p:nvPicPr>
        <p:blipFill rotWithShape="1">
          <a:blip r:embed="rId4">
            <a:alphaModFix/>
          </a:blip>
          <a:srcRect/>
          <a:stretch/>
        </p:blipFill>
        <p:spPr>
          <a:xfrm>
            <a:off x="10431255" y="3403485"/>
            <a:ext cx="1407790" cy="1465381"/>
          </a:xfrm>
          <a:prstGeom prst="rect">
            <a:avLst/>
          </a:prstGeom>
          <a:noFill/>
          <a:ln>
            <a:noFill/>
          </a:ln>
        </p:spPr>
      </p:pic>
      <p:pic>
        <p:nvPicPr>
          <p:cNvPr id="317" name="Google Shape;317;p50"/>
          <p:cNvPicPr preferRelativeResize="0"/>
          <p:nvPr/>
        </p:nvPicPr>
        <p:blipFill rotWithShape="1">
          <a:blip r:embed="rId5">
            <a:alphaModFix/>
          </a:blip>
          <a:srcRect/>
          <a:stretch/>
        </p:blipFill>
        <p:spPr>
          <a:xfrm>
            <a:off x="7691427" y="1783079"/>
            <a:ext cx="1891936" cy="1174992"/>
          </a:xfrm>
          <a:prstGeom prst="rect">
            <a:avLst/>
          </a:prstGeom>
          <a:noFill/>
          <a:ln>
            <a:noFill/>
          </a:ln>
        </p:spPr>
      </p:pic>
      <p:pic>
        <p:nvPicPr>
          <p:cNvPr id="318" name="Google Shape;318;p50"/>
          <p:cNvPicPr preferRelativeResize="0"/>
          <p:nvPr/>
        </p:nvPicPr>
        <p:blipFill rotWithShape="1">
          <a:blip r:embed="rId6">
            <a:alphaModFix/>
          </a:blip>
          <a:srcRect/>
          <a:stretch/>
        </p:blipFill>
        <p:spPr>
          <a:xfrm>
            <a:off x="8120813" y="3403485"/>
            <a:ext cx="1033163" cy="1212843"/>
          </a:xfrm>
          <a:prstGeom prst="rect">
            <a:avLst/>
          </a:prstGeom>
          <a:noFill/>
          <a:ln>
            <a:noFill/>
          </a:ln>
        </p:spPr>
      </p:pic>
      <p:pic>
        <p:nvPicPr>
          <p:cNvPr id="319" name="Google Shape;319;p50" descr="EU-Bio-Logo.jpg"/>
          <p:cNvPicPr preferRelativeResize="0"/>
          <p:nvPr/>
        </p:nvPicPr>
        <p:blipFill rotWithShape="1">
          <a:blip r:embed="rId7">
            <a:alphaModFix/>
          </a:blip>
          <a:srcRect/>
          <a:stretch/>
        </p:blipFill>
        <p:spPr>
          <a:xfrm>
            <a:off x="10309683" y="1858238"/>
            <a:ext cx="1529362" cy="102467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594359" y="420800"/>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Use </a:t>
            </a:r>
            <a:r>
              <a:rPr lang="de-DE" dirty="0" err="1">
                <a:latin typeface="Aptos Serif" panose="02020604070405020304" pitchFamily="18" charset="0"/>
                <a:cs typeface="Aptos Serif" panose="02020604070405020304" pitchFamily="18" charset="0"/>
              </a:rPr>
              <a:t>of</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labels</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for</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verifying</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compliance</a:t>
            </a:r>
            <a:endParaRPr dirty="0">
              <a:latin typeface="Aptos Serif" panose="02020604070405020304" pitchFamily="18" charset="0"/>
              <a:cs typeface="Aptos Serif" panose="02020604070405020304" pitchFamily="18" charset="0"/>
            </a:endParaRPr>
          </a:p>
        </p:txBody>
      </p:sp>
      <p:sp>
        <p:nvSpPr>
          <p:cNvPr id="326" name="Google Shape;326;p51"/>
          <p:cNvSpPr txBox="1">
            <a:spLocks noGrp="1"/>
          </p:cNvSpPr>
          <p:nvPr>
            <p:ph type="body" idx="1"/>
          </p:nvPr>
        </p:nvSpPr>
        <p:spPr>
          <a:xfrm>
            <a:off x="594359" y="2281918"/>
            <a:ext cx="7097068"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de-DE" sz="2000" dirty="0" err="1">
                <a:latin typeface="Aptos" panose="020B0004020202020204" pitchFamily="34" charset="0"/>
              </a:rPr>
              <a:t>Certification</a:t>
            </a:r>
            <a:r>
              <a:rPr lang="de-DE" sz="2000" dirty="0">
                <a:latin typeface="Aptos" panose="020B0004020202020204" pitchFamily="34" charset="0"/>
              </a:rPr>
              <a:t> </a:t>
            </a:r>
            <a:r>
              <a:rPr lang="de-DE" sz="2000" dirty="0" err="1">
                <a:latin typeface="Aptos" panose="020B0004020202020204" pitchFamily="34" charset="0"/>
              </a:rPr>
              <a:t>with</a:t>
            </a:r>
            <a:r>
              <a:rPr lang="de-DE" sz="2000" dirty="0">
                <a:latin typeface="Aptos" panose="020B0004020202020204" pitchFamily="34" charset="0"/>
              </a:rPr>
              <a:t> </a:t>
            </a:r>
            <a:r>
              <a:rPr lang="de-DE" sz="2000" dirty="0" err="1">
                <a:latin typeface="Aptos" panose="020B0004020202020204" pitchFamily="34" charset="0"/>
              </a:rPr>
              <a:t>label</a:t>
            </a:r>
            <a:r>
              <a:rPr lang="de-DE" sz="2000" dirty="0">
                <a:latin typeface="Aptos" panose="020B0004020202020204" pitchFamily="34" charset="0"/>
              </a:rPr>
              <a:t> </a:t>
            </a:r>
            <a:r>
              <a:rPr lang="de-DE" sz="2000" dirty="0" err="1">
                <a:latin typeface="Aptos" panose="020B0004020202020204" pitchFamily="34" charset="0"/>
              </a:rPr>
              <a:t>as</a:t>
            </a:r>
            <a:r>
              <a:rPr lang="de-DE" sz="2000" dirty="0">
                <a:latin typeface="Aptos" panose="020B0004020202020204" pitchFamily="34" charset="0"/>
              </a:rPr>
              <a:t> </a:t>
            </a:r>
            <a:r>
              <a:rPr lang="de-DE" sz="2000" dirty="0" err="1">
                <a:latin typeface="Aptos" panose="020B0004020202020204" pitchFamily="34" charset="0"/>
              </a:rPr>
              <a:t>proof</a:t>
            </a:r>
            <a:r>
              <a:rPr lang="de-DE" sz="2000" dirty="0">
                <a:latin typeface="Aptos" panose="020B0004020202020204" pitchFamily="34" charset="0"/>
              </a:rPr>
              <a:t> </a:t>
            </a:r>
            <a:r>
              <a:rPr lang="de-DE" sz="2000" dirty="0" err="1">
                <a:latin typeface="Aptos" panose="020B0004020202020204" pitchFamily="34" charset="0"/>
              </a:rPr>
              <a:t>of</a:t>
            </a:r>
            <a:r>
              <a:rPr lang="de-DE" sz="2000" dirty="0">
                <a:latin typeface="Aptos" panose="020B0004020202020204" pitchFamily="34" charset="0"/>
              </a:rPr>
              <a:t> </a:t>
            </a:r>
            <a:r>
              <a:rPr lang="de-DE" sz="2000" dirty="0" err="1">
                <a:latin typeface="Aptos" panose="020B0004020202020204" pitchFamily="34" charset="0"/>
              </a:rPr>
              <a:t>compliance</a:t>
            </a:r>
            <a:r>
              <a:rPr lang="de-DE" sz="2000" dirty="0">
                <a:latin typeface="Aptos" panose="020B0004020202020204" pitchFamily="34" charset="0"/>
              </a:rPr>
              <a:t> </a:t>
            </a:r>
            <a:r>
              <a:rPr lang="de-DE" sz="2000" dirty="0" err="1">
                <a:latin typeface="Aptos" panose="020B0004020202020204" pitchFamily="34" charset="0"/>
              </a:rPr>
              <a:t>with</a:t>
            </a:r>
            <a:r>
              <a:rPr lang="de-DE" sz="2000" dirty="0">
                <a:latin typeface="Aptos" panose="020B0004020202020204" pitchFamily="34" charset="0"/>
              </a:rPr>
              <a:t> </a:t>
            </a:r>
            <a:r>
              <a:rPr lang="de-DE" sz="2000" dirty="0" err="1">
                <a:latin typeface="Aptos" panose="020B0004020202020204" pitchFamily="34" charset="0"/>
              </a:rPr>
              <a:t>criteria</a:t>
            </a:r>
            <a:endParaRPr sz="2000"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sz="2000" dirty="0" err="1">
                <a:latin typeface="Aptos" panose="020B0004020202020204" pitchFamily="34" charset="0"/>
              </a:rPr>
              <a:t>Equivalent</a:t>
            </a:r>
            <a:r>
              <a:rPr lang="de-DE" sz="2000" dirty="0">
                <a:latin typeface="Aptos" panose="020B0004020202020204" pitchFamily="34" charset="0"/>
              </a:rPr>
              <a:t> </a:t>
            </a:r>
            <a:r>
              <a:rPr lang="de-DE" sz="2000" dirty="0" err="1">
                <a:latin typeface="Aptos" panose="020B0004020202020204" pitchFamily="34" charset="0"/>
              </a:rPr>
              <a:t>evidence</a:t>
            </a:r>
            <a:r>
              <a:rPr lang="de-DE" sz="2000" dirty="0">
                <a:latin typeface="Aptos" panose="020B0004020202020204" pitchFamily="34" charset="0"/>
              </a:rPr>
              <a:t> </a:t>
            </a:r>
            <a:r>
              <a:rPr lang="de-DE" sz="2000" dirty="0" err="1">
                <a:latin typeface="Aptos" panose="020B0004020202020204" pitchFamily="34" charset="0"/>
              </a:rPr>
              <a:t>must</a:t>
            </a:r>
            <a:r>
              <a:rPr lang="de-DE" sz="2000" dirty="0">
                <a:latin typeface="Aptos" panose="020B0004020202020204" pitchFamily="34" charset="0"/>
              </a:rPr>
              <a:t> </a:t>
            </a:r>
            <a:r>
              <a:rPr lang="de-DE" sz="2000" dirty="0" err="1">
                <a:latin typeface="Aptos" panose="020B0004020202020204" pitchFamily="34" charset="0"/>
              </a:rPr>
              <a:t>be</a:t>
            </a:r>
            <a:r>
              <a:rPr lang="de-DE" sz="2000" dirty="0">
                <a:latin typeface="Aptos" panose="020B0004020202020204" pitchFamily="34" charset="0"/>
              </a:rPr>
              <a:t> </a:t>
            </a:r>
            <a:r>
              <a:rPr lang="de-DE" sz="2000" dirty="0" err="1">
                <a:latin typeface="Aptos" panose="020B0004020202020204" pitchFamily="34" charset="0"/>
              </a:rPr>
              <a:t>accepted</a:t>
            </a:r>
            <a:r>
              <a:rPr lang="de-DE" sz="2000" dirty="0">
                <a:latin typeface="Aptos" panose="020B0004020202020204" pitchFamily="34" charset="0"/>
              </a:rPr>
              <a:t> </a:t>
            </a:r>
            <a:endParaRPr sz="2000" dirty="0">
              <a:latin typeface="Aptos" panose="020B0004020202020204" pitchFamily="34" charset="0"/>
            </a:endParaRPr>
          </a:p>
          <a:p>
            <a:pPr marL="1028700" lvl="1" indent="-342900"/>
            <a:r>
              <a:rPr lang="de-DE" sz="1800" dirty="0" err="1">
                <a:latin typeface="Aptos" panose="020B0004020202020204" pitchFamily="34" charset="0"/>
              </a:rPr>
              <a:t>Equivalent</a:t>
            </a:r>
            <a:r>
              <a:rPr lang="de-DE" sz="1800" dirty="0">
                <a:latin typeface="Aptos" panose="020B0004020202020204" pitchFamily="34" charset="0"/>
              </a:rPr>
              <a:t> </a:t>
            </a:r>
            <a:r>
              <a:rPr lang="de-DE" sz="1800" dirty="0" err="1">
                <a:latin typeface="Aptos" panose="020B0004020202020204" pitchFamily="34" charset="0"/>
              </a:rPr>
              <a:t>label</a:t>
            </a:r>
            <a:r>
              <a:rPr lang="de-DE" sz="1800" dirty="0">
                <a:latin typeface="Aptos" panose="020B0004020202020204" pitchFamily="34" charset="0"/>
              </a:rPr>
              <a:t> </a:t>
            </a:r>
            <a:endParaRPr sz="1800" dirty="0">
              <a:latin typeface="Aptos" panose="020B0004020202020204" pitchFamily="34" charset="0"/>
            </a:endParaRPr>
          </a:p>
          <a:p>
            <a:pPr marL="1028700" lvl="1" indent="-342900"/>
            <a:r>
              <a:rPr lang="de-DE" sz="1800" dirty="0">
                <a:latin typeface="Aptos" panose="020B0004020202020204" pitchFamily="34" charset="0"/>
              </a:rPr>
              <a:t>Compliance </a:t>
            </a:r>
            <a:r>
              <a:rPr lang="de-DE" sz="1800" dirty="0" err="1">
                <a:latin typeface="Aptos" panose="020B0004020202020204" pitchFamily="34" charset="0"/>
              </a:rPr>
              <a:t>with</a:t>
            </a:r>
            <a:r>
              <a:rPr lang="de-DE" sz="1800" dirty="0">
                <a:latin typeface="Aptos" panose="020B0004020202020204" pitchFamily="34" charset="0"/>
              </a:rPr>
              <a:t> </a:t>
            </a:r>
            <a:r>
              <a:rPr lang="de-DE" sz="1800" dirty="0" err="1">
                <a:latin typeface="Aptos" panose="020B0004020202020204" pitchFamily="34" charset="0"/>
              </a:rPr>
              <a:t>the</a:t>
            </a:r>
            <a:r>
              <a:rPr lang="de-DE" sz="1800" dirty="0">
                <a:latin typeface="Aptos" panose="020B0004020202020204" pitchFamily="34" charset="0"/>
              </a:rPr>
              <a:t> </a:t>
            </a:r>
            <a:r>
              <a:rPr lang="de-DE" sz="1800" dirty="0" err="1">
                <a:latin typeface="Aptos" panose="020B0004020202020204" pitchFamily="34" charset="0"/>
              </a:rPr>
              <a:t>criteria</a:t>
            </a:r>
            <a:r>
              <a:rPr lang="de-DE" sz="1800" dirty="0">
                <a:latin typeface="Aptos" panose="020B0004020202020204" pitchFamily="34" charset="0"/>
              </a:rPr>
              <a:t> </a:t>
            </a:r>
            <a:r>
              <a:rPr lang="de-DE" sz="1800" dirty="0" err="1">
                <a:latin typeface="Aptos" panose="020B0004020202020204" pitchFamily="34" charset="0"/>
              </a:rPr>
              <a:t>by</a:t>
            </a:r>
            <a:r>
              <a:rPr lang="de-DE" sz="1800" dirty="0">
                <a:latin typeface="Aptos" panose="020B0004020202020204" pitchFamily="34" charset="0"/>
              </a:rPr>
              <a:t> </a:t>
            </a:r>
            <a:r>
              <a:rPr lang="de-DE" sz="1800" dirty="0" err="1">
                <a:latin typeface="Aptos" panose="020B0004020202020204" pitchFamily="34" charset="0"/>
              </a:rPr>
              <a:t>other</a:t>
            </a:r>
            <a:r>
              <a:rPr lang="de-DE" sz="1800" dirty="0">
                <a:latin typeface="Aptos" panose="020B0004020202020204" pitchFamily="34" charset="0"/>
              </a:rPr>
              <a:t> </a:t>
            </a:r>
            <a:r>
              <a:rPr lang="de-DE" sz="1800" dirty="0" err="1">
                <a:latin typeface="Aptos" panose="020B0004020202020204" pitchFamily="34" charset="0"/>
              </a:rPr>
              <a:t>means</a:t>
            </a:r>
            <a:r>
              <a:rPr lang="de-DE" sz="1800" dirty="0">
                <a:latin typeface="Aptos" panose="020B0004020202020204" pitchFamily="34" charset="0"/>
              </a:rPr>
              <a:t> (</a:t>
            </a:r>
            <a:r>
              <a:rPr lang="de-DE" sz="1800" dirty="0" err="1">
                <a:latin typeface="Aptos" panose="020B0004020202020204" pitchFamily="34" charset="0"/>
              </a:rPr>
              <a:t>technical</a:t>
            </a:r>
            <a:r>
              <a:rPr lang="de-DE" sz="1800" dirty="0">
                <a:latin typeface="Aptos" panose="020B0004020202020204" pitchFamily="34" charset="0"/>
              </a:rPr>
              <a:t> </a:t>
            </a:r>
            <a:r>
              <a:rPr lang="de-DE" sz="1800" dirty="0" err="1">
                <a:latin typeface="Aptos" panose="020B0004020202020204" pitchFamily="34" charset="0"/>
              </a:rPr>
              <a:t>data</a:t>
            </a:r>
            <a:r>
              <a:rPr lang="de-DE" sz="1800" dirty="0">
                <a:latin typeface="Aptos" panose="020B0004020202020204" pitchFamily="34" charset="0"/>
              </a:rPr>
              <a:t> </a:t>
            </a:r>
            <a:r>
              <a:rPr lang="de-DE" sz="1800" dirty="0" err="1">
                <a:latin typeface="Aptos" panose="020B0004020202020204" pitchFamily="34" charset="0"/>
              </a:rPr>
              <a:t>sheets</a:t>
            </a:r>
            <a:r>
              <a:rPr lang="de-DE" sz="1800" dirty="0">
                <a:latin typeface="Aptos" panose="020B0004020202020204" pitchFamily="34" charset="0"/>
              </a:rPr>
              <a:t>)</a:t>
            </a:r>
            <a:endParaRPr sz="1800"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sz="2000" dirty="0">
                <a:latin typeface="Aptos" panose="020B0004020202020204" pitchFamily="34" charset="0"/>
              </a:rPr>
              <a:t>Proof </a:t>
            </a:r>
            <a:r>
              <a:rPr lang="de-DE" sz="2000" dirty="0" err="1">
                <a:latin typeface="Aptos" panose="020B0004020202020204" pitchFamily="34" charset="0"/>
              </a:rPr>
              <a:t>of</a:t>
            </a:r>
            <a:r>
              <a:rPr lang="de-DE" sz="2000" dirty="0">
                <a:latin typeface="Aptos" panose="020B0004020202020204" pitchFamily="34" charset="0"/>
              </a:rPr>
              <a:t> </a:t>
            </a:r>
            <a:r>
              <a:rPr lang="de-DE" sz="2000" dirty="0" err="1">
                <a:latin typeface="Aptos" panose="020B0004020202020204" pitchFamily="34" charset="0"/>
              </a:rPr>
              <a:t>equivalence</a:t>
            </a:r>
            <a:r>
              <a:rPr lang="de-DE" sz="2000" dirty="0">
                <a:latin typeface="Aptos" panose="020B0004020202020204" pitchFamily="34" charset="0"/>
              </a:rPr>
              <a:t> </a:t>
            </a:r>
            <a:r>
              <a:rPr lang="de-DE" sz="2000" dirty="0" err="1">
                <a:latin typeface="Aptos" panose="020B0004020202020204" pitchFamily="34" charset="0"/>
              </a:rPr>
              <a:t>by</a:t>
            </a:r>
            <a:r>
              <a:rPr lang="de-DE" sz="2000" dirty="0">
                <a:latin typeface="Aptos" panose="020B0004020202020204" pitchFamily="34" charset="0"/>
              </a:rPr>
              <a:t> </a:t>
            </a:r>
            <a:r>
              <a:rPr lang="de-DE" sz="2000" dirty="0" err="1">
                <a:latin typeface="Aptos" panose="020B0004020202020204" pitchFamily="34" charset="0"/>
              </a:rPr>
              <a:t>the</a:t>
            </a:r>
            <a:r>
              <a:rPr lang="de-DE" sz="2000" dirty="0">
                <a:latin typeface="Aptos" panose="020B0004020202020204" pitchFamily="34" charset="0"/>
              </a:rPr>
              <a:t> </a:t>
            </a:r>
            <a:r>
              <a:rPr lang="de-DE" sz="2000" dirty="0" err="1">
                <a:latin typeface="Aptos" panose="020B0004020202020204" pitchFamily="34" charset="0"/>
              </a:rPr>
              <a:t>bidder</a:t>
            </a:r>
            <a:r>
              <a:rPr lang="de-DE" sz="2000" dirty="0">
                <a:latin typeface="Aptos" panose="020B0004020202020204" pitchFamily="34" charset="0"/>
              </a:rPr>
              <a:t> </a:t>
            </a:r>
            <a:endParaRPr sz="2000" dirty="0">
              <a:latin typeface="Aptos" panose="020B0004020202020204" pitchFamily="34" charset="0"/>
            </a:endParaRPr>
          </a:p>
          <a:p>
            <a:pPr marL="1028700" lvl="1" indent="-342900"/>
            <a:r>
              <a:rPr lang="de-DE" sz="1800" dirty="0" err="1">
                <a:latin typeface="Aptos" panose="020B0004020202020204" pitchFamily="34" charset="0"/>
              </a:rPr>
              <a:t>Tendering</a:t>
            </a:r>
            <a:r>
              <a:rPr lang="de-DE" sz="1800" dirty="0">
                <a:latin typeface="Aptos" panose="020B0004020202020204" pitchFamily="34" charset="0"/>
              </a:rPr>
              <a:t> </a:t>
            </a:r>
            <a:r>
              <a:rPr lang="de-DE" sz="1800" dirty="0" err="1">
                <a:latin typeface="Aptos" panose="020B0004020202020204" pitchFamily="34" charset="0"/>
              </a:rPr>
              <a:t>authority</a:t>
            </a:r>
            <a:r>
              <a:rPr lang="de-DE" sz="1800" dirty="0">
                <a:latin typeface="Aptos" panose="020B0004020202020204" pitchFamily="34" charset="0"/>
              </a:rPr>
              <a:t> </a:t>
            </a:r>
            <a:r>
              <a:rPr lang="de-DE" sz="1800" dirty="0" err="1">
                <a:latin typeface="Aptos" panose="020B0004020202020204" pitchFamily="34" charset="0"/>
              </a:rPr>
              <a:t>can</a:t>
            </a:r>
            <a:r>
              <a:rPr lang="de-DE" sz="1800" dirty="0">
                <a:latin typeface="Aptos" panose="020B0004020202020204" pitchFamily="34" charset="0"/>
              </a:rPr>
              <a:t> </a:t>
            </a:r>
            <a:r>
              <a:rPr lang="de-DE" sz="1800" dirty="0" err="1">
                <a:latin typeface="Aptos" panose="020B0004020202020204" pitchFamily="34" charset="0"/>
              </a:rPr>
              <a:t>determine</a:t>
            </a:r>
            <a:r>
              <a:rPr lang="de-DE" sz="1800" dirty="0">
                <a:latin typeface="Aptos" panose="020B0004020202020204" pitchFamily="34" charset="0"/>
              </a:rPr>
              <a:t> </a:t>
            </a:r>
            <a:r>
              <a:rPr lang="de-DE" sz="1800" dirty="0" err="1">
                <a:latin typeface="Aptos" panose="020B0004020202020204" pitchFamily="34" charset="0"/>
              </a:rPr>
              <a:t>when</a:t>
            </a:r>
            <a:r>
              <a:rPr lang="de-DE" sz="1800" dirty="0">
                <a:latin typeface="Aptos" panose="020B0004020202020204" pitchFamily="34" charset="0"/>
              </a:rPr>
              <a:t> </a:t>
            </a:r>
            <a:r>
              <a:rPr lang="de-DE" sz="1800" dirty="0" err="1">
                <a:latin typeface="Aptos" panose="020B0004020202020204" pitchFamily="34" charset="0"/>
              </a:rPr>
              <a:t>proof</a:t>
            </a:r>
            <a:r>
              <a:rPr lang="de-DE" sz="1800" dirty="0">
                <a:latin typeface="Aptos" panose="020B0004020202020204" pitchFamily="34" charset="0"/>
              </a:rPr>
              <a:t> </a:t>
            </a:r>
            <a:r>
              <a:rPr lang="de-DE" sz="1800" dirty="0" err="1">
                <a:latin typeface="Aptos" panose="020B0004020202020204" pitchFamily="34" charset="0"/>
              </a:rPr>
              <a:t>is</a:t>
            </a:r>
            <a:r>
              <a:rPr lang="de-DE" sz="1800" dirty="0">
                <a:latin typeface="Aptos" panose="020B0004020202020204" pitchFamily="34" charset="0"/>
              </a:rPr>
              <a:t> </a:t>
            </a:r>
            <a:r>
              <a:rPr lang="de-DE" sz="1800" dirty="0" err="1">
                <a:latin typeface="Aptos" panose="020B0004020202020204" pitchFamily="34" charset="0"/>
              </a:rPr>
              <a:t>equivalent</a:t>
            </a:r>
            <a:r>
              <a:rPr lang="de-DE" sz="1800" dirty="0">
                <a:latin typeface="Aptos" panose="020B0004020202020204" pitchFamily="34" charset="0"/>
              </a:rPr>
              <a:t> </a:t>
            </a:r>
            <a:endParaRPr sz="1800" dirty="0">
              <a:latin typeface="Aptos" panose="020B0004020202020204" pitchFamily="34" charset="0"/>
            </a:endParaRPr>
          </a:p>
        </p:txBody>
      </p:sp>
      <p:pic>
        <p:nvPicPr>
          <p:cNvPr id="327" name="Google Shape;327;p51"/>
          <p:cNvPicPr preferRelativeResize="0"/>
          <p:nvPr/>
        </p:nvPicPr>
        <p:blipFill rotWithShape="1">
          <a:blip r:embed="rId3">
            <a:alphaModFix/>
          </a:blip>
          <a:srcRect/>
          <a:stretch/>
        </p:blipFill>
        <p:spPr>
          <a:xfrm>
            <a:off x="10431255" y="3403485"/>
            <a:ext cx="1407790" cy="1465381"/>
          </a:xfrm>
          <a:prstGeom prst="rect">
            <a:avLst/>
          </a:prstGeom>
          <a:noFill/>
          <a:ln>
            <a:noFill/>
          </a:ln>
        </p:spPr>
      </p:pic>
      <p:pic>
        <p:nvPicPr>
          <p:cNvPr id="328" name="Google Shape;328;p51"/>
          <p:cNvPicPr preferRelativeResize="0"/>
          <p:nvPr/>
        </p:nvPicPr>
        <p:blipFill rotWithShape="1">
          <a:blip r:embed="rId4">
            <a:alphaModFix/>
          </a:blip>
          <a:srcRect/>
          <a:stretch/>
        </p:blipFill>
        <p:spPr>
          <a:xfrm>
            <a:off x="7691427" y="1783079"/>
            <a:ext cx="1891936" cy="1174992"/>
          </a:xfrm>
          <a:prstGeom prst="rect">
            <a:avLst/>
          </a:prstGeom>
          <a:noFill/>
          <a:ln>
            <a:noFill/>
          </a:ln>
        </p:spPr>
      </p:pic>
      <p:pic>
        <p:nvPicPr>
          <p:cNvPr id="329" name="Google Shape;329;p51"/>
          <p:cNvPicPr preferRelativeResize="0"/>
          <p:nvPr/>
        </p:nvPicPr>
        <p:blipFill rotWithShape="1">
          <a:blip r:embed="rId5">
            <a:alphaModFix/>
          </a:blip>
          <a:srcRect/>
          <a:stretch/>
        </p:blipFill>
        <p:spPr>
          <a:xfrm>
            <a:off x="8120813" y="3403485"/>
            <a:ext cx="1033163" cy="1212843"/>
          </a:xfrm>
          <a:prstGeom prst="rect">
            <a:avLst/>
          </a:prstGeom>
          <a:noFill/>
          <a:ln>
            <a:noFill/>
          </a:ln>
        </p:spPr>
      </p:pic>
      <p:pic>
        <p:nvPicPr>
          <p:cNvPr id="330" name="Google Shape;330;p51" descr="EU-Bio-Logo.jpg"/>
          <p:cNvPicPr preferRelativeResize="0"/>
          <p:nvPr/>
        </p:nvPicPr>
        <p:blipFill rotWithShape="1">
          <a:blip r:embed="rId6">
            <a:alphaModFix/>
          </a:blip>
          <a:srcRect/>
          <a:stretch/>
        </p:blipFill>
        <p:spPr>
          <a:xfrm>
            <a:off x="10309683" y="1858238"/>
            <a:ext cx="1529362" cy="1024673"/>
          </a:xfrm>
          <a:prstGeom prst="rect">
            <a:avLst/>
          </a:prstGeom>
          <a:noFill/>
          <a:ln>
            <a:noFill/>
          </a:ln>
        </p:spPr>
      </p:pic>
      <p:pic>
        <p:nvPicPr>
          <p:cNvPr id="331" name="Google Shape;331;p51"/>
          <p:cNvPicPr preferRelativeResize="0"/>
          <p:nvPr/>
        </p:nvPicPr>
        <p:blipFill rotWithShape="1">
          <a:blip r:embed="rId7">
            <a:alphaModFix/>
          </a:blip>
          <a:srcRect/>
          <a:stretch/>
        </p:blipFill>
        <p:spPr>
          <a:xfrm>
            <a:off x="8120813" y="4868866"/>
            <a:ext cx="1275456" cy="153054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2"/>
          <p:cNvSpPr txBox="1">
            <a:spLocks noGrp="1"/>
          </p:cNvSpPr>
          <p:nvPr>
            <p:ph type="title"/>
          </p:nvPr>
        </p:nvSpPr>
        <p:spPr>
          <a:xfrm>
            <a:off x="594358" y="389269"/>
            <a:ext cx="7761365"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Environmental </a:t>
            </a:r>
            <a:r>
              <a:rPr lang="de-DE" dirty="0" err="1">
                <a:latin typeface="Aptos Serif" panose="02020604070405020304" pitchFamily="18" charset="0"/>
                <a:cs typeface="Aptos Serif" panose="02020604070405020304" pitchFamily="18" charset="0"/>
              </a:rPr>
              <a:t>management</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as</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selection</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criterion</a:t>
            </a:r>
            <a:endParaRPr dirty="0">
              <a:latin typeface="Aptos Serif" panose="02020604070405020304" pitchFamily="18" charset="0"/>
              <a:cs typeface="Aptos Serif" panose="02020604070405020304" pitchFamily="18" charset="0"/>
            </a:endParaRPr>
          </a:p>
        </p:txBody>
      </p:sp>
      <p:sp>
        <p:nvSpPr>
          <p:cNvPr id="338" name="Google Shape;338;p52"/>
          <p:cNvSpPr txBox="1">
            <a:spLocks noGrp="1"/>
          </p:cNvSpPr>
          <p:nvPr>
            <p:ph type="body" idx="1"/>
          </p:nvPr>
        </p:nvSpPr>
        <p:spPr>
          <a:xfrm>
            <a:off x="431719" y="2111230"/>
            <a:ext cx="7761364" cy="4094498"/>
          </a:xfrm>
          <a:prstGeom prst="rect">
            <a:avLst/>
          </a:prstGeom>
          <a:noFill/>
          <a:ln>
            <a:noFill/>
          </a:ln>
        </p:spPr>
        <p:txBody>
          <a:bodyPr spcFirstLastPara="1" wrap="square" lIns="0" tIns="228600" rIns="0" bIns="0" anchor="t" anchorCtr="0">
            <a:normAutofit fontScale="70000" lnSpcReduction="20000"/>
          </a:bodyPr>
          <a:lstStyle/>
          <a:p>
            <a:pPr marL="571500" lvl="0" indent="-342900" algn="l" rtl="0">
              <a:lnSpc>
                <a:spcPct val="120000"/>
              </a:lnSpc>
              <a:spcBef>
                <a:spcPts val="2200"/>
              </a:spcBef>
              <a:spcAft>
                <a:spcPts val="0"/>
              </a:spcAft>
              <a:buSzPct val="160000"/>
              <a:buFont typeface="Arial" panose="020B0604020202020204" pitchFamily="34" charset="0"/>
              <a:buChar char="•"/>
            </a:pPr>
            <a:r>
              <a:rPr lang="de-DE" sz="2400" b="0" dirty="0">
                <a:solidFill>
                  <a:schemeClr val="tx1">
                    <a:lumMod val="75000"/>
                    <a:lumOff val="25000"/>
                  </a:schemeClr>
                </a:solidFill>
                <a:latin typeface="Aptos" panose="020B0004020202020204" pitchFamily="34" charset="0"/>
              </a:rPr>
              <a:t>Requirements </a:t>
            </a:r>
            <a:r>
              <a:rPr lang="de-DE" sz="2400" b="0" dirty="0" err="1">
                <a:solidFill>
                  <a:schemeClr val="tx1">
                    <a:lumMod val="75000"/>
                    <a:lumOff val="25000"/>
                  </a:schemeClr>
                </a:solidFill>
                <a:latin typeface="Aptos" panose="020B0004020202020204" pitchFamily="34" charset="0"/>
              </a:rPr>
              <a:t>for</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the</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technical</a:t>
            </a:r>
            <a:r>
              <a:rPr lang="de-DE" sz="2400" b="0" dirty="0">
                <a:solidFill>
                  <a:schemeClr val="tx1">
                    <a:lumMod val="75000"/>
                    <a:lumOff val="25000"/>
                  </a:schemeClr>
                </a:solidFill>
                <a:latin typeface="Aptos" panose="020B0004020202020204" pitchFamily="34" charset="0"/>
              </a:rPr>
              <a:t> and professional </a:t>
            </a:r>
            <a:r>
              <a:rPr lang="de-DE" sz="2400" b="0" dirty="0" err="1">
                <a:solidFill>
                  <a:schemeClr val="tx1">
                    <a:lumMod val="75000"/>
                    <a:lumOff val="25000"/>
                  </a:schemeClr>
                </a:solidFill>
                <a:latin typeface="Aptos" panose="020B0004020202020204" pitchFamily="34" charset="0"/>
              </a:rPr>
              <a:t>capacity</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of</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the</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bidders</a:t>
            </a:r>
            <a:endParaRPr b="0" dirty="0">
              <a:solidFill>
                <a:schemeClr val="tx1">
                  <a:lumMod val="75000"/>
                  <a:lumOff val="25000"/>
                </a:schemeClr>
              </a:solidFill>
              <a:latin typeface="Aptos" panose="020B0004020202020204" pitchFamily="34" charset="0"/>
            </a:endParaRPr>
          </a:p>
          <a:p>
            <a:pPr marL="571500" lvl="0" indent="-342900" algn="l" rtl="0">
              <a:lnSpc>
                <a:spcPct val="120000"/>
              </a:lnSpc>
              <a:spcBef>
                <a:spcPts val="2200"/>
              </a:spcBef>
              <a:spcAft>
                <a:spcPts val="0"/>
              </a:spcAft>
              <a:buSzPct val="160000"/>
              <a:buFont typeface="Arial" panose="020B0604020202020204" pitchFamily="34" charset="0"/>
              <a:buChar char="•"/>
            </a:pPr>
            <a:r>
              <a:rPr lang="de-DE" sz="2400" b="0" dirty="0">
                <a:solidFill>
                  <a:schemeClr val="tx1">
                    <a:lumMod val="75000"/>
                    <a:lumOff val="25000"/>
                  </a:schemeClr>
                </a:solidFill>
                <a:latin typeface="Aptos" panose="020B0004020202020204" pitchFamily="34" charset="0"/>
              </a:rPr>
              <a:t>Link </a:t>
            </a:r>
            <a:r>
              <a:rPr lang="de-DE" sz="2400" b="0" dirty="0" err="1">
                <a:solidFill>
                  <a:schemeClr val="tx1">
                    <a:lumMod val="75000"/>
                    <a:lumOff val="25000"/>
                  </a:schemeClr>
                </a:solidFill>
                <a:latin typeface="Aptos" panose="020B0004020202020204" pitchFamily="34" charset="0"/>
              </a:rPr>
              <a:t>to</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the</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subject</a:t>
            </a:r>
            <a:r>
              <a:rPr lang="de-DE" sz="2400" b="0" dirty="0">
                <a:solidFill>
                  <a:schemeClr val="tx1">
                    <a:lumMod val="75000"/>
                    <a:lumOff val="25000"/>
                  </a:schemeClr>
                </a:solidFill>
                <a:latin typeface="Aptos" panose="020B0004020202020204" pitchFamily="34" charset="0"/>
              </a:rPr>
              <a:t> matter </a:t>
            </a:r>
            <a:r>
              <a:rPr lang="de-DE" sz="2400" b="0" dirty="0" err="1">
                <a:solidFill>
                  <a:schemeClr val="tx1">
                    <a:lumMod val="75000"/>
                    <a:lumOff val="25000"/>
                  </a:schemeClr>
                </a:solidFill>
                <a:latin typeface="Aptos" panose="020B0004020202020204" pitchFamily="34" charset="0"/>
              </a:rPr>
              <a:t>of</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the</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contract</a:t>
            </a:r>
            <a:r>
              <a:rPr lang="de-DE" sz="2400" b="0" dirty="0">
                <a:solidFill>
                  <a:schemeClr val="tx1">
                    <a:lumMod val="75000"/>
                    <a:lumOff val="25000"/>
                  </a:schemeClr>
                </a:solidFill>
                <a:latin typeface="Aptos" panose="020B0004020202020204" pitchFamily="34" charset="0"/>
              </a:rPr>
              <a:t> and </a:t>
            </a:r>
            <a:r>
              <a:rPr lang="de-DE" sz="2400" b="0" dirty="0" err="1">
                <a:solidFill>
                  <a:schemeClr val="tx1">
                    <a:lumMod val="75000"/>
                    <a:lumOff val="25000"/>
                  </a:schemeClr>
                </a:solidFill>
                <a:latin typeface="Aptos" panose="020B0004020202020204" pitchFamily="34" charset="0"/>
              </a:rPr>
              <a:t>appropriate</a:t>
            </a:r>
            <a:r>
              <a:rPr lang="de-DE" sz="2400" b="0" dirty="0">
                <a:solidFill>
                  <a:schemeClr val="tx1">
                    <a:lumMod val="75000"/>
                    <a:lumOff val="25000"/>
                  </a:schemeClr>
                </a:solidFill>
                <a:latin typeface="Aptos" panose="020B0004020202020204" pitchFamily="34" charset="0"/>
              </a:rPr>
              <a:t> in </a:t>
            </a:r>
            <a:r>
              <a:rPr lang="de-DE" sz="2400" b="0" dirty="0" err="1">
                <a:solidFill>
                  <a:schemeClr val="tx1">
                    <a:lumMod val="75000"/>
                    <a:lumOff val="25000"/>
                  </a:schemeClr>
                </a:solidFill>
                <a:latin typeface="Aptos" panose="020B0004020202020204" pitchFamily="34" charset="0"/>
              </a:rPr>
              <a:t>view</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of</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the</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scope</a:t>
            </a:r>
            <a:r>
              <a:rPr lang="de-DE" sz="2400" b="0" dirty="0">
                <a:solidFill>
                  <a:schemeClr val="tx1">
                    <a:lumMod val="75000"/>
                    <a:lumOff val="25000"/>
                  </a:schemeClr>
                </a:solidFill>
                <a:latin typeface="Aptos" panose="020B0004020202020204" pitchFamily="34" charset="0"/>
              </a:rPr>
              <a:t> and </a:t>
            </a:r>
            <a:r>
              <a:rPr lang="de-DE" sz="2400" b="0" dirty="0" err="1">
                <a:solidFill>
                  <a:schemeClr val="tx1">
                    <a:lumMod val="75000"/>
                    <a:lumOff val="25000"/>
                  </a:schemeClr>
                </a:solidFill>
                <a:latin typeface="Aptos" panose="020B0004020202020204" pitchFamily="34" charset="0"/>
              </a:rPr>
              <a:t>nature</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of</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the</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contract</a:t>
            </a:r>
            <a:endParaRPr b="0" dirty="0">
              <a:solidFill>
                <a:schemeClr val="tx1">
                  <a:lumMod val="75000"/>
                  <a:lumOff val="25000"/>
                </a:schemeClr>
              </a:solidFill>
              <a:latin typeface="Aptos" panose="020B0004020202020204" pitchFamily="34" charset="0"/>
            </a:endParaRPr>
          </a:p>
          <a:p>
            <a:pPr marL="571500" lvl="0" indent="-342900" algn="l" rtl="0">
              <a:lnSpc>
                <a:spcPct val="120000"/>
              </a:lnSpc>
              <a:spcBef>
                <a:spcPts val="2200"/>
              </a:spcBef>
              <a:spcAft>
                <a:spcPts val="0"/>
              </a:spcAft>
              <a:buSzPct val="160000"/>
              <a:buFont typeface="Arial" panose="020B0604020202020204" pitchFamily="34" charset="0"/>
              <a:buChar char="•"/>
            </a:pPr>
            <a:r>
              <a:rPr lang="de-DE" sz="2400" b="0" dirty="0">
                <a:solidFill>
                  <a:schemeClr val="tx1">
                    <a:lumMod val="75000"/>
                    <a:lumOff val="25000"/>
                  </a:schemeClr>
                </a:solidFill>
                <a:latin typeface="Aptos" panose="020B0004020202020204" pitchFamily="34" charset="0"/>
              </a:rPr>
              <a:t>Connection </a:t>
            </a:r>
            <a:r>
              <a:rPr lang="de-DE" sz="2400" b="0" dirty="0" err="1">
                <a:solidFill>
                  <a:schemeClr val="tx1">
                    <a:lumMod val="75000"/>
                    <a:lumOff val="25000"/>
                  </a:schemeClr>
                </a:solidFill>
                <a:latin typeface="Aptos" panose="020B0004020202020204" pitchFamily="34" charset="0"/>
              </a:rPr>
              <a:t>can</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be</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assumed</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if</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the</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subject</a:t>
            </a:r>
            <a:r>
              <a:rPr lang="de-DE" sz="2400" b="0" dirty="0">
                <a:solidFill>
                  <a:schemeClr val="tx1">
                    <a:lumMod val="75000"/>
                    <a:lumOff val="25000"/>
                  </a:schemeClr>
                </a:solidFill>
                <a:latin typeface="Aptos" panose="020B0004020202020204" pitchFamily="34" charset="0"/>
              </a:rPr>
              <a:t> matter </a:t>
            </a:r>
            <a:r>
              <a:rPr lang="de-DE" sz="2400" b="0" dirty="0" err="1">
                <a:solidFill>
                  <a:schemeClr val="tx1">
                    <a:lumMod val="75000"/>
                    <a:lumOff val="25000"/>
                  </a:schemeClr>
                </a:solidFill>
                <a:latin typeface="Aptos" panose="020B0004020202020204" pitchFamily="34" charset="0"/>
              </a:rPr>
              <a:t>of</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the</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contract</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requires</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compliance</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with</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certain</a:t>
            </a:r>
            <a:r>
              <a:rPr lang="de-DE" sz="2400" b="0" dirty="0">
                <a:solidFill>
                  <a:schemeClr val="tx1">
                    <a:lumMod val="75000"/>
                    <a:lumOff val="25000"/>
                  </a:schemeClr>
                </a:solidFill>
                <a:latin typeface="Aptos" panose="020B0004020202020204" pitchFamily="34" charset="0"/>
              </a:rPr>
              <a:t> environmental </a:t>
            </a:r>
            <a:r>
              <a:rPr lang="de-DE" sz="2400" b="0" dirty="0" err="1">
                <a:solidFill>
                  <a:schemeClr val="tx1">
                    <a:lumMod val="75000"/>
                    <a:lumOff val="25000"/>
                  </a:schemeClr>
                </a:solidFill>
                <a:latin typeface="Aptos" panose="020B0004020202020204" pitchFamily="34" charset="0"/>
              </a:rPr>
              <a:t>standards</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or</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requires</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certain</a:t>
            </a:r>
            <a:r>
              <a:rPr lang="de-DE" sz="2400" b="0" dirty="0">
                <a:solidFill>
                  <a:schemeClr val="tx1">
                    <a:lumMod val="75000"/>
                    <a:lumOff val="25000"/>
                  </a:schemeClr>
                </a:solidFill>
                <a:latin typeface="Aptos" panose="020B0004020202020204" pitchFamily="34" charset="0"/>
              </a:rPr>
              <a:t> environmental </a:t>
            </a:r>
            <a:r>
              <a:rPr lang="de-DE" sz="2400" b="0" dirty="0" err="1">
                <a:solidFill>
                  <a:schemeClr val="tx1">
                    <a:lumMod val="75000"/>
                    <a:lumOff val="25000"/>
                  </a:schemeClr>
                </a:solidFill>
                <a:latin typeface="Aptos" panose="020B0004020202020204" pitchFamily="34" charset="0"/>
              </a:rPr>
              <a:t>behavior</a:t>
            </a:r>
            <a:endParaRPr b="0" dirty="0">
              <a:solidFill>
                <a:schemeClr val="tx1">
                  <a:lumMod val="75000"/>
                  <a:lumOff val="25000"/>
                </a:schemeClr>
              </a:solidFill>
              <a:latin typeface="Aptos" panose="020B0004020202020204" pitchFamily="34" charset="0"/>
            </a:endParaRPr>
          </a:p>
          <a:p>
            <a:pPr marL="571500" lvl="0" indent="-342900" algn="l" rtl="0">
              <a:lnSpc>
                <a:spcPct val="120000"/>
              </a:lnSpc>
              <a:spcBef>
                <a:spcPts val="2200"/>
              </a:spcBef>
              <a:spcAft>
                <a:spcPts val="0"/>
              </a:spcAft>
              <a:buSzPct val="160000"/>
              <a:buFont typeface="Arial" panose="020B0604020202020204" pitchFamily="34" charset="0"/>
              <a:buChar char="•"/>
            </a:pPr>
            <a:r>
              <a:rPr lang="de-DE" sz="2400" b="0" dirty="0">
                <a:solidFill>
                  <a:schemeClr val="tx1">
                    <a:lumMod val="75000"/>
                    <a:lumOff val="25000"/>
                  </a:schemeClr>
                </a:solidFill>
                <a:latin typeface="Aptos" panose="020B0004020202020204" pitchFamily="34" charset="0"/>
              </a:rPr>
              <a:t>Contracts in </a:t>
            </a:r>
            <a:r>
              <a:rPr lang="de-DE" sz="2400" b="0" dirty="0" err="1">
                <a:solidFill>
                  <a:schemeClr val="tx1">
                    <a:lumMod val="75000"/>
                    <a:lumOff val="25000"/>
                  </a:schemeClr>
                </a:solidFill>
                <a:latin typeface="Aptos" panose="020B0004020202020204" pitchFamily="34" charset="0"/>
              </a:rPr>
              <a:t>the</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areas</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of</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transportation</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services</a:t>
            </a:r>
            <a:r>
              <a:rPr lang="de-DE" sz="2400" b="0" dirty="0">
                <a:solidFill>
                  <a:schemeClr val="tx1">
                    <a:lumMod val="75000"/>
                    <a:lumOff val="25000"/>
                  </a:schemeClr>
                </a:solidFill>
                <a:latin typeface="Aptos" panose="020B0004020202020204" pitchFamily="34" charset="0"/>
              </a:rPr>
              <a:t> (e.g. </a:t>
            </a:r>
            <a:r>
              <a:rPr lang="de-DE" sz="2400" b="0" dirty="0" err="1">
                <a:solidFill>
                  <a:schemeClr val="tx1">
                    <a:lumMod val="75000"/>
                    <a:lumOff val="25000"/>
                  </a:schemeClr>
                </a:solidFill>
                <a:latin typeface="Aptos" panose="020B0004020202020204" pitchFamily="34" charset="0"/>
              </a:rPr>
              <a:t>local</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public</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transport</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cleaning</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services</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waste</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management</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construction</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services</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the</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maintenance</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or</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renovation</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of</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buildings</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or</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the</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procurement</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of</a:t>
            </a:r>
            <a:r>
              <a:rPr lang="de-DE" sz="2400" b="0" dirty="0">
                <a:solidFill>
                  <a:schemeClr val="tx1">
                    <a:lumMod val="75000"/>
                    <a:lumOff val="25000"/>
                  </a:schemeClr>
                </a:solidFill>
                <a:latin typeface="Aptos" panose="020B0004020202020204" pitchFamily="34" charset="0"/>
              </a:rPr>
              <a:t> </a:t>
            </a:r>
            <a:r>
              <a:rPr lang="de-DE" sz="2400" b="0" dirty="0" err="1">
                <a:solidFill>
                  <a:schemeClr val="tx1">
                    <a:lumMod val="75000"/>
                    <a:lumOff val="25000"/>
                  </a:schemeClr>
                </a:solidFill>
                <a:latin typeface="Aptos" panose="020B0004020202020204" pitchFamily="34" charset="0"/>
              </a:rPr>
              <a:t>chemicals</a:t>
            </a:r>
            <a:r>
              <a:rPr lang="de-DE" sz="2400" b="0" dirty="0">
                <a:solidFill>
                  <a:schemeClr val="tx1">
                    <a:lumMod val="75000"/>
                    <a:lumOff val="25000"/>
                  </a:schemeClr>
                </a:solidFill>
                <a:latin typeface="Aptos" panose="020B0004020202020204" pitchFamily="34" charset="0"/>
              </a:rPr>
              <a:t> </a:t>
            </a:r>
            <a:endParaRPr sz="2400" b="0" dirty="0">
              <a:solidFill>
                <a:schemeClr val="tx1">
                  <a:lumMod val="75000"/>
                  <a:lumOff val="25000"/>
                </a:schemeClr>
              </a:solidFill>
              <a:latin typeface="Aptos" panose="020B0004020202020204" pitchFamily="34" charset="0"/>
            </a:endParaRPr>
          </a:p>
          <a:p>
            <a:pPr marL="457200" lvl="0" indent="-228600" algn="l" rtl="0">
              <a:lnSpc>
                <a:spcPct val="80000"/>
              </a:lnSpc>
              <a:spcBef>
                <a:spcPts val="2200"/>
              </a:spcBef>
              <a:spcAft>
                <a:spcPts val="0"/>
              </a:spcAft>
              <a:buClr>
                <a:schemeClr val="accent4"/>
              </a:buClr>
              <a:buSzPct val="160000"/>
              <a:buFont typeface="Arial"/>
              <a:buNone/>
            </a:pPr>
            <a:endParaRPr b="0" dirty="0">
              <a:solidFill>
                <a:schemeClr val="tx1">
                  <a:lumMod val="75000"/>
                  <a:lumOff val="25000"/>
                </a:schemeClr>
              </a:solidFill>
              <a:latin typeface="Aptos" panose="020B0004020202020204" pitchFamily="34" charset="0"/>
            </a:endParaRPr>
          </a:p>
        </p:txBody>
      </p:sp>
      <p:pic>
        <p:nvPicPr>
          <p:cNvPr id="339" name="Google Shape;339;p52"/>
          <p:cNvPicPr preferRelativeResize="0"/>
          <p:nvPr/>
        </p:nvPicPr>
        <p:blipFill rotWithShape="1">
          <a:blip r:embed="rId3">
            <a:alphaModFix/>
          </a:blip>
          <a:srcRect/>
          <a:stretch/>
        </p:blipFill>
        <p:spPr>
          <a:xfrm>
            <a:off x="10412776" y="2540351"/>
            <a:ext cx="1184865" cy="888649"/>
          </a:xfrm>
          <a:prstGeom prst="rect">
            <a:avLst/>
          </a:prstGeom>
          <a:noFill/>
          <a:ln>
            <a:noFill/>
          </a:ln>
        </p:spPr>
      </p:pic>
      <p:pic>
        <p:nvPicPr>
          <p:cNvPr id="340" name="Google Shape;340;p52"/>
          <p:cNvPicPr preferRelativeResize="0"/>
          <p:nvPr/>
        </p:nvPicPr>
        <p:blipFill rotWithShape="1">
          <a:blip r:embed="rId4">
            <a:alphaModFix/>
          </a:blip>
          <a:srcRect/>
          <a:stretch/>
        </p:blipFill>
        <p:spPr>
          <a:xfrm>
            <a:off x="10691312" y="4383248"/>
            <a:ext cx="627791" cy="947609"/>
          </a:xfrm>
          <a:prstGeom prst="rect">
            <a:avLst/>
          </a:prstGeom>
          <a:noFill/>
          <a:ln>
            <a:noFill/>
          </a:ln>
        </p:spPr>
      </p:pic>
      <p:pic>
        <p:nvPicPr>
          <p:cNvPr id="341" name="Google Shape;341;p52"/>
          <p:cNvPicPr preferRelativeResize="0"/>
          <p:nvPr/>
        </p:nvPicPr>
        <p:blipFill rotWithShape="1">
          <a:blip r:embed="rId5">
            <a:alphaModFix/>
          </a:blip>
          <a:srcRect/>
          <a:stretch/>
        </p:blipFill>
        <p:spPr>
          <a:xfrm>
            <a:off x="8083355" y="4568142"/>
            <a:ext cx="1444559" cy="577823"/>
          </a:xfrm>
          <a:prstGeom prst="rect">
            <a:avLst/>
          </a:prstGeom>
          <a:noFill/>
          <a:ln>
            <a:noFill/>
          </a:ln>
        </p:spPr>
      </p:pic>
      <p:pic>
        <p:nvPicPr>
          <p:cNvPr id="342" name="Google Shape;342;p52" descr="Ein Bild, das Grafiken, Grafikdesign, Schrift, Logo enthält.&#10;&#10;KI-generierte Inhalte können fehlerhaft sein."/>
          <p:cNvPicPr preferRelativeResize="0"/>
          <p:nvPr/>
        </p:nvPicPr>
        <p:blipFill rotWithShape="1">
          <a:blip r:embed="rId6">
            <a:alphaModFix/>
          </a:blip>
          <a:srcRect/>
          <a:stretch/>
        </p:blipFill>
        <p:spPr>
          <a:xfrm>
            <a:off x="8440471" y="2540351"/>
            <a:ext cx="913940" cy="12490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3"/>
          <p:cNvSpPr txBox="1">
            <a:spLocks noGrp="1"/>
          </p:cNvSpPr>
          <p:nvPr>
            <p:ph type="title"/>
          </p:nvPr>
        </p:nvSpPr>
        <p:spPr>
          <a:xfrm>
            <a:off x="594358" y="399779"/>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Questions?</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4"/>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a:latin typeface="Aptos Serif" panose="02020604070405020304" pitchFamily="18" charset="0"/>
                <a:cs typeface="Aptos Serif" panose="02020604070405020304" pitchFamily="18" charset="0"/>
              </a:rPr>
              <a:t>Agenda</a:t>
            </a:r>
            <a:endParaRPr>
              <a:latin typeface="Aptos Serif" panose="02020604070405020304" pitchFamily="18" charset="0"/>
              <a:cs typeface="Aptos Serif" panose="02020604070405020304" pitchFamily="18" charset="0"/>
            </a:endParaRPr>
          </a:p>
        </p:txBody>
      </p:sp>
      <p:sp>
        <p:nvSpPr>
          <p:cNvPr id="355" name="Google Shape;355;p54"/>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rPr>
              <a:t>Labels, </a:t>
            </a:r>
            <a:r>
              <a:rPr lang="de-DE" dirty="0" err="1">
                <a:latin typeface="Aptos" panose="020B0004020202020204" pitchFamily="34" charset="0"/>
              </a:rPr>
              <a:t>certifications</a:t>
            </a:r>
            <a:r>
              <a:rPr lang="de-DE" dirty="0">
                <a:latin typeface="Aptos" panose="020B0004020202020204" pitchFamily="34" charset="0"/>
              </a:rPr>
              <a:t>, </a:t>
            </a:r>
            <a:r>
              <a:rPr lang="de-DE" dirty="0" err="1">
                <a:latin typeface="Aptos" panose="020B0004020202020204" pitchFamily="34" charset="0"/>
              </a:rPr>
              <a:t>management</a:t>
            </a:r>
            <a:r>
              <a:rPr lang="de-DE" dirty="0">
                <a:latin typeface="Aptos" panose="020B0004020202020204" pitchFamily="34" charset="0"/>
              </a:rPr>
              <a:t> </a:t>
            </a:r>
            <a:r>
              <a:rPr lang="de-DE" dirty="0" err="1">
                <a:latin typeface="Aptos" panose="020B0004020202020204" pitchFamily="34" charset="0"/>
              </a:rPr>
              <a:t>systems</a:t>
            </a:r>
            <a:r>
              <a:rPr lang="de-DE" dirty="0">
                <a:latin typeface="Aptos" panose="020B0004020202020204" pitchFamily="34" charset="0"/>
              </a:rPr>
              <a:t> - light in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labelling</a:t>
            </a:r>
            <a:r>
              <a:rPr lang="de-DE" dirty="0">
                <a:latin typeface="Aptos" panose="020B0004020202020204" pitchFamily="34" charset="0"/>
              </a:rPr>
              <a:t> </a:t>
            </a:r>
            <a:r>
              <a:rPr lang="de-DE" dirty="0" err="1">
                <a:latin typeface="Aptos" panose="020B0004020202020204" pitchFamily="34" charset="0"/>
              </a:rPr>
              <a:t>jungle</a:t>
            </a:r>
            <a:endParaRPr dirty="0">
              <a:latin typeface="Aptos" panose="020B0004020202020204" pitchFamily="34" charset="0"/>
            </a:endParaRPr>
          </a:p>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rPr>
              <a:t>Use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labels</a:t>
            </a:r>
            <a:r>
              <a:rPr lang="de-DE" dirty="0">
                <a:latin typeface="Aptos" panose="020B0004020202020204" pitchFamily="34" charset="0"/>
              </a:rPr>
              <a:t> in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context</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tenders</a:t>
            </a:r>
            <a:endParaRPr dirty="0">
              <a:latin typeface="Aptos" panose="020B0004020202020204" pitchFamily="34" charset="0"/>
            </a:endParaRPr>
          </a:p>
          <a:p>
            <a:pPr marL="685800" lvl="0" indent="-457200" algn="l" rtl="0">
              <a:lnSpc>
                <a:spcPct val="80000"/>
              </a:lnSpc>
              <a:spcBef>
                <a:spcPts val="2200"/>
              </a:spcBef>
              <a:spcAft>
                <a:spcPts val="0"/>
              </a:spcAft>
              <a:buSzPts val="2400"/>
              <a:buFont typeface="Arial"/>
              <a:buAutoNum type="arabicPeriod"/>
            </a:pPr>
            <a:r>
              <a:rPr lang="de-DE" dirty="0">
                <a:solidFill>
                  <a:srgbClr val="A3C42A"/>
                </a:solidFill>
                <a:latin typeface="Aptos" panose="020B0004020202020204" pitchFamily="34" charset="0"/>
              </a:rPr>
              <a:t>Exercise</a:t>
            </a:r>
            <a:endParaRPr dirty="0">
              <a:latin typeface="Aptos" panose="020B0004020202020204" pitchFamily="34" charset="0"/>
            </a:endParaRPr>
          </a:p>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rPr>
              <a:t>Presentation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selected</a:t>
            </a:r>
            <a:r>
              <a:rPr lang="de-DE" dirty="0">
                <a:latin typeface="Aptos" panose="020B0004020202020204" pitchFamily="34" charset="0"/>
              </a:rPr>
              <a:t> </a:t>
            </a:r>
            <a:r>
              <a:rPr lang="de-DE" dirty="0" err="1">
                <a:latin typeface="Aptos" panose="020B0004020202020204" pitchFamily="34" charset="0"/>
              </a:rPr>
              <a:t>labels</a:t>
            </a:r>
            <a:endParaRPr dirty="0">
              <a:latin typeface="Aptos" panose="020B0004020202020204" pitchFamily="34" charset="0"/>
            </a:endParaRPr>
          </a:p>
        </p:txBody>
      </p:sp>
      <p:pic>
        <p:nvPicPr>
          <p:cNvPr id="356" name="Google Shape;356;p54"/>
          <p:cNvPicPr preferRelativeResize="0"/>
          <p:nvPr/>
        </p:nvPicPr>
        <p:blipFill rotWithShape="1">
          <a:blip r:embed="rId3">
            <a:alphaModFix/>
          </a:blip>
          <a:srcRect/>
          <a:stretch/>
        </p:blipFill>
        <p:spPr>
          <a:xfrm>
            <a:off x="7734667" y="2415188"/>
            <a:ext cx="4289331" cy="303326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3. Exercise</a:t>
            </a:r>
            <a:br>
              <a:rPr lang="de-DE" dirty="0">
                <a:solidFill>
                  <a:srgbClr val="A3C42A"/>
                </a:solidFill>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362" name="Google Shape;362;p5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dirty="0">
                <a:latin typeface="Aptos" panose="020B0004020202020204" pitchFamily="34" charset="0"/>
              </a:rPr>
              <a:t>Label </a:t>
            </a:r>
            <a:r>
              <a:rPr lang="de-DE" dirty="0" err="1">
                <a:latin typeface="Aptos" panose="020B0004020202020204" pitchFamily="34" charset="0"/>
              </a:rPr>
              <a:t>Detective</a:t>
            </a:r>
            <a:endParaRPr dirty="0">
              <a:latin typeface="Aptos" panose="020B0004020202020204" pitchFamily="34" charset="0"/>
            </a:endParaRPr>
          </a:p>
        </p:txBody>
      </p:sp>
      <p:sp>
        <p:nvSpPr>
          <p:cNvPr id="363" name="Google Shape;363;p5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Agenda</a:t>
            </a:r>
            <a:endParaRPr dirty="0">
              <a:latin typeface="Aptos Serif" panose="02020604070405020304" pitchFamily="18" charset="0"/>
              <a:cs typeface="Aptos Serif" panose="02020604070405020304" pitchFamily="18" charset="0"/>
            </a:endParaRPr>
          </a:p>
        </p:txBody>
      </p:sp>
      <p:sp>
        <p:nvSpPr>
          <p:cNvPr id="128" name="Google Shape;128;p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rPr>
              <a:t>Labels, </a:t>
            </a:r>
            <a:r>
              <a:rPr lang="de-DE" dirty="0" err="1">
                <a:latin typeface="Aptos" panose="020B0004020202020204" pitchFamily="34" charset="0"/>
              </a:rPr>
              <a:t>certifications</a:t>
            </a:r>
            <a:r>
              <a:rPr lang="de-DE" dirty="0">
                <a:latin typeface="Aptos" panose="020B0004020202020204" pitchFamily="34" charset="0"/>
              </a:rPr>
              <a:t>, </a:t>
            </a:r>
            <a:r>
              <a:rPr lang="de-DE" dirty="0" err="1">
                <a:latin typeface="Aptos" panose="020B0004020202020204" pitchFamily="34" charset="0"/>
              </a:rPr>
              <a:t>management</a:t>
            </a:r>
            <a:r>
              <a:rPr lang="de-DE" dirty="0">
                <a:latin typeface="Aptos" panose="020B0004020202020204" pitchFamily="34" charset="0"/>
              </a:rPr>
              <a:t> </a:t>
            </a:r>
            <a:r>
              <a:rPr lang="de-DE" dirty="0" err="1">
                <a:latin typeface="Aptos" panose="020B0004020202020204" pitchFamily="34" charset="0"/>
              </a:rPr>
              <a:t>systems</a:t>
            </a:r>
            <a:r>
              <a:rPr lang="de-DE" dirty="0">
                <a:latin typeface="Aptos" panose="020B0004020202020204" pitchFamily="34" charset="0"/>
              </a:rPr>
              <a:t> - light in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labelling</a:t>
            </a:r>
            <a:r>
              <a:rPr lang="de-DE" dirty="0">
                <a:latin typeface="Aptos" panose="020B0004020202020204" pitchFamily="34" charset="0"/>
              </a:rPr>
              <a:t> </a:t>
            </a:r>
            <a:r>
              <a:rPr lang="de-DE" dirty="0" err="1">
                <a:latin typeface="Aptos" panose="020B0004020202020204" pitchFamily="34" charset="0"/>
              </a:rPr>
              <a:t>jungle</a:t>
            </a:r>
            <a:endParaRPr dirty="0">
              <a:latin typeface="Aptos" panose="020B0004020202020204" pitchFamily="34" charset="0"/>
            </a:endParaRPr>
          </a:p>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rPr>
              <a:t>Use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labels</a:t>
            </a:r>
            <a:r>
              <a:rPr lang="de-DE" dirty="0">
                <a:latin typeface="Aptos" panose="020B0004020202020204" pitchFamily="34" charset="0"/>
              </a:rPr>
              <a:t> in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context</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tenders</a:t>
            </a:r>
            <a:endParaRPr dirty="0">
              <a:latin typeface="Aptos" panose="020B0004020202020204" pitchFamily="34" charset="0"/>
            </a:endParaRPr>
          </a:p>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rPr>
              <a:t>Exercise</a:t>
            </a:r>
            <a:endParaRPr dirty="0">
              <a:latin typeface="Aptos" panose="020B0004020202020204" pitchFamily="34" charset="0"/>
            </a:endParaRPr>
          </a:p>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rPr>
              <a:t>Presentation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selected</a:t>
            </a:r>
            <a:r>
              <a:rPr lang="de-DE" dirty="0">
                <a:latin typeface="Aptos" panose="020B0004020202020204" pitchFamily="34" charset="0"/>
              </a:rPr>
              <a:t> </a:t>
            </a:r>
            <a:r>
              <a:rPr lang="de-DE" dirty="0" err="1">
                <a:latin typeface="Aptos" panose="020B0004020202020204" pitchFamily="34" charset="0"/>
              </a:rPr>
              <a:t>labels</a:t>
            </a:r>
            <a:endParaRPr dirty="0">
              <a:latin typeface="Aptos" panose="020B0004020202020204" pitchFamily="34" charset="0"/>
            </a:endParaRPr>
          </a:p>
        </p:txBody>
      </p:sp>
      <p:pic>
        <p:nvPicPr>
          <p:cNvPr id="129" name="Google Shape;129;p8"/>
          <p:cNvPicPr preferRelativeResize="0"/>
          <p:nvPr/>
        </p:nvPicPr>
        <p:blipFill rotWithShape="1">
          <a:blip r:embed="rId3">
            <a:alphaModFix/>
          </a:blip>
          <a:srcRect/>
          <a:stretch/>
        </p:blipFill>
        <p:spPr>
          <a:xfrm>
            <a:off x="7734667" y="2415188"/>
            <a:ext cx="4289331" cy="303326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6"/>
          <p:cNvSpPr txBox="1">
            <a:spLocks noGrp="1"/>
          </p:cNvSpPr>
          <p:nvPr>
            <p:ph type="title"/>
          </p:nvPr>
        </p:nvSpPr>
        <p:spPr>
          <a:xfrm>
            <a:off x="594360" y="1066405"/>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Label </a:t>
            </a:r>
            <a:r>
              <a:rPr lang="de-DE" dirty="0" err="1">
                <a:latin typeface="Aptos Serif" panose="02020604070405020304" pitchFamily="18" charset="0"/>
                <a:cs typeface="Aptos Serif" panose="02020604070405020304" pitchFamily="18" charset="0"/>
              </a:rPr>
              <a:t>Detective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Investigating</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Sustainability</a:t>
            </a:r>
            <a:r>
              <a:rPr lang="de-DE" dirty="0">
                <a:latin typeface="Aptos Serif" panose="02020604070405020304" pitchFamily="18" charset="0"/>
                <a:cs typeface="Aptos Serif" panose="02020604070405020304" pitchFamily="18" charset="0"/>
              </a:rPr>
              <a:t> Claims on Products</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369" name="Google Shape;369;p56"/>
          <p:cNvSpPr txBox="1">
            <a:spLocks noGrp="1"/>
          </p:cNvSpPr>
          <p:nvPr>
            <p:ph type="body" idx="1"/>
          </p:nvPr>
        </p:nvSpPr>
        <p:spPr>
          <a:xfrm>
            <a:off x="411480" y="2396109"/>
            <a:ext cx="4490827" cy="3597470"/>
          </a:xfrm>
          <a:prstGeom prst="rect">
            <a:avLst/>
          </a:prstGeom>
          <a:noFill/>
          <a:ln>
            <a:noFill/>
          </a:ln>
        </p:spPr>
        <p:txBody>
          <a:bodyPr spcFirstLastPara="1" wrap="square" lIns="0" tIns="45700" rIns="0" bIns="0" anchor="t" anchorCtr="0">
            <a:normAutofit/>
          </a:bodyPr>
          <a:lstStyle/>
          <a:p>
            <a:pPr marL="228600" lvl="0" indent="0" algn="l" rtl="0">
              <a:lnSpc>
                <a:spcPct val="90000"/>
              </a:lnSpc>
              <a:spcBef>
                <a:spcPts val="1800"/>
              </a:spcBef>
              <a:spcAft>
                <a:spcPts val="0"/>
              </a:spcAft>
              <a:buClr>
                <a:srgbClr val="3F3F3F"/>
              </a:buClr>
              <a:buSzPts val="2000"/>
            </a:pPr>
            <a:r>
              <a:rPr lang="de-DE" dirty="0" err="1">
                <a:latin typeface="Aptos" panose="020B0004020202020204" pitchFamily="34" charset="0"/>
              </a:rPr>
              <a:t>Evaluate</a:t>
            </a:r>
            <a:r>
              <a:rPr lang="de-DE" dirty="0">
                <a:latin typeface="Aptos" panose="020B0004020202020204" pitchFamily="34" charset="0"/>
              </a:rPr>
              <a:t> </a:t>
            </a:r>
            <a:r>
              <a:rPr lang="de-DE" dirty="0" err="1">
                <a:latin typeface="Aptos" panose="020B0004020202020204" pitchFamily="34" charset="0"/>
              </a:rPr>
              <a:t>sustainability</a:t>
            </a:r>
            <a:r>
              <a:rPr lang="de-DE" dirty="0">
                <a:latin typeface="Aptos" panose="020B0004020202020204" pitchFamily="34" charset="0"/>
              </a:rPr>
              <a:t> </a:t>
            </a:r>
            <a:r>
              <a:rPr lang="de-DE" dirty="0" err="1">
                <a:latin typeface="Aptos" panose="020B0004020202020204" pitchFamily="34" charset="0"/>
              </a:rPr>
              <a:t>labels</a:t>
            </a:r>
            <a:r>
              <a:rPr lang="de-DE" dirty="0">
                <a:latin typeface="Aptos" panose="020B0004020202020204" pitchFamily="34" charset="0"/>
              </a:rPr>
              <a:t> on different </a:t>
            </a:r>
            <a:r>
              <a:rPr lang="de-DE" dirty="0" err="1">
                <a:latin typeface="Aptos" panose="020B0004020202020204" pitchFamily="34" charset="0"/>
              </a:rPr>
              <a:t>products</a:t>
            </a:r>
            <a:r>
              <a:rPr lang="de-DE" dirty="0">
                <a:latin typeface="Aptos" panose="020B0004020202020204" pitchFamily="34" charset="0"/>
              </a:rPr>
              <a:t> </a:t>
            </a:r>
            <a:r>
              <a:rPr lang="de-DE" dirty="0" err="1">
                <a:latin typeface="Aptos" panose="020B0004020202020204" pitchFamily="34" charset="0"/>
              </a:rPr>
              <a:t>using</a:t>
            </a:r>
            <a:r>
              <a:rPr lang="de-DE" dirty="0">
                <a:latin typeface="Aptos" panose="020B0004020202020204" pitchFamily="34" charset="0"/>
              </a:rPr>
              <a:t> online </a:t>
            </a:r>
            <a:r>
              <a:rPr lang="de-DE" dirty="0" err="1">
                <a:latin typeface="Aptos" panose="020B0004020202020204" pitchFamily="34" charset="0"/>
              </a:rPr>
              <a:t>research</a:t>
            </a:r>
            <a:r>
              <a:rPr lang="de-DE" dirty="0">
                <a:latin typeface="Aptos" panose="020B0004020202020204" pitchFamily="34" charset="0"/>
              </a:rPr>
              <a:t> and a </a:t>
            </a:r>
            <a:r>
              <a:rPr lang="de-DE" dirty="0" err="1">
                <a:latin typeface="Aptos" panose="020B0004020202020204" pitchFamily="34" charset="0"/>
              </a:rPr>
              <a:t>provided</a:t>
            </a:r>
            <a:r>
              <a:rPr lang="de-DE" dirty="0">
                <a:latin typeface="Aptos" panose="020B0004020202020204" pitchFamily="34" charset="0"/>
              </a:rPr>
              <a:t> </a:t>
            </a:r>
            <a:r>
              <a:rPr lang="de-DE" dirty="0" err="1">
                <a:latin typeface="Aptos" panose="020B0004020202020204" pitchFamily="34" charset="0"/>
              </a:rPr>
              <a:t>checklist</a:t>
            </a:r>
            <a:r>
              <a:rPr lang="de-DE" dirty="0">
                <a:latin typeface="Aptos" panose="020B0004020202020204" pitchFamily="34" charset="0"/>
              </a:rPr>
              <a:t>. </a:t>
            </a:r>
          </a:p>
          <a:p>
            <a:pPr marL="228600" lvl="0" indent="0" algn="l" rtl="0">
              <a:lnSpc>
                <a:spcPct val="90000"/>
              </a:lnSpc>
              <a:spcBef>
                <a:spcPts val="1800"/>
              </a:spcBef>
              <a:spcAft>
                <a:spcPts val="0"/>
              </a:spcAft>
              <a:buClr>
                <a:srgbClr val="3F3F3F"/>
              </a:buClr>
              <a:buSzPts val="2000"/>
            </a:pPr>
            <a:r>
              <a:rPr lang="de-DE" dirty="0" err="1">
                <a:latin typeface="Aptos" panose="020B0004020202020204" pitchFamily="34" charset="0"/>
              </a:rPr>
              <a:t>Assess</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credibility</a:t>
            </a:r>
            <a:r>
              <a:rPr lang="de-DE" dirty="0">
                <a:latin typeface="Aptos" panose="020B0004020202020204" pitchFamily="34" charset="0"/>
              </a:rPr>
              <a:t>, </a:t>
            </a:r>
            <a:r>
              <a:rPr lang="de-DE" dirty="0" err="1">
                <a:latin typeface="Aptos" panose="020B0004020202020204" pitchFamily="34" charset="0"/>
              </a:rPr>
              <a:t>transparency</a:t>
            </a:r>
            <a:r>
              <a:rPr lang="de-DE" dirty="0">
                <a:latin typeface="Aptos" panose="020B0004020202020204" pitchFamily="34" charset="0"/>
              </a:rPr>
              <a:t>, and </a:t>
            </a:r>
            <a:r>
              <a:rPr lang="de-DE" dirty="0" err="1">
                <a:latin typeface="Aptos" panose="020B0004020202020204" pitchFamily="34" charset="0"/>
              </a:rPr>
              <a:t>relevance</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each</a:t>
            </a:r>
            <a:r>
              <a:rPr lang="de-DE" dirty="0">
                <a:latin typeface="Aptos" panose="020B0004020202020204" pitchFamily="34" charset="0"/>
              </a:rPr>
              <a:t> </a:t>
            </a:r>
            <a:r>
              <a:rPr lang="de-DE" dirty="0" err="1">
                <a:latin typeface="Aptos" panose="020B0004020202020204" pitchFamily="34" charset="0"/>
              </a:rPr>
              <a:t>label</a:t>
            </a:r>
            <a:r>
              <a:rPr lang="de-DE" dirty="0">
                <a:latin typeface="Aptos" panose="020B0004020202020204" pitchFamily="34" charset="0"/>
              </a:rPr>
              <a:t> and </a:t>
            </a:r>
            <a:r>
              <a:rPr lang="de-DE" dirty="0" err="1">
                <a:latin typeface="Aptos" panose="020B0004020202020204" pitchFamily="34" charset="0"/>
              </a:rPr>
              <a:t>present</a:t>
            </a:r>
            <a:r>
              <a:rPr lang="de-DE" dirty="0">
                <a:latin typeface="Aptos" panose="020B0004020202020204" pitchFamily="34" charset="0"/>
              </a:rPr>
              <a:t> </a:t>
            </a:r>
            <a:r>
              <a:rPr lang="de-DE" dirty="0" err="1">
                <a:latin typeface="Aptos" panose="020B0004020202020204" pitchFamily="34" charset="0"/>
              </a:rPr>
              <a:t>findings</a:t>
            </a:r>
            <a:r>
              <a:rPr lang="de-DE" dirty="0">
                <a:latin typeface="Aptos" panose="020B0004020202020204" pitchFamily="34" charset="0"/>
              </a:rPr>
              <a:t>.</a:t>
            </a:r>
          </a:p>
          <a:p>
            <a:pPr marL="228600" lvl="0" indent="0" algn="l" rtl="0">
              <a:lnSpc>
                <a:spcPct val="90000"/>
              </a:lnSpc>
              <a:spcBef>
                <a:spcPts val="1800"/>
              </a:spcBef>
              <a:spcAft>
                <a:spcPts val="0"/>
              </a:spcAft>
              <a:buClr>
                <a:srgbClr val="3F3F3F"/>
              </a:buClr>
              <a:buSzPts val="2000"/>
            </a:pPr>
            <a:endParaRPr lang="de-DE" dirty="0">
              <a:latin typeface="Aptos" panose="020B0004020202020204" pitchFamily="34" charset="0"/>
            </a:endParaRPr>
          </a:p>
          <a:p>
            <a:pPr marL="228600" lvl="0" indent="0" algn="l" rtl="0">
              <a:lnSpc>
                <a:spcPct val="90000"/>
              </a:lnSpc>
              <a:spcBef>
                <a:spcPts val="1800"/>
              </a:spcBef>
              <a:spcAft>
                <a:spcPts val="0"/>
              </a:spcAft>
              <a:buClr>
                <a:srgbClr val="3F3F3F"/>
              </a:buClr>
              <a:buSzPts val="2000"/>
            </a:pPr>
            <a:endParaRPr dirty="0">
              <a:latin typeface="Aptos" panose="020B0004020202020204" pitchFamily="34" charset="0"/>
            </a:endParaRPr>
          </a:p>
        </p:txBody>
      </p:sp>
      <p:sp>
        <p:nvSpPr>
          <p:cNvPr id="370" name="Google Shape;370;p56"/>
          <p:cNvSpPr txBox="1">
            <a:spLocks noGrp="1"/>
          </p:cNvSpPr>
          <p:nvPr>
            <p:ph type="body" idx="2"/>
          </p:nvPr>
        </p:nvSpPr>
        <p:spPr>
          <a:xfrm>
            <a:off x="4902307" y="2396108"/>
            <a:ext cx="6533789" cy="3955923"/>
          </a:xfrm>
          <a:prstGeom prst="rect">
            <a:avLst/>
          </a:prstGeom>
          <a:noFill/>
          <a:ln>
            <a:noFill/>
          </a:ln>
        </p:spPr>
        <p:txBody>
          <a:bodyPr spcFirstLastPara="1" wrap="square" lIns="0" tIns="45700" rIns="0" bIns="0" anchor="t" anchorCtr="0">
            <a:noAutofit/>
          </a:bodyPr>
          <a:lstStyle/>
          <a:p>
            <a:pPr marL="457200" lvl="0" indent="-228600" algn="l" rtl="0">
              <a:lnSpc>
                <a:spcPct val="90000"/>
              </a:lnSpc>
              <a:spcBef>
                <a:spcPts val="1800"/>
              </a:spcBef>
              <a:spcAft>
                <a:spcPts val="0"/>
              </a:spcAft>
              <a:buClr>
                <a:srgbClr val="3F3F3F"/>
              </a:buClr>
              <a:buSzPct val="117647"/>
              <a:buFont typeface="Arial"/>
              <a:buNone/>
            </a:pPr>
            <a:r>
              <a:rPr lang="de-DE" dirty="0">
                <a:latin typeface="Aptos" panose="020B0004020202020204" pitchFamily="34" charset="0"/>
              </a:rPr>
              <a:t>Research </a:t>
            </a:r>
            <a:r>
              <a:rPr lang="de-DE" dirty="0" err="1">
                <a:latin typeface="Aptos" panose="020B0004020202020204" pitchFamily="34" charset="0"/>
              </a:rPr>
              <a:t>questions</a:t>
            </a:r>
            <a:r>
              <a:rPr lang="de-DE" dirty="0">
                <a:latin typeface="Aptos" panose="020B0004020202020204" pitchFamily="34" charset="0"/>
              </a:rPr>
              <a:t>:</a:t>
            </a:r>
            <a:endParaRPr dirty="0">
              <a:latin typeface="Aptos" panose="020B0004020202020204" pitchFamily="34" charset="0"/>
            </a:endParaRPr>
          </a:p>
          <a:p>
            <a:pPr marL="914400" lvl="1" indent="-355600" algn="l" rtl="0">
              <a:lnSpc>
                <a:spcPct val="90000"/>
              </a:lnSpc>
              <a:spcBef>
                <a:spcPts val="1800"/>
              </a:spcBef>
              <a:spcAft>
                <a:spcPts val="0"/>
              </a:spcAft>
              <a:buSzPct val="117647"/>
              <a:buChar char="•"/>
            </a:pPr>
            <a:r>
              <a:rPr lang="de-DE" b="1" dirty="0">
                <a:latin typeface="Aptos" panose="020B0004020202020204" pitchFamily="34" charset="0"/>
              </a:rPr>
              <a:t>Who </a:t>
            </a:r>
            <a:r>
              <a:rPr lang="de-DE" b="1" dirty="0" err="1">
                <a:latin typeface="Aptos" panose="020B0004020202020204" pitchFamily="34" charset="0"/>
              </a:rPr>
              <a:t>issues</a:t>
            </a:r>
            <a:r>
              <a:rPr lang="de-DE" b="1" dirty="0">
                <a:latin typeface="Aptos" panose="020B0004020202020204" pitchFamily="34" charset="0"/>
              </a:rPr>
              <a:t> </a:t>
            </a:r>
            <a:r>
              <a:rPr lang="de-DE" b="1" dirty="0" err="1">
                <a:latin typeface="Aptos" panose="020B0004020202020204" pitchFamily="34" charset="0"/>
              </a:rPr>
              <a:t>the</a:t>
            </a:r>
            <a:r>
              <a:rPr lang="de-DE" b="1" dirty="0">
                <a:latin typeface="Aptos" panose="020B0004020202020204" pitchFamily="34" charset="0"/>
              </a:rPr>
              <a:t> </a:t>
            </a:r>
            <a:r>
              <a:rPr lang="de-DE" b="1" dirty="0" err="1">
                <a:latin typeface="Aptos" panose="020B0004020202020204" pitchFamily="34" charset="0"/>
              </a:rPr>
              <a:t>label</a:t>
            </a:r>
            <a:r>
              <a:rPr lang="de-DE" b="1" dirty="0">
                <a:latin typeface="Aptos" panose="020B0004020202020204" pitchFamily="34" charset="0"/>
              </a:rPr>
              <a:t>?</a:t>
            </a:r>
            <a:r>
              <a:rPr lang="de-DE" dirty="0">
                <a:latin typeface="Aptos" panose="020B0004020202020204" pitchFamily="34" charset="0"/>
              </a:rPr>
              <a:t> (e.g., </a:t>
            </a:r>
            <a:r>
              <a:rPr lang="de-DE" dirty="0" err="1">
                <a:latin typeface="Aptos" panose="020B0004020202020204" pitchFamily="34" charset="0"/>
              </a:rPr>
              <a:t>government</a:t>
            </a:r>
            <a:r>
              <a:rPr lang="de-DE" dirty="0">
                <a:latin typeface="Aptos" panose="020B0004020202020204" pitchFamily="34" charset="0"/>
              </a:rPr>
              <a:t>, NGO, private </a:t>
            </a:r>
            <a:r>
              <a:rPr lang="de-DE" dirty="0" err="1">
                <a:latin typeface="Aptos" panose="020B0004020202020204" pitchFamily="34" charset="0"/>
              </a:rPr>
              <a:t>company</a:t>
            </a:r>
            <a:r>
              <a:rPr lang="de-DE" dirty="0">
                <a:latin typeface="Aptos" panose="020B0004020202020204" pitchFamily="34" charset="0"/>
              </a:rPr>
              <a:t>)</a:t>
            </a:r>
            <a:endParaRPr dirty="0">
              <a:latin typeface="Aptos" panose="020B0004020202020204" pitchFamily="34" charset="0"/>
            </a:endParaRPr>
          </a:p>
          <a:p>
            <a:pPr marL="914400" lvl="1" indent="-355600" algn="l" rtl="0">
              <a:lnSpc>
                <a:spcPct val="90000"/>
              </a:lnSpc>
              <a:spcBef>
                <a:spcPts val="1800"/>
              </a:spcBef>
              <a:spcAft>
                <a:spcPts val="0"/>
              </a:spcAft>
              <a:buSzPct val="117647"/>
              <a:buChar char="•"/>
            </a:pPr>
            <a:r>
              <a:rPr lang="de-DE" b="1" dirty="0">
                <a:latin typeface="Aptos" panose="020B0004020202020204" pitchFamily="34" charset="0"/>
              </a:rPr>
              <a:t>What </a:t>
            </a:r>
            <a:r>
              <a:rPr lang="de-DE" b="1" dirty="0" err="1">
                <a:latin typeface="Aptos" panose="020B0004020202020204" pitchFamily="34" charset="0"/>
              </a:rPr>
              <a:t>criteria</a:t>
            </a:r>
            <a:r>
              <a:rPr lang="de-DE" b="1" dirty="0">
                <a:latin typeface="Aptos" panose="020B0004020202020204" pitchFamily="34" charset="0"/>
              </a:rPr>
              <a:t> are </a:t>
            </a:r>
            <a:r>
              <a:rPr lang="de-DE" b="1" dirty="0" err="1">
                <a:latin typeface="Aptos" panose="020B0004020202020204" pitchFamily="34" charset="0"/>
              </a:rPr>
              <a:t>used</a:t>
            </a:r>
            <a:r>
              <a:rPr lang="de-DE" b="1" dirty="0">
                <a:latin typeface="Aptos" panose="020B0004020202020204" pitchFamily="34" charset="0"/>
              </a:rPr>
              <a:t>?</a:t>
            </a:r>
            <a:r>
              <a:rPr lang="de-DE" dirty="0">
                <a:latin typeface="Aptos" panose="020B0004020202020204" pitchFamily="34" charset="0"/>
              </a:rPr>
              <a:t> (social, environmental, </a:t>
            </a:r>
            <a:r>
              <a:rPr lang="de-DE" dirty="0" err="1">
                <a:latin typeface="Aptos" panose="020B0004020202020204" pitchFamily="34" charset="0"/>
              </a:rPr>
              <a:t>economic</a:t>
            </a:r>
            <a:r>
              <a:rPr lang="de-DE" dirty="0">
                <a:latin typeface="Aptos" panose="020B0004020202020204" pitchFamily="34" charset="0"/>
              </a:rPr>
              <a:t> </a:t>
            </a:r>
            <a:r>
              <a:rPr lang="de-DE" dirty="0" err="1">
                <a:latin typeface="Aptos" panose="020B0004020202020204" pitchFamily="34" charset="0"/>
              </a:rPr>
              <a:t>standards</a:t>
            </a:r>
            <a:r>
              <a:rPr lang="de-DE" dirty="0">
                <a:latin typeface="Aptos" panose="020B0004020202020204" pitchFamily="34" charset="0"/>
              </a:rPr>
              <a:t>)</a:t>
            </a:r>
            <a:endParaRPr dirty="0">
              <a:latin typeface="Aptos" panose="020B0004020202020204" pitchFamily="34" charset="0"/>
            </a:endParaRPr>
          </a:p>
          <a:p>
            <a:pPr marL="914400" lvl="1" indent="-355600" algn="l" rtl="0">
              <a:lnSpc>
                <a:spcPct val="90000"/>
              </a:lnSpc>
              <a:spcBef>
                <a:spcPts val="1800"/>
              </a:spcBef>
              <a:spcAft>
                <a:spcPts val="0"/>
              </a:spcAft>
              <a:buSzPct val="117647"/>
              <a:buChar char="•"/>
            </a:pPr>
            <a:r>
              <a:rPr lang="de-DE" b="1" dirty="0">
                <a:latin typeface="Aptos" panose="020B0004020202020204" pitchFamily="34" charset="0"/>
              </a:rPr>
              <a:t>How </a:t>
            </a:r>
            <a:r>
              <a:rPr lang="de-DE" b="1" dirty="0" err="1">
                <a:latin typeface="Aptos" panose="020B0004020202020204" pitchFamily="34" charset="0"/>
              </a:rPr>
              <a:t>is</a:t>
            </a:r>
            <a:r>
              <a:rPr lang="de-DE" b="1" dirty="0">
                <a:latin typeface="Aptos" panose="020B0004020202020204" pitchFamily="34" charset="0"/>
              </a:rPr>
              <a:t> </a:t>
            </a:r>
            <a:r>
              <a:rPr lang="de-DE" b="1" dirty="0" err="1">
                <a:latin typeface="Aptos" panose="020B0004020202020204" pitchFamily="34" charset="0"/>
              </a:rPr>
              <a:t>compliance</a:t>
            </a:r>
            <a:r>
              <a:rPr lang="de-DE" b="1" dirty="0">
                <a:latin typeface="Aptos" panose="020B0004020202020204" pitchFamily="34" charset="0"/>
              </a:rPr>
              <a:t> </a:t>
            </a:r>
            <a:r>
              <a:rPr lang="de-DE" b="1" dirty="0" err="1">
                <a:latin typeface="Aptos" panose="020B0004020202020204" pitchFamily="34" charset="0"/>
              </a:rPr>
              <a:t>verified</a:t>
            </a:r>
            <a:r>
              <a:rPr lang="de-DE" b="1" dirty="0">
                <a:latin typeface="Aptos" panose="020B0004020202020204" pitchFamily="34" charset="0"/>
              </a:rPr>
              <a:t>?</a:t>
            </a:r>
            <a:r>
              <a:rPr lang="de-DE" dirty="0">
                <a:latin typeface="Aptos" panose="020B0004020202020204" pitchFamily="34" charset="0"/>
              </a:rPr>
              <a:t> (</a:t>
            </a:r>
            <a:r>
              <a:rPr lang="de-DE" dirty="0" err="1">
                <a:latin typeface="Aptos" panose="020B0004020202020204" pitchFamily="34" charset="0"/>
              </a:rPr>
              <a:t>independent</a:t>
            </a:r>
            <a:r>
              <a:rPr lang="de-DE" dirty="0">
                <a:latin typeface="Aptos" panose="020B0004020202020204" pitchFamily="34" charset="0"/>
              </a:rPr>
              <a:t> </a:t>
            </a:r>
            <a:r>
              <a:rPr lang="de-DE" dirty="0" err="1">
                <a:latin typeface="Aptos" panose="020B0004020202020204" pitchFamily="34" charset="0"/>
              </a:rPr>
              <a:t>audits</a:t>
            </a:r>
            <a:r>
              <a:rPr lang="de-DE" dirty="0">
                <a:latin typeface="Aptos" panose="020B0004020202020204" pitchFamily="34" charset="0"/>
              </a:rPr>
              <a:t>, </a:t>
            </a:r>
            <a:r>
              <a:rPr lang="de-DE" dirty="0" err="1">
                <a:latin typeface="Aptos" panose="020B0004020202020204" pitchFamily="34" charset="0"/>
              </a:rPr>
              <a:t>self-reporting</a:t>
            </a:r>
            <a:r>
              <a:rPr lang="de-DE" dirty="0">
                <a:latin typeface="Aptos" panose="020B0004020202020204" pitchFamily="34" charset="0"/>
              </a:rPr>
              <a:t>, etc.)</a:t>
            </a:r>
            <a:endParaRPr dirty="0">
              <a:latin typeface="Aptos" panose="020B0004020202020204" pitchFamily="34" charset="0"/>
            </a:endParaRPr>
          </a:p>
          <a:p>
            <a:pPr marL="914400" lvl="1" indent="-355600" algn="l" rtl="0">
              <a:lnSpc>
                <a:spcPct val="90000"/>
              </a:lnSpc>
              <a:spcBef>
                <a:spcPts val="1800"/>
              </a:spcBef>
              <a:spcAft>
                <a:spcPts val="0"/>
              </a:spcAft>
              <a:buSzPct val="117647"/>
              <a:buChar char="•"/>
            </a:pPr>
            <a:r>
              <a:rPr lang="de-DE" b="1" dirty="0" err="1">
                <a:latin typeface="Aptos" panose="020B0004020202020204" pitchFamily="34" charset="0"/>
              </a:rPr>
              <a:t>Is</a:t>
            </a:r>
            <a:r>
              <a:rPr lang="de-DE" b="1" dirty="0">
                <a:latin typeface="Aptos" panose="020B0004020202020204" pitchFamily="34" charset="0"/>
              </a:rPr>
              <a:t> </a:t>
            </a:r>
            <a:r>
              <a:rPr lang="de-DE" b="1" dirty="0" err="1">
                <a:latin typeface="Aptos" panose="020B0004020202020204" pitchFamily="34" charset="0"/>
              </a:rPr>
              <a:t>it</a:t>
            </a:r>
            <a:r>
              <a:rPr lang="de-DE" b="1" dirty="0">
                <a:latin typeface="Aptos" panose="020B0004020202020204" pitchFamily="34" charset="0"/>
              </a:rPr>
              <a:t> transparent and </a:t>
            </a:r>
            <a:r>
              <a:rPr lang="de-DE" b="1" dirty="0" err="1">
                <a:latin typeface="Aptos" panose="020B0004020202020204" pitchFamily="34" charset="0"/>
              </a:rPr>
              <a:t>trustworthy</a:t>
            </a:r>
            <a:r>
              <a:rPr lang="de-DE" b="1" dirty="0">
                <a:latin typeface="Aptos" panose="020B0004020202020204" pitchFamily="34" charset="0"/>
              </a:rPr>
              <a:t>?</a:t>
            </a:r>
            <a:endParaRPr dirty="0">
              <a:latin typeface="Aptos" panose="020B0004020202020204" pitchFamily="34" charset="0"/>
            </a:endParaRPr>
          </a:p>
          <a:p>
            <a:pPr marL="914400" lvl="1" indent="-355600" algn="l" rtl="0">
              <a:lnSpc>
                <a:spcPct val="90000"/>
              </a:lnSpc>
              <a:spcBef>
                <a:spcPts val="1800"/>
              </a:spcBef>
              <a:spcAft>
                <a:spcPts val="0"/>
              </a:spcAft>
              <a:buSzPct val="117647"/>
              <a:buChar char="•"/>
            </a:pPr>
            <a:r>
              <a:rPr lang="de-DE" b="1" dirty="0" err="1">
                <a:latin typeface="Aptos" panose="020B0004020202020204" pitchFamily="34" charset="0"/>
              </a:rPr>
              <a:t>Does</a:t>
            </a:r>
            <a:r>
              <a:rPr lang="de-DE" b="1" dirty="0">
                <a:latin typeface="Aptos" panose="020B0004020202020204" pitchFamily="34" charset="0"/>
              </a:rPr>
              <a:t> </a:t>
            </a:r>
            <a:r>
              <a:rPr lang="de-DE" b="1" dirty="0" err="1">
                <a:latin typeface="Aptos" panose="020B0004020202020204" pitchFamily="34" charset="0"/>
              </a:rPr>
              <a:t>it</a:t>
            </a:r>
            <a:r>
              <a:rPr lang="de-DE" b="1" dirty="0">
                <a:latin typeface="Aptos" panose="020B0004020202020204" pitchFamily="34" charset="0"/>
              </a:rPr>
              <a:t> </a:t>
            </a:r>
            <a:r>
              <a:rPr lang="de-DE" b="1" dirty="0" err="1">
                <a:latin typeface="Aptos" panose="020B0004020202020204" pitchFamily="34" charset="0"/>
              </a:rPr>
              <a:t>align</a:t>
            </a:r>
            <a:r>
              <a:rPr lang="de-DE" b="1" dirty="0">
                <a:latin typeface="Aptos" panose="020B0004020202020204" pitchFamily="34" charset="0"/>
              </a:rPr>
              <a:t> </a:t>
            </a:r>
            <a:r>
              <a:rPr lang="de-DE" b="1" dirty="0" err="1">
                <a:latin typeface="Aptos" panose="020B0004020202020204" pitchFamily="34" charset="0"/>
              </a:rPr>
              <a:t>with</a:t>
            </a:r>
            <a:r>
              <a:rPr lang="de-DE" b="1" dirty="0">
                <a:latin typeface="Aptos" panose="020B0004020202020204" pitchFamily="34" charset="0"/>
              </a:rPr>
              <a:t> sustainable </a:t>
            </a:r>
            <a:r>
              <a:rPr lang="de-DE" b="1" dirty="0" err="1">
                <a:latin typeface="Aptos" panose="020B0004020202020204" pitchFamily="34" charset="0"/>
              </a:rPr>
              <a:t>procurement</a:t>
            </a:r>
            <a:r>
              <a:rPr lang="de-DE" b="1" dirty="0">
                <a:latin typeface="Aptos" panose="020B0004020202020204" pitchFamily="34" charset="0"/>
              </a:rPr>
              <a:t> </a:t>
            </a:r>
            <a:r>
              <a:rPr lang="de-DE" b="1" dirty="0" err="1">
                <a:latin typeface="Aptos" panose="020B0004020202020204" pitchFamily="34" charset="0"/>
              </a:rPr>
              <a:t>goals</a:t>
            </a:r>
            <a:r>
              <a:rPr lang="de-DE" b="1" dirty="0">
                <a:latin typeface="Aptos" panose="020B0004020202020204" pitchFamily="34" charset="0"/>
              </a:rPr>
              <a:t>?</a:t>
            </a:r>
            <a:endParaRPr dirty="0">
              <a:latin typeface="Aptos" panose="020B0004020202020204" pitchFamily="34" charset="0"/>
            </a:endParaRPr>
          </a:p>
          <a:p>
            <a:pPr marL="457200" lvl="0" indent="-228600" algn="l" rtl="0">
              <a:lnSpc>
                <a:spcPct val="90000"/>
              </a:lnSpc>
              <a:spcBef>
                <a:spcPts val="1800"/>
              </a:spcBef>
              <a:spcAft>
                <a:spcPts val="0"/>
              </a:spcAft>
              <a:buClr>
                <a:srgbClr val="3F3F3F"/>
              </a:buClr>
              <a:buSzPct val="117647"/>
              <a:buFont typeface="Arial"/>
              <a:buNone/>
            </a:pPr>
            <a:endParaRPr dirty="0">
              <a:latin typeface="Aptos" panose="020B00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7"/>
          <p:cNvSpPr txBox="1">
            <a:spLocks noGrp="1"/>
          </p:cNvSpPr>
          <p:nvPr>
            <p:ph type="title"/>
          </p:nvPr>
        </p:nvSpPr>
        <p:spPr>
          <a:xfrm>
            <a:off x="594359" y="336717"/>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a:latin typeface="Aptos Serif" panose="02020604070405020304" pitchFamily="18" charset="0"/>
                <a:cs typeface="Aptos Serif" panose="02020604070405020304" pitchFamily="18" charset="0"/>
              </a:rPr>
              <a:t>Agenda</a:t>
            </a:r>
            <a:endParaRPr>
              <a:latin typeface="Aptos Serif" panose="02020604070405020304" pitchFamily="18" charset="0"/>
              <a:cs typeface="Aptos Serif" panose="02020604070405020304" pitchFamily="18" charset="0"/>
            </a:endParaRPr>
          </a:p>
        </p:txBody>
      </p:sp>
      <p:sp>
        <p:nvSpPr>
          <p:cNvPr id="376" name="Google Shape;376;p57"/>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rPr>
              <a:t>Labels, </a:t>
            </a:r>
            <a:r>
              <a:rPr lang="de-DE" dirty="0" err="1">
                <a:latin typeface="Aptos" panose="020B0004020202020204" pitchFamily="34" charset="0"/>
              </a:rPr>
              <a:t>certifications</a:t>
            </a:r>
            <a:r>
              <a:rPr lang="de-DE" dirty="0">
                <a:latin typeface="Aptos" panose="020B0004020202020204" pitchFamily="34" charset="0"/>
              </a:rPr>
              <a:t>, </a:t>
            </a:r>
            <a:r>
              <a:rPr lang="de-DE" dirty="0" err="1">
                <a:latin typeface="Aptos" panose="020B0004020202020204" pitchFamily="34" charset="0"/>
              </a:rPr>
              <a:t>management</a:t>
            </a:r>
            <a:r>
              <a:rPr lang="de-DE" dirty="0">
                <a:latin typeface="Aptos" panose="020B0004020202020204" pitchFamily="34" charset="0"/>
              </a:rPr>
              <a:t> </a:t>
            </a:r>
            <a:r>
              <a:rPr lang="de-DE" dirty="0" err="1">
                <a:latin typeface="Aptos" panose="020B0004020202020204" pitchFamily="34" charset="0"/>
              </a:rPr>
              <a:t>systems</a:t>
            </a:r>
            <a:r>
              <a:rPr lang="de-DE" dirty="0">
                <a:latin typeface="Aptos" panose="020B0004020202020204" pitchFamily="34" charset="0"/>
              </a:rPr>
              <a:t> - light in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labelling</a:t>
            </a:r>
            <a:r>
              <a:rPr lang="de-DE" dirty="0">
                <a:latin typeface="Aptos" panose="020B0004020202020204" pitchFamily="34" charset="0"/>
              </a:rPr>
              <a:t> </a:t>
            </a:r>
            <a:r>
              <a:rPr lang="de-DE" dirty="0" err="1">
                <a:latin typeface="Aptos" panose="020B0004020202020204" pitchFamily="34" charset="0"/>
              </a:rPr>
              <a:t>jungle</a:t>
            </a:r>
            <a:endParaRPr dirty="0">
              <a:latin typeface="Aptos" panose="020B0004020202020204" pitchFamily="34" charset="0"/>
            </a:endParaRPr>
          </a:p>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rPr>
              <a:t>Use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labels</a:t>
            </a:r>
            <a:r>
              <a:rPr lang="de-DE" dirty="0">
                <a:latin typeface="Aptos" panose="020B0004020202020204" pitchFamily="34" charset="0"/>
              </a:rPr>
              <a:t> in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context</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tenders</a:t>
            </a:r>
            <a:endParaRPr dirty="0">
              <a:latin typeface="Aptos" panose="020B0004020202020204" pitchFamily="34" charset="0"/>
            </a:endParaRPr>
          </a:p>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rPr>
              <a:t>Exercise</a:t>
            </a:r>
            <a:endParaRPr dirty="0">
              <a:latin typeface="Aptos" panose="020B0004020202020204" pitchFamily="34" charset="0"/>
            </a:endParaRPr>
          </a:p>
          <a:p>
            <a:pPr marL="685800" lvl="0" indent="-457200" algn="l" rtl="0">
              <a:lnSpc>
                <a:spcPct val="80000"/>
              </a:lnSpc>
              <a:spcBef>
                <a:spcPts val="2200"/>
              </a:spcBef>
              <a:spcAft>
                <a:spcPts val="0"/>
              </a:spcAft>
              <a:buSzPts val="2400"/>
              <a:buFont typeface="Arial"/>
              <a:buAutoNum type="arabicPeriod"/>
            </a:pPr>
            <a:r>
              <a:rPr lang="de-DE" dirty="0">
                <a:solidFill>
                  <a:srgbClr val="A3C42A"/>
                </a:solidFill>
                <a:latin typeface="Aptos" panose="020B0004020202020204" pitchFamily="34" charset="0"/>
              </a:rPr>
              <a:t>Presentation </a:t>
            </a:r>
            <a:r>
              <a:rPr lang="de-DE" dirty="0" err="1">
                <a:solidFill>
                  <a:srgbClr val="A3C42A"/>
                </a:solidFill>
                <a:latin typeface="Aptos" panose="020B0004020202020204" pitchFamily="34" charset="0"/>
              </a:rPr>
              <a:t>of</a:t>
            </a:r>
            <a:r>
              <a:rPr lang="de-DE" dirty="0">
                <a:solidFill>
                  <a:srgbClr val="A3C42A"/>
                </a:solidFill>
                <a:latin typeface="Aptos" panose="020B0004020202020204" pitchFamily="34" charset="0"/>
              </a:rPr>
              <a:t> </a:t>
            </a:r>
            <a:r>
              <a:rPr lang="de-DE" dirty="0" err="1">
                <a:solidFill>
                  <a:srgbClr val="A3C42A"/>
                </a:solidFill>
                <a:latin typeface="Aptos" panose="020B0004020202020204" pitchFamily="34" charset="0"/>
              </a:rPr>
              <a:t>selected</a:t>
            </a:r>
            <a:r>
              <a:rPr lang="de-DE" dirty="0">
                <a:solidFill>
                  <a:srgbClr val="A3C42A"/>
                </a:solidFill>
                <a:latin typeface="Aptos" panose="020B0004020202020204" pitchFamily="34" charset="0"/>
              </a:rPr>
              <a:t> </a:t>
            </a:r>
            <a:r>
              <a:rPr lang="de-DE" dirty="0" err="1">
                <a:solidFill>
                  <a:srgbClr val="A3C42A"/>
                </a:solidFill>
                <a:latin typeface="Aptos" panose="020B0004020202020204" pitchFamily="34" charset="0"/>
              </a:rPr>
              <a:t>labels</a:t>
            </a:r>
            <a:endParaRPr dirty="0">
              <a:latin typeface="Aptos" panose="020B0004020202020204" pitchFamily="34" charset="0"/>
            </a:endParaRPr>
          </a:p>
        </p:txBody>
      </p:sp>
      <p:pic>
        <p:nvPicPr>
          <p:cNvPr id="377" name="Google Shape;377;p57"/>
          <p:cNvPicPr preferRelativeResize="0"/>
          <p:nvPr/>
        </p:nvPicPr>
        <p:blipFill rotWithShape="1">
          <a:blip r:embed="rId3">
            <a:alphaModFix/>
          </a:blip>
          <a:srcRect/>
          <a:stretch/>
        </p:blipFill>
        <p:spPr>
          <a:xfrm>
            <a:off x="7734667" y="2415188"/>
            <a:ext cx="4289331" cy="303326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8"/>
          <p:cNvSpPr txBox="1">
            <a:spLocks noGrp="1"/>
          </p:cNvSpPr>
          <p:nvPr>
            <p:ph type="title"/>
          </p:nvPr>
        </p:nvSpPr>
        <p:spPr>
          <a:xfrm>
            <a:off x="594360" y="1074974"/>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4. Presentation </a:t>
            </a:r>
            <a:r>
              <a:rPr lang="de-DE" dirty="0" err="1">
                <a:latin typeface="Aptos Serif" panose="02020604070405020304" pitchFamily="18" charset="0"/>
                <a:cs typeface="Aptos Serif" panose="02020604070405020304" pitchFamily="18" charset="0"/>
              </a:rPr>
              <a:t>of</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selected</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labels</a:t>
            </a:r>
            <a:br>
              <a:rPr lang="de-DE" dirty="0">
                <a:solidFill>
                  <a:srgbClr val="A3C42A"/>
                </a:solidFill>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384" name="Google Shape;384;p58"/>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59"/>
          <p:cNvPicPr preferRelativeResize="0"/>
          <p:nvPr/>
        </p:nvPicPr>
        <p:blipFill rotWithShape="1">
          <a:blip r:embed="rId3">
            <a:alphaModFix/>
          </a:blip>
          <a:srcRect/>
          <a:stretch/>
        </p:blipFill>
        <p:spPr>
          <a:xfrm>
            <a:off x="7019172" y="1245542"/>
            <a:ext cx="1422515" cy="1410609"/>
          </a:xfrm>
          <a:prstGeom prst="rect">
            <a:avLst/>
          </a:prstGeom>
          <a:noFill/>
          <a:ln>
            <a:noFill/>
          </a:ln>
        </p:spPr>
      </p:pic>
      <p:sp>
        <p:nvSpPr>
          <p:cNvPr id="391" name="Google Shape;391;p59"/>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(Cross-) Product Labels</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392" name="Google Shape;392;p59"/>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endParaRPr/>
          </a:p>
          <a:p>
            <a:pPr marL="457200" lvl="0" indent="-228600" algn="l" rtl="0">
              <a:lnSpc>
                <a:spcPct val="80000"/>
              </a:lnSpc>
              <a:spcBef>
                <a:spcPts val="2200"/>
              </a:spcBef>
              <a:spcAft>
                <a:spcPts val="0"/>
              </a:spcAft>
              <a:buClr>
                <a:schemeClr val="accent4"/>
              </a:buClr>
              <a:buSzPts val="2400"/>
              <a:buFont typeface="Arial"/>
              <a:buNone/>
            </a:pPr>
            <a:endParaRPr/>
          </a:p>
          <a:p>
            <a:pPr marL="457200" lvl="0" indent="-228600" algn="l" rtl="0">
              <a:lnSpc>
                <a:spcPct val="80000"/>
              </a:lnSpc>
              <a:spcBef>
                <a:spcPts val="2200"/>
              </a:spcBef>
              <a:spcAft>
                <a:spcPts val="0"/>
              </a:spcAft>
              <a:buClr>
                <a:schemeClr val="accent4"/>
              </a:buClr>
              <a:buSzPts val="2400"/>
              <a:buFont typeface="Arial"/>
              <a:buNone/>
            </a:pPr>
            <a:endParaRPr/>
          </a:p>
        </p:txBody>
      </p:sp>
      <p:pic>
        <p:nvPicPr>
          <p:cNvPr id="393" name="Google Shape;393;p59"/>
          <p:cNvPicPr preferRelativeResize="0"/>
          <p:nvPr/>
        </p:nvPicPr>
        <p:blipFill rotWithShape="1">
          <a:blip r:embed="rId4">
            <a:alphaModFix/>
          </a:blip>
          <a:srcRect l="19535" r="19535"/>
          <a:stretch/>
        </p:blipFill>
        <p:spPr>
          <a:xfrm>
            <a:off x="884167" y="1466916"/>
            <a:ext cx="1037946" cy="854512"/>
          </a:xfrm>
          <a:prstGeom prst="rect">
            <a:avLst/>
          </a:prstGeom>
          <a:noFill/>
          <a:ln>
            <a:noFill/>
          </a:ln>
        </p:spPr>
      </p:pic>
      <p:pic>
        <p:nvPicPr>
          <p:cNvPr id="394" name="Google Shape;394;p59"/>
          <p:cNvPicPr preferRelativeResize="0"/>
          <p:nvPr/>
        </p:nvPicPr>
        <p:blipFill rotWithShape="1">
          <a:blip r:embed="rId5">
            <a:alphaModFix/>
          </a:blip>
          <a:srcRect l="25519" r="19754"/>
          <a:stretch/>
        </p:blipFill>
        <p:spPr>
          <a:xfrm>
            <a:off x="858650" y="2539386"/>
            <a:ext cx="1287296" cy="1176111"/>
          </a:xfrm>
          <a:prstGeom prst="rect">
            <a:avLst/>
          </a:prstGeom>
          <a:noFill/>
          <a:ln>
            <a:noFill/>
          </a:ln>
        </p:spPr>
      </p:pic>
      <p:pic>
        <p:nvPicPr>
          <p:cNvPr id="395" name="Google Shape;395;p59"/>
          <p:cNvPicPr preferRelativeResize="0"/>
          <p:nvPr/>
        </p:nvPicPr>
        <p:blipFill rotWithShape="1">
          <a:blip r:embed="rId6">
            <a:alphaModFix/>
          </a:blip>
          <a:srcRect/>
          <a:stretch/>
        </p:blipFill>
        <p:spPr>
          <a:xfrm>
            <a:off x="858650" y="4005695"/>
            <a:ext cx="1010215" cy="990578"/>
          </a:xfrm>
          <a:prstGeom prst="rect">
            <a:avLst/>
          </a:prstGeom>
          <a:noFill/>
          <a:ln>
            <a:noFill/>
          </a:ln>
        </p:spPr>
      </p:pic>
      <p:sp>
        <p:nvSpPr>
          <p:cNvPr id="396" name="Google Shape;396;p59"/>
          <p:cNvSpPr/>
          <p:nvPr/>
        </p:nvSpPr>
        <p:spPr>
          <a:xfrm>
            <a:off x="707436" y="1268760"/>
            <a:ext cx="1505185" cy="499418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397" name="Google Shape;397;p59"/>
          <p:cNvPicPr preferRelativeResize="0"/>
          <p:nvPr/>
        </p:nvPicPr>
        <p:blipFill rotWithShape="1">
          <a:blip r:embed="rId7">
            <a:alphaModFix/>
          </a:blip>
          <a:srcRect/>
          <a:stretch/>
        </p:blipFill>
        <p:spPr>
          <a:xfrm>
            <a:off x="884167" y="5099333"/>
            <a:ext cx="1037946" cy="933943"/>
          </a:xfrm>
          <a:prstGeom prst="rect">
            <a:avLst/>
          </a:prstGeom>
          <a:noFill/>
          <a:ln>
            <a:noFill/>
          </a:ln>
        </p:spPr>
      </p:pic>
      <p:pic>
        <p:nvPicPr>
          <p:cNvPr id="398" name="Google Shape;398;p59"/>
          <p:cNvPicPr preferRelativeResize="0"/>
          <p:nvPr/>
        </p:nvPicPr>
        <p:blipFill rotWithShape="1">
          <a:blip r:embed="rId4">
            <a:alphaModFix/>
          </a:blip>
          <a:srcRect l="19535" r="19535"/>
          <a:stretch/>
        </p:blipFill>
        <p:spPr>
          <a:xfrm>
            <a:off x="851761" y="1483990"/>
            <a:ext cx="1037946" cy="854512"/>
          </a:xfrm>
          <a:prstGeom prst="rect">
            <a:avLst/>
          </a:prstGeom>
          <a:noFill/>
          <a:ln>
            <a:noFill/>
          </a:ln>
        </p:spPr>
      </p:pic>
      <p:pic>
        <p:nvPicPr>
          <p:cNvPr id="399" name="Google Shape;399;p59"/>
          <p:cNvPicPr preferRelativeResize="0"/>
          <p:nvPr/>
        </p:nvPicPr>
        <p:blipFill rotWithShape="1">
          <a:blip r:embed="rId5">
            <a:alphaModFix/>
          </a:blip>
          <a:srcRect l="25519" r="19754"/>
          <a:stretch/>
        </p:blipFill>
        <p:spPr>
          <a:xfrm>
            <a:off x="826244" y="2556460"/>
            <a:ext cx="1287296" cy="1176111"/>
          </a:xfrm>
          <a:prstGeom prst="rect">
            <a:avLst/>
          </a:prstGeom>
          <a:noFill/>
          <a:ln>
            <a:noFill/>
          </a:ln>
        </p:spPr>
      </p:pic>
      <p:pic>
        <p:nvPicPr>
          <p:cNvPr id="400" name="Google Shape;400;p59"/>
          <p:cNvPicPr preferRelativeResize="0"/>
          <p:nvPr/>
        </p:nvPicPr>
        <p:blipFill rotWithShape="1">
          <a:blip r:embed="rId6">
            <a:alphaModFix/>
          </a:blip>
          <a:srcRect/>
          <a:stretch/>
        </p:blipFill>
        <p:spPr>
          <a:xfrm>
            <a:off x="826244" y="4022769"/>
            <a:ext cx="1010215" cy="990578"/>
          </a:xfrm>
          <a:prstGeom prst="rect">
            <a:avLst/>
          </a:prstGeom>
          <a:noFill/>
          <a:ln>
            <a:noFill/>
          </a:ln>
        </p:spPr>
      </p:pic>
      <p:pic>
        <p:nvPicPr>
          <p:cNvPr id="401" name="Google Shape;401;p59"/>
          <p:cNvPicPr preferRelativeResize="0"/>
          <p:nvPr/>
        </p:nvPicPr>
        <p:blipFill rotWithShape="1">
          <a:blip r:embed="rId8">
            <a:alphaModFix/>
          </a:blip>
          <a:srcRect/>
          <a:stretch/>
        </p:blipFill>
        <p:spPr>
          <a:xfrm>
            <a:off x="5026495" y="2904672"/>
            <a:ext cx="1064376" cy="1232790"/>
          </a:xfrm>
          <a:prstGeom prst="rect">
            <a:avLst/>
          </a:prstGeom>
          <a:noFill/>
          <a:ln>
            <a:noFill/>
          </a:ln>
        </p:spPr>
      </p:pic>
      <p:pic>
        <p:nvPicPr>
          <p:cNvPr id="402" name="Google Shape;402;p59"/>
          <p:cNvPicPr preferRelativeResize="0"/>
          <p:nvPr/>
        </p:nvPicPr>
        <p:blipFill rotWithShape="1">
          <a:blip r:embed="rId9">
            <a:alphaModFix/>
          </a:blip>
          <a:srcRect/>
          <a:stretch/>
        </p:blipFill>
        <p:spPr>
          <a:xfrm>
            <a:off x="4983010" y="4596550"/>
            <a:ext cx="1232791" cy="1232791"/>
          </a:xfrm>
          <a:prstGeom prst="rect">
            <a:avLst/>
          </a:prstGeom>
          <a:noFill/>
          <a:ln>
            <a:noFill/>
          </a:ln>
        </p:spPr>
      </p:pic>
      <p:sp>
        <p:nvSpPr>
          <p:cNvPr id="403" name="Google Shape;403;p59"/>
          <p:cNvSpPr/>
          <p:nvPr/>
        </p:nvSpPr>
        <p:spPr>
          <a:xfrm>
            <a:off x="4666450" y="1271587"/>
            <a:ext cx="1837383" cy="499418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grpSp>
        <p:nvGrpSpPr>
          <p:cNvPr id="404" name="Google Shape;404;p59"/>
          <p:cNvGrpSpPr/>
          <p:nvPr/>
        </p:nvGrpSpPr>
        <p:grpSpPr>
          <a:xfrm>
            <a:off x="2545459" y="1251397"/>
            <a:ext cx="1730310" cy="5010602"/>
            <a:chOff x="7608168" y="1412776"/>
            <a:chExt cx="1730310" cy="5010602"/>
          </a:xfrm>
        </p:grpSpPr>
        <p:pic>
          <p:nvPicPr>
            <p:cNvPr id="405" name="Google Shape;405;p59"/>
            <p:cNvPicPr preferRelativeResize="0"/>
            <p:nvPr/>
          </p:nvPicPr>
          <p:blipFill rotWithShape="1">
            <a:blip r:embed="rId10">
              <a:alphaModFix/>
            </a:blip>
            <a:srcRect l="21182" r="18724"/>
            <a:stretch/>
          </p:blipFill>
          <p:spPr>
            <a:xfrm>
              <a:off x="7823458" y="1602110"/>
              <a:ext cx="1318233" cy="1052775"/>
            </a:xfrm>
            <a:prstGeom prst="rect">
              <a:avLst/>
            </a:prstGeom>
            <a:noFill/>
            <a:ln>
              <a:noFill/>
            </a:ln>
          </p:spPr>
        </p:pic>
        <p:sp>
          <p:nvSpPr>
            <p:cNvPr id="406" name="Google Shape;406;p59"/>
            <p:cNvSpPr/>
            <p:nvPr/>
          </p:nvSpPr>
          <p:spPr>
            <a:xfrm>
              <a:off x="7608168" y="1412776"/>
              <a:ext cx="1730310" cy="501060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407" name="Google Shape;407;p59"/>
            <p:cNvPicPr preferRelativeResize="0"/>
            <p:nvPr/>
          </p:nvPicPr>
          <p:blipFill rotWithShape="1">
            <a:blip r:embed="rId11">
              <a:alphaModFix/>
            </a:blip>
            <a:srcRect/>
            <a:stretch/>
          </p:blipFill>
          <p:spPr>
            <a:xfrm>
              <a:off x="7968208" y="2924944"/>
              <a:ext cx="1062863" cy="1053022"/>
            </a:xfrm>
            <a:prstGeom prst="rect">
              <a:avLst/>
            </a:prstGeom>
            <a:noFill/>
            <a:ln>
              <a:noFill/>
            </a:ln>
          </p:spPr>
        </p:pic>
        <p:pic>
          <p:nvPicPr>
            <p:cNvPr id="408" name="Google Shape;408;p59" descr="naturland fair"/>
            <p:cNvPicPr preferRelativeResize="0"/>
            <p:nvPr/>
          </p:nvPicPr>
          <p:blipFill rotWithShape="1">
            <a:blip r:embed="rId12">
              <a:alphaModFix/>
            </a:blip>
            <a:srcRect/>
            <a:stretch/>
          </p:blipFill>
          <p:spPr>
            <a:xfrm>
              <a:off x="8040216" y="4219776"/>
              <a:ext cx="944868" cy="2088232"/>
            </a:xfrm>
            <a:prstGeom prst="rect">
              <a:avLst/>
            </a:prstGeom>
            <a:noFill/>
            <a:ln>
              <a:noFill/>
            </a:ln>
          </p:spPr>
        </p:pic>
      </p:grpSp>
      <p:sp>
        <p:nvSpPr>
          <p:cNvPr id="409" name="Google Shape;409;p59"/>
          <p:cNvSpPr/>
          <p:nvPr/>
        </p:nvSpPr>
        <p:spPr>
          <a:xfrm>
            <a:off x="6884458" y="1242507"/>
            <a:ext cx="2361143" cy="210727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410" name="Google Shape;410;p59"/>
          <p:cNvPicPr preferRelativeResize="0"/>
          <p:nvPr/>
        </p:nvPicPr>
        <p:blipFill rotWithShape="1">
          <a:blip r:embed="rId13">
            <a:alphaModFix/>
          </a:blip>
          <a:srcRect l="21023" t="-6485" r="23864" b="2418"/>
          <a:stretch/>
        </p:blipFill>
        <p:spPr>
          <a:xfrm>
            <a:off x="7960674" y="2100347"/>
            <a:ext cx="1154550" cy="1023559"/>
          </a:xfrm>
          <a:prstGeom prst="rect">
            <a:avLst/>
          </a:prstGeom>
          <a:noFill/>
          <a:ln>
            <a:noFill/>
          </a:ln>
        </p:spPr>
      </p:pic>
      <p:grpSp>
        <p:nvGrpSpPr>
          <p:cNvPr id="411" name="Google Shape;411;p59"/>
          <p:cNvGrpSpPr/>
          <p:nvPr/>
        </p:nvGrpSpPr>
        <p:grpSpPr>
          <a:xfrm>
            <a:off x="6911511" y="3537965"/>
            <a:ext cx="2361143" cy="2708726"/>
            <a:chOff x="2628760" y="3720551"/>
            <a:chExt cx="2361143" cy="2708726"/>
          </a:xfrm>
        </p:grpSpPr>
        <p:pic>
          <p:nvPicPr>
            <p:cNvPr id="412" name="Google Shape;412;p59"/>
            <p:cNvPicPr preferRelativeResize="0"/>
            <p:nvPr/>
          </p:nvPicPr>
          <p:blipFill rotWithShape="1">
            <a:blip r:embed="rId14">
              <a:alphaModFix/>
            </a:blip>
            <a:srcRect/>
            <a:stretch/>
          </p:blipFill>
          <p:spPr>
            <a:xfrm>
              <a:off x="2919413" y="3887707"/>
              <a:ext cx="1725733" cy="1075132"/>
            </a:xfrm>
            <a:prstGeom prst="rect">
              <a:avLst/>
            </a:prstGeom>
            <a:noFill/>
            <a:ln>
              <a:noFill/>
            </a:ln>
          </p:spPr>
        </p:pic>
        <p:sp>
          <p:nvSpPr>
            <p:cNvPr id="413" name="Google Shape;413;p59"/>
            <p:cNvSpPr/>
            <p:nvPr/>
          </p:nvSpPr>
          <p:spPr>
            <a:xfrm>
              <a:off x="2628760" y="3720551"/>
              <a:ext cx="2361143" cy="270872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414" name="Google Shape;414;p59"/>
            <p:cNvPicPr preferRelativeResize="0"/>
            <p:nvPr/>
          </p:nvPicPr>
          <p:blipFill rotWithShape="1">
            <a:blip r:embed="rId15">
              <a:alphaModFix/>
            </a:blip>
            <a:srcRect/>
            <a:stretch/>
          </p:blipFill>
          <p:spPr>
            <a:xfrm>
              <a:off x="3094956" y="4975459"/>
              <a:ext cx="1428750" cy="1428750"/>
            </a:xfrm>
            <a:prstGeom prst="rect">
              <a:avLst/>
            </a:prstGeom>
            <a:noFill/>
            <a:ln>
              <a:noFill/>
            </a:ln>
          </p:spPr>
        </p:pic>
      </p:grpSp>
      <p:sp>
        <p:nvSpPr>
          <p:cNvPr id="415" name="Google Shape;415;p59"/>
          <p:cNvSpPr/>
          <p:nvPr/>
        </p:nvSpPr>
        <p:spPr>
          <a:xfrm>
            <a:off x="9648252" y="1268760"/>
            <a:ext cx="2093902" cy="456344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416" name="Google Shape;416;p59" descr="EU-Bio-Logo.jpg"/>
          <p:cNvPicPr preferRelativeResize="0"/>
          <p:nvPr/>
        </p:nvPicPr>
        <p:blipFill rotWithShape="1">
          <a:blip r:embed="rId16">
            <a:alphaModFix/>
          </a:blip>
          <a:srcRect/>
          <a:stretch/>
        </p:blipFill>
        <p:spPr>
          <a:xfrm>
            <a:off x="5069093" y="1749113"/>
            <a:ext cx="1058470" cy="709175"/>
          </a:xfrm>
          <a:prstGeom prst="rect">
            <a:avLst/>
          </a:prstGeom>
          <a:noFill/>
          <a:ln>
            <a:noFill/>
          </a:ln>
        </p:spPr>
      </p:pic>
      <p:pic>
        <p:nvPicPr>
          <p:cNvPr id="417" name="Google Shape;417;p59" descr="Ein Bild, das Text, Schrift, Screenshot, Grafiken enthält.&#10;&#10;KI-generierte Inhalte können fehlerhaft sein."/>
          <p:cNvPicPr preferRelativeResize="0"/>
          <p:nvPr/>
        </p:nvPicPr>
        <p:blipFill rotWithShape="1">
          <a:blip r:embed="rId17">
            <a:alphaModFix/>
          </a:blip>
          <a:srcRect/>
          <a:stretch/>
        </p:blipFill>
        <p:spPr>
          <a:xfrm>
            <a:off x="9682457" y="1366355"/>
            <a:ext cx="1910658" cy="1473937"/>
          </a:xfrm>
          <a:prstGeom prst="rect">
            <a:avLst/>
          </a:prstGeom>
          <a:noFill/>
          <a:ln>
            <a:noFill/>
          </a:ln>
        </p:spPr>
      </p:pic>
      <p:pic>
        <p:nvPicPr>
          <p:cNvPr id="418" name="Google Shape;418;p59" descr="Cradle to Cradle Products Innovation Institute Launches Cradle to ..."/>
          <p:cNvPicPr preferRelativeResize="0"/>
          <p:nvPr/>
        </p:nvPicPr>
        <p:blipFill rotWithShape="1">
          <a:blip r:embed="rId18">
            <a:alphaModFix/>
          </a:blip>
          <a:srcRect l="13407" t="4818" r="18545" b="-733"/>
          <a:stretch/>
        </p:blipFill>
        <p:spPr>
          <a:xfrm>
            <a:off x="9915525" y="4510087"/>
            <a:ext cx="1445373" cy="1331330"/>
          </a:xfrm>
          <a:prstGeom prst="rect">
            <a:avLst/>
          </a:prstGeom>
          <a:noFill/>
          <a:ln>
            <a:noFill/>
          </a:ln>
        </p:spPr>
      </p:pic>
      <p:pic>
        <p:nvPicPr>
          <p:cNvPr id="419" name="Google Shape;419;p59" descr="De La Rue is proud to announce that its Bathford Paper Mill has ..."/>
          <p:cNvPicPr preferRelativeResize="0"/>
          <p:nvPr/>
        </p:nvPicPr>
        <p:blipFill rotWithShape="1">
          <a:blip r:embed="rId19">
            <a:alphaModFix/>
          </a:blip>
          <a:srcRect/>
          <a:stretch/>
        </p:blipFill>
        <p:spPr>
          <a:xfrm>
            <a:off x="10070306" y="3011557"/>
            <a:ext cx="1254918" cy="137066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0"/>
          <p:cNvSpPr txBox="1">
            <a:spLocks noGrp="1"/>
          </p:cNvSpPr>
          <p:nvPr>
            <p:ph type="title"/>
          </p:nvPr>
        </p:nvSpPr>
        <p:spPr>
          <a:xfrm>
            <a:off x="594359" y="410289"/>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Cross-</a:t>
            </a:r>
            <a:r>
              <a:rPr lang="de-DE" dirty="0" err="1">
                <a:latin typeface="Aptos Serif" panose="02020604070405020304" pitchFamily="18" charset="0"/>
                <a:cs typeface="Aptos Serif" panose="02020604070405020304" pitchFamily="18" charset="0"/>
              </a:rPr>
              <a:t>product</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labels</a:t>
            </a:r>
            <a:r>
              <a:rPr lang="de-DE" dirty="0">
                <a:latin typeface="Aptos Serif" panose="02020604070405020304" pitchFamily="18" charset="0"/>
                <a:cs typeface="Aptos Serif" panose="02020604070405020304" pitchFamily="18" charset="0"/>
              </a:rPr>
              <a:t> – </a:t>
            </a:r>
            <a:br>
              <a:rPr lang="de-DE" dirty="0">
                <a:latin typeface="Aptos Serif" panose="02020604070405020304" pitchFamily="18" charset="0"/>
                <a:cs typeface="Aptos Serif" panose="02020604070405020304" pitchFamily="18" charset="0"/>
              </a:rPr>
            </a:br>
            <a:r>
              <a:rPr lang="de-DE" dirty="0">
                <a:latin typeface="Aptos Serif" panose="02020604070405020304" pitchFamily="18" charset="0"/>
                <a:cs typeface="Aptos Serif" panose="02020604070405020304" pitchFamily="18" charset="0"/>
              </a:rPr>
              <a:t>EU </a:t>
            </a:r>
            <a:r>
              <a:rPr lang="de-DE" dirty="0" err="1">
                <a:latin typeface="Aptos Serif" panose="02020604070405020304" pitchFamily="18" charset="0"/>
                <a:cs typeface="Aptos Serif" panose="02020604070405020304" pitchFamily="18" charset="0"/>
              </a:rPr>
              <a:t>Ecolabel</a:t>
            </a:r>
            <a:endParaRPr dirty="0">
              <a:latin typeface="Aptos Serif" panose="02020604070405020304" pitchFamily="18" charset="0"/>
              <a:cs typeface="Aptos Serif" panose="02020604070405020304" pitchFamily="18" charset="0"/>
            </a:endParaRPr>
          </a:p>
        </p:txBody>
      </p:sp>
      <p:sp>
        <p:nvSpPr>
          <p:cNvPr id="426" name="Google Shape;426;p60"/>
          <p:cNvSpPr txBox="1">
            <a:spLocks noGrp="1"/>
          </p:cNvSpPr>
          <p:nvPr>
            <p:ph type="body" idx="1"/>
          </p:nvPr>
        </p:nvSpPr>
        <p:spPr>
          <a:xfrm>
            <a:off x="594359" y="2281918"/>
            <a:ext cx="8098537" cy="3708517"/>
          </a:xfrm>
          <a:prstGeom prst="rect">
            <a:avLst/>
          </a:prstGeom>
          <a:noFill/>
          <a:ln>
            <a:noFill/>
          </a:ln>
        </p:spPr>
        <p:txBody>
          <a:bodyPr spcFirstLastPara="1" wrap="square" lIns="0" tIns="228600" rIns="0" bIns="0" anchor="t" anchorCtr="0">
            <a:normAutofit fontScale="70000" lnSpcReduction="20000"/>
          </a:bodyPr>
          <a:lstStyle/>
          <a:p>
            <a:pPr marL="571500" lvl="0" indent="-342900" algn="l" rtl="0">
              <a:lnSpc>
                <a:spcPct val="120000"/>
              </a:lnSpc>
              <a:spcBef>
                <a:spcPts val="2200"/>
              </a:spcBef>
              <a:spcAft>
                <a:spcPts val="0"/>
              </a:spcAft>
              <a:buSzPct val="181818"/>
              <a:buFont typeface="Arial" panose="020B0604020202020204" pitchFamily="34" charset="0"/>
              <a:buChar char="•"/>
            </a:pPr>
            <a:r>
              <a:rPr lang="de-DE" b="0" dirty="0" err="1">
                <a:solidFill>
                  <a:schemeClr val="tx1">
                    <a:lumMod val="75000"/>
                    <a:lumOff val="25000"/>
                  </a:schemeClr>
                </a:solidFill>
                <a:latin typeface="Aptos" panose="020B0004020202020204" pitchFamily="34" charset="0"/>
              </a:rPr>
              <a:t>Currently</a:t>
            </a:r>
            <a:r>
              <a:rPr lang="de-DE" b="0" dirty="0">
                <a:solidFill>
                  <a:schemeClr val="tx1">
                    <a:lumMod val="75000"/>
                    <a:lumOff val="25000"/>
                  </a:schemeClr>
                </a:solidFill>
                <a:latin typeface="Aptos" panose="020B0004020202020204" pitchFamily="34" charset="0"/>
              </a:rPr>
              <a:t> 87,485 </a:t>
            </a:r>
            <a:r>
              <a:rPr lang="de-DE" b="0" dirty="0" err="1">
                <a:solidFill>
                  <a:schemeClr val="tx1">
                    <a:lumMod val="75000"/>
                    <a:lumOff val="25000"/>
                  </a:schemeClr>
                </a:solidFill>
                <a:latin typeface="Aptos" panose="020B0004020202020204" pitchFamily="34" charset="0"/>
              </a:rPr>
              <a:t>products</a:t>
            </a:r>
            <a:r>
              <a:rPr lang="de-DE" b="0" dirty="0">
                <a:solidFill>
                  <a:schemeClr val="tx1">
                    <a:lumMod val="75000"/>
                    <a:lumOff val="25000"/>
                  </a:schemeClr>
                </a:solidFill>
                <a:latin typeface="Aptos" panose="020B0004020202020204" pitchFamily="34" charset="0"/>
              </a:rPr>
              <a:t> EU-</a:t>
            </a:r>
            <a:r>
              <a:rPr lang="de-DE" b="0" dirty="0" err="1">
                <a:solidFill>
                  <a:schemeClr val="tx1">
                    <a:lumMod val="75000"/>
                    <a:lumOff val="25000"/>
                  </a:schemeClr>
                </a:solidFill>
                <a:latin typeface="Aptos" panose="020B0004020202020204" pitchFamily="34" charset="0"/>
              </a:rPr>
              <a:t>wide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from</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over</a:t>
            </a:r>
            <a:r>
              <a:rPr lang="de-DE" b="0" dirty="0">
                <a:solidFill>
                  <a:schemeClr val="tx1">
                    <a:lumMod val="75000"/>
                    <a:lumOff val="25000"/>
                  </a:schemeClr>
                </a:solidFill>
                <a:latin typeface="Aptos" panose="020B0004020202020204" pitchFamily="34" charset="0"/>
              </a:rPr>
              <a:t> 20 </a:t>
            </a:r>
            <a:r>
              <a:rPr lang="de-DE" b="0" dirty="0" err="1">
                <a:solidFill>
                  <a:schemeClr val="tx1">
                    <a:lumMod val="75000"/>
                    <a:lumOff val="25000"/>
                  </a:schemeClr>
                </a:solidFill>
                <a:latin typeface="Aptos" panose="020B0004020202020204" pitchFamily="34" charset="0"/>
              </a:rPr>
              <a:t>product</a:t>
            </a:r>
            <a:r>
              <a:rPr lang="de-DE" b="0" dirty="0">
                <a:solidFill>
                  <a:schemeClr val="tx1">
                    <a:lumMod val="75000"/>
                    <a:lumOff val="25000"/>
                  </a:schemeClr>
                </a:solidFill>
                <a:latin typeface="Aptos" panose="020B0004020202020204" pitchFamily="34" charset="0"/>
              </a:rPr>
              <a:t> groups, </a:t>
            </a:r>
            <a:r>
              <a:rPr lang="de-DE" b="0" dirty="0" err="1">
                <a:solidFill>
                  <a:schemeClr val="tx1">
                    <a:lumMod val="75000"/>
                    <a:lumOff val="25000"/>
                  </a:schemeClr>
                </a:solidFill>
                <a:latin typeface="Aptos" panose="020B0004020202020204" pitchFamily="34" charset="0"/>
              </a:rPr>
              <a:t>from</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electrical</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appliances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to</a:t>
            </a:r>
            <a:r>
              <a:rPr lang="de-DE" b="0" dirty="0">
                <a:solidFill>
                  <a:schemeClr val="tx1">
                    <a:lumMod val="75000"/>
                    <a:lumOff val="25000"/>
                  </a:schemeClr>
                </a:solidFill>
                <a:latin typeface="Aptos" panose="020B0004020202020204" pitchFamily="34" charset="0"/>
              </a:rPr>
              <a:t> textiles, </a:t>
            </a:r>
            <a:r>
              <a:rPr lang="de-DE" b="0" dirty="0" err="1">
                <a:solidFill>
                  <a:schemeClr val="tx1">
                    <a:lumMod val="75000"/>
                    <a:lumOff val="25000"/>
                  </a:schemeClr>
                </a:solidFill>
                <a:latin typeface="Aptos" panose="020B0004020202020204" pitchFamily="34" charset="0"/>
              </a:rPr>
              <a:t>paints</a:t>
            </a:r>
            <a:r>
              <a:rPr lang="de-DE" b="0" dirty="0">
                <a:solidFill>
                  <a:schemeClr val="tx1">
                    <a:lumMod val="75000"/>
                    <a:lumOff val="25000"/>
                  </a:schemeClr>
                </a:solidFill>
                <a:latin typeface="Aptos" panose="020B0004020202020204" pitchFamily="34" charset="0"/>
              </a:rPr>
              <a:t> and </a:t>
            </a:r>
            <a:r>
              <a:rPr lang="de-DE" b="0" dirty="0" err="1">
                <a:solidFill>
                  <a:schemeClr val="tx1">
                    <a:lumMod val="75000"/>
                    <a:lumOff val="25000"/>
                  </a:schemeClr>
                </a:solidFill>
                <a:latin typeface="Aptos" panose="020B0004020202020204" pitchFamily="34" charset="0"/>
              </a:rPr>
              <a:t>varnishes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to</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camping</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sites</a:t>
            </a:r>
            <a:endParaRPr b="0" dirty="0">
              <a:solidFill>
                <a:schemeClr val="tx1">
                  <a:lumMod val="75000"/>
                  <a:lumOff val="25000"/>
                </a:schemeClr>
              </a:solidFill>
              <a:latin typeface="Aptos" panose="020B0004020202020204" pitchFamily="34" charset="0"/>
            </a:endParaRPr>
          </a:p>
          <a:p>
            <a:pPr marL="571500" lvl="0" indent="-342900" algn="l" rtl="0">
              <a:lnSpc>
                <a:spcPct val="120000"/>
              </a:lnSpc>
              <a:spcBef>
                <a:spcPts val="2200"/>
              </a:spcBef>
              <a:spcAft>
                <a:spcPts val="0"/>
              </a:spcAft>
              <a:buSzPct val="181818"/>
              <a:buFont typeface="Arial" panose="020B0604020202020204" pitchFamily="34" charset="0"/>
              <a:buChar char="•"/>
            </a:pPr>
            <a:r>
              <a:rPr lang="de-DE" b="0" dirty="0" err="1">
                <a:solidFill>
                  <a:schemeClr val="tx1">
                    <a:lumMod val="75000"/>
                    <a:lumOff val="25000"/>
                  </a:schemeClr>
                </a:solidFill>
                <a:latin typeface="Aptos" panose="020B0004020202020204" pitchFamily="34" charset="0"/>
              </a:rPr>
              <a:t>Managed</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by</a:t>
            </a:r>
            <a:r>
              <a:rPr lang="de-DE" b="0" dirty="0">
                <a:solidFill>
                  <a:schemeClr val="tx1">
                    <a:lumMod val="75000"/>
                    <a:lumOff val="25000"/>
                  </a:schemeClr>
                </a:solidFill>
                <a:latin typeface="Aptos" panose="020B0004020202020204" pitchFamily="34" charset="0"/>
              </a:rPr>
              <a:t>: European </a:t>
            </a:r>
            <a:r>
              <a:rPr lang="de-DE" b="0" dirty="0" err="1">
                <a:solidFill>
                  <a:schemeClr val="tx1">
                    <a:lumMod val="75000"/>
                    <a:lumOff val="25000"/>
                  </a:schemeClr>
                </a:solidFill>
                <a:latin typeface="Aptos" panose="020B0004020202020204" pitchFamily="34" charset="0"/>
              </a:rPr>
              <a:t>Commission</a:t>
            </a:r>
            <a:r>
              <a:rPr lang="de-DE" b="0" dirty="0">
                <a:solidFill>
                  <a:schemeClr val="tx1">
                    <a:lumMod val="75000"/>
                    <a:lumOff val="25000"/>
                  </a:schemeClr>
                </a:solidFill>
                <a:latin typeface="Aptos" panose="020B0004020202020204" pitchFamily="34" charset="0"/>
              </a:rPr>
              <a:t>, European Union </a:t>
            </a:r>
            <a:r>
              <a:rPr lang="de-DE" b="0" dirty="0" err="1">
                <a:solidFill>
                  <a:schemeClr val="tx1">
                    <a:lumMod val="75000"/>
                    <a:lumOff val="25000"/>
                  </a:schemeClr>
                </a:solidFill>
                <a:latin typeface="Aptos" panose="020B0004020202020204" pitchFamily="34" charset="0"/>
              </a:rPr>
              <a:t>Ecolabelling</a:t>
            </a:r>
            <a:r>
              <a:rPr lang="de-DE" b="0" dirty="0">
                <a:solidFill>
                  <a:schemeClr val="tx1">
                    <a:lumMod val="75000"/>
                    <a:lumOff val="25000"/>
                  </a:schemeClr>
                </a:solidFill>
                <a:latin typeface="Aptos" panose="020B0004020202020204" pitchFamily="34" charset="0"/>
              </a:rPr>
              <a:t> Board (EUEB) – at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national </a:t>
            </a:r>
            <a:r>
              <a:rPr lang="de-DE" b="0" dirty="0" err="1">
                <a:solidFill>
                  <a:schemeClr val="tx1">
                    <a:lumMod val="75000"/>
                    <a:lumOff val="25000"/>
                  </a:schemeClr>
                </a:solidFill>
                <a:latin typeface="Aptos" panose="020B0004020202020204" pitchFamily="34" charset="0"/>
              </a:rPr>
              <a:t>level</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by</a:t>
            </a:r>
            <a:r>
              <a:rPr lang="de-DE" b="0" dirty="0">
                <a:solidFill>
                  <a:schemeClr val="tx1">
                    <a:lumMod val="75000"/>
                    <a:lumOff val="25000"/>
                  </a:schemeClr>
                </a:solidFill>
                <a:latin typeface="Aptos" panose="020B0004020202020204" pitchFamily="34" charset="0"/>
              </a:rPr>
              <a:t> a </a:t>
            </a:r>
            <a:r>
              <a:rPr lang="de-DE" b="0" dirty="0" err="1">
                <a:solidFill>
                  <a:schemeClr val="tx1">
                    <a:lumMod val="75000"/>
                    <a:lumOff val="25000"/>
                  </a:schemeClr>
                </a:solidFill>
                <a:latin typeface="Aptos" panose="020B0004020202020204" pitchFamily="34" charset="0"/>
              </a:rPr>
              <a:t>competent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body</a:t>
            </a:r>
            <a:r>
              <a:rPr lang="de-DE" b="0" dirty="0">
                <a:solidFill>
                  <a:schemeClr val="tx1">
                    <a:lumMod val="75000"/>
                    <a:lumOff val="25000"/>
                  </a:schemeClr>
                </a:solidFill>
                <a:latin typeface="Aptos" panose="020B0004020202020204" pitchFamily="34" charset="0"/>
              </a:rPr>
              <a:t> (CP) </a:t>
            </a:r>
            <a:r>
              <a:rPr lang="de-DE" b="0" dirty="0" err="1">
                <a:solidFill>
                  <a:schemeClr val="tx1">
                    <a:lumMod val="75000"/>
                    <a:lumOff val="25000"/>
                  </a:schemeClr>
                </a:solidFill>
                <a:latin typeface="Aptos" panose="020B0004020202020204" pitchFamily="34" charset="0"/>
              </a:rPr>
              <a:t>chosen</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by</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Member State</a:t>
            </a:r>
            <a:endParaRPr b="0" dirty="0">
              <a:solidFill>
                <a:schemeClr val="tx1">
                  <a:lumMod val="75000"/>
                  <a:lumOff val="25000"/>
                </a:schemeClr>
              </a:solidFill>
              <a:latin typeface="Aptos" panose="020B0004020202020204" pitchFamily="34" charset="0"/>
            </a:endParaRPr>
          </a:p>
          <a:p>
            <a:pPr marL="571500" lvl="0" indent="-342900" algn="l" rtl="0">
              <a:lnSpc>
                <a:spcPct val="120000"/>
              </a:lnSpc>
              <a:spcBef>
                <a:spcPts val="2200"/>
              </a:spcBef>
              <a:spcAft>
                <a:spcPts val="0"/>
              </a:spcAft>
              <a:buSzPct val="181818"/>
              <a:buFont typeface="Arial" panose="020B0604020202020204" pitchFamily="34" charset="0"/>
              <a:buChar char="•"/>
            </a:pPr>
            <a:r>
              <a:rPr lang="de-DE" b="0" dirty="0">
                <a:solidFill>
                  <a:schemeClr val="tx1">
                    <a:lumMod val="75000"/>
                    <a:lumOff val="25000"/>
                  </a:schemeClr>
                </a:solidFill>
                <a:latin typeface="Aptos" panose="020B0004020202020204" pitchFamily="34" charset="0"/>
              </a:rPr>
              <a:t>Criteria </a:t>
            </a:r>
            <a:r>
              <a:rPr lang="de-DE" b="0" dirty="0" err="1">
                <a:solidFill>
                  <a:schemeClr val="tx1">
                    <a:lumMod val="75000"/>
                    <a:lumOff val="25000"/>
                  </a:schemeClr>
                </a:solidFill>
                <a:latin typeface="Aptos" panose="020B0004020202020204" pitchFamily="34" charset="0"/>
              </a:rPr>
              <a:t>development</a:t>
            </a:r>
            <a:r>
              <a:rPr lang="de-DE" b="0" dirty="0">
                <a:solidFill>
                  <a:schemeClr val="tx1">
                    <a:lumMod val="75000"/>
                    <a:lumOff val="25000"/>
                  </a:schemeClr>
                </a:solidFill>
                <a:latin typeface="Aptos" panose="020B0004020202020204" pitchFamily="34" charset="0"/>
              </a:rPr>
              <a:t> and </a:t>
            </a:r>
            <a:r>
              <a:rPr lang="de-DE" b="0" dirty="0" err="1">
                <a:solidFill>
                  <a:schemeClr val="tx1">
                    <a:lumMod val="75000"/>
                    <a:lumOff val="25000"/>
                  </a:schemeClr>
                </a:solidFill>
                <a:latin typeface="Aptos" panose="020B0004020202020204" pitchFamily="34" charset="0"/>
              </a:rPr>
              <a:t>revision</a:t>
            </a:r>
            <a:r>
              <a:rPr lang="de-DE" b="0" dirty="0">
                <a:solidFill>
                  <a:schemeClr val="tx1">
                    <a:lumMod val="75000"/>
                    <a:lumOff val="25000"/>
                  </a:schemeClr>
                </a:solidFill>
                <a:latin typeface="Aptos" panose="020B0004020202020204" pitchFamily="34" charset="0"/>
              </a:rPr>
              <a:t>: Product </a:t>
            </a:r>
            <a:r>
              <a:rPr lang="de-DE" b="0" dirty="0" err="1">
                <a:solidFill>
                  <a:schemeClr val="tx1">
                    <a:lumMod val="75000"/>
                    <a:lumOff val="25000"/>
                  </a:schemeClr>
                </a:solidFill>
                <a:latin typeface="Aptos" panose="020B0004020202020204" pitchFamily="34" charset="0"/>
              </a:rPr>
              <a:t>group-dependent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award</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criteria</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developed</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by</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EU </a:t>
            </a:r>
            <a:r>
              <a:rPr lang="de-DE" b="0" dirty="0" err="1">
                <a:solidFill>
                  <a:schemeClr val="tx1">
                    <a:lumMod val="75000"/>
                    <a:lumOff val="25000"/>
                  </a:schemeClr>
                </a:solidFill>
                <a:latin typeface="Aptos" panose="020B0004020202020204" pitchFamily="34" charset="0"/>
              </a:rPr>
              <a:t>Commission</a:t>
            </a:r>
            <a:r>
              <a:rPr lang="de-DE" b="0" dirty="0">
                <a:solidFill>
                  <a:schemeClr val="tx1">
                    <a:lumMod val="75000"/>
                    <a:lumOff val="25000"/>
                  </a:schemeClr>
                </a:solidFill>
                <a:latin typeface="Aptos" panose="020B0004020202020204" pitchFamily="34" charset="0"/>
              </a:rPr>
              <a:t> in </a:t>
            </a:r>
            <a:r>
              <a:rPr lang="de-DE" b="0" dirty="0" err="1">
                <a:solidFill>
                  <a:schemeClr val="tx1">
                    <a:lumMod val="75000"/>
                    <a:lumOff val="25000"/>
                  </a:schemeClr>
                </a:solidFill>
                <a:latin typeface="Aptos" panose="020B0004020202020204" pitchFamily="34" charset="0"/>
              </a:rPr>
              <a:t>coordination</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with</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EUEB in </a:t>
            </a:r>
            <a:r>
              <a:rPr lang="de-DE" b="0" dirty="0" err="1">
                <a:solidFill>
                  <a:schemeClr val="tx1">
                    <a:lumMod val="75000"/>
                    <a:lumOff val="25000"/>
                  </a:schemeClr>
                </a:solidFill>
                <a:latin typeface="Aptos" panose="020B0004020202020204" pitchFamily="34" charset="0"/>
              </a:rPr>
              <a:t>consultation</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with</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independent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experts</a:t>
            </a:r>
            <a:r>
              <a:rPr lang="de-DE" b="0" dirty="0">
                <a:solidFill>
                  <a:schemeClr val="tx1">
                    <a:lumMod val="75000"/>
                    <a:lumOff val="25000"/>
                  </a:schemeClr>
                </a:solidFill>
                <a:latin typeface="Aptos" panose="020B0004020202020204" pitchFamily="34" charset="0"/>
              </a:rPr>
              <a:t> and NGOs; </a:t>
            </a:r>
            <a:r>
              <a:rPr lang="de-DE" b="0" dirty="0" err="1">
                <a:solidFill>
                  <a:schemeClr val="tx1">
                    <a:lumMod val="75000"/>
                    <a:lumOff val="25000"/>
                  </a:schemeClr>
                </a:solidFill>
                <a:latin typeface="Aptos" panose="020B0004020202020204" pitchFamily="34" charset="0"/>
              </a:rPr>
              <a:t>regular</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revision</a:t>
            </a:r>
            <a:endParaRPr b="0" dirty="0">
              <a:solidFill>
                <a:schemeClr val="tx1">
                  <a:lumMod val="75000"/>
                  <a:lumOff val="25000"/>
                </a:schemeClr>
              </a:solidFill>
              <a:latin typeface="Aptos" panose="020B0004020202020204" pitchFamily="34" charset="0"/>
            </a:endParaRPr>
          </a:p>
          <a:p>
            <a:pPr marL="571500" lvl="0" indent="-342900" algn="l" rtl="0">
              <a:lnSpc>
                <a:spcPct val="120000"/>
              </a:lnSpc>
              <a:spcBef>
                <a:spcPts val="2200"/>
              </a:spcBef>
              <a:spcAft>
                <a:spcPts val="0"/>
              </a:spcAft>
              <a:buSzPct val="181818"/>
              <a:buFont typeface="Arial" panose="020B0604020202020204" pitchFamily="34" charset="0"/>
              <a:buChar char="•"/>
            </a:pPr>
            <a:r>
              <a:rPr lang="de-DE" b="0" dirty="0" err="1">
                <a:solidFill>
                  <a:schemeClr val="tx1">
                    <a:lumMod val="75000"/>
                    <a:lumOff val="25000"/>
                  </a:schemeClr>
                </a:solidFill>
                <a:latin typeface="Aptos" panose="020B0004020202020204" pitchFamily="34" charset="0"/>
              </a:rPr>
              <a:t>Testing</a:t>
            </a:r>
            <a:r>
              <a:rPr lang="de-DE" b="0" dirty="0">
                <a:solidFill>
                  <a:schemeClr val="tx1">
                    <a:lumMod val="75000"/>
                    <a:lumOff val="25000"/>
                  </a:schemeClr>
                </a:solidFill>
                <a:latin typeface="Aptos" panose="020B0004020202020204" pitchFamily="34" charset="0"/>
              </a:rPr>
              <a:t> and </a:t>
            </a:r>
            <a:r>
              <a:rPr lang="de-DE" b="0" dirty="0" err="1">
                <a:solidFill>
                  <a:schemeClr val="tx1">
                    <a:lumMod val="75000"/>
                    <a:lumOff val="25000"/>
                  </a:schemeClr>
                </a:solidFill>
                <a:latin typeface="Aptos" panose="020B0004020202020204" pitchFamily="34" charset="0"/>
              </a:rPr>
              <a:t>control</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mechanisms</a:t>
            </a:r>
            <a:r>
              <a:rPr lang="de-DE" b="0" dirty="0">
                <a:solidFill>
                  <a:schemeClr val="tx1">
                    <a:lumMod val="75000"/>
                    <a:lumOff val="25000"/>
                  </a:schemeClr>
                </a:solidFill>
                <a:latin typeface="Aptos" panose="020B0004020202020204" pitchFamily="34" charset="0"/>
              </a:rPr>
              <a:t>: national </a:t>
            </a:r>
            <a:r>
              <a:rPr lang="de-DE" b="0" dirty="0" err="1">
                <a:solidFill>
                  <a:schemeClr val="tx1">
                    <a:lumMod val="75000"/>
                    <a:lumOff val="25000"/>
                  </a:schemeClr>
                </a:solidFill>
                <a:latin typeface="Aptos" panose="020B0004020202020204" pitchFamily="34" charset="0"/>
              </a:rPr>
              <a:t>competent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body</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random</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inspections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withdrawal</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of</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ecolabel</a:t>
            </a:r>
            <a:r>
              <a:rPr lang="de-DE" b="0" dirty="0">
                <a:solidFill>
                  <a:schemeClr val="tx1">
                    <a:lumMod val="75000"/>
                    <a:lumOff val="25000"/>
                  </a:schemeClr>
                </a:solidFill>
                <a:latin typeface="Aptos" panose="020B0004020202020204" pitchFamily="34" charset="0"/>
              </a:rPr>
              <a:t> in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event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of</a:t>
            </a:r>
            <a:r>
              <a:rPr lang="de-DE" b="0" dirty="0">
                <a:solidFill>
                  <a:schemeClr val="tx1">
                    <a:lumMod val="75000"/>
                    <a:lumOff val="25000"/>
                  </a:schemeClr>
                </a:solidFill>
                <a:latin typeface="Aptos" panose="020B0004020202020204" pitchFamily="34" charset="0"/>
              </a:rPr>
              <a:t> non-</a:t>
            </a:r>
            <a:r>
              <a:rPr lang="de-DE" b="0" dirty="0" err="1">
                <a:solidFill>
                  <a:schemeClr val="tx1">
                    <a:lumMod val="75000"/>
                    <a:lumOff val="25000"/>
                  </a:schemeClr>
                </a:solidFill>
                <a:latin typeface="Aptos" panose="020B0004020202020204" pitchFamily="34" charset="0"/>
              </a:rPr>
              <a:t>compliance</a:t>
            </a:r>
            <a:endParaRPr b="0" dirty="0">
              <a:solidFill>
                <a:schemeClr val="tx1">
                  <a:lumMod val="75000"/>
                  <a:lumOff val="25000"/>
                </a:schemeClr>
              </a:solidFill>
              <a:latin typeface="Aptos" panose="020B0004020202020204" pitchFamily="34" charset="0"/>
            </a:endParaRPr>
          </a:p>
        </p:txBody>
      </p:sp>
      <p:pic>
        <p:nvPicPr>
          <p:cNvPr id="427" name="Google Shape;427;p60"/>
          <p:cNvPicPr preferRelativeResize="0"/>
          <p:nvPr/>
        </p:nvPicPr>
        <p:blipFill rotWithShape="1">
          <a:blip r:embed="rId3">
            <a:alphaModFix/>
          </a:blip>
          <a:srcRect l="25519" r="19754"/>
          <a:stretch/>
        </p:blipFill>
        <p:spPr>
          <a:xfrm>
            <a:off x="10364022" y="1280864"/>
            <a:ext cx="1656184" cy="1440960"/>
          </a:xfrm>
          <a:prstGeom prst="rect">
            <a:avLst/>
          </a:prstGeom>
          <a:noFill/>
          <a:ln>
            <a:noFill/>
          </a:ln>
        </p:spPr>
      </p:pic>
      <p:pic>
        <p:nvPicPr>
          <p:cNvPr id="428" name="Google Shape;428;p60"/>
          <p:cNvPicPr preferRelativeResize="0"/>
          <p:nvPr/>
        </p:nvPicPr>
        <p:blipFill rotWithShape="1">
          <a:blip r:embed="rId4">
            <a:alphaModFix/>
          </a:blip>
          <a:srcRect l="21182" r="18724"/>
          <a:stretch/>
        </p:blipFill>
        <p:spPr>
          <a:xfrm>
            <a:off x="9137466" y="2856486"/>
            <a:ext cx="1318233" cy="1002557"/>
          </a:xfrm>
          <a:prstGeom prst="rect">
            <a:avLst/>
          </a:prstGeom>
          <a:noFill/>
          <a:ln>
            <a:noFill/>
          </a:ln>
        </p:spPr>
      </p:pic>
      <p:pic>
        <p:nvPicPr>
          <p:cNvPr id="429" name="Google Shape;429;p60"/>
          <p:cNvPicPr preferRelativeResize="0"/>
          <p:nvPr/>
        </p:nvPicPr>
        <p:blipFill rotWithShape="1">
          <a:blip r:embed="rId5">
            <a:alphaModFix/>
          </a:blip>
          <a:srcRect l="19535" r="19535"/>
          <a:stretch/>
        </p:blipFill>
        <p:spPr>
          <a:xfrm>
            <a:off x="10575482" y="4136176"/>
            <a:ext cx="1233264" cy="966881"/>
          </a:xfrm>
          <a:prstGeom prst="rect">
            <a:avLst/>
          </a:prstGeom>
          <a:noFill/>
          <a:ln>
            <a:noFill/>
          </a:ln>
        </p:spPr>
      </p:pic>
      <p:pic>
        <p:nvPicPr>
          <p:cNvPr id="430" name="Google Shape;430;p60"/>
          <p:cNvPicPr preferRelativeResize="0"/>
          <p:nvPr/>
        </p:nvPicPr>
        <p:blipFill rotWithShape="1">
          <a:blip r:embed="rId6">
            <a:alphaModFix/>
          </a:blip>
          <a:srcRect/>
          <a:stretch/>
        </p:blipFill>
        <p:spPr>
          <a:xfrm>
            <a:off x="9252674" y="4136176"/>
            <a:ext cx="1087818" cy="1015792"/>
          </a:xfrm>
          <a:prstGeom prst="rect">
            <a:avLst/>
          </a:prstGeom>
          <a:noFill/>
          <a:ln>
            <a:noFill/>
          </a:ln>
        </p:spPr>
      </p:pic>
      <p:pic>
        <p:nvPicPr>
          <p:cNvPr id="431" name="Google Shape;431;p60"/>
          <p:cNvPicPr preferRelativeResize="0"/>
          <p:nvPr/>
        </p:nvPicPr>
        <p:blipFill rotWithShape="1">
          <a:blip r:embed="rId7">
            <a:alphaModFix/>
          </a:blip>
          <a:srcRect/>
          <a:stretch/>
        </p:blipFill>
        <p:spPr>
          <a:xfrm>
            <a:off x="10673141" y="2913068"/>
            <a:ext cx="1037946" cy="88939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1"/>
          <p:cNvSpPr txBox="1">
            <a:spLocks noGrp="1"/>
          </p:cNvSpPr>
          <p:nvPr>
            <p:ph type="title"/>
          </p:nvPr>
        </p:nvSpPr>
        <p:spPr>
          <a:xfrm>
            <a:off x="594359" y="369726"/>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Cross-</a:t>
            </a:r>
            <a:r>
              <a:rPr lang="de-DE" dirty="0" err="1">
                <a:latin typeface="Aptos Serif" panose="02020604070405020304" pitchFamily="18" charset="0"/>
                <a:cs typeface="Aptos Serif" panose="02020604070405020304" pitchFamily="18" charset="0"/>
              </a:rPr>
              <a:t>product</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labels</a:t>
            </a:r>
            <a:r>
              <a:rPr lang="de-DE" dirty="0">
                <a:latin typeface="Aptos Serif" panose="02020604070405020304" pitchFamily="18" charset="0"/>
                <a:cs typeface="Aptos Serif" panose="02020604070405020304" pitchFamily="18" charset="0"/>
              </a:rPr>
              <a:t> - Blue Angel</a:t>
            </a:r>
            <a:endParaRPr dirty="0">
              <a:latin typeface="Aptos Serif" panose="02020604070405020304" pitchFamily="18" charset="0"/>
              <a:cs typeface="Aptos Serif" panose="02020604070405020304" pitchFamily="18" charset="0"/>
            </a:endParaRPr>
          </a:p>
        </p:txBody>
      </p:sp>
      <p:sp>
        <p:nvSpPr>
          <p:cNvPr id="438" name="Google Shape;438;p61"/>
          <p:cNvSpPr txBox="1">
            <a:spLocks noGrp="1"/>
          </p:cNvSpPr>
          <p:nvPr>
            <p:ph type="body" idx="1"/>
          </p:nvPr>
        </p:nvSpPr>
        <p:spPr>
          <a:xfrm>
            <a:off x="594359" y="2281918"/>
            <a:ext cx="8423325" cy="3948194"/>
          </a:xfrm>
          <a:prstGeom prst="rect">
            <a:avLst/>
          </a:prstGeom>
          <a:noFill/>
          <a:ln>
            <a:noFill/>
          </a:ln>
        </p:spPr>
        <p:txBody>
          <a:bodyPr spcFirstLastPara="1" wrap="square" lIns="0" tIns="228600" rIns="0" bIns="0" anchor="t" anchorCtr="0">
            <a:noAutofit/>
          </a:bodyPr>
          <a:lstStyle/>
          <a:p>
            <a:pPr marL="400050" lvl="0" indent="-171450" algn="l" rtl="0">
              <a:lnSpc>
                <a:spcPct val="120000"/>
              </a:lnSpc>
              <a:spcBef>
                <a:spcPts val="1000"/>
              </a:spcBef>
              <a:spcAft>
                <a:spcPts val="0"/>
              </a:spcAft>
              <a:buSzPct val="150000"/>
              <a:buFont typeface="Arial" panose="020B0604020202020204" pitchFamily="34" charset="0"/>
              <a:buChar char="•"/>
            </a:pPr>
            <a:r>
              <a:rPr lang="de-DE" sz="1600" b="0" dirty="0" err="1">
                <a:solidFill>
                  <a:schemeClr val="tx1">
                    <a:lumMod val="75000"/>
                    <a:lumOff val="25000"/>
                  </a:schemeClr>
                </a:solidFill>
                <a:latin typeface="Aptos" panose="020B0004020202020204" pitchFamily="34" charset="0"/>
              </a:rPr>
              <a:t>Currently</a:t>
            </a:r>
            <a:r>
              <a:rPr lang="de-DE" sz="1600" b="0" dirty="0">
                <a:solidFill>
                  <a:schemeClr val="tx1">
                    <a:lumMod val="75000"/>
                    <a:lumOff val="25000"/>
                  </a:schemeClr>
                </a:solidFill>
                <a:latin typeface="Aptos" panose="020B0004020202020204" pitchFamily="34" charset="0"/>
              </a:rPr>
              <a:t> a total </a:t>
            </a:r>
            <a:r>
              <a:rPr lang="de-DE" sz="1600" b="0" dirty="0" err="1">
                <a:solidFill>
                  <a:schemeClr val="tx1">
                    <a:lumMod val="75000"/>
                    <a:lumOff val="25000"/>
                  </a:schemeClr>
                </a:solidFill>
                <a:latin typeface="Aptos" panose="020B0004020202020204" pitchFamily="34" charset="0"/>
              </a:rPr>
              <a:t>of</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approx</a:t>
            </a:r>
            <a:r>
              <a:rPr lang="de-DE" sz="1600" b="0" dirty="0">
                <a:solidFill>
                  <a:schemeClr val="tx1">
                    <a:lumMod val="75000"/>
                    <a:lumOff val="25000"/>
                  </a:schemeClr>
                </a:solidFill>
                <a:latin typeface="Aptos" panose="020B0004020202020204" pitchFamily="34" charset="0"/>
              </a:rPr>
              <a:t>. 20,000 </a:t>
            </a:r>
            <a:r>
              <a:rPr lang="de-DE" sz="1600" b="0" dirty="0" err="1">
                <a:solidFill>
                  <a:schemeClr val="tx1">
                    <a:lumMod val="75000"/>
                    <a:lumOff val="25000"/>
                  </a:schemeClr>
                </a:solidFill>
                <a:latin typeface="Aptos" panose="020B0004020202020204" pitchFamily="34" charset="0"/>
              </a:rPr>
              <a:t>products</a:t>
            </a:r>
            <a:r>
              <a:rPr lang="de-DE" sz="1600" b="0" dirty="0">
                <a:solidFill>
                  <a:schemeClr val="tx1">
                    <a:lumMod val="75000"/>
                    <a:lumOff val="25000"/>
                  </a:schemeClr>
                </a:solidFill>
                <a:latin typeface="Aptos" panose="020B0004020202020204" pitchFamily="34" charset="0"/>
              </a:rPr>
              <a:t> and </a:t>
            </a:r>
            <a:r>
              <a:rPr lang="de-DE" sz="1600" b="0" dirty="0" err="1">
                <a:solidFill>
                  <a:schemeClr val="tx1">
                    <a:lumMod val="75000"/>
                    <a:lumOff val="25000"/>
                  </a:schemeClr>
                </a:solidFill>
                <a:latin typeface="Aptos" panose="020B0004020202020204" pitchFamily="34" charset="0"/>
              </a:rPr>
              <a:t>services</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from</a:t>
            </a:r>
            <a:r>
              <a:rPr lang="de-DE" sz="1600" b="0" dirty="0">
                <a:solidFill>
                  <a:schemeClr val="tx1">
                    <a:lumMod val="75000"/>
                    <a:lumOff val="25000"/>
                  </a:schemeClr>
                </a:solidFill>
                <a:latin typeface="Aptos" panose="020B0004020202020204" pitchFamily="34" charset="0"/>
              </a:rPr>
              <a:t> 1600 </a:t>
            </a:r>
            <a:r>
              <a:rPr lang="de-DE" sz="1600" b="0" dirty="0" err="1">
                <a:solidFill>
                  <a:schemeClr val="tx1">
                    <a:lumMod val="75000"/>
                    <a:lumOff val="25000"/>
                  </a:schemeClr>
                </a:solidFill>
                <a:latin typeface="Aptos" panose="020B0004020202020204" pitchFamily="34" charset="0"/>
              </a:rPr>
              <a:t>companies</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awarded</a:t>
            </a:r>
            <a:endParaRPr sz="1600" b="0" dirty="0">
              <a:solidFill>
                <a:schemeClr val="tx1">
                  <a:lumMod val="75000"/>
                  <a:lumOff val="25000"/>
                </a:schemeClr>
              </a:solidFill>
              <a:latin typeface="Aptos" panose="020B0004020202020204" pitchFamily="34" charset="0"/>
            </a:endParaRPr>
          </a:p>
          <a:p>
            <a:pPr marL="400050" indent="-171450">
              <a:lnSpc>
                <a:spcPct val="120000"/>
              </a:lnSpc>
              <a:spcBef>
                <a:spcPts val="1000"/>
              </a:spcBef>
              <a:buSzPct val="150000"/>
              <a:buFont typeface="Arial" panose="020B0604020202020204" pitchFamily="34" charset="0"/>
              <a:buChar char="•"/>
            </a:pPr>
            <a:r>
              <a:rPr lang="de-DE" sz="1600" b="0" dirty="0">
                <a:solidFill>
                  <a:schemeClr val="tx1">
                    <a:lumMod val="75000"/>
                    <a:lumOff val="25000"/>
                  </a:schemeClr>
                </a:solidFill>
                <a:latin typeface="Aptos" panose="020B0004020202020204" pitchFamily="34" charset="0"/>
              </a:rPr>
              <a:t>Product and </a:t>
            </a:r>
            <a:r>
              <a:rPr lang="de-DE" sz="1600" b="0" dirty="0" err="1">
                <a:solidFill>
                  <a:schemeClr val="tx1">
                    <a:lumMod val="75000"/>
                    <a:lumOff val="25000"/>
                  </a:schemeClr>
                </a:solidFill>
                <a:latin typeface="Aptos" panose="020B0004020202020204" pitchFamily="34" charset="0"/>
              </a:rPr>
              <a:t>service</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categories</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Everyday</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life</a:t>
            </a:r>
            <a:r>
              <a:rPr lang="de-DE" sz="1600" b="0" dirty="0">
                <a:solidFill>
                  <a:schemeClr val="tx1">
                    <a:lumMod val="75000"/>
                    <a:lumOff val="25000"/>
                  </a:schemeClr>
                </a:solidFill>
                <a:latin typeface="Aptos" panose="020B0004020202020204" pitchFamily="34" charset="0"/>
              </a:rPr>
              <a:t> &amp; </a:t>
            </a:r>
            <a:r>
              <a:rPr lang="de-DE" sz="1600" b="0" dirty="0" err="1">
                <a:solidFill>
                  <a:schemeClr val="tx1">
                    <a:lumMod val="75000"/>
                    <a:lumOff val="25000"/>
                  </a:schemeClr>
                </a:solidFill>
                <a:latin typeface="Aptos" panose="020B0004020202020204" pitchFamily="34" charset="0"/>
              </a:rPr>
              <a:t>living</a:t>
            </a:r>
            <a:r>
              <a:rPr lang="de-DE" sz="1600" b="0" dirty="0">
                <a:solidFill>
                  <a:schemeClr val="tx1">
                    <a:lumMod val="75000"/>
                    <a:lumOff val="25000"/>
                  </a:schemeClr>
                </a:solidFill>
                <a:latin typeface="Aptos" panose="020B0004020202020204" pitchFamily="34" charset="0"/>
              </a:rPr>
              <a:t>”, “Paper and </a:t>
            </a:r>
            <a:r>
              <a:rPr lang="de-DE" sz="1600" b="0" dirty="0" err="1">
                <a:solidFill>
                  <a:schemeClr val="tx1">
                    <a:lumMod val="75000"/>
                    <a:lumOff val="25000"/>
                  </a:schemeClr>
                </a:solidFill>
                <a:latin typeface="Aptos" panose="020B0004020202020204" pitchFamily="34" charset="0"/>
              </a:rPr>
              <a:t>printing</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Electrical</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appliances</a:t>
            </a:r>
            <a:r>
              <a:rPr lang="de-DE" sz="1600" b="0" dirty="0">
                <a:solidFill>
                  <a:schemeClr val="tx1">
                    <a:lumMod val="75000"/>
                    <a:lumOff val="25000"/>
                  </a:schemeClr>
                </a:solidFill>
                <a:latin typeface="Aptos" panose="020B0004020202020204" pitchFamily="34" charset="0"/>
              </a:rPr>
              <a:t>”, “Building and </a:t>
            </a:r>
            <a:r>
              <a:rPr lang="de-DE" sz="1600" b="0" dirty="0" err="1">
                <a:solidFill>
                  <a:schemeClr val="tx1">
                    <a:lumMod val="75000"/>
                    <a:lumOff val="25000"/>
                  </a:schemeClr>
                </a:solidFill>
                <a:latin typeface="Aptos" panose="020B0004020202020204" pitchFamily="34" charset="0"/>
              </a:rPr>
              <a:t>heating</a:t>
            </a:r>
            <a:r>
              <a:rPr lang="de-DE" sz="1600" b="0" dirty="0">
                <a:solidFill>
                  <a:schemeClr val="tx1">
                    <a:lumMod val="75000"/>
                    <a:lumOff val="25000"/>
                  </a:schemeClr>
                </a:solidFill>
                <a:latin typeface="Aptos" panose="020B0004020202020204" pitchFamily="34" charset="0"/>
              </a:rPr>
              <a:t>”, “Trade and </a:t>
            </a:r>
            <a:r>
              <a:rPr lang="de-DE" sz="1600" b="0" dirty="0" err="1">
                <a:solidFill>
                  <a:schemeClr val="tx1">
                    <a:lumMod val="75000"/>
                    <a:lumOff val="25000"/>
                  </a:schemeClr>
                </a:solidFill>
                <a:latin typeface="Aptos" panose="020B0004020202020204" pitchFamily="34" charset="0"/>
              </a:rPr>
              <a:t>municipality</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Vehicles</a:t>
            </a:r>
            <a:r>
              <a:rPr lang="de-DE" sz="1600" b="0" dirty="0">
                <a:solidFill>
                  <a:schemeClr val="tx1">
                    <a:lumMod val="75000"/>
                    <a:lumOff val="25000"/>
                  </a:schemeClr>
                </a:solidFill>
                <a:latin typeface="Aptos" panose="020B0004020202020204" pitchFamily="34" charset="0"/>
              </a:rPr>
              <a:t> and </a:t>
            </a:r>
            <a:r>
              <a:rPr lang="de-DE" sz="1600" b="0" dirty="0" err="1">
                <a:solidFill>
                  <a:schemeClr val="tx1">
                    <a:lumMod val="75000"/>
                    <a:lumOff val="25000"/>
                  </a:schemeClr>
                </a:solidFill>
                <a:latin typeface="Aptos" panose="020B0004020202020204" pitchFamily="34" charset="0"/>
              </a:rPr>
              <a:t>mobility</a:t>
            </a:r>
            <a:r>
              <a:rPr lang="de-DE" sz="1600" b="0" dirty="0">
                <a:solidFill>
                  <a:schemeClr val="tx1">
                    <a:lumMod val="75000"/>
                    <a:lumOff val="25000"/>
                  </a:schemeClr>
                </a:solidFill>
                <a:latin typeface="Aptos" panose="020B0004020202020204" pitchFamily="34" charset="0"/>
              </a:rPr>
              <a:t>”</a:t>
            </a:r>
            <a:endParaRPr sz="1600" b="0" dirty="0">
              <a:solidFill>
                <a:schemeClr val="tx1">
                  <a:lumMod val="75000"/>
                  <a:lumOff val="25000"/>
                </a:schemeClr>
              </a:solidFill>
              <a:latin typeface="Aptos" panose="020B0004020202020204" pitchFamily="34" charset="0"/>
            </a:endParaRPr>
          </a:p>
          <a:p>
            <a:pPr marL="400050" indent="-171450">
              <a:lnSpc>
                <a:spcPct val="120000"/>
              </a:lnSpc>
              <a:spcBef>
                <a:spcPts val="1000"/>
              </a:spcBef>
              <a:buSzPct val="150000"/>
              <a:buFont typeface="Arial" panose="020B0604020202020204" pitchFamily="34" charset="0"/>
              <a:buChar char="•"/>
            </a:pPr>
            <a:r>
              <a:rPr lang="de-DE" sz="1600" b="0" dirty="0" err="1">
                <a:solidFill>
                  <a:schemeClr val="tx1">
                    <a:lumMod val="75000"/>
                    <a:lumOff val="25000"/>
                  </a:schemeClr>
                </a:solidFill>
                <a:latin typeface="Aptos" panose="020B0004020202020204" pitchFamily="34" charset="0"/>
              </a:rPr>
              <a:t>Managed</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by</a:t>
            </a:r>
            <a:r>
              <a:rPr lang="de-DE" sz="1600" b="0" dirty="0">
                <a:solidFill>
                  <a:schemeClr val="tx1">
                    <a:lumMod val="75000"/>
                    <a:lumOff val="25000"/>
                  </a:schemeClr>
                </a:solidFill>
                <a:latin typeface="Aptos" panose="020B0004020202020204" pitchFamily="34" charset="0"/>
              </a:rPr>
              <a:t>: Federal Ministry </a:t>
            </a:r>
            <a:r>
              <a:rPr lang="de-DE" sz="1600" b="0" dirty="0" err="1">
                <a:solidFill>
                  <a:schemeClr val="tx1">
                    <a:lumMod val="75000"/>
                    <a:lumOff val="25000"/>
                  </a:schemeClr>
                </a:solidFill>
                <a:latin typeface="Aptos" panose="020B0004020202020204" pitchFamily="34" charset="0"/>
              </a:rPr>
              <a:t>for</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the</a:t>
            </a:r>
            <a:r>
              <a:rPr lang="de-DE" sz="1600" b="0" dirty="0">
                <a:solidFill>
                  <a:schemeClr val="tx1">
                    <a:lumMod val="75000"/>
                    <a:lumOff val="25000"/>
                  </a:schemeClr>
                </a:solidFill>
                <a:latin typeface="Aptos" panose="020B0004020202020204" pitchFamily="34" charset="0"/>
              </a:rPr>
              <a:t> Environment, Nature </a:t>
            </a:r>
            <a:r>
              <a:rPr lang="de-DE" sz="1600" b="0" dirty="0" err="1">
                <a:solidFill>
                  <a:schemeClr val="tx1">
                    <a:lumMod val="75000"/>
                    <a:lumOff val="25000"/>
                  </a:schemeClr>
                </a:solidFill>
                <a:latin typeface="Aptos" panose="020B0004020202020204" pitchFamily="34" charset="0"/>
              </a:rPr>
              <a:t>Conservation</a:t>
            </a:r>
            <a:r>
              <a:rPr lang="de-DE" sz="1600" b="0" dirty="0">
                <a:solidFill>
                  <a:schemeClr val="tx1">
                    <a:lumMod val="75000"/>
                    <a:lumOff val="25000"/>
                  </a:schemeClr>
                </a:solidFill>
                <a:latin typeface="Aptos" panose="020B0004020202020204" pitchFamily="34" charset="0"/>
              </a:rPr>
              <a:t> and </a:t>
            </a:r>
            <a:r>
              <a:rPr lang="de-DE" sz="1600" b="0" dirty="0" err="1">
                <a:solidFill>
                  <a:schemeClr val="tx1">
                    <a:lumMod val="75000"/>
                    <a:lumOff val="25000"/>
                  </a:schemeClr>
                </a:solidFill>
                <a:latin typeface="Aptos" panose="020B0004020202020204" pitchFamily="34" charset="0"/>
              </a:rPr>
              <a:t>Nuclear</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Safety</a:t>
            </a:r>
            <a:r>
              <a:rPr lang="de-DE" sz="1600" b="0" dirty="0">
                <a:solidFill>
                  <a:schemeClr val="tx1">
                    <a:lumMod val="75000"/>
                    <a:lumOff val="25000"/>
                  </a:schemeClr>
                </a:solidFill>
                <a:latin typeface="Aptos" panose="020B0004020202020204" pitchFamily="34" charset="0"/>
              </a:rPr>
              <a:t> (BMU), Federal Environment Agency (UBA), Environmental Label Jury, RAL gGmbH (Germany)</a:t>
            </a:r>
            <a:endParaRPr sz="1600" b="0" dirty="0">
              <a:solidFill>
                <a:schemeClr val="tx1">
                  <a:lumMod val="75000"/>
                  <a:lumOff val="25000"/>
                </a:schemeClr>
              </a:solidFill>
              <a:latin typeface="Aptos" panose="020B0004020202020204" pitchFamily="34" charset="0"/>
            </a:endParaRPr>
          </a:p>
          <a:p>
            <a:pPr marL="400050" indent="-171450">
              <a:lnSpc>
                <a:spcPct val="120000"/>
              </a:lnSpc>
              <a:spcBef>
                <a:spcPts val="1000"/>
              </a:spcBef>
              <a:buSzPct val="150000"/>
              <a:buFont typeface="Arial" panose="020B0604020202020204" pitchFamily="34" charset="0"/>
              <a:buChar char="•"/>
            </a:pPr>
            <a:r>
              <a:rPr lang="de-DE" sz="1600" b="0" dirty="0">
                <a:solidFill>
                  <a:schemeClr val="tx1">
                    <a:lumMod val="75000"/>
                    <a:lumOff val="25000"/>
                  </a:schemeClr>
                </a:solidFill>
                <a:latin typeface="Aptos" panose="020B0004020202020204" pitchFamily="34" charset="0"/>
              </a:rPr>
              <a:t>Criteria </a:t>
            </a:r>
            <a:r>
              <a:rPr lang="de-DE" sz="1600" b="0" dirty="0" err="1">
                <a:solidFill>
                  <a:schemeClr val="tx1">
                    <a:lumMod val="75000"/>
                    <a:lumOff val="25000"/>
                  </a:schemeClr>
                </a:solidFill>
                <a:latin typeface="Aptos" panose="020B0004020202020204" pitchFamily="34" charset="0"/>
              </a:rPr>
              <a:t>development</a:t>
            </a:r>
            <a:r>
              <a:rPr lang="de-DE" sz="1600" b="0" dirty="0">
                <a:solidFill>
                  <a:schemeClr val="tx1">
                    <a:lumMod val="75000"/>
                    <a:lumOff val="25000"/>
                  </a:schemeClr>
                </a:solidFill>
                <a:latin typeface="Aptos" panose="020B0004020202020204" pitchFamily="34" charset="0"/>
              </a:rPr>
              <a:t> and </a:t>
            </a:r>
            <a:r>
              <a:rPr lang="de-DE" sz="1600" b="0" dirty="0" err="1">
                <a:solidFill>
                  <a:schemeClr val="tx1">
                    <a:lumMod val="75000"/>
                    <a:lumOff val="25000"/>
                  </a:schemeClr>
                </a:solidFill>
                <a:latin typeface="Aptos" panose="020B0004020202020204" pitchFamily="34" charset="0"/>
              </a:rPr>
              <a:t>revision</a:t>
            </a:r>
            <a:r>
              <a:rPr lang="de-DE" sz="1600" b="0" dirty="0">
                <a:solidFill>
                  <a:schemeClr val="tx1">
                    <a:lumMod val="75000"/>
                    <a:lumOff val="25000"/>
                  </a:schemeClr>
                </a:solidFill>
                <a:latin typeface="Aptos" panose="020B0004020202020204" pitchFamily="34" charset="0"/>
              </a:rPr>
              <a:t>: Product </a:t>
            </a:r>
            <a:r>
              <a:rPr lang="de-DE" sz="1600" b="0" dirty="0" err="1">
                <a:solidFill>
                  <a:schemeClr val="tx1">
                    <a:lumMod val="75000"/>
                    <a:lumOff val="25000"/>
                  </a:schemeClr>
                </a:solidFill>
                <a:latin typeface="Aptos" panose="020B0004020202020204" pitchFamily="34" charset="0"/>
              </a:rPr>
              <a:t>group-dependent</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award</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criteria</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developed</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by</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the</a:t>
            </a:r>
            <a:r>
              <a:rPr lang="de-DE" sz="1600" b="0" dirty="0">
                <a:solidFill>
                  <a:schemeClr val="tx1">
                    <a:lumMod val="75000"/>
                    <a:lumOff val="25000"/>
                  </a:schemeClr>
                </a:solidFill>
                <a:latin typeface="Aptos" panose="020B0004020202020204" pitchFamily="34" charset="0"/>
              </a:rPr>
              <a:t> Federal Environment Agency </a:t>
            </a:r>
            <a:r>
              <a:rPr lang="de-DE" sz="1600" b="0" dirty="0" err="1">
                <a:solidFill>
                  <a:schemeClr val="tx1">
                    <a:lumMod val="75000"/>
                    <a:lumOff val="25000"/>
                  </a:schemeClr>
                </a:solidFill>
                <a:latin typeface="Aptos" panose="020B0004020202020204" pitchFamily="34" charset="0"/>
              </a:rPr>
              <a:t>based</a:t>
            </a:r>
            <a:r>
              <a:rPr lang="de-DE" sz="1600" b="0" dirty="0">
                <a:solidFill>
                  <a:schemeClr val="tx1">
                    <a:lumMod val="75000"/>
                    <a:lumOff val="25000"/>
                  </a:schemeClr>
                </a:solidFill>
                <a:latin typeface="Aptos" panose="020B0004020202020204" pitchFamily="34" charset="0"/>
              </a:rPr>
              <a:t> on a </a:t>
            </a:r>
            <a:r>
              <a:rPr lang="de-DE" sz="1600" b="0" dirty="0" err="1">
                <a:solidFill>
                  <a:schemeClr val="tx1">
                    <a:lumMod val="75000"/>
                    <a:lumOff val="25000"/>
                  </a:schemeClr>
                </a:solidFill>
                <a:latin typeface="Aptos" panose="020B0004020202020204" pitchFamily="34" charset="0"/>
              </a:rPr>
              <a:t>comprehensive</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consultation</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process</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ongoing</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revision</a:t>
            </a:r>
            <a:endParaRPr sz="1600" b="0" dirty="0">
              <a:solidFill>
                <a:schemeClr val="tx1">
                  <a:lumMod val="75000"/>
                  <a:lumOff val="25000"/>
                </a:schemeClr>
              </a:solidFill>
              <a:latin typeface="Aptos" panose="020B0004020202020204" pitchFamily="34" charset="0"/>
            </a:endParaRPr>
          </a:p>
          <a:p>
            <a:pPr marL="400050" indent="-171450">
              <a:lnSpc>
                <a:spcPct val="120000"/>
              </a:lnSpc>
              <a:spcBef>
                <a:spcPts val="1000"/>
              </a:spcBef>
              <a:buSzPct val="150000"/>
              <a:buFont typeface="Arial" panose="020B0604020202020204" pitchFamily="34" charset="0"/>
              <a:buChar char="•"/>
            </a:pPr>
            <a:r>
              <a:rPr lang="de-DE" sz="1600" b="0" dirty="0" err="1">
                <a:solidFill>
                  <a:schemeClr val="tx1">
                    <a:lumMod val="75000"/>
                    <a:lumOff val="25000"/>
                  </a:schemeClr>
                </a:solidFill>
                <a:latin typeface="Aptos" panose="020B0004020202020204" pitchFamily="34" charset="0"/>
              </a:rPr>
              <a:t>Testing</a:t>
            </a:r>
            <a:r>
              <a:rPr lang="de-DE" sz="1600" b="0" dirty="0">
                <a:solidFill>
                  <a:schemeClr val="tx1">
                    <a:lumMod val="75000"/>
                    <a:lumOff val="25000"/>
                  </a:schemeClr>
                </a:solidFill>
                <a:latin typeface="Aptos" panose="020B0004020202020204" pitchFamily="34" charset="0"/>
              </a:rPr>
              <a:t> and </a:t>
            </a:r>
            <a:r>
              <a:rPr lang="de-DE" sz="1600" b="0" dirty="0" err="1">
                <a:solidFill>
                  <a:schemeClr val="tx1">
                    <a:lumMod val="75000"/>
                    <a:lumOff val="25000"/>
                  </a:schemeClr>
                </a:solidFill>
                <a:latin typeface="Aptos" panose="020B0004020202020204" pitchFamily="34" charset="0"/>
              </a:rPr>
              <a:t>control</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mechanisms</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Testing</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by</a:t>
            </a:r>
            <a:r>
              <a:rPr lang="de-DE" sz="1600" b="0" dirty="0">
                <a:solidFill>
                  <a:schemeClr val="tx1">
                    <a:lumMod val="75000"/>
                    <a:lumOff val="25000"/>
                  </a:schemeClr>
                </a:solidFill>
                <a:latin typeface="Aptos" panose="020B0004020202020204" pitchFamily="34" charset="0"/>
              </a:rPr>
              <a:t> RAL </a:t>
            </a:r>
            <a:r>
              <a:rPr lang="de-DE" sz="1600" b="0" dirty="0" err="1">
                <a:solidFill>
                  <a:schemeClr val="tx1">
                    <a:lumMod val="75000"/>
                    <a:lumOff val="25000"/>
                  </a:schemeClr>
                </a:solidFill>
                <a:latin typeface="Aptos" panose="020B0004020202020204" pitchFamily="34" charset="0"/>
              </a:rPr>
              <a:t>for</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misuse</a:t>
            </a:r>
            <a:r>
              <a:rPr lang="de-DE" sz="1600" b="0" dirty="0">
                <a:solidFill>
                  <a:schemeClr val="tx1">
                    <a:lumMod val="75000"/>
                    <a:lumOff val="25000"/>
                  </a:schemeClr>
                </a:solidFill>
                <a:latin typeface="Aptos" panose="020B0004020202020204" pitchFamily="34" charset="0"/>
              </a:rPr>
              <a:t> in </a:t>
            </a:r>
            <a:r>
              <a:rPr lang="de-DE" sz="1600" b="0" dirty="0" err="1">
                <a:solidFill>
                  <a:schemeClr val="tx1">
                    <a:lumMod val="75000"/>
                    <a:lumOff val="25000"/>
                  </a:schemeClr>
                </a:solidFill>
                <a:latin typeface="Aptos" panose="020B0004020202020204" pitchFamily="34" charset="0"/>
              </a:rPr>
              <a:t>the</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event</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of</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indications</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warning</a:t>
            </a:r>
            <a:r>
              <a:rPr lang="de-DE" sz="1600" b="0" dirty="0">
                <a:solidFill>
                  <a:schemeClr val="tx1">
                    <a:lumMod val="75000"/>
                    <a:lumOff val="25000"/>
                  </a:schemeClr>
                </a:solidFill>
                <a:latin typeface="Aptos" panose="020B0004020202020204" pitchFamily="34" charset="0"/>
              </a:rPr>
              <a:t> in </a:t>
            </a:r>
            <a:r>
              <a:rPr lang="de-DE" sz="1600" b="0" dirty="0" err="1">
                <a:solidFill>
                  <a:schemeClr val="tx1">
                    <a:lumMod val="75000"/>
                    <a:lumOff val="25000"/>
                  </a:schemeClr>
                </a:solidFill>
                <a:latin typeface="Aptos" panose="020B0004020202020204" pitchFamily="34" charset="0"/>
              </a:rPr>
              <a:t>the</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event</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of</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misuse</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withdrawal</a:t>
            </a:r>
            <a:r>
              <a:rPr lang="de-DE" sz="1600" b="0" dirty="0">
                <a:solidFill>
                  <a:schemeClr val="tx1">
                    <a:lumMod val="75000"/>
                    <a:lumOff val="25000"/>
                  </a:schemeClr>
                </a:solidFill>
                <a:latin typeface="Aptos" panose="020B0004020202020204" pitchFamily="34" charset="0"/>
              </a:rPr>
              <a:t> in </a:t>
            </a:r>
            <a:r>
              <a:rPr lang="de-DE" sz="1600" b="0" dirty="0" err="1">
                <a:solidFill>
                  <a:schemeClr val="tx1">
                    <a:lumMod val="75000"/>
                    <a:lumOff val="25000"/>
                  </a:schemeClr>
                </a:solidFill>
                <a:latin typeface="Aptos" panose="020B0004020202020204" pitchFamily="34" charset="0"/>
              </a:rPr>
              <a:t>the</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event</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of</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violation</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of</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award</a:t>
            </a:r>
            <a:r>
              <a:rPr lang="de-DE" sz="1600" b="0" dirty="0">
                <a:solidFill>
                  <a:schemeClr val="tx1">
                    <a:lumMod val="75000"/>
                    <a:lumOff val="25000"/>
                  </a:schemeClr>
                </a:solidFill>
                <a:latin typeface="Aptos" panose="020B0004020202020204" pitchFamily="34" charset="0"/>
              </a:rPr>
              <a:t> </a:t>
            </a:r>
            <a:r>
              <a:rPr lang="de-DE" sz="1600" b="0" dirty="0" err="1">
                <a:solidFill>
                  <a:schemeClr val="tx1">
                    <a:lumMod val="75000"/>
                    <a:lumOff val="25000"/>
                  </a:schemeClr>
                </a:solidFill>
                <a:latin typeface="Aptos" panose="020B0004020202020204" pitchFamily="34" charset="0"/>
              </a:rPr>
              <a:t>criteria</a:t>
            </a:r>
            <a:endParaRPr sz="1600" b="0" dirty="0">
              <a:solidFill>
                <a:schemeClr val="tx1">
                  <a:lumMod val="75000"/>
                  <a:lumOff val="25000"/>
                </a:schemeClr>
              </a:solidFill>
              <a:latin typeface="Aptos" panose="020B0004020202020204" pitchFamily="34" charset="0"/>
            </a:endParaRPr>
          </a:p>
        </p:txBody>
      </p:sp>
      <p:pic>
        <p:nvPicPr>
          <p:cNvPr id="2" name="Google Shape;427;p60">
            <a:extLst>
              <a:ext uri="{FF2B5EF4-FFF2-40B4-BE49-F238E27FC236}">
                <a16:creationId xmlns:a16="http://schemas.microsoft.com/office/drawing/2014/main" id="{53816DBC-D198-C9F8-9262-7426051C1C3C}"/>
              </a:ext>
            </a:extLst>
          </p:cNvPr>
          <p:cNvPicPr preferRelativeResize="0"/>
          <p:nvPr/>
        </p:nvPicPr>
        <p:blipFill rotWithShape="1">
          <a:blip r:embed="rId3">
            <a:alphaModFix/>
          </a:blip>
          <a:srcRect l="25519" r="19754"/>
          <a:stretch/>
        </p:blipFill>
        <p:spPr>
          <a:xfrm>
            <a:off x="10575482" y="4027849"/>
            <a:ext cx="1353047" cy="1232446"/>
          </a:xfrm>
          <a:prstGeom prst="rect">
            <a:avLst/>
          </a:prstGeom>
          <a:noFill/>
          <a:ln>
            <a:noFill/>
          </a:ln>
        </p:spPr>
      </p:pic>
      <p:pic>
        <p:nvPicPr>
          <p:cNvPr id="3" name="Google Shape;428;p60">
            <a:extLst>
              <a:ext uri="{FF2B5EF4-FFF2-40B4-BE49-F238E27FC236}">
                <a16:creationId xmlns:a16="http://schemas.microsoft.com/office/drawing/2014/main" id="{6469A636-B7EE-CA9F-40AF-9583324E6418}"/>
              </a:ext>
            </a:extLst>
          </p:cNvPr>
          <p:cNvPicPr preferRelativeResize="0"/>
          <p:nvPr/>
        </p:nvPicPr>
        <p:blipFill rotWithShape="1">
          <a:blip r:embed="rId4">
            <a:alphaModFix/>
          </a:blip>
          <a:srcRect l="21182" r="18724"/>
          <a:stretch/>
        </p:blipFill>
        <p:spPr>
          <a:xfrm>
            <a:off x="9137466" y="2856486"/>
            <a:ext cx="1318233" cy="1002557"/>
          </a:xfrm>
          <a:prstGeom prst="rect">
            <a:avLst/>
          </a:prstGeom>
          <a:noFill/>
          <a:ln>
            <a:noFill/>
          </a:ln>
        </p:spPr>
      </p:pic>
      <p:pic>
        <p:nvPicPr>
          <p:cNvPr id="4" name="Google Shape;429;p60">
            <a:extLst>
              <a:ext uri="{FF2B5EF4-FFF2-40B4-BE49-F238E27FC236}">
                <a16:creationId xmlns:a16="http://schemas.microsoft.com/office/drawing/2014/main" id="{FCD65BF6-3D16-4912-BB88-C4310F6026FF}"/>
              </a:ext>
            </a:extLst>
          </p:cNvPr>
          <p:cNvPicPr preferRelativeResize="0"/>
          <p:nvPr/>
        </p:nvPicPr>
        <p:blipFill rotWithShape="1">
          <a:blip r:embed="rId5">
            <a:alphaModFix/>
          </a:blip>
          <a:srcRect l="19535" r="19535"/>
          <a:stretch/>
        </p:blipFill>
        <p:spPr>
          <a:xfrm>
            <a:off x="10402285" y="1398653"/>
            <a:ext cx="1579658" cy="1232446"/>
          </a:xfrm>
          <a:prstGeom prst="rect">
            <a:avLst/>
          </a:prstGeom>
          <a:noFill/>
          <a:ln>
            <a:noFill/>
          </a:ln>
        </p:spPr>
      </p:pic>
      <p:pic>
        <p:nvPicPr>
          <p:cNvPr id="5" name="Google Shape;430;p60">
            <a:extLst>
              <a:ext uri="{FF2B5EF4-FFF2-40B4-BE49-F238E27FC236}">
                <a16:creationId xmlns:a16="http://schemas.microsoft.com/office/drawing/2014/main" id="{54FD5773-EE31-FFF4-8334-DD935A39EAD0}"/>
              </a:ext>
            </a:extLst>
          </p:cNvPr>
          <p:cNvPicPr preferRelativeResize="0"/>
          <p:nvPr/>
        </p:nvPicPr>
        <p:blipFill rotWithShape="1">
          <a:blip r:embed="rId6">
            <a:alphaModFix/>
          </a:blip>
          <a:srcRect/>
          <a:stretch/>
        </p:blipFill>
        <p:spPr>
          <a:xfrm>
            <a:off x="9252674" y="4136176"/>
            <a:ext cx="1087818" cy="1015792"/>
          </a:xfrm>
          <a:prstGeom prst="rect">
            <a:avLst/>
          </a:prstGeom>
          <a:noFill/>
          <a:ln>
            <a:noFill/>
          </a:ln>
        </p:spPr>
      </p:pic>
      <p:pic>
        <p:nvPicPr>
          <p:cNvPr id="6" name="Google Shape;431;p60">
            <a:extLst>
              <a:ext uri="{FF2B5EF4-FFF2-40B4-BE49-F238E27FC236}">
                <a16:creationId xmlns:a16="http://schemas.microsoft.com/office/drawing/2014/main" id="{C869E3B3-3075-A797-3B2D-A2CD520194BB}"/>
              </a:ext>
            </a:extLst>
          </p:cNvPr>
          <p:cNvPicPr preferRelativeResize="0"/>
          <p:nvPr/>
        </p:nvPicPr>
        <p:blipFill rotWithShape="1">
          <a:blip r:embed="rId7">
            <a:alphaModFix/>
          </a:blip>
          <a:srcRect/>
          <a:stretch/>
        </p:blipFill>
        <p:spPr>
          <a:xfrm>
            <a:off x="10673141" y="2913068"/>
            <a:ext cx="1037946" cy="88939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2"/>
          <p:cNvSpPr txBox="1">
            <a:spLocks noGrp="1"/>
          </p:cNvSpPr>
          <p:nvPr>
            <p:ph type="title"/>
          </p:nvPr>
        </p:nvSpPr>
        <p:spPr>
          <a:xfrm>
            <a:off x="594358" y="399578"/>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Cross-</a:t>
            </a:r>
            <a:r>
              <a:rPr lang="de-DE" dirty="0" err="1">
                <a:latin typeface="Aptos Serif" panose="02020604070405020304" pitchFamily="18" charset="0"/>
                <a:cs typeface="Aptos Serif" panose="02020604070405020304" pitchFamily="18" charset="0"/>
              </a:rPr>
              <a:t>product</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labels</a:t>
            </a:r>
            <a:r>
              <a:rPr lang="de-DE" dirty="0">
                <a:latin typeface="Aptos Serif" panose="02020604070405020304" pitchFamily="18" charset="0"/>
                <a:cs typeface="Aptos Serif" panose="02020604070405020304" pitchFamily="18" charset="0"/>
              </a:rPr>
              <a:t> – </a:t>
            </a:r>
            <a:br>
              <a:rPr lang="de-DE" dirty="0">
                <a:latin typeface="Aptos Serif" panose="02020604070405020304" pitchFamily="18" charset="0"/>
                <a:cs typeface="Aptos Serif" panose="02020604070405020304" pitchFamily="18" charset="0"/>
              </a:rPr>
            </a:br>
            <a:r>
              <a:rPr lang="de-DE" dirty="0">
                <a:latin typeface="Aptos Serif" panose="02020604070405020304" pitchFamily="18" charset="0"/>
                <a:cs typeface="Aptos Serif" panose="02020604070405020304" pitchFamily="18" charset="0"/>
              </a:rPr>
              <a:t>Fairtrade</a:t>
            </a:r>
            <a:endParaRPr dirty="0">
              <a:latin typeface="Aptos Serif" panose="02020604070405020304" pitchFamily="18" charset="0"/>
              <a:cs typeface="Aptos Serif" panose="02020604070405020304" pitchFamily="18" charset="0"/>
            </a:endParaRPr>
          </a:p>
        </p:txBody>
      </p:sp>
      <p:sp>
        <p:nvSpPr>
          <p:cNvPr id="450" name="Google Shape;450;p62"/>
          <p:cNvSpPr txBox="1">
            <a:spLocks noGrp="1"/>
          </p:cNvSpPr>
          <p:nvPr>
            <p:ph type="body" idx="1"/>
          </p:nvPr>
        </p:nvSpPr>
        <p:spPr>
          <a:xfrm>
            <a:off x="594359" y="2281918"/>
            <a:ext cx="7891273" cy="3708517"/>
          </a:xfrm>
          <a:prstGeom prst="rect">
            <a:avLst/>
          </a:prstGeom>
          <a:noFill/>
          <a:ln>
            <a:noFill/>
          </a:ln>
        </p:spPr>
        <p:txBody>
          <a:bodyPr spcFirstLastPara="1" wrap="square" lIns="0" tIns="228600" rIns="0" bIns="0" anchor="t" anchorCtr="0">
            <a:normAutofit fontScale="77500" lnSpcReduction="20000"/>
          </a:bodyPr>
          <a:lstStyle/>
          <a:p>
            <a:pPr marL="571500" lvl="0" indent="-342900" algn="l" rtl="0">
              <a:lnSpc>
                <a:spcPct val="120000"/>
              </a:lnSpc>
              <a:spcBef>
                <a:spcPts val="2200"/>
              </a:spcBef>
              <a:spcAft>
                <a:spcPts val="0"/>
              </a:spcAft>
              <a:buSzPct val="142857"/>
              <a:buFont typeface="Arial" panose="020B0604020202020204" pitchFamily="34" charset="0"/>
              <a:buChar char="•"/>
            </a:pPr>
            <a:r>
              <a:rPr lang="de-DE" b="0" dirty="0" err="1">
                <a:solidFill>
                  <a:schemeClr val="tx1">
                    <a:lumMod val="75000"/>
                    <a:lumOff val="25000"/>
                  </a:schemeClr>
                </a:solidFill>
                <a:latin typeface="Aptos" panose="020B0004020202020204" pitchFamily="34" charset="0"/>
              </a:rPr>
              <a:t>Currently</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more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than</a:t>
            </a:r>
            <a:r>
              <a:rPr lang="de-DE" b="0" dirty="0">
                <a:solidFill>
                  <a:schemeClr val="tx1">
                    <a:lumMod val="75000"/>
                    <a:lumOff val="25000"/>
                  </a:schemeClr>
                </a:solidFill>
                <a:latin typeface="Aptos" panose="020B0004020202020204" pitchFamily="34" charset="0"/>
              </a:rPr>
              <a:t> 6,000 </a:t>
            </a:r>
            <a:r>
              <a:rPr lang="de-DE" b="0" dirty="0" err="1">
                <a:solidFill>
                  <a:schemeClr val="tx1">
                    <a:lumMod val="75000"/>
                    <a:lumOff val="25000"/>
                  </a:schemeClr>
                </a:solidFill>
                <a:latin typeface="Aptos" panose="020B0004020202020204" pitchFamily="34" charset="0"/>
              </a:rPr>
              <a:t>products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food</a:t>
            </a:r>
            <a:r>
              <a:rPr lang="de-DE" b="0" dirty="0">
                <a:solidFill>
                  <a:schemeClr val="tx1">
                    <a:lumMod val="75000"/>
                    <a:lumOff val="25000"/>
                  </a:schemeClr>
                </a:solidFill>
                <a:latin typeface="Aptos" panose="020B0004020202020204" pitchFamily="34" charset="0"/>
              </a:rPr>
              <a:t>, textiles, </a:t>
            </a:r>
            <a:r>
              <a:rPr lang="de-DE" b="0" dirty="0" err="1">
                <a:solidFill>
                  <a:schemeClr val="tx1">
                    <a:lumMod val="75000"/>
                    <a:lumOff val="25000"/>
                  </a:schemeClr>
                </a:solidFill>
                <a:latin typeface="Aptos" panose="020B0004020202020204" pitchFamily="34" charset="0"/>
              </a:rPr>
              <a:t>balls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flowers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cosmetics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gold</a:t>
            </a:r>
            <a:endParaRPr b="0" dirty="0">
              <a:solidFill>
                <a:schemeClr val="tx1">
                  <a:lumMod val="75000"/>
                  <a:lumOff val="25000"/>
                </a:schemeClr>
              </a:solidFill>
              <a:latin typeface="Aptos" panose="020B0004020202020204" pitchFamily="34" charset="0"/>
            </a:endParaRPr>
          </a:p>
          <a:p>
            <a:pPr marL="571500" lvl="0" indent="-342900" algn="l" rtl="0">
              <a:lnSpc>
                <a:spcPct val="120000"/>
              </a:lnSpc>
              <a:spcBef>
                <a:spcPts val="2200"/>
              </a:spcBef>
              <a:spcAft>
                <a:spcPts val="0"/>
              </a:spcAft>
              <a:buSzPct val="142857"/>
              <a:buFont typeface="Arial" panose="020B0604020202020204" pitchFamily="34" charset="0"/>
              <a:buChar char="•"/>
            </a:pPr>
            <a:r>
              <a:rPr lang="de-DE" b="0" dirty="0" err="1">
                <a:solidFill>
                  <a:schemeClr val="tx1">
                    <a:lumMod val="75000"/>
                    <a:lumOff val="25000"/>
                  </a:schemeClr>
                </a:solidFill>
                <a:latin typeface="Aptos" panose="020B0004020202020204" pitchFamily="34" charset="0"/>
              </a:rPr>
              <a:t>Managed</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by</a:t>
            </a:r>
            <a:r>
              <a:rPr lang="de-DE" b="0" dirty="0">
                <a:solidFill>
                  <a:schemeClr val="tx1">
                    <a:lumMod val="75000"/>
                    <a:lumOff val="25000"/>
                  </a:schemeClr>
                </a:solidFill>
                <a:latin typeface="Aptos" panose="020B0004020202020204" pitchFamily="34" charset="0"/>
              </a:rPr>
              <a:t>: Fairtrade international</a:t>
            </a:r>
            <a:endParaRPr b="0" dirty="0">
              <a:solidFill>
                <a:schemeClr val="tx1">
                  <a:lumMod val="75000"/>
                  <a:lumOff val="25000"/>
                </a:schemeClr>
              </a:solidFill>
              <a:latin typeface="Aptos" panose="020B0004020202020204" pitchFamily="34" charset="0"/>
            </a:endParaRPr>
          </a:p>
          <a:p>
            <a:pPr marL="571500" lvl="0" indent="-342900" algn="l" rtl="0">
              <a:lnSpc>
                <a:spcPct val="120000"/>
              </a:lnSpc>
              <a:spcBef>
                <a:spcPts val="2200"/>
              </a:spcBef>
              <a:spcAft>
                <a:spcPts val="0"/>
              </a:spcAft>
              <a:buSzPct val="142857"/>
              <a:buFont typeface="Arial" panose="020B0604020202020204" pitchFamily="34" charset="0"/>
              <a:buChar char="•"/>
            </a:pPr>
            <a:r>
              <a:rPr lang="de-DE" b="0" dirty="0">
                <a:solidFill>
                  <a:schemeClr val="tx1">
                    <a:lumMod val="75000"/>
                    <a:lumOff val="25000"/>
                  </a:schemeClr>
                </a:solidFill>
                <a:latin typeface="Aptos" panose="020B0004020202020204" pitchFamily="34" charset="0"/>
              </a:rPr>
              <a:t>Criteria </a:t>
            </a:r>
            <a:r>
              <a:rPr lang="de-DE" b="0" dirty="0" err="1">
                <a:solidFill>
                  <a:schemeClr val="tx1">
                    <a:lumMod val="75000"/>
                    <a:lumOff val="25000"/>
                  </a:schemeClr>
                </a:solidFill>
                <a:latin typeface="Aptos" panose="020B0004020202020204" pitchFamily="34" charset="0"/>
              </a:rPr>
              <a:t>development</a:t>
            </a:r>
            <a:r>
              <a:rPr lang="de-DE" b="0" dirty="0">
                <a:solidFill>
                  <a:schemeClr val="tx1">
                    <a:lumMod val="75000"/>
                    <a:lumOff val="25000"/>
                  </a:schemeClr>
                </a:solidFill>
                <a:latin typeface="Aptos" panose="020B0004020202020204" pitchFamily="34" charset="0"/>
              </a:rPr>
              <a:t> and </a:t>
            </a:r>
            <a:r>
              <a:rPr lang="de-DE" b="0" dirty="0" err="1">
                <a:solidFill>
                  <a:schemeClr val="tx1">
                    <a:lumMod val="75000"/>
                    <a:lumOff val="25000"/>
                  </a:schemeClr>
                </a:solidFill>
                <a:latin typeface="Aptos" panose="020B0004020202020204" pitchFamily="34" charset="0"/>
              </a:rPr>
              <a:t>revision</a:t>
            </a:r>
            <a:r>
              <a:rPr lang="de-DE" b="0" dirty="0">
                <a:solidFill>
                  <a:schemeClr val="tx1">
                    <a:lumMod val="75000"/>
                    <a:lumOff val="25000"/>
                  </a:schemeClr>
                </a:solidFill>
                <a:latin typeface="Aptos" panose="020B0004020202020204" pitchFamily="34" charset="0"/>
              </a:rPr>
              <a:t>: Development and </a:t>
            </a:r>
            <a:r>
              <a:rPr lang="de-DE" b="0" dirty="0" err="1">
                <a:solidFill>
                  <a:schemeClr val="tx1">
                    <a:lumMod val="75000"/>
                    <a:lumOff val="25000"/>
                  </a:schemeClr>
                </a:solidFill>
                <a:latin typeface="Aptos" panose="020B0004020202020204" pitchFamily="34" charset="0"/>
              </a:rPr>
              <a:t>regular</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revision</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by</a:t>
            </a:r>
            <a:r>
              <a:rPr lang="de-DE" b="0" dirty="0">
                <a:solidFill>
                  <a:schemeClr val="tx1">
                    <a:lumMod val="75000"/>
                    <a:lumOff val="25000"/>
                  </a:schemeClr>
                </a:solidFill>
                <a:latin typeface="Aptos" panose="020B0004020202020204" pitchFamily="34" charset="0"/>
              </a:rPr>
              <a:t> Fairtrade International in a transparent </a:t>
            </a:r>
            <a:r>
              <a:rPr lang="de-DE" b="0" dirty="0" err="1">
                <a:solidFill>
                  <a:schemeClr val="tx1">
                    <a:lumMod val="75000"/>
                    <a:lumOff val="25000"/>
                  </a:schemeClr>
                </a:solidFill>
                <a:latin typeface="Aptos" panose="020B0004020202020204" pitchFamily="34" charset="0"/>
              </a:rPr>
              <a:t>process</a:t>
            </a:r>
            <a:r>
              <a:rPr lang="de-DE" b="0" dirty="0">
                <a:solidFill>
                  <a:schemeClr val="tx1">
                    <a:lumMod val="75000"/>
                    <a:lumOff val="25000"/>
                  </a:schemeClr>
                </a:solidFill>
                <a:latin typeface="Aptos" panose="020B0004020202020204" pitchFamily="34" charset="0"/>
              </a:rPr>
              <a:t> in </a:t>
            </a:r>
            <a:r>
              <a:rPr lang="de-DE" b="0" dirty="0" err="1">
                <a:solidFill>
                  <a:schemeClr val="tx1">
                    <a:lumMod val="75000"/>
                    <a:lumOff val="25000"/>
                  </a:schemeClr>
                </a:solidFill>
                <a:latin typeface="Aptos" panose="020B0004020202020204" pitchFamily="34" charset="0"/>
              </a:rPr>
              <a:t>which</a:t>
            </a:r>
            <a:r>
              <a:rPr lang="de-DE" b="0" dirty="0">
                <a:solidFill>
                  <a:schemeClr val="tx1">
                    <a:lumMod val="75000"/>
                    <a:lumOff val="25000"/>
                  </a:schemeClr>
                </a:solidFill>
                <a:latin typeface="Aptos" panose="020B0004020202020204" pitchFamily="34" charset="0"/>
              </a:rPr>
              <a:t> all </a:t>
            </a:r>
            <a:r>
              <a:rPr lang="de-DE" b="0" dirty="0" err="1">
                <a:solidFill>
                  <a:schemeClr val="tx1">
                    <a:lumMod val="75000"/>
                    <a:lumOff val="25000"/>
                  </a:schemeClr>
                </a:solidFill>
                <a:latin typeface="Aptos" panose="020B0004020202020204" pitchFamily="34" charset="0"/>
              </a:rPr>
              <a:t>stakeholders</a:t>
            </a:r>
            <a:r>
              <a:rPr lang="de-DE" b="0" dirty="0">
                <a:solidFill>
                  <a:schemeClr val="tx1">
                    <a:lumMod val="75000"/>
                    <a:lumOff val="25000"/>
                  </a:schemeClr>
                </a:solidFill>
                <a:latin typeface="Aptos" panose="020B0004020202020204" pitchFamily="34" charset="0"/>
              </a:rPr>
              <a:t> are </a:t>
            </a:r>
            <a:r>
              <a:rPr lang="de-DE" b="0" dirty="0" err="1">
                <a:solidFill>
                  <a:schemeClr val="tx1">
                    <a:lumMod val="75000"/>
                    <a:lumOff val="25000"/>
                  </a:schemeClr>
                </a:solidFill>
                <a:latin typeface="Aptos" panose="020B0004020202020204" pitchFamily="34" charset="0"/>
              </a:rPr>
              <a:t>involved</a:t>
            </a:r>
            <a:r>
              <a:rPr lang="de-DE" b="0" dirty="0">
                <a:solidFill>
                  <a:schemeClr val="tx1">
                    <a:lumMod val="75000"/>
                    <a:lumOff val="25000"/>
                  </a:schemeClr>
                </a:solidFill>
                <a:latin typeface="Aptos" panose="020B0004020202020204" pitchFamily="34" charset="0"/>
              </a:rPr>
              <a:t>; </a:t>
            </a:r>
            <a:endParaRPr b="0" dirty="0">
              <a:solidFill>
                <a:schemeClr val="tx1">
                  <a:lumMod val="75000"/>
                  <a:lumOff val="25000"/>
                </a:schemeClr>
              </a:solidFill>
              <a:latin typeface="Aptos" panose="020B0004020202020204" pitchFamily="34" charset="0"/>
            </a:endParaRPr>
          </a:p>
          <a:p>
            <a:pPr marL="571500" lvl="0" indent="-342900" algn="l" rtl="0">
              <a:lnSpc>
                <a:spcPct val="120000"/>
              </a:lnSpc>
              <a:spcBef>
                <a:spcPts val="2200"/>
              </a:spcBef>
              <a:spcAft>
                <a:spcPts val="0"/>
              </a:spcAft>
              <a:buSzPct val="142857"/>
              <a:buFont typeface="Arial" panose="020B0604020202020204" pitchFamily="34" charset="0"/>
              <a:buChar char="•"/>
            </a:pPr>
            <a:r>
              <a:rPr lang="de-DE" b="0" dirty="0" err="1">
                <a:solidFill>
                  <a:schemeClr val="tx1">
                    <a:lumMod val="75000"/>
                    <a:lumOff val="25000"/>
                  </a:schemeClr>
                </a:solidFill>
                <a:latin typeface="Aptos" panose="020B0004020202020204" pitchFamily="34" charset="0"/>
              </a:rPr>
              <a:t>Testing</a:t>
            </a:r>
            <a:r>
              <a:rPr lang="de-DE" b="0" dirty="0">
                <a:solidFill>
                  <a:schemeClr val="tx1">
                    <a:lumMod val="75000"/>
                    <a:lumOff val="25000"/>
                  </a:schemeClr>
                </a:solidFill>
                <a:latin typeface="Aptos" panose="020B0004020202020204" pitchFamily="34" charset="0"/>
              </a:rPr>
              <a:t> and </a:t>
            </a:r>
            <a:r>
              <a:rPr lang="de-DE" b="0" dirty="0" err="1">
                <a:solidFill>
                  <a:schemeClr val="tx1">
                    <a:lumMod val="75000"/>
                    <a:lumOff val="25000"/>
                  </a:schemeClr>
                </a:solidFill>
                <a:latin typeface="Aptos" panose="020B0004020202020204" pitchFamily="34" charset="0"/>
              </a:rPr>
              <a:t>control</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mechanisms</a:t>
            </a:r>
            <a:r>
              <a:rPr lang="de-DE" b="0" dirty="0">
                <a:solidFill>
                  <a:schemeClr val="tx1">
                    <a:lumMod val="75000"/>
                    <a:lumOff val="25000"/>
                  </a:schemeClr>
                </a:solidFill>
                <a:latin typeface="Aptos" panose="020B0004020202020204" pitchFamily="34" charset="0"/>
              </a:rPr>
              <a:t>: Regular </a:t>
            </a:r>
            <a:r>
              <a:rPr lang="de-DE" b="0" dirty="0" err="1">
                <a:solidFill>
                  <a:schemeClr val="tx1">
                    <a:lumMod val="75000"/>
                    <a:lumOff val="25000"/>
                  </a:schemeClr>
                </a:solidFill>
                <a:latin typeface="Aptos" panose="020B0004020202020204" pitchFamily="34" charset="0"/>
              </a:rPr>
              <a:t>audits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of</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contractual</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partners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by</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auditors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according</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to</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standardised</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procedures</a:t>
            </a:r>
            <a:endParaRPr b="0" dirty="0">
              <a:solidFill>
                <a:schemeClr val="tx1">
                  <a:lumMod val="75000"/>
                  <a:lumOff val="25000"/>
                </a:schemeClr>
              </a:solidFill>
              <a:latin typeface="Aptos" panose="020B0004020202020204" pitchFamily="34" charset="0"/>
            </a:endParaRPr>
          </a:p>
        </p:txBody>
      </p:sp>
      <p:pic>
        <p:nvPicPr>
          <p:cNvPr id="451" name="Google Shape;451;p62"/>
          <p:cNvPicPr preferRelativeResize="0"/>
          <p:nvPr/>
        </p:nvPicPr>
        <p:blipFill rotWithShape="1">
          <a:blip r:embed="rId3">
            <a:alphaModFix/>
          </a:blip>
          <a:srcRect l="21182" r="18724"/>
          <a:stretch/>
        </p:blipFill>
        <p:spPr>
          <a:xfrm>
            <a:off x="10245302" y="1306051"/>
            <a:ext cx="1893624" cy="1440160"/>
          </a:xfrm>
          <a:prstGeom prst="rect">
            <a:avLst/>
          </a:prstGeom>
          <a:noFill/>
          <a:ln>
            <a:noFill/>
          </a:ln>
        </p:spPr>
      </p:pic>
      <p:pic>
        <p:nvPicPr>
          <p:cNvPr id="7" name="Google Shape;427;p60">
            <a:extLst>
              <a:ext uri="{FF2B5EF4-FFF2-40B4-BE49-F238E27FC236}">
                <a16:creationId xmlns:a16="http://schemas.microsoft.com/office/drawing/2014/main" id="{1F4C67B1-F3EA-A540-62A6-51AC6913F3EB}"/>
              </a:ext>
            </a:extLst>
          </p:cNvPr>
          <p:cNvPicPr preferRelativeResize="0"/>
          <p:nvPr/>
        </p:nvPicPr>
        <p:blipFill rotWithShape="1">
          <a:blip r:embed="rId4">
            <a:alphaModFix/>
          </a:blip>
          <a:srcRect l="25519" r="19754"/>
          <a:stretch/>
        </p:blipFill>
        <p:spPr>
          <a:xfrm>
            <a:off x="9174294" y="2888681"/>
            <a:ext cx="1244577" cy="1080638"/>
          </a:xfrm>
          <a:prstGeom prst="rect">
            <a:avLst/>
          </a:prstGeom>
          <a:noFill/>
          <a:ln>
            <a:noFill/>
          </a:ln>
        </p:spPr>
      </p:pic>
      <p:pic>
        <p:nvPicPr>
          <p:cNvPr id="9" name="Google Shape;429;p60">
            <a:extLst>
              <a:ext uri="{FF2B5EF4-FFF2-40B4-BE49-F238E27FC236}">
                <a16:creationId xmlns:a16="http://schemas.microsoft.com/office/drawing/2014/main" id="{6E0BAF6B-8144-5953-11EB-96132F06BCA2}"/>
              </a:ext>
            </a:extLst>
          </p:cNvPr>
          <p:cNvPicPr preferRelativeResize="0"/>
          <p:nvPr/>
        </p:nvPicPr>
        <p:blipFill rotWithShape="1">
          <a:blip r:embed="rId5">
            <a:alphaModFix/>
          </a:blip>
          <a:srcRect l="19535" r="19535"/>
          <a:stretch/>
        </p:blipFill>
        <p:spPr>
          <a:xfrm>
            <a:off x="10575482" y="4136176"/>
            <a:ext cx="1233264" cy="966881"/>
          </a:xfrm>
          <a:prstGeom prst="rect">
            <a:avLst/>
          </a:prstGeom>
          <a:noFill/>
          <a:ln>
            <a:noFill/>
          </a:ln>
        </p:spPr>
      </p:pic>
      <p:pic>
        <p:nvPicPr>
          <p:cNvPr id="10" name="Google Shape;430;p60">
            <a:extLst>
              <a:ext uri="{FF2B5EF4-FFF2-40B4-BE49-F238E27FC236}">
                <a16:creationId xmlns:a16="http://schemas.microsoft.com/office/drawing/2014/main" id="{F7FEB4EF-1F0E-867F-169A-B694BB999EC9}"/>
              </a:ext>
            </a:extLst>
          </p:cNvPr>
          <p:cNvPicPr preferRelativeResize="0"/>
          <p:nvPr/>
        </p:nvPicPr>
        <p:blipFill rotWithShape="1">
          <a:blip r:embed="rId6">
            <a:alphaModFix/>
          </a:blip>
          <a:srcRect/>
          <a:stretch/>
        </p:blipFill>
        <p:spPr>
          <a:xfrm>
            <a:off x="9252674" y="4136176"/>
            <a:ext cx="1087818" cy="1015792"/>
          </a:xfrm>
          <a:prstGeom prst="rect">
            <a:avLst/>
          </a:prstGeom>
          <a:noFill/>
          <a:ln>
            <a:noFill/>
          </a:ln>
        </p:spPr>
      </p:pic>
      <p:pic>
        <p:nvPicPr>
          <p:cNvPr id="11" name="Google Shape;431;p60">
            <a:extLst>
              <a:ext uri="{FF2B5EF4-FFF2-40B4-BE49-F238E27FC236}">
                <a16:creationId xmlns:a16="http://schemas.microsoft.com/office/drawing/2014/main" id="{DB873785-68B3-A169-A3F2-2CD483745446}"/>
              </a:ext>
            </a:extLst>
          </p:cNvPr>
          <p:cNvPicPr preferRelativeResize="0"/>
          <p:nvPr/>
        </p:nvPicPr>
        <p:blipFill rotWithShape="1">
          <a:blip r:embed="rId7">
            <a:alphaModFix/>
          </a:blip>
          <a:srcRect/>
          <a:stretch/>
        </p:blipFill>
        <p:spPr>
          <a:xfrm>
            <a:off x="10673141" y="2913068"/>
            <a:ext cx="1037946" cy="88939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3"/>
          <p:cNvSpPr txBox="1">
            <a:spLocks noGrp="1"/>
          </p:cNvSpPr>
          <p:nvPr>
            <p:ph type="title"/>
          </p:nvPr>
        </p:nvSpPr>
        <p:spPr>
          <a:xfrm>
            <a:off x="583849" y="300983"/>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Labels in </a:t>
            </a:r>
            <a:r>
              <a:rPr lang="de-DE" dirty="0" err="1">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the</a:t>
            </a:r>
            <a:r>
              <a:rPr lang="de-DE"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t>
            </a:r>
            <a:r>
              <a:rPr lang="de-DE" dirty="0" err="1">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food</a:t>
            </a:r>
            <a:r>
              <a:rPr lang="de-DE"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t>
            </a:r>
            <a:r>
              <a:rPr lang="de-DE" dirty="0" err="1">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sector</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pic>
        <p:nvPicPr>
          <p:cNvPr id="461" name="Google Shape;461;p63" descr="EU-Bio-Logo.jpg"/>
          <p:cNvPicPr preferRelativeResize="0"/>
          <p:nvPr/>
        </p:nvPicPr>
        <p:blipFill rotWithShape="1">
          <a:blip r:embed="rId3">
            <a:alphaModFix/>
          </a:blip>
          <a:srcRect/>
          <a:stretch/>
        </p:blipFill>
        <p:spPr>
          <a:xfrm>
            <a:off x="9395151" y="2122254"/>
            <a:ext cx="1529362" cy="1024673"/>
          </a:xfrm>
          <a:prstGeom prst="rect">
            <a:avLst/>
          </a:prstGeom>
          <a:noFill/>
          <a:ln>
            <a:noFill/>
          </a:ln>
        </p:spPr>
      </p:pic>
      <p:pic>
        <p:nvPicPr>
          <p:cNvPr id="462" name="Google Shape;462;p63" descr="naturland fair"/>
          <p:cNvPicPr preferRelativeResize="0"/>
          <p:nvPr/>
        </p:nvPicPr>
        <p:blipFill rotWithShape="1">
          <a:blip r:embed="rId4">
            <a:alphaModFix/>
          </a:blip>
          <a:srcRect/>
          <a:stretch/>
        </p:blipFill>
        <p:spPr>
          <a:xfrm>
            <a:off x="889307" y="3771904"/>
            <a:ext cx="1079166" cy="2427110"/>
          </a:xfrm>
          <a:prstGeom prst="rect">
            <a:avLst/>
          </a:prstGeom>
          <a:noFill/>
          <a:ln>
            <a:noFill/>
          </a:ln>
        </p:spPr>
      </p:pic>
      <p:pic>
        <p:nvPicPr>
          <p:cNvPr id="463" name="Google Shape;463;p63" descr="Bioland_Logo_2012"/>
          <p:cNvPicPr preferRelativeResize="0"/>
          <p:nvPr/>
        </p:nvPicPr>
        <p:blipFill rotWithShape="1">
          <a:blip r:embed="rId5">
            <a:alphaModFix/>
          </a:blip>
          <a:srcRect/>
          <a:stretch/>
        </p:blipFill>
        <p:spPr>
          <a:xfrm>
            <a:off x="2337448" y="2770429"/>
            <a:ext cx="1421956" cy="1365972"/>
          </a:xfrm>
          <a:prstGeom prst="rect">
            <a:avLst/>
          </a:prstGeom>
          <a:noFill/>
          <a:ln>
            <a:noFill/>
          </a:ln>
        </p:spPr>
      </p:pic>
      <p:pic>
        <p:nvPicPr>
          <p:cNvPr id="464" name="Google Shape;464;p63" descr="Demeter"/>
          <p:cNvPicPr preferRelativeResize="0"/>
          <p:nvPr/>
        </p:nvPicPr>
        <p:blipFill rotWithShape="1">
          <a:blip r:embed="rId6">
            <a:alphaModFix/>
          </a:blip>
          <a:srcRect/>
          <a:stretch/>
        </p:blipFill>
        <p:spPr>
          <a:xfrm>
            <a:off x="10140727" y="3990318"/>
            <a:ext cx="1333500" cy="923925"/>
          </a:xfrm>
          <a:prstGeom prst="rect">
            <a:avLst/>
          </a:prstGeom>
          <a:noFill/>
          <a:ln>
            <a:noFill/>
          </a:ln>
        </p:spPr>
      </p:pic>
      <p:pic>
        <p:nvPicPr>
          <p:cNvPr id="465" name="Google Shape;465;p63"/>
          <p:cNvPicPr preferRelativeResize="0"/>
          <p:nvPr/>
        </p:nvPicPr>
        <p:blipFill rotWithShape="1">
          <a:blip r:embed="rId7">
            <a:alphaModFix/>
          </a:blip>
          <a:srcRect/>
          <a:stretch/>
        </p:blipFill>
        <p:spPr>
          <a:xfrm>
            <a:off x="4429158" y="1515531"/>
            <a:ext cx="1518852" cy="1518852"/>
          </a:xfrm>
          <a:prstGeom prst="rect">
            <a:avLst/>
          </a:prstGeom>
          <a:noFill/>
          <a:ln>
            <a:noFill/>
          </a:ln>
        </p:spPr>
      </p:pic>
      <p:pic>
        <p:nvPicPr>
          <p:cNvPr id="466" name="Google Shape;466;p63"/>
          <p:cNvPicPr preferRelativeResize="0"/>
          <p:nvPr/>
        </p:nvPicPr>
        <p:blipFill rotWithShape="1">
          <a:blip r:embed="rId8">
            <a:alphaModFix/>
          </a:blip>
          <a:srcRect/>
          <a:stretch/>
        </p:blipFill>
        <p:spPr>
          <a:xfrm>
            <a:off x="3817373" y="4663842"/>
            <a:ext cx="1216663" cy="1428256"/>
          </a:xfrm>
          <a:prstGeom prst="rect">
            <a:avLst/>
          </a:prstGeom>
          <a:noFill/>
          <a:ln>
            <a:noFill/>
          </a:ln>
        </p:spPr>
      </p:pic>
      <p:pic>
        <p:nvPicPr>
          <p:cNvPr id="467" name="Google Shape;467;p63"/>
          <p:cNvPicPr preferRelativeResize="0"/>
          <p:nvPr/>
        </p:nvPicPr>
        <p:blipFill rotWithShape="1">
          <a:blip r:embed="rId9">
            <a:alphaModFix/>
          </a:blip>
          <a:srcRect/>
          <a:stretch/>
        </p:blipFill>
        <p:spPr>
          <a:xfrm>
            <a:off x="6356450" y="5047362"/>
            <a:ext cx="1162896" cy="1152128"/>
          </a:xfrm>
          <a:prstGeom prst="rect">
            <a:avLst/>
          </a:prstGeom>
          <a:noFill/>
          <a:ln>
            <a:noFill/>
          </a:ln>
        </p:spPr>
      </p:pic>
      <p:pic>
        <p:nvPicPr>
          <p:cNvPr id="468" name="Google Shape;468;p63" descr="Bio-Zeichen Baden-WÃ¼rttemberg"/>
          <p:cNvPicPr preferRelativeResize="0"/>
          <p:nvPr/>
        </p:nvPicPr>
        <p:blipFill rotWithShape="1">
          <a:blip r:embed="rId10">
            <a:alphaModFix/>
          </a:blip>
          <a:srcRect/>
          <a:stretch/>
        </p:blipFill>
        <p:spPr>
          <a:xfrm>
            <a:off x="6714823" y="3066523"/>
            <a:ext cx="1971675" cy="1104900"/>
          </a:xfrm>
          <a:prstGeom prst="rect">
            <a:avLst/>
          </a:prstGeom>
          <a:noFill/>
          <a:ln>
            <a:noFill/>
          </a:ln>
        </p:spPr>
      </p:pic>
      <p:pic>
        <p:nvPicPr>
          <p:cNvPr id="469" name="Google Shape;469;p63"/>
          <p:cNvPicPr preferRelativeResize="0"/>
          <p:nvPr/>
        </p:nvPicPr>
        <p:blipFill>
          <a:blip r:embed="rId11">
            <a:alphaModFix/>
          </a:blip>
          <a:stretch>
            <a:fillRect/>
          </a:stretch>
        </p:blipFill>
        <p:spPr>
          <a:xfrm>
            <a:off x="8453064" y="4554351"/>
            <a:ext cx="1304700" cy="1748562"/>
          </a:xfrm>
          <a:prstGeom prst="rect">
            <a:avLst/>
          </a:prstGeom>
          <a:noFill/>
          <a:ln>
            <a:noFill/>
          </a:ln>
        </p:spPr>
      </p:pic>
      <p:pic>
        <p:nvPicPr>
          <p:cNvPr id="470" name="Google Shape;470;p63"/>
          <p:cNvPicPr preferRelativeResize="0"/>
          <p:nvPr/>
        </p:nvPicPr>
        <p:blipFill>
          <a:blip r:embed="rId12">
            <a:alphaModFix/>
          </a:blip>
          <a:stretch>
            <a:fillRect/>
          </a:stretch>
        </p:blipFill>
        <p:spPr>
          <a:xfrm>
            <a:off x="7269803" y="1531451"/>
            <a:ext cx="1728241" cy="11521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4"/>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Organic </a:t>
            </a:r>
            <a:r>
              <a:rPr lang="de-DE" dirty="0" err="1">
                <a:latin typeface="Aptos Serif" panose="02020604070405020304" pitchFamily="18" charset="0"/>
                <a:cs typeface="Aptos Serif" panose="02020604070405020304" pitchFamily="18" charset="0"/>
              </a:rPr>
              <a:t>food</a:t>
            </a:r>
            <a:endParaRPr dirty="0">
              <a:latin typeface="Aptos Serif" panose="02020604070405020304" pitchFamily="18" charset="0"/>
              <a:cs typeface="Aptos Serif" panose="02020604070405020304" pitchFamily="18" charset="0"/>
            </a:endParaRPr>
          </a:p>
        </p:txBody>
      </p:sp>
      <p:sp>
        <p:nvSpPr>
          <p:cNvPr id="477" name="Google Shape;477;p64"/>
          <p:cNvSpPr txBox="1">
            <a:spLocks noGrp="1"/>
          </p:cNvSpPr>
          <p:nvPr>
            <p:ph type="body" idx="1"/>
          </p:nvPr>
        </p:nvSpPr>
        <p:spPr>
          <a:xfrm>
            <a:off x="594360" y="2340864"/>
            <a:ext cx="9646921" cy="4422213"/>
          </a:xfrm>
          <a:prstGeom prst="rect">
            <a:avLst/>
          </a:prstGeom>
          <a:noFill/>
          <a:ln>
            <a:noFill/>
          </a:ln>
        </p:spPr>
        <p:txBody>
          <a:bodyPr spcFirstLastPara="1" wrap="square" lIns="0" tIns="228600" rIns="0" bIns="0" anchor="t" anchorCtr="0">
            <a:noAutofit/>
          </a:bodyPr>
          <a:lstStyle/>
          <a:p>
            <a:pPr marL="571500" lvl="0" indent="-342900" algn="l" rtl="0">
              <a:lnSpc>
                <a:spcPct val="120000"/>
              </a:lnSpc>
              <a:spcBef>
                <a:spcPts val="600"/>
              </a:spcBef>
              <a:spcAft>
                <a:spcPts val="0"/>
              </a:spcAft>
              <a:buSzPct val="181818"/>
              <a:buFont typeface="Arial" panose="020B0604020202020204" pitchFamily="34" charset="0"/>
              <a:buChar char="•"/>
            </a:pPr>
            <a:r>
              <a:rPr lang="de-DE" sz="1400" dirty="0">
                <a:solidFill>
                  <a:schemeClr val="tx1">
                    <a:lumMod val="75000"/>
                    <a:lumOff val="25000"/>
                  </a:schemeClr>
                </a:solidFill>
                <a:latin typeface="Aptos" panose="020B0004020202020204" pitchFamily="34" charset="0"/>
              </a:rPr>
              <a:t>Bio </a:t>
            </a:r>
            <a:r>
              <a:rPr lang="de-DE" sz="1400" dirty="0" err="1">
                <a:solidFill>
                  <a:schemeClr val="tx1">
                    <a:lumMod val="75000"/>
                    <a:lumOff val="25000"/>
                  </a:schemeClr>
                </a:solidFill>
                <a:latin typeface="Aptos" panose="020B0004020202020204" pitchFamily="34" charset="0"/>
              </a:rPr>
              <a:t>or</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organic</a:t>
            </a:r>
            <a:r>
              <a:rPr lang="de-DE" sz="1400" dirty="0">
                <a:solidFill>
                  <a:schemeClr val="tx1">
                    <a:lumMod val="75000"/>
                    <a:lumOff val="25000"/>
                  </a:schemeClr>
                </a:solidFill>
                <a:latin typeface="Aptos" panose="020B0004020202020204" pitchFamily="34" charset="0"/>
              </a:rPr>
              <a:t> - </a:t>
            </a:r>
            <a:r>
              <a:rPr lang="de-DE" sz="1400" dirty="0" err="1">
                <a:solidFill>
                  <a:schemeClr val="tx1">
                    <a:lumMod val="75000"/>
                    <a:lumOff val="25000"/>
                  </a:schemeClr>
                </a:solidFill>
                <a:latin typeface="Aptos" panose="020B0004020202020204" pitchFamily="34" charset="0"/>
              </a:rPr>
              <a:t>legally</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defined</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designation</a:t>
            </a:r>
            <a:endParaRPr sz="1400" dirty="0">
              <a:solidFill>
                <a:schemeClr val="tx1">
                  <a:lumMod val="75000"/>
                  <a:lumOff val="25000"/>
                </a:schemeClr>
              </a:solidFill>
              <a:latin typeface="Aptos" panose="020B0004020202020204" pitchFamily="34" charset="0"/>
            </a:endParaRPr>
          </a:p>
          <a:p>
            <a:pPr marL="571500" lvl="0" indent="-342900" algn="l" rtl="0">
              <a:lnSpc>
                <a:spcPct val="120000"/>
              </a:lnSpc>
              <a:spcBef>
                <a:spcPts val="600"/>
              </a:spcBef>
              <a:spcAft>
                <a:spcPts val="0"/>
              </a:spcAft>
              <a:buSzPct val="181818"/>
              <a:buFont typeface="Arial" panose="020B0604020202020204" pitchFamily="34" charset="0"/>
              <a:buChar char="•"/>
            </a:pPr>
            <a:r>
              <a:rPr lang="de-DE" sz="1400" dirty="0" err="1">
                <a:solidFill>
                  <a:schemeClr val="tx1">
                    <a:lumMod val="75000"/>
                    <a:lumOff val="25000"/>
                  </a:schemeClr>
                </a:solidFill>
                <a:latin typeface="Aptos" panose="020B0004020202020204" pitchFamily="34" charset="0"/>
              </a:rPr>
              <a:t>Production</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according</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to</a:t>
            </a:r>
            <a:r>
              <a:rPr lang="de-DE" sz="1400" dirty="0">
                <a:solidFill>
                  <a:schemeClr val="tx1">
                    <a:lumMod val="75000"/>
                    <a:lumOff val="25000"/>
                  </a:schemeClr>
                </a:solidFill>
                <a:latin typeface="Aptos" panose="020B0004020202020204" pitchFamily="34" charset="0"/>
              </a:rPr>
              <a:t> Regulation (EU) 2018/848 </a:t>
            </a:r>
            <a:r>
              <a:rPr lang="de-DE" sz="1400" dirty="0" err="1">
                <a:solidFill>
                  <a:schemeClr val="tx1">
                    <a:lumMod val="75000"/>
                    <a:lumOff val="25000"/>
                  </a:schemeClr>
                </a:solidFill>
                <a:latin typeface="Aptos" panose="020B0004020202020204" pitchFamily="34" charset="0"/>
              </a:rPr>
              <a:t>of</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the</a:t>
            </a:r>
            <a:r>
              <a:rPr lang="de-DE" sz="1400" dirty="0">
                <a:solidFill>
                  <a:schemeClr val="tx1">
                    <a:lumMod val="75000"/>
                    <a:lumOff val="25000"/>
                  </a:schemeClr>
                </a:solidFill>
                <a:latin typeface="Aptos" panose="020B0004020202020204" pitchFamily="34" charset="0"/>
              </a:rPr>
              <a:t> European </a:t>
            </a:r>
            <a:r>
              <a:rPr lang="de-DE" sz="1400" dirty="0" err="1">
                <a:solidFill>
                  <a:schemeClr val="tx1">
                    <a:lumMod val="75000"/>
                    <a:lumOff val="25000"/>
                  </a:schemeClr>
                </a:solidFill>
                <a:latin typeface="Aptos" panose="020B0004020202020204" pitchFamily="34" charset="0"/>
              </a:rPr>
              <a:t>Parliament</a:t>
            </a:r>
            <a:r>
              <a:rPr lang="de-DE" sz="1400" dirty="0">
                <a:solidFill>
                  <a:schemeClr val="tx1">
                    <a:lumMod val="75000"/>
                    <a:lumOff val="25000"/>
                  </a:schemeClr>
                </a:solidFill>
                <a:latin typeface="Aptos" panose="020B0004020202020204" pitchFamily="34" charset="0"/>
              </a:rPr>
              <a:t> and </a:t>
            </a:r>
            <a:r>
              <a:rPr lang="de-DE" sz="1400" dirty="0" err="1">
                <a:solidFill>
                  <a:schemeClr val="tx1">
                    <a:lumMod val="75000"/>
                    <a:lumOff val="25000"/>
                  </a:schemeClr>
                </a:solidFill>
                <a:latin typeface="Aptos" panose="020B0004020202020204" pitchFamily="34" charset="0"/>
              </a:rPr>
              <a:t>of</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the</a:t>
            </a:r>
            <a:r>
              <a:rPr lang="de-DE" sz="1400" dirty="0">
                <a:solidFill>
                  <a:schemeClr val="tx1">
                    <a:lumMod val="75000"/>
                    <a:lumOff val="25000"/>
                  </a:schemeClr>
                </a:solidFill>
                <a:latin typeface="Aptos" panose="020B0004020202020204" pitchFamily="34" charset="0"/>
              </a:rPr>
              <a:t> Council </a:t>
            </a:r>
            <a:r>
              <a:rPr lang="de-DE" sz="1400" dirty="0" err="1">
                <a:solidFill>
                  <a:schemeClr val="tx1">
                    <a:lumMod val="75000"/>
                    <a:lumOff val="25000"/>
                  </a:schemeClr>
                </a:solidFill>
                <a:latin typeface="Aptos" panose="020B0004020202020204" pitchFamily="34" charset="0"/>
              </a:rPr>
              <a:t>of</a:t>
            </a:r>
            <a:r>
              <a:rPr lang="de-DE" sz="1400" dirty="0">
                <a:solidFill>
                  <a:schemeClr val="tx1">
                    <a:lumMod val="75000"/>
                    <a:lumOff val="25000"/>
                  </a:schemeClr>
                </a:solidFill>
                <a:latin typeface="Aptos" panose="020B0004020202020204" pitchFamily="34" charset="0"/>
              </a:rPr>
              <a:t> 30 May 2018 on </a:t>
            </a:r>
            <a:r>
              <a:rPr lang="de-DE" sz="1400" dirty="0" err="1">
                <a:solidFill>
                  <a:schemeClr val="tx1">
                    <a:lumMod val="75000"/>
                    <a:lumOff val="25000"/>
                  </a:schemeClr>
                </a:solidFill>
                <a:latin typeface="Aptos" panose="020B0004020202020204" pitchFamily="34" charset="0"/>
              </a:rPr>
              <a:t>organic</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production</a:t>
            </a:r>
            <a:r>
              <a:rPr lang="de-DE" sz="1400" dirty="0">
                <a:solidFill>
                  <a:schemeClr val="tx1">
                    <a:lumMod val="75000"/>
                    <a:lumOff val="25000"/>
                  </a:schemeClr>
                </a:solidFill>
                <a:latin typeface="Aptos" panose="020B0004020202020204" pitchFamily="34" charset="0"/>
              </a:rPr>
              <a:t> and </a:t>
            </a:r>
            <a:r>
              <a:rPr lang="de-DE" sz="1400" dirty="0" err="1">
                <a:solidFill>
                  <a:schemeClr val="tx1">
                    <a:lumMod val="75000"/>
                    <a:lumOff val="25000"/>
                  </a:schemeClr>
                </a:solidFill>
                <a:latin typeface="Aptos" panose="020B0004020202020204" pitchFamily="34" charset="0"/>
              </a:rPr>
              <a:t>labelling</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of</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organic</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products</a:t>
            </a:r>
            <a:endParaRPr sz="1400" dirty="0">
              <a:solidFill>
                <a:schemeClr val="tx1">
                  <a:lumMod val="75000"/>
                  <a:lumOff val="25000"/>
                </a:schemeClr>
              </a:solidFill>
              <a:latin typeface="Aptos" panose="020B0004020202020204" pitchFamily="34" charset="0"/>
            </a:endParaRPr>
          </a:p>
          <a:p>
            <a:pPr marL="571500" lvl="0" indent="-342900" algn="l" rtl="0">
              <a:lnSpc>
                <a:spcPct val="120000"/>
              </a:lnSpc>
              <a:spcBef>
                <a:spcPts val="600"/>
              </a:spcBef>
              <a:spcAft>
                <a:spcPts val="0"/>
              </a:spcAft>
              <a:buSzPct val="181818"/>
              <a:buFont typeface="Arial" panose="020B0604020202020204" pitchFamily="34" charset="0"/>
              <a:buChar char="•"/>
            </a:pPr>
            <a:r>
              <a:rPr lang="de-DE" sz="1400" dirty="0">
                <a:solidFill>
                  <a:schemeClr val="tx1">
                    <a:lumMod val="75000"/>
                    <a:lumOff val="25000"/>
                  </a:schemeClr>
                </a:solidFill>
                <a:latin typeface="Aptos" panose="020B0004020202020204" pitchFamily="34" charset="0"/>
              </a:rPr>
              <a:t>EU </a:t>
            </a:r>
            <a:r>
              <a:rPr lang="de-DE" sz="1400" dirty="0" err="1">
                <a:solidFill>
                  <a:schemeClr val="tx1">
                    <a:lumMod val="75000"/>
                    <a:lumOff val="25000"/>
                  </a:schemeClr>
                </a:solidFill>
                <a:latin typeface="Aptos" panose="020B0004020202020204" pitchFamily="34" charset="0"/>
              </a:rPr>
              <a:t>organic</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label</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mandatory</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for</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packaged</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goods</a:t>
            </a:r>
            <a:endParaRPr sz="1400" dirty="0">
              <a:solidFill>
                <a:schemeClr val="tx1">
                  <a:lumMod val="75000"/>
                  <a:lumOff val="25000"/>
                </a:schemeClr>
              </a:solidFill>
              <a:latin typeface="Aptos" panose="020B0004020202020204" pitchFamily="34" charset="0"/>
            </a:endParaRPr>
          </a:p>
          <a:p>
            <a:pPr marL="571500" lvl="0" indent="-342900" algn="l" rtl="0">
              <a:lnSpc>
                <a:spcPct val="120000"/>
              </a:lnSpc>
              <a:spcBef>
                <a:spcPts val="600"/>
              </a:spcBef>
              <a:spcAft>
                <a:spcPts val="0"/>
              </a:spcAft>
              <a:buSzPct val="181818"/>
              <a:buFont typeface="Arial" panose="020B0604020202020204" pitchFamily="34" charset="0"/>
              <a:buChar char="•"/>
            </a:pPr>
            <a:r>
              <a:rPr lang="de-DE" sz="1400" dirty="0">
                <a:solidFill>
                  <a:schemeClr val="tx1">
                    <a:lumMod val="75000"/>
                    <a:lumOff val="25000"/>
                  </a:schemeClr>
                </a:solidFill>
                <a:latin typeface="Aptos" panose="020B0004020202020204" pitchFamily="34" charset="0"/>
              </a:rPr>
              <a:t>The </a:t>
            </a:r>
            <a:r>
              <a:rPr lang="de-DE" sz="1400" dirty="0" err="1">
                <a:solidFill>
                  <a:schemeClr val="tx1">
                    <a:lumMod val="75000"/>
                    <a:lumOff val="25000"/>
                  </a:schemeClr>
                </a:solidFill>
                <a:latin typeface="Aptos" panose="020B0004020202020204" pitchFamily="34" charset="0"/>
              </a:rPr>
              <a:t>following</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criteria</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must</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be</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met</a:t>
            </a:r>
            <a:r>
              <a:rPr lang="de-DE" sz="1400" dirty="0">
                <a:solidFill>
                  <a:schemeClr val="tx1">
                    <a:lumMod val="75000"/>
                    <a:lumOff val="25000"/>
                  </a:schemeClr>
                </a:solidFill>
                <a:latin typeface="Aptos" panose="020B0004020202020204" pitchFamily="34" charset="0"/>
              </a:rPr>
              <a:t> at least 95 </a:t>
            </a:r>
            <a:r>
              <a:rPr lang="de-DE" sz="1400" dirty="0" err="1">
                <a:solidFill>
                  <a:schemeClr val="tx1">
                    <a:lumMod val="75000"/>
                    <a:lumOff val="25000"/>
                  </a:schemeClr>
                </a:solidFill>
                <a:latin typeface="Aptos" panose="020B0004020202020204" pitchFamily="34" charset="0"/>
              </a:rPr>
              <a:t>percent</a:t>
            </a:r>
            <a:r>
              <a:rPr lang="de-DE" sz="1400" dirty="0">
                <a:solidFill>
                  <a:schemeClr val="tx1">
                    <a:lumMod val="75000"/>
                    <a:lumOff val="25000"/>
                  </a:schemeClr>
                </a:solidFill>
                <a:latin typeface="Aptos" panose="020B0004020202020204" pitchFamily="34" charset="0"/>
              </a:rPr>
              <a:t>: </a:t>
            </a:r>
            <a:endParaRPr sz="1400" dirty="0">
              <a:solidFill>
                <a:schemeClr val="tx1">
                  <a:lumMod val="75000"/>
                  <a:lumOff val="25000"/>
                </a:schemeClr>
              </a:solidFill>
              <a:latin typeface="Aptos" panose="020B0004020202020204" pitchFamily="34" charset="0"/>
            </a:endParaRPr>
          </a:p>
          <a:p>
            <a:pPr marL="1028700" lvl="1" indent="-342900">
              <a:lnSpc>
                <a:spcPct val="120000"/>
              </a:lnSpc>
              <a:buSzPct val="181818"/>
            </a:pPr>
            <a:r>
              <a:rPr lang="de-DE" sz="1400" dirty="0">
                <a:solidFill>
                  <a:schemeClr val="tx1">
                    <a:lumMod val="75000"/>
                    <a:lumOff val="25000"/>
                  </a:schemeClr>
                </a:solidFill>
                <a:latin typeface="Aptos" panose="020B0004020202020204" pitchFamily="34" charset="0"/>
              </a:rPr>
              <a:t>No </a:t>
            </a:r>
            <a:r>
              <a:rPr lang="de-DE" sz="1400" dirty="0" err="1">
                <a:solidFill>
                  <a:schemeClr val="tx1">
                    <a:lumMod val="75000"/>
                    <a:lumOff val="25000"/>
                  </a:schemeClr>
                </a:solidFill>
                <a:latin typeface="Aptos" panose="020B0004020202020204" pitchFamily="34" charset="0"/>
              </a:rPr>
              <a:t>use</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of</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chemical</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pesticides</a:t>
            </a:r>
            <a:r>
              <a:rPr lang="de-DE" sz="1400" dirty="0">
                <a:solidFill>
                  <a:schemeClr val="tx1">
                    <a:lumMod val="75000"/>
                    <a:lumOff val="25000"/>
                  </a:schemeClr>
                </a:solidFill>
                <a:latin typeface="Aptos" panose="020B0004020202020204" pitchFamily="34" charset="0"/>
              </a:rPr>
              <a:t> and </a:t>
            </a:r>
            <a:r>
              <a:rPr lang="de-DE" sz="1400" dirty="0" err="1">
                <a:solidFill>
                  <a:schemeClr val="tx1">
                    <a:lumMod val="75000"/>
                    <a:lumOff val="25000"/>
                  </a:schemeClr>
                </a:solidFill>
                <a:latin typeface="Aptos" panose="020B0004020202020204" pitchFamily="34" charset="0"/>
              </a:rPr>
              <a:t>fertilizers</a:t>
            </a:r>
            <a:r>
              <a:rPr lang="de-DE" sz="1400" dirty="0">
                <a:solidFill>
                  <a:schemeClr val="tx1">
                    <a:lumMod val="75000"/>
                    <a:lumOff val="25000"/>
                  </a:schemeClr>
                </a:solidFill>
                <a:latin typeface="Aptos" panose="020B0004020202020204" pitchFamily="34" charset="0"/>
              </a:rPr>
              <a:t> </a:t>
            </a:r>
            <a:endParaRPr sz="1400" dirty="0">
              <a:solidFill>
                <a:schemeClr val="tx1">
                  <a:lumMod val="75000"/>
                  <a:lumOff val="25000"/>
                </a:schemeClr>
              </a:solidFill>
              <a:latin typeface="Aptos" panose="020B0004020202020204" pitchFamily="34" charset="0"/>
            </a:endParaRPr>
          </a:p>
          <a:p>
            <a:pPr marL="1028700" lvl="1" indent="-342900">
              <a:lnSpc>
                <a:spcPct val="120000"/>
              </a:lnSpc>
              <a:buSzPct val="181818"/>
            </a:pPr>
            <a:r>
              <a:rPr lang="de-DE" sz="1400" dirty="0">
                <a:solidFill>
                  <a:schemeClr val="tx1">
                    <a:lumMod val="75000"/>
                    <a:lumOff val="25000"/>
                  </a:schemeClr>
                </a:solidFill>
                <a:latin typeface="Aptos" panose="020B0004020202020204" pitchFamily="34" charset="0"/>
              </a:rPr>
              <a:t>Maximum </a:t>
            </a:r>
            <a:r>
              <a:rPr lang="de-DE" sz="1400" dirty="0" err="1">
                <a:solidFill>
                  <a:schemeClr val="tx1">
                    <a:lumMod val="75000"/>
                    <a:lumOff val="25000"/>
                  </a:schemeClr>
                </a:solidFill>
                <a:latin typeface="Aptos" panose="020B0004020202020204" pitchFamily="34" charset="0"/>
              </a:rPr>
              <a:t>permitted</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number</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of</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animals</a:t>
            </a:r>
            <a:r>
              <a:rPr lang="de-DE" sz="1400" dirty="0">
                <a:solidFill>
                  <a:schemeClr val="tx1">
                    <a:lumMod val="75000"/>
                    <a:lumOff val="25000"/>
                  </a:schemeClr>
                </a:solidFill>
                <a:latin typeface="Aptos" panose="020B0004020202020204" pitchFamily="34" charset="0"/>
              </a:rPr>
              <a:t> per </a:t>
            </a:r>
            <a:r>
              <a:rPr lang="de-DE" sz="1400" dirty="0" err="1">
                <a:solidFill>
                  <a:schemeClr val="tx1">
                    <a:lumMod val="75000"/>
                    <a:lumOff val="25000"/>
                  </a:schemeClr>
                </a:solidFill>
                <a:latin typeface="Aptos" panose="020B0004020202020204" pitchFamily="34" charset="0"/>
              </a:rPr>
              <a:t>hectare</a:t>
            </a:r>
            <a:r>
              <a:rPr lang="de-DE" sz="1400" dirty="0">
                <a:solidFill>
                  <a:schemeClr val="tx1">
                    <a:lumMod val="75000"/>
                    <a:lumOff val="25000"/>
                  </a:schemeClr>
                </a:solidFill>
                <a:latin typeface="Aptos" panose="020B0004020202020204" pitchFamily="34" charset="0"/>
              </a:rPr>
              <a:t> </a:t>
            </a:r>
            <a:endParaRPr sz="1400" dirty="0">
              <a:solidFill>
                <a:schemeClr val="tx1">
                  <a:lumMod val="75000"/>
                  <a:lumOff val="25000"/>
                </a:schemeClr>
              </a:solidFill>
              <a:latin typeface="Aptos" panose="020B0004020202020204" pitchFamily="34" charset="0"/>
            </a:endParaRPr>
          </a:p>
          <a:p>
            <a:pPr marL="1028700" lvl="1" indent="-342900">
              <a:lnSpc>
                <a:spcPct val="120000"/>
              </a:lnSpc>
              <a:buSzPct val="181818"/>
            </a:pPr>
            <a:r>
              <a:rPr lang="de-DE" sz="1400" dirty="0" err="1">
                <a:solidFill>
                  <a:schemeClr val="tx1">
                    <a:lumMod val="75000"/>
                    <a:lumOff val="25000"/>
                  </a:schemeClr>
                </a:solidFill>
                <a:latin typeface="Aptos" panose="020B0004020202020204" pitchFamily="34" charset="0"/>
              </a:rPr>
              <a:t>species-appropriate</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forms</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of</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husbandry</a:t>
            </a:r>
            <a:r>
              <a:rPr lang="de-DE" sz="1400" dirty="0">
                <a:solidFill>
                  <a:schemeClr val="tx1">
                    <a:lumMod val="75000"/>
                    <a:lumOff val="25000"/>
                  </a:schemeClr>
                </a:solidFill>
                <a:latin typeface="Aptos" panose="020B0004020202020204" pitchFamily="34" charset="0"/>
              </a:rPr>
              <a:t> </a:t>
            </a:r>
            <a:endParaRPr sz="1400" dirty="0">
              <a:solidFill>
                <a:schemeClr val="tx1">
                  <a:lumMod val="75000"/>
                  <a:lumOff val="25000"/>
                </a:schemeClr>
              </a:solidFill>
              <a:latin typeface="Aptos" panose="020B0004020202020204" pitchFamily="34" charset="0"/>
            </a:endParaRPr>
          </a:p>
          <a:p>
            <a:pPr marL="1028700" lvl="1" indent="-342900">
              <a:lnSpc>
                <a:spcPct val="120000"/>
              </a:lnSpc>
              <a:buSzPct val="181818"/>
            </a:pPr>
            <a:r>
              <a:rPr lang="de-DE" sz="1400" dirty="0" err="1">
                <a:solidFill>
                  <a:schemeClr val="tx1">
                    <a:lumMod val="75000"/>
                    <a:lumOff val="25000"/>
                  </a:schemeClr>
                </a:solidFill>
                <a:latin typeface="Aptos" panose="020B0004020202020204" pitchFamily="34" charset="0"/>
              </a:rPr>
              <a:t>organic</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feed</a:t>
            </a:r>
            <a:r>
              <a:rPr lang="de-DE" sz="1400" dirty="0">
                <a:solidFill>
                  <a:schemeClr val="tx1">
                    <a:lumMod val="75000"/>
                    <a:lumOff val="25000"/>
                  </a:schemeClr>
                </a:solidFill>
                <a:latin typeface="Aptos" panose="020B0004020202020204" pitchFamily="34" charset="0"/>
              </a:rPr>
              <a:t> and a </a:t>
            </a:r>
            <a:r>
              <a:rPr lang="de-DE" sz="1400" dirty="0" err="1">
                <a:solidFill>
                  <a:schemeClr val="tx1">
                    <a:lumMod val="75000"/>
                    <a:lumOff val="25000"/>
                  </a:schemeClr>
                </a:solidFill>
                <a:latin typeface="Aptos" panose="020B0004020202020204" pitchFamily="34" charset="0"/>
              </a:rPr>
              <a:t>ban</a:t>
            </a:r>
            <a:r>
              <a:rPr lang="de-DE" sz="1400" dirty="0">
                <a:solidFill>
                  <a:schemeClr val="tx1">
                    <a:lumMod val="75000"/>
                    <a:lumOff val="25000"/>
                  </a:schemeClr>
                </a:solidFill>
                <a:latin typeface="Aptos" panose="020B0004020202020204" pitchFamily="34" charset="0"/>
              </a:rPr>
              <a:t> on </a:t>
            </a:r>
            <a:r>
              <a:rPr lang="de-DE" sz="1400" dirty="0" err="1">
                <a:solidFill>
                  <a:schemeClr val="tx1">
                    <a:lumMod val="75000"/>
                    <a:lumOff val="25000"/>
                  </a:schemeClr>
                </a:solidFill>
                <a:latin typeface="Aptos" panose="020B0004020202020204" pitchFamily="34" charset="0"/>
              </a:rPr>
              <a:t>antibiotics</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for</a:t>
            </a:r>
            <a:r>
              <a:rPr lang="de-DE" sz="1400" dirty="0">
                <a:solidFill>
                  <a:schemeClr val="tx1">
                    <a:lumMod val="75000"/>
                    <a:lumOff val="25000"/>
                  </a:schemeClr>
                </a:solidFill>
                <a:latin typeface="Aptos" panose="020B0004020202020204" pitchFamily="34" charset="0"/>
              </a:rPr>
              <a:t> non-</a:t>
            </a:r>
            <a:r>
              <a:rPr lang="de-DE" sz="1400" dirty="0" err="1">
                <a:solidFill>
                  <a:schemeClr val="tx1">
                    <a:lumMod val="75000"/>
                    <a:lumOff val="25000"/>
                  </a:schemeClr>
                </a:solidFill>
                <a:latin typeface="Aptos" panose="020B0004020202020204" pitchFamily="34" charset="0"/>
              </a:rPr>
              <a:t>medical</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purposes</a:t>
            </a:r>
            <a:r>
              <a:rPr lang="de-DE" sz="1400" dirty="0">
                <a:solidFill>
                  <a:schemeClr val="tx1">
                    <a:lumMod val="75000"/>
                    <a:lumOff val="25000"/>
                  </a:schemeClr>
                </a:solidFill>
                <a:latin typeface="Aptos" panose="020B0004020202020204" pitchFamily="34" charset="0"/>
              </a:rPr>
              <a:t> </a:t>
            </a:r>
            <a:endParaRPr sz="1400" dirty="0">
              <a:solidFill>
                <a:schemeClr val="tx1">
                  <a:lumMod val="75000"/>
                  <a:lumOff val="25000"/>
                </a:schemeClr>
              </a:solidFill>
              <a:latin typeface="Aptos" panose="020B0004020202020204" pitchFamily="34" charset="0"/>
            </a:endParaRPr>
          </a:p>
          <a:p>
            <a:pPr marL="1028700" lvl="1" indent="-342900">
              <a:lnSpc>
                <a:spcPct val="120000"/>
              </a:lnSpc>
              <a:buSzPct val="181818"/>
            </a:pPr>
            <a:r>
              <a:rPr lang="de-DE" sz="1400" dirty="0" err="1">
                <a:solidFill>
                  <a:schemeClr val="tx1">
                    <a:lumMod val="75000"/>
                    <a:lumOff val="25000"/>
                  </a:schemeClr>
                </a:solidFill>
                <a:latin typeface="Aptos" panose="020B0004020202020204" pitchFamily="34" charset="0"/>
              </a:rPr>
              <a:t>ban</a:t>
            </a:r>
            <a:r>
              <a:rPr lang="de-DE" sz="1400" dirty="0">
                <a:solidFill>
                  <a:schemeClr val="tx1">
                    <a:lumMod val="75000"/>
                    <a:lumOff val="25000"/>
                  </a:schemeClr>
                </a:solidFill>
                <a:latin typeface="Aptos" panose="020B0004020202020204" pitchFamily="34" charset="0"/>
              </a:rPr>
              <a:t> on </a:t>
            </a:r>
            <a:r>
              <a:rPr lang="de-DE" sz="1400" dirty="0" err="1">
                <a:solidFill>
                  <a:schemeClr val="tx1">
                    <a:lumMod val="75000"/>
                    <a:lumOff val="25000"/>
                  </a:schemeClr>
                </a:solidFill>
                <a:latin typeface="Aptos" panose="020B0004020202020204" pitchFamily="34" charset="0"/>
              </a:rPr>
              <a:t>genetic</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engineering</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only</a:t>
            </a:r>
            <a:r>
              <a:rPr lang="de-DE" sz="1400" dirty="0">
                <a:solidFill>
                  <a:schemeClr val="tx1">
                    <a:lumMod val="75000"/>
                    <a:lumOff val="25000"/>
                  </a:schemeClr>
                </a:solidFill>
                <a:latin typeface="Aptos" panose="020B0004020202020204" pitchFamily="34" charset="0"/>
              </a:rPr>
              <a:t> 53 additives are </a:t>
            </a:r>
            <a:r>
              <a:rPr lang="de-DE" sz="1400" dirty="0" err="1">
                <a:solidFill>
                  <a:schemeClr val="tx1">
                    <a:lumMod val="75000"/>
                    <a:lumOff val="25000"/>
                  </a:schemeClr>
                </a:solidFill>
                <a:latin typeface="Aptos" panose="020B0004020202020204" pitchFamily="34" charset="0"/>
              </a:rPr>
              <a:t>permitted</a:t>
            </a:r>
            <a:r>
              <a:rPr lang="de-DE" sz="1400" dirty="0">
                <a:solidFill>
                  <a:schemeClr val="tx1">
                    <a:lumMod val="75000"/>
                    <a:lumOff val="25000"/>
                  </a:schemeClr>
                </a:solidFill>
                <a:latin typeface="Aptos" panose="020B0004020202020204" pitchFamily="34" charset="0"/>
              </a:rPr>
              <a:t> in </a:t>
            </a:r>
            <a:r>
              <a:rPr lang="de-DE" sz="1400" dirty="0" err="1">
                <a:solidFill>
                  <a:schemeClr val="tx1">
                    <a:lumMod val="75000"/>
                    <a:lumOff val="25000"/>
                  </a:schemeClr>
                </a:solidFill>
                <a:latin typeface="Aptos" panose="020B0004020202020204" pitchFamily="34" charset="0"/>
              </a:rPr>
              <a:t>processed</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foods</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instead</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of</a:t>
            </a:r>
            <a:r>
              <a:rPr lang="de-DE" sz="1400" dirty="0">
                <a:solidFill>
                  <a:schemeClr val="tx1">
                    <a:lumMod val="75000"/>
                    <a:lumOff val="25000"/>
                  </a:schemeClr>
                </a:solidFill>
                <a:latin typeface="Aptos" panose="020B0004020202020204" pitchFamily="34" charset="0"/>
              </a:rPr>
              <a:t> 316 in </a:t>
            </a:r>
            <a:r>
              <a:rPr lang="de-DE" sz="1400" dirty="0" err="1">
                <a:solidFill>
                  <a:schemeClr val="tx1">
                    <a:lumMod val="75000"/>
                    <a:lumOff val="25000"/>
                  </a:schemeClr>
                </a:solidFill>
                <a:latin typeface="Aptos" panose="020B0004020202020204" pitchFamily="34" charset="0"/>
              </a:rPr>
              <a:t>conventional</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products</a:t>
            </a:r>
            <a:r>
              <a:rPr lang="de-DE" sz="1400" dirty="0">
                <a:solidFill>
                  <a:schemeClr val="tx1">
                    <a:lumMod val="75000"/>
                    <a:lumOff val="25000"/>
                  </a:schemeClr>
                </a:solidFill>
                <a:latin typeface="Aptos" panose="020B0004020202020204" pitchFamily="34" charset="0"/>
              </a:rPr>
              <a:t>)</a:t>
            </a:r>
            <a:endParaRPr sz="1400" dirty="0">
              <a:solidFill>
                <a:schemeClr val="tx1">
                  <a:lumMod val="75000"/>
                  <a:lumOff val="25000"/>
                </a:schemeClr>
              </a:solidFill>
              <a:latin typeface="Aptos" panose="020B0004020202020204" pitchFamily="34" charset="0"/>
            </a:endParaRPr>
          </a:p>
          <a:p>
            <a:pPr marL="571500" lvl="0" indent="-342900" algn="l" rtl="0">
              <a:lnSpc>
                <a:spcPct val="120000"/>
              </a:lnSpc>
              <a:spcBef>
                <a:spcPts val="600"/>
              </a:spcBef>
              <a:spcAft>
                <a:spcPts val="0"/>
              </a:spcAft>
              <a:buSzPct val="181818"/>
              <a:buFont typeface="Arial" panose="020B0604020202020204" pitchFamily="34" charset="0"/>
              <a:buChar char="•"/>
            </a:pPr>
            <a:r>
              <a:rPr lang="de-DE" sz="1400" dirty="0">
                <a:solidFill>
                  <a:schemeClr val="tx1">
                    <a:lumMod val="75000"/>
                    <a:lumOff val="25000"/>
                  </a:schemeClr>
                </a:solidFill>
                <a:latin typeface="Aptos" panose="020B0004020202020204" pitchFamily="34" charset="0"/>
              </a:rPr>
              <a:t>annual </a:t>
            </a:r>
            <a:r>
              <a:rPr lang="de-DE" sz="1400" dirty="0" err="1">
                <a:solidFill>
                  <a:schemeClr val="tx1">
                    <a:lumMod val="75000"/>
                    <a:lumOff val="25000"/>
                  </a:schemeClr>
                </a:solidFill>
                <a:latin typeface="Aptos" panose="020B0004020202020204" pitchFamily="34" charset="0"/>
              </a:rPr>
              <a:t>inspection</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by</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accredited</a:t>
            </a:r>
            <a:r>
              <a:rPr lang="de-DE" sz="1400" dirty="0">
                <a:solidFill>
                  <a:schemeClr val="tx1">
                    <a:lumMod val="75000"/>
                    <a:lumOff val="25000"/>
                  </a:schemeClr>
                </a:solidFill>
                <a:latin typeface="Aptos" panose="020B0004020202020204" pitchFamily="34" charset="0"/>
              </a:rPr>
              <a:t> </a:t>
            </a:r>
            <a:r>
              <a:rPr lang="de-DE" sz="1400" dirty="0" err="1">
                <a:solidFill>
                  <a:schemeClr val="tx1">
                    <a:lumMod val="75000"/>
                    <a:lumOff val="25000"/>
                  </a:schemeClr>
                </a:solidFill>
                <a:latin typeface="Aptos" panose="020B0004020202020204" pitchFamily="34" charset="0"/>
              </a:rPr>
              <a:t>bodies</a:t>
            </a:r>
            <a:endParaRPr sz="1400" dirty="0">
              <a:solidFill>
                <a:schemeClr val="tx1">
                  <a:lumMod val="75000"/>
                  <a:lumOff val="25000"/>
                </a:schemeClr>
              </a:solidFill>
              <a:latin typeface="Aptos" panose="020B0004020202020204" pitchFamily="34" charset="0"/>
            </a:endParaRPr>
          </a:p>
        </p:txBody>
      </p:sp>
      <p:pic>
        <p:nvPicPr>
          <p:cNvPr id="478" name="Google Shape;478;p64" descr="EU-Bio-Logo.jpg"/>
          <p:cNvPicPr preferRelativeResize="0"/>
          <p:nvPr/>
        </p:nvPicPr>
        <p:blipFill rotWithShape="1">
          <a:blip r:embed="rId3">
            <a:alphaModFix/>
          </a:blip>
          <a:srcRect/>
          <a:stretch/>
        </p:blipFill>
        <p:spPr>
          <a:xfrm>
            <a:off x="9706283" y="1478279"/>
            <a:ext cx="2016223" cy="135087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5"/>
          <p:cNvSpPr txBox="1">
            <a:spLocks noGrp="1"/>
          </p:cNvSpPr>
          <p:nvPr>
            <p:ph type="title"/>
          </p:nvPr>
        </p:nvSpPr>
        <p:spPr>
          <a:xfrm>
            <a:off x="594359" y="378758"/>
            <a:ext cx="7277889"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Not all </a:t>
            </a:r>
            <a:r>
              <a:rPr lang="de-DE" dirty="0" err="1">
                <a:latin typeface="Aptos Serif" panose="02020604070405020304" pitchFamily="18" charset="0"/>
                <a:cs typeface="Aptos Serif" panose="02020604070405020304" pitchFamily="18" charset="0"/>
              </a:rPr>
              <a:t>organic</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certifications</a:t>
            </a:r>
            <a:r>
              <a:rPr lang="de-DE" dirty="0">
                <a:latin typeface="Aptos Serif" panose="02020604070405020304" pitchFamily="18" charset="0"/>
                <a:cs typeface="Aptos Serif" panose="02020604070405020304" pitchFamily="18" charset="0"/>
              </a:rPr>
              <a:t> are </a:t>
            </a:r>
            <a:r>
              <a:rPr lang="de-DE" dirty="0" err="1">
                <a:latin typeface="Aptos Serif" panose="02020604070405020304" pitchFamily="18" charset="0"/>
                <a:cs typeface="Aptos Serif" panose="02020604070405020304" pitchFamily="18" charset="0"/>
              </a:rPr>
              <a:t>the</a:t>
            </a:r>
            <a:r>
              <a:rPr lang="de-DE" dirty="0">
                <a:latin typeface="Aptos Serif" panose="02020604070405020304" pitchFamily="18" charset="0"/>
                <a:cs typeface="Aptos Serif" panose="02020604070405020304" pitchFamily="18" charset="0"/>
              </a:rPr>
              <a:t> same</a:t>
            </a:r>
            <a:endParaRPr dirty="0">
              <a:latin typeface="Aptos Serif" panose="02020604070405020304" pitchFamily="18" charset="0"/>
              <a:cs typeface="Aptos Serif" panose="02020604070405020304" pitchFamily="18" charset="0"/>
            </a:endParaRPr>
          </a:p>
        </p:txBody>
      </p:sp>
      <p:sp>
        <p:nvSpPr>
          <p:cNvPr id="485" name="Google Shape;485;p65"/>
          <p:cNvSpPr txBox="1">
            <a:spLocks noGrp="1"/>
          </p:cNvSpPr>
          <p:nvPr>
            <p:ph type="body" idx="1"/>
          </p:nvPr>
        </p:nvSpPr>
        <p:spPr>
          <a:xfrm>
            <a:off x="594359" y="2281918"/>
            <a:ext cx="7682409" cy="3708517"/>
          </a:xfrm>
          <a:prstGeom prst="rect">
            <a:avLst/>
          </a:prstGeom>
          <a:noFill/>
          <a:ln>
            <a:noFill/>
          </a:ln>
        </p:spPr>
        <p:txBody>
          <a:bodyPr spcFirstLastPara="1" wrap="square" lIns="0" tIns="228600" rIns="0" bIns="0" anchor="t" anchorCtr="0">
            <a:normAutofit/>
          </a:bodyPr>
          <a:lstStyle/>
          <a:p>
            <a:pPr marL="571500" lvl="0" indent="-342900" algn="l" rtl="0">
              <a:lnSpc>
                <a:spcPct val="120000"/>
              </a:lnSpc>
              <a:spcBef>
                <a:spcPts val="2200"/>
              </a:spcBef>
              <a:spcAft>
                <a:spcPts val="0"/>
              </a:spcAft>
              <a:buSzPct val="108108"/>
              <a:buFont typeface="Arial" panose="020B0604020202020204" pitchFamily="34" charset="0"/>
              <a:buChar char="•"/>
            </a:pPr>
            <a:r>
              <a:rPr lang="de-DE" sz="2000" b="0" dirty="0">
                <a:solidFill>
                  <a:schemeClr val="tx1">
                    <a:lumMod val="75000"/>
                    <a:lumOff val="25000"/>
                  </a:schemeClr>
                </a:solidFill>
                <a:latin typeface="Aptos" panose="020B0004020202020204" pitchFamily="34" charset="0"/>
              </a:rPr>
              <a:t>EU </a:t>
            </a:r>
            <a:r>
              <a:rPr lang="de-DE" sz="2000" b="0" dirty="0" err="1">
                <a:solidFill>
                  <a:schemeClr val="tx1">
                    <a:lumMod val="75000"/>
                    <a:lumOff val="25000"/>
                  </a:schemeClr>
                </a:solidFill>
                <a:latin typeface="Aptos" panose="020B0004020202020204" pitchFamily="34" charset="0"/>
              </a:rPr>
              <a:t>requirements</a:t>
            </a:r>
            <a:r>
              <a:rPr lang="de-DE" sz="2000" b="0" dirty="0">
                <a:solidFill>
                  <a:schemeClr val="tx1">
                    <a:lumMod val="75000"/>
                    <a:lumOff val="25000"/>
                  </a:schemeClr>
                </a:solidFill>
                <a:latin typeface="Aptos" panose="020B0004020202020204" pitchFamily="34" charset="0"/>
              </a:rPr>
              <a:t> are </a:t>
            </a:r>
            <a:r>
              <a:rPr lang="de-DE" sz="2000" b="0" dirty="0" err="1">
                <a:solidFill>
                  <a:schemeClr val="tx1">
                    <a:lumMod val="75000"/>
                    <a:lumOff val="25000"/>
                  </a:schemeClr>
                </a:solidFill>
                <a:latin typeface="Aptos" panose="020B0004020202020204" pitchFamily="34" charset="0"/>
              </a:rPr>
              <a:t>minimum</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standards</a:t>
            </a:r>
            <a:endParaRPr sz="2000" b="0" dirty="0">
              <a:solidFill>
                <a:schemeClr val="tx1">
                  <a:lumMod val="75000"/>
                  <a:lumOff val="25000"/>
                </a:schemeClr>
              </a:solidFill>
              <a:latin typeface="Aptos" panose="020B0004020202020204" pitchFamily="34" charset="0"/>
            </a:endParaRPr>
          </a:p>
          <a:p>
            <a:pPr marL="571500" lvl="0" indent="-342900" algn="l" rtl="0">
              <a:lnSpc>
                <a:spcPct val="120000"/>
              </a:lnSpc>
              <a:spcBef>
                <a:spcPts val="2200"/>
              </a:spcBef>
              <a:spcAft>
                <a:spcPts val="0"/>
              </a:spcAft>
              <a:buSzPct val="108108"/>
              <a:buFont typeface="Arial" panose="020B0604020202020204" pitchFamily="34" charset="0"/>
              <a:buChar char="•"/>
            </a:pPr>
            <a:r>
              <a:rPr lang="de-DE" sz="2000" b="0" dirty="0">
                <a:solidFill>
                  <a:schemeClr val="tx1">
                    <a:lumMod val="75000"/>
                    <a:lumOff val="25000"/>
                  </a:schemeClr>
                </a:solidFill>
                <a:latin typeface="Aptos" panose="020B0004020202020204" pitchFamily="34" charset="0"/>
              </a:rPr>
              <a:t>Traditional </a:t>
            </a:r>
            <a:r>
              <a:rPr lang="de-DE" sz="2000" b="0" dirty="0" err="1">
                <a:solidFill>
                  <a:schemeClr val="tx1">
                    <a:lumMod val="75000"/>
                    <a:lumOff val="25000"/>
                  </a:schemeClr>
                </a:solidFill>
                <a:latin typeface="Aptos" panose="020B0004020202020204" pitchFamily="34" charset="0"/>
              </a:rPr>
              <a:t>labels</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of</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the</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associations</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mostly</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have</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higher</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standards</a:t>
            </a:r>
            <a:r>
              <a:rPr lang="de-DE" sz="2000" b="0" dirty="0">
                <a:solidFill>
                  <a:schemeClr val="tx1">
                    <a:lumMod val="75000"/>
                    <a:lumOff val="25000"/>
                  </a:schemeClr>
                </a:solidFill>
                <a:latin typeface="Aptos" panose="020B0004020202020204" pitchFamily="34" charset="0"/>
              </a:rPr>
              <a:t>, e.g.:</a:t>
            </a:r>
            <a:endParaRPr sz="2000" b="0" dirty="0">
              <a:solidFill>
                <a:schemeClr val="tx1">
                  <a:lumMod val="75000"/>
                  <a:lumOff val="25000"/>
                </a:schemeClr>
              </a:solidFill>
              <a:latin typeface="Aptos" panose="020B0004020202020204" pitchFamily="34" charset="0"/>
            </a:endParaRPr>
          </a:p>
          <a:p>
            <a:pPr marL="571500" lvl="0" indent="-342900" algn="l" rtl="0">
              <a:lnSpc>
                <a:spcPct val="120000"/>
              </a:lnSpc>
              <a:spcBef>
                <a:spcPts val="2200"/>
              </a:spcBef>
              <a:spcAft>
                <a:spcPts val="0"/>
              </a:spcAft>
              <a:buSzPct val="108108"/>
              <a:buFont typeface="Arial" panose="020B0604020202020204" pitchFamily="34" charset="0"/>
              <a:buChar char="•"/>
            </a:pPr>
            <a:r>
              <a:rPr lang="de-DE" sz="2000" b="0" dirty="0" err="1">
                <a:solidFill>
                  <a:schemeClr val="tx1">
                    <a:lumMod val="75000"/>
                    <a:lumOff val="25000"/>
                  </a:schemeClr>
                </a:solidFill>
                <a:latin typeface="Aptos" panose="020B0004020202020204" pitchFamily="34" charset="0"/>
              </a:rPr>
              <a:t>Complete</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conversion</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of</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the</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farm</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to</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organic</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farming</a:t>
            </a:r>
            <a:endParaRPr sz="2000" b="0" dirty="0">
              <a:solidFill>
                <a:schemeClr val="tx1">
                  <a:lumMod val="75000"/>
                  <a:lumOff val="25000"/>
                </a:schemeClr>
              </a:solidFill>
              <a:latin typeface="Aptos" panose="020B0004020202020204" pitchFamily="34" charset="0"/>
            </a:endParaRPr>
          </a:p>
          <a:p>
            <a:pPr marL="571500" lvl="0" indent="-342900" algn="l" rtl="0">
              <a:lnSpc>
                <a:spcPct val="120000"/>
              </a:lnSpc>
              <a:spcBef>
                <a:spcPts val="2200"/>
              </a:spcBef>
              <a:spcAft>
                <a:spcPts val="0"/>
              </a:spcAft>
              <a:buSzPct val="108108"/>
              <a:buFont typeface="Arial" panose="020B0604020202020204" pitchFamily="34" charset="0"/>
              <a:buChar char="•"/>
            </a:pPr>
            <a:r>
              <a:rPr lang="de-DE" sz="2000" b="0" dirty="0">
                <a:solidFill>
                  <a:schemeClr val="tx1">
                    <a:lumMod val="75000"/>
                    <a:lumOff val="25000"/>
                  </a:schemeClr>
                </a:solidFill>
                <a:latin typeface="Aptos" panose="020B0004020202020204" pitchFamily="34" charset="0"/>
              </a:rPr>
              <a:t>Larger </a:t>
            </a:r>
            <a:r>
              <a:rPr lang="de-DE" sz="2000" b="0" dirty="0" err="1">
                <a:solidFill>
                  <a:schemeClr val="tx1">
                    <a:lumMod val="75000"/>
                    <a:lumOff val="25000"/>
                  </a:schemeClr>
                </a:solidFill>
                <a:latin typeface="Aptos" panose="020B0004020202020204" pitchFamily="34" charset="0"/>
              </a:rPr>
              <a:t>area</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requirements</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for</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animal</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husbandry</a:t>
            </a:r>
            <a:r>
              <a:rPr lang="de-DE" sz="2000" b="0" dirty="0">
                <a:solidFill>
                  <a:schemeClr val="tx1">
                    <a:lumMod val="75000"/>
                    <a:lumOff val="25000"/>
                  </a:schemeClr>
                </a:solidFill>
                <a:latin typeface="Aptos" panose="020B0004020202020204" pitchFamily="34" charset="0"/>
              </a:rPr>
              <a:t> (e.g. </a:t>
            </a:r>
            <a:r>
              <a:rPr lang="de-DE" sz="2000" b="0" dirty="0" err="1">
                <a:solidFill>
                  <a:schemeClr val="tx1">
                    <a:lumMod val="75000"/>
                    <a:lumOff val="25000"/>
                  </a:schemeClr>
                </a:solidFill>
                <a:latin typeface="Aptos" panose="020B0004020202020204" pitchFamily="34" charset="0"/>
              </a:rPr>
              <a:t>pigs</a:t>
            </a:r>
            <a:r>
              <a:rPr lang="de-DE" sz="2000" b="0" dirty="0">
                <a:solidFill>
                  <a:schemeClr val="tx1">
                    <a:lumMod val="75000"/>
                    <a:lumOff val="25000"/>
                  </a:schemeClr>
                </a:solidFill>
                <a:latin typeface="Aptos" panose="020B0004020202020204" pitchFamily="34" charset="0"/>
              </a:rPr>
              <a:t>, </a:t>
            </a:r>
            <a:r>
              <a:rPr lang="de-DE" sz="2000" b="0" dirty="0" err="1">
                <a:solidFill>
                  <a:schemeClr val="tx1">
                    <a:lumMod val="75000"/>
                    <a:lumOff val="25000"/>
                  </a:schemeClr>
                </a:solidFill>
                <a:latin typeface="Aptos" panose="020B0004020202020204" pitchFamily="34" charset="0"/>
              </a:rPr>
              <a:t>chickens</a:t>
            </a:r>
            <a:r>
              <a:rPr lang="de-DE" sz="2000" b="0" dirty="0">
                <a:solidFill>
                  <a:schemeClr val="tx1">
                    <a:lumMod val="75000"/>
                    <a:lumOff val="25000"/>
                  </a:schemeClr>
                </a:solidFill>
                <a:latin typeface="Aptos" panose="020B0004020202020204" pitchFamily="34" charset="0"/>
              </a:rPr>
              <a:t>)</a:t>
            </a:r>
            <a:endParaRPr sz="2000" b="0" dirty="0">
              <a:solidFill>
                <a:schemeClr val="tx1">
                  <a:lumMod val="75000"/>
                  <a:lumOff val="25000"/>
                </a:schemeClr>
              </a:solidFill>
              <a:latin typeface="Aptos" panose="020B0004020202020204" pitchFamily="34" charset="0"/>
            </a:endParaRPr>
          </a:p>
        </p:txBody>
      </p:sp>
      <p:pic>
        <p:nvPicPr>
          <p:cNvPr id="486" name="Google Shape;486;p65" descr="naturland fair"/>
          <p:cNvPicPr preferRelativeResize="0"/>
          <p:nvPr/>
        </p:nvPicPr>
        <p:blipFill rotWithShape="1">
          <a:blip r:embed="rId3">
            <a:alphaModFix/>
          </a:blip>
          <a:srcRect/>
          <a:stretch/>
        </p:blipFill>
        <p:spPr>
          <a:xfrm>
            <a:off x="9331480" y="3682377"/>
            <a:ext cx="825512" cy="1995191"/>
          </a:xfrm>
          <a:prstGeom prst="rect">
            <a:avLst/>
          </a:prstGeom>
          <a:noFill/>
          <a:ln>
            <a:noFill/>
          </a:ln>
        </p:spPr>
      </p:pic>
      <p:pic>
        <p:nvPicPr>
          <p:cNvPr id="487" name="Google Shape;487;p65" descr="Bioland_Logo_2012"/>
          <p:cNvPicPr preferRelativeResize="0"/>
          <p:nvPr/>
        </p:nvPicPr>
        <p:blipFill rotWithShape="1">
          <a:blip r:embed="rId4">
            <a:alphaModFix/>
          </a:blip>
          <a:srcRect/>
          <a:stretch/>
        </p:blipFill>
        <p:spPr>
          <a:xfrm>
            <a:off x="8276768" y="2577764"/>
            <a:ext cx="985562" cy="859592"/>
          </a:xfrm>
          <a:prstGeom prst="rect">
            <a:avLst/>
          </a:prstGeom>
          <a:noFill/>
          <a:ln>
            <a:noFill/>
          </a:ln>
        </p:spPr>
      </p:pic>
      <p:pic>
        <p:nvPicPr>
          <p:cNvPr id="488" name="Google Shape;488;p65" descr="Demeter"/>
          <p:cNvPicPr preferRelativeResize="0"/>
          <p:nvPr/>
        </p:nvPicPr>
        <p:blipFill rotWithShape="1">
          <a:blip r:embed="rId5">
            <a:alphaModFix/>
          </a:blip>
          <a:srcRect/>
          <a:stretch/>
        </p:blipFill>
        <p:spPr>
          <a:xfrm>
            <a:off x="10156992" y="2672178"/>
            <a:ext cx="1333500" cy="923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0"/>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So </a:t>
            </a:r>
            <a:r>
              <a:rPr lang="de-DE" dirty="0" err="1">
                <a:latin typeface="Aptos Serif" panose="02020604070405020304" pitchFamily="18" charset="0"/>
                <a:cs typeface="Aptos Serif" panose="02020604070405020304" pitchFamily="18" charset="0"/>
              </a:rPr>
              <a:t>many</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labels</a:t>
            </a:r>
            <a:r>
              <a:rPr lang="de-DE" dirty="0">
                <a:latin typeface="Aptos Serif" panose="02020604070405020304" pitchFamily="18" charset="0"/>
                <a:cs typeface="Aptos Serif" panose="02020604070405020304" pitchFamily="18" charset="0"/>
              </a:rPr>
              <a:t>…</a:t>
            </a:r>
            <a:endParaRPr dirty="0">
              <a:solidFill>
                <a:srgbClr val="FF0000"/>
              </a:solidFill>
              <a:latin typeface="Aptos Serif" panose="02020604070405020304" pitchFamily="18" charset="0"/>
              <a:cs typeface="Aptos Serif" panose="02020604070405020304" pitchFamily="18" charset="0"/>
            </a:endParaRPr>
          </a:p>
        </p:txBody>
      </p:sp>
      <p:pic>
        <p:nvPicPr>
          <p:cNvPr id="136" name="Google Shape;136;p30"/>
          <p:cNvPicPr preferRelativeResize="0"/>
          <p:nvPr/>
        </p:nvPicPr>
        <p:blipFill rotWithShape="1">
          <a:blip r:embed="rId3">
            <a:alphaModFix/>
          </a:blip>
          <a:srcRect/>
          <a:stretch/>
        </p:blipFill>
        <p:spPr>
          <a:xfrm>
            <a:off x="5965061" y="4932864"/>
            <a:ext cx="2954727" cy="1691258"/>
          </a:xfrm>
          <a:prstGeom prst="rect">
            <a:avLst/>
          </a:prstGeom>
          <a:noFill/>
          <a:ln>
            <a:noFill/>
          </a:ln>
        </p:spPr>
      </p:pic>
      <p:pic>
        <p:nvPicPr>
          <p:cNvPr id="137" name="Google Shape;137;p30"/>
          <p:cNvPicPr preferRelativeResize="0"/>
          <p:nvPr/>
        </p:nvPicPr>
        <p:blipFill rotWithShape="1">
          <a:blip r:embed="rId4">
            <a:alphaModFix/>
          </a:blip>
          <a:srcRect/>
          <a:stretch/>
        </p:blipFill>
        <p:spPr>
          <a:xfrm>
            <a:off x="8368682" y="2791877"/>
            <a:ext cx="1310607" cy="1293210"/>
          </a:xfrm>
          <a:prstGeom prst="rect">
            <a:avLst/>
          </a:prstGeom>
          <a:noFill/>
          <a:ln>
            <a:noFill/>
          </a:ln>
        </p:spPr>
      </p:pic>
      <p:pic>
        <p:nvPicPr>
          <p:cNvPr id="138" name="Google Shape;138;p30" descr="naturland fair"/>
          <p:cNvPicPr preferRelativeResize="0"/>
          <p:nvPr/>
        </p:nvPicPr>
        <p:blipFill rotWithShape="1">
          <a:blip r:embed="rId5">
            <a:alphaModFix/>
          </a:blip>
          <a:srcRect/>
          <a:stretch/>
        </p:blipFill>
        <p:spPr>
          <a:xfrm>
            <a:off x="1844306" y="4435600"/>
            <a:ext cx="944868" cy="2088232"/>
          </a:xfrm>
          <a:prstGeom prst="rect">
            <a:avLst/>
          </a:prstGeom>
          <a:noFill/>
          <a:ln>
            <a:noFill/>
          </a:ln>
        </p:spPr>
      </p:pic>
      <p:pic>
        <p:nvPicPr>
          <p:cNvPr id="139" name="Google Shape;139;p30"/>
          <p:cNvPicPr preferRelativeResize="0"/>
          <p:nvPr/>
        </p:nvPicPr>
        <p:blipFill rotWithShape="1">
          <a:blip r:embed="rId6">
            <a:alphaModFix/>
          </a:blip>
          <a:srcRect/>
          <a:stretch/>
        </p:blipFill>
        <p:spPr>
          <a:xfrm>
            <a:off x="2005840" y="2443182"/>
            <a:ext cx="1374836" cy="1374836"/>
          </a:xfrm>
          <a:prstGeom prst="rect">
            <a:avLst/>
          </a:prstGeom>
          <a:noFill/>
          <a:ln>
            <a:noFill/>
          </a:ln>
        </p:spPr>
      </p:pic>
      <p:pic>
        <p:nvPicPr>
          <p:cNvPr id="140" name="Google Shape;140;p30"/>
          <p:cNvPicPr preferRelativeResize="0"/>
          <p:nvPr/>
        </p:nvPicPr>
        <p:blipFill rotWithShape="1">
          <a:blip r:embed="rId7">
            <a:alphaModFix/>
          </a:blip>
          <a:srcRect/>
          <a:stretch/>
        </p:blipFill>
        <p:spPr>
          <a:xfrm>
            <a:off x="3466110" y="3823097"/>
            <a:ext cx="1033163" cy="1212843"/>
          </a:xfrm>
          <a:prstGeom prst="rect">
            <a:avLst/>
          </a:prstGeom>
          <a:noFill/>
          <a:ln>
            <a:noFill/>
          </a:ln>
        </p:spPr>
      </p:pic>
      <p:pic>
        <p:nvPicPr>
          <p:cNvPr id="141" name="Google Shape;141;p30"/>
          <p:cNvPicPr preferRelativeResize="0"/>
          <p:nvPr/>
        </p:nvPicPr>
        <p:blipFill rotWithShape="1">
          <a:blip r:embed="rId8">
            <a:alphaModFix/>
          </a:blip>
          <a:srcRect/>
          <a:stretch/>
        </p:blipFill>
        <p:spPr>
          <a:xfrm>
            <a:off x="8571710" y="4732996"/>
            <a:ext cx="1327502" cy="1252794"/>
          </a:xfrm>
          <a:prstGeom prst="rect">
            <a:avLst/>
          </a:prstGeom>
          <a:noFill/>
          <a:ln>
            <a:noFill/>
          </a:ln>
        </p:spPr>
      </p:pic>
      <p:pic>
        <p:nvPicPr>
          <p:cNvPr id="142" name="Google Shape;142;p30"/>
          <p:cNvPicPr preferRelativeResize="0"/>
          <p:nvPr/>
        </p:nvPicPr>
        <p:blipFill rotWithShape="1">
          <a:blip r:embed="rId9">
            <a:alphaModFix/>
          </a:blip>
          <a:srcRect/>
          <a:stretch/>
        </p:blipFill>
        <p:spPr>
          <a:xfrm>
            <a:off x="3772580" y="2108358"/>
            <a:ext cx="1891936" cy="1174992"/>
          </a:xfrm>
          <a:prstGeom prst="rect">
            <a:avLst/>
          </a:prstGeom>
          <a:noFill/>
          <a:ln>
            <a:noFill/>
          </a:ln>
        </p:spPr>
      </p:pic>
      <p:pic>
        <p:nvPicPr>
          <p:cNvPr id="143" name="Google Shape;143;p30"/>
          <p:cNvPicPr preferRelativeResize="0"/>
          <p:nvPr/>
        </p:nvPicPr>
        <p:blipFill rotWithShape="1">
          <a:blip r:embed="rId10">
            <a:alphaModFix/>
          </a:blip>
          <a:srcRect/>
          <a:stretch/>
        </p:blipFill>
        <p:spPr>
          <a:xfrm>
            <a:off x="4458131" y="4754640"/>
            <a:ext cx="1407790" cy="1465381"/>
          </a:xfrm>
          <a:prstGeom prst="rect">
            <a:avLst/>
          </a:prstGeom>
          <a:noFill/>
          <a:ln>
            <a:noFill/>
          </a:ln>
        </p:spPr>
      </p:pic>
      <p:pic>
        <p:nvPicPr>
          <p:cNvPr id="144" name="Google Shape;144;p30"/>
          <p:cNvPicPr preferRelativeResize="0"/>
          <p:nvPr/>
        </p:nvPicPr>
        <p:blipFill rotWithShape="1">
          <a:blip r:embed="rId11">
            <a:alphaModFix/>
          </a:blip>
          <a:srcRect/>
          <a:stretch/>
        </p:blipFill>
        <p:spPr>
          <a:xfrm>
            <a:off x="5794484" y="3201248"/>
            <a:ext cx="2234722" cy="1251444"/>
          </a:xfrm>
          <a:prstGeom prst="rect">
            <a:avLst/>
          </a:prstGeom>
          <a:noFill/>
          <a:ln>
            <a:noFill/>
          </a:ln>
        </p:spPr>
      </p:pic>
      <p:pic>
        <p:nvPicPr>
          <p:cNvPr id="145" name="Google Shape;145;p30" descr="Demeter"/>
          <p:cNvPicPr preferRelativeResize="0"/>
          <p:nvPr/>
        </p:nvPicPr>
        <p:blipFill rotWithShape="1">
          <a:blip r:embed="rId12">
            <a:alphaModFix/>
          </a:blip>
          <a:srcRect/>
          <a:stretch/>
        </p:blipFill>
        <p:spPr>
          <a:xfrm>
            <a:off x="10461298" y="1646395"/>
            <a:ext cx="1333500" cy="923925"/>
          </a:xfrm>
          <a:prstGeom prst="rect">
            <a:avLst/>
          </a:prstGeom>
          <a:noFill/>
          <a:ln>
            <a:noFill/>
          </a:ln>
        </p:spPr>
      </p:pic>
      <p:pic>
        <p:nvPicPr>
          <p:cNvPr id="146" name="Google Shape;146;p30"/>
          <p:cNvPicPr preferRelativeResize="0"/>
          <p:nvPr/>
        </p:nvPicPr>
        <p:blipFill rotWithShape="1">
          <a:blip r:embed="rId13">
            <a:alphaModFix/>
          </a:blip>
          <a:srcRect/>
          <a:stretch/>
        </p:blipFill>
        <p:spPr>
          <a:xfrm>
            <a:off x="458360" y="2292894"/>
            <a:ext cx="1162896" cy="1152128"/>
          </a:xfrm>
          <a:prstGeom prst="rect">
            <a:avLst/>
          </a:prstGeom>
          <a:noFill/>
          <a:ln>
            <a:noFill/>
          </a:ln>
        </p:spPr>
      </p:pic>
      <p:pic>
        <p:nvPicPr>
          <p:cNvPr id="147" name="Google Shape;147;p30"/>
          <p:cNvPicPr preferRelativeResize="0"/>
          <p:nvPr/>
        </p:nvPicPr>
        <p:blipFill rotWithShape="1">
          <a:blip r:embed="rId14">
            <a:alphaModFix/>
          </a:blip>
          <a:srcRect/>
          <a:stretch/>
        </p:blipFill>
        <p:spPr>
          <a:xfrm>
            <a:off x="93966" y="3631304"/>
            <a:ext cx="1431454" cy="1291948"/>
          </a:xfrm>
          <a:prstGeom prst="rect">
            <a:avLst/>
          </a:prstGeom>
          <a:noFill/>
          <a:ln>
            <a:noFill/>
          </a:ln>
        </p:spPr>
      </p:pic>
      <p:pic>
        <p:nvPicPr>
          <p:cNvPr id="148" name="Google Shape;148;p30"/>
          <p:cNvPicPr preferRelativeResize="0"/>
          <p:nvPr/>
        </p:nvPicPr>
        <p:blipFill rotWithShape="1">
          <a:blip r:embed="rId15">
            <a:alphaModFix/>
          </a:blip>
          <a:srcRect/>
          <a:stretch/>
        </p:blipFill>
        <p:spPr>
          <a:xfrm>
            <a:off x="6184879" y="876613"/>
            <a:ext cx="844368" cy="1143614"/>
          </a:xfrm>
          <a:prstGeom prst="rect">
            <a:avLst/>
          </a:prstGeom>
          <a:noFill/>
          <a:ln>
            <a:noFill/>
          </a:ln>
        </p:spPr>
      </p:pic>
      <p:pic>
        <p:nvPicPr>
          <p:cNvPr id="149" name="Google Shape;149;p30" descr="EU-Bio-Logo.jpg"/>
          <p:cNvPicPr preferRelativeResize="0"/>
          <p:nvPr/>
        </p:nvPicPr>
        <p:blipFill rotWithShape="1">
          <a:blip r:embed="rId16">
            <a:alphaModFix/>
          </a:blip>
          <a:srcRect/>
          <a:stretch/>
        </p:blipFill>
        <p:spPr>
          <a:xfrm>
            <a:off x="7931485" y="1302076"/>
            <a:ext cx="1529362" cy="1024673"/>
          </a:xfrm>
          <a:prstGeom prst="rect">
            <a:avLst/>
          </a:prstGeom>
          <a:noFill/>
          <a:ln>
            <a:noFill/>
          </a:ln>
        </p:spPr>
      </p:pic>
      <p:pic>
        <p:nvPicPr>
          <p:cNvPr id="150" name="Google Shape;150;p30" descr="Ein Bild, das Grafiken, Grafikdesign, Schrift, Logo enthält.&#10;&#10;KI-generierte Inhalte können fehlerhaft sein."/>
          <p:cNvPicPr preferRelativeResize="0"/>
          <p:nvPr/>
        </p:nvPicPr>
        <p:blipFill rotWithShape="1">
          <a:blip r:embed="rId17">
            <a:alphaModFix/>
          </a:blip>
          <a:srcRect/>
          <a:stretch/>
        </p:blipFill>
        <p:spPr>
          <a:xfrm>
            <a:off x="10356181" y="3064974"/>
            <a:ext cx="1306624" cy="178571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6"/>
          <p:cNvSpPr txBox="1">
            <a:spLocks noGrp="1"/>
          </p:cNvSpPr>
          <p:nvPr>
            <p:ph type="title"/>
          </p:nvPr>
        </p:nvSpPr>
        <p:spPr>
          <a:xfrm>
            <a:off x="594359" y="347227"/>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Fairtrade</a:t>
            </a:r>
            <a:endParaRPr dirty="0">
              <a:latin typeface="Aptos Serif" panose="02020604070405020304" pitchFamily="18" charset="0"/>
              <a:cs typeface="Aptos Serif" panose="02020604070405020304" pitchFamily="18" charset="0"/>
            </a:endParaRPr>
          </a:p>
        </p:txBody>
      </p:sp>
      <p:sp>
        <p:nvSpPr>
          <p:cNvPr id="495" name="Google Shape;495;p66"/>
          <p:cNvSpPr txBox="1">
            <a:spLocks noGrp="1"/>
          </p:cNvSpPr>
          <p:nvPr>
            <p:ph type="body" idx="1"/>
          </p:nvPr>
        </p:nvSpPr>
        <p:spPr>
          <a:xfrm>
            <a:off x="594358" y="1940734"/>
            <a:ext cx="9025129" cy="4303312"/>
          </a:xfrm>
          <a:prstGeom prst="rect">
            <a:avLst/>
          </a:prstGeom>
          <a:noFill/>
          <a:ln>
            <a:noFill/>
          </a:ln>
        </p:spPr>
        <p:txBody>
          <a:bodyPr spcFirstLastPara="1" wrap="square" lIns="0" tIns="228600" rIns="0" bIns="0" anchor="t" anchorCtr="0">
            <a:normAutofit fontScale="70000" lnSpcReduction="20000"/>
          </a:bodyPr>
          <a:lstStyle/>
          <a:p>
            <a:pPr marL="571500" lvl="0" indent="-342900" algn="l" rtl="0">
              <a:lnSpc>
                <a:spcPct val="120000"/>
              </a:lnSpc>
              <a:spcBef>
                <a:spcPts val="2200"/>
              </a:spcBef>
              <a:spcAft>
                <a:spcPts val="0"/>
              </a:spcAft>
              <a:buSzPct val="160000"/>
              <a:buFont typeface="Arial" panose="020B0604020202020204" pitchFamily="34" charset="0"/>
              <a:buChar char="•"/>
            </a:pPr>
            <a:r>
              <a:rPr lang="de-DE" dirty="0" err="1">
                <a:latin typeface="Aptos" panose="020B0004020202020204" pitchFamily="34" charset="0"/>
              </a:rPr>
              <a:t>Unlike</a:t>
            </a:r>
            <a:r>
              <a:rPr lang="de-DE" dirty="0">
                <a:latin typeface="Aptos" panose="020B0004020202020204" pitchFamily="34" charset="0"/>
              </a:rPr>
              <a:t> </a:t>
            </a:r>
            <a:r>
              <a:rPr lang="de-DE" dirty="0" err="1">
                <a:latin typeface="Aptos" panose="020B0004020202020204" pitchFamily="34" charset="0"/>
              </a:rPr>
              <a:t>organic</a:t>
            </a:r>
            <a:r>
              <a:rPr lang="de-DE" dirty="0">
                <a:latin typeface="Aptos" panose="020B0004020202020204" pitchFamily="34" charset="0"/>
              </a:rPr>
              <a:t>, not a </a:t>
            </a:r>
            <a:r>
              <a:rPr lang="de-DE" dirty="0" err="1">
                <a:latin typeface="Aptos" panose="020B0004020202020204" pitchFamily="34" charset="0"/>
              </a:rPr>
              <a:t>protected</a:t>
            </a:r>
            <a:r>
              <a:rPr lang="de-DE" dirty="0">
                <a:latin typeface="Aptos" panose="020B0004020202020204" pitchFamily="34" charset="0"/>
              </a:rPr>
              <a:t> </a:t>
            </a:r>
            <a:r>
              <a:rPr lang="de-DE" dirty="0" err="1">
                <a:latin typeface="Aptos" panose="020B0004020202020204" pitchFamily="34" charset="0"/>
              </a:rPr>
              <a:t>designation</a:t>
            </a:r>
            <a:endParaRPr dirty="0">
              <a:latin typeface="Aptos" panose="020B0004020202020204" pitchFamily="34" charset="0"/>
            </a:endParaRPr>
          </a:p>
          <a:p>
            <a:pPr marL="571500" lvl="0" indent="-342900" algn="l" rtl="0">
              <a:lnSpc>
                <a:spcPct val="120000"/>
              </a:lnSpc>
              <a:spcBef>
                <a:spcPts val="2200"/>
              </a:spcBef>
              <a:spcAft>
                <a:spcPts val="0"/>
              </a:spcAft>
              <a:buSzPct val="160000"/>
              <a:buFont typeface="Arial" panose="020B0604020202020204" pitchFamily="34" charset="0"/>
              <a:buChar char="•"/>
            </a:pPr>
            <a:r>
              <a:rPr lang="de-DE" dirty="0">
                <a:latin typeface="Aptos" panose="020B0004020202020204" pitchFamily="34" charset="0"/>
              </a:rPr>
              <a:t>Fairtrade </a:t>
            </a:r>
            <a:r>
              <a:rPr lang="de-DE" dirty="0" err="1">
                <a:latin typeface="Aptos" panose="020B0004020202020204" pitchFamily="34" charset="0"/>
              </a:rPr>
              <a:t>label</a:t>
            </a:r>
            <a:r>
              <a:rPr lang="de-DE" dirty="0">
                <a:latin typeface="Aptos" panose="020B0004020202020204" pitchFamily="34" charset="0"/>
              </a:rPr>
              <a:t>/Max Havelaar</a:t>
            </a:r>
            <a:endParaRPr dirty="0">
              <a:latin typeface="Aptos" panose="020B0004020202020204" pitchFamily="34" charset="0"/>
            </a:endParaRPr>
          </a:p>
          <a:p>
            <a:pPr marL="1028700" lvl="1" indent="-342900">
              <a:lnSpc>
                <a:spcPct val="120000"/>
              </a:lnSpc>
              <a:buSzPct val="160000"/>
            </a:pPr>
            <a:r>
              <a:rPr lang="de-DE" dirty="0">
                <a:latin typeface="Aptos" panose="020B0004020202020204" pitchFamily="34" charset="0"/>
              </a:rPr>
              <a:t>Minimum </a:t>
            </a:r>
            <a:r>
              <a:rPr lang="de-DE" dirty="0" err="1">
                <a:latin typeface="Aptos" panose="020B0004020202020204" pitchFamily="34" charset="0"/>
              </a:rPr>
              <a:t>prices</a:t>
            </a:r>
            <a:r>
              <a:rPr lang="de-DE" dirty="0">
                <a:latin typeface="Aptos" panose="020B0004020202020204" pitchFamily="34" charset="0"/>
              </a:rPr>
              <a:t>, </a:t>
            </a:r>
            <a:r>
              <a:rPr lang="de-DE" dirty="0" err="1">
                <a:latin typeface="Aptos" panose="020B0004020202020204" pitchFamily="34" charset="0"/>
              </a:rPr>
              <a:t>long</a:t>
            </a:r>
            <a:r>
              <a:rPr lang="de-DE" dirty="0">
                <a:latin typeface="Aptos" panose="020B0004020202020204" pitchFamily="34" charset="0"/>
              </a:rPr>
              <a:t>-term trade </a:t>
            </a:r>
            <a:r>
              <a:rPr lang="de-DE" dirty="0" err="1">
                <a:latin typeface="Aptos" panose="020B0004020202020204" pitchFamily="34" charset="0"/>
              </a:rPr>
              <a:t>relations</a:t>
            </a:r>
            <a:r>
              <a:rPr lang="de-DE" dirty="0">
                <a:latin typeface="Aptos" panose="020B0004020202020204" pitchFamily="34" charset="0"/>
              </a:rPr>
              <a:t>, fair </a:t>
            </a:r>
            <a:r>
              <a:rPr lang="de-DE" dirty="0" err="1">
                <a:latin typeface="Aptos" panose="020B0004020202020204" pitchFamily="34" charset="0"/>
              </a:rPr>
              <a:t>wages</a:t>
            </a:r>
            <a:r>
              <a:rPr lang="de-DE" dirty="0">
                <a:latin typeface="Aptos" panose="020B0004020202020204" pitchFamily="34" charset="0"/>
              </a:rPr>
              <a:t>, </a:t>
            </a:r>
            <a:r>
              <a:rPr lang="de-DE" dirty="0" err="1">
                <a:latin typeface="Aptos" panose="020B0004020202020204" pitchFamily="34" charset="0"/>
              </a:rPr>
              <a:t>exclusion</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child</a:t>
            </a:r>
            <a:r>
              <a:rPr lang="de-DE" dirty="0">
                <a:latin typeface="Aptos" panose="020B0004020202020204" pitchFamily="34" charset="0"/>
              </a:rPr>
              <a:t> </a:t>
            </a:r>
            <a:r>
              <a:rPr lang="de-DE" dirty="0" err="1">
                <a:latin typeface="Aptos" panose="020B0004020202020204" pitchFamily="34" charset="0"/>
              </a:rPr>
              <a:t>labor</a:t>
            </a:r>
            <a:r>
              <a:rPr lang="de-DE" dirty="0">
                <a:latin typeface="Aptos" panose="020B0004020202020204" pitchFamily="34" charset="0"/>
              </a:rPr>
              <a:t>, fair trade premium</a:t>
            </a:r>
            <a:endParaRPr dirty="0">
              <a:latin typeface="Aptos" panose="020B0004020202020204" pitchFamily="34" charset="0"/>
            </a:endParaRPr>
          </a:p>
          <a:p>
            <a:pPr marL="571500" lvl="0" indent="-342900" algn="l" rtl="0">
              <a:lnSpc>
                <a:spcPct val="120000"/>
              </a:lnSpc>
              <a:spcBef>
                <a:spcPts val="2200"/>
              </a:spcBef>
              <a:spcAft>
                <a:spcPts val="0"/>
              </a:spcAft>
              <a:buSzPct val="160000"/>
              <a:buFont typeface="Arial" panose="020B0604020202020204" pitchFamily="34" charset="0"/>
              <a:buChar char="•"/>
            </a:pPr>
            <a:r>
              <a:rPr lang="de-DE" dirty="0">
                <a:latin typeface="Aptos" panose="020B0004020202020204" pitchFamily="34" charset="0"/>
              </a:rPr>
              <a:t>Naturland Fair: </a:t>
            </a:r>
            <a:r>
              <a:rPr lang="de-DE" dirty="0" err="1">
                <a:latin typeface="Aptos" panose="020B0004020202020204" pitchFamily="34" charset="0"/>
              </a:rPr>
              <a:t>combination</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organic</a:t>
            </a:r>
            <a:r>
              <a:rPr lang="de-DE" dirty="0">
                <a:latin typeface="Aptos" panose="020B0004020202020204" pitchFamily="34" charset="0"/>
              </a:rPr>
              <a:t> and fair, fair trade also in </a:t>
            </a:r>
            <a:r>
              <a:rPr lang="de-DE" dirty="0" err="1">
                <a:latin typeface="Aptos" panose="020B0004020202020204" pitchFamily="34" charset="0"/>
              </a:rPr>
              <a:t>the</a:t>
            </a:r>
            <a:r>
              <a:rPr lang="de-DE" dirty="0">
                <a:latin typeface="Aptos" panose="020B0004020202020204" pitchFamily="34" charset="0"/>
              </a:rPr>
              <a:t> North </a:t>
            </a:r>
            <a:endParaRPr dirty="0">
              <a:latin typeface="Aptos" panose="020B0004020202020204" pitchFamily="34" charset="0"/>
            </a:endParaRPr>
          </a:p>
          <a:p>
            <a:pPr marL="1028700" lvl="1" indent="-342900">
              <a:lnSpc>
                <a:spcPct val="120000"/>
              </a:lnSpc>
              <a:buSzPct val="160000"/>
            </a:pPr>
            <a:r>
              <a:rPr lang="de-DE" dirty="0">
                <a:latin typeface="Aptos" panose="020B0004020202020204" pitchFamily="34" charset="0"/>
              </a:rPr>
              <a:t>Reliable trade </a:t>
            </a:r>
            <a:r>
              <a:rPr lang="de-DE" dirty="0" err="1">
                <a:latin typeface="Aptos" panose="020B0004020202020204" pitchFamily="34" charset="0"/>
              </a:rPr>
              <a:t>relations</a:t>
            </a:r>
            <a:r>
              <a:rPr lang="de-DE" dirty="0">
                <a:latin typeface="Aptos" panose="020B0004020202020204" pitchFamily="34" charset="0"/>
              </a:rPr>
              <a:t> </a:t>
            </a:r>
            <a:endParaRPr dirty="0">
              <a:latin typeface="Aptos" panose="020B0004020202020204" pitchFamily="34" charset="0"/>
            </a:endParaRPr>
          </a:p>
          <a:p>
            <a:pPr marL="1028700" lvl="1" indent="-342900">
              <a:lnSpc>
                <a:spcPct val="120000"/>
              </a:lnSpc>
              <a:buSzPct val="160000"/>
            </a:pPr>
            <a:r>
              <a:rPr lang="de-DE" dirty="0">
                <a:latin typeface="Aptos" panose="020B0004020202020204" pitchFamily="34" charset="0"/>
              </a:rPr>
              <a:t>Fair </a:t>
            </a:r>
            <a:r>
              <a:rPr lang="de-DE" dirty="0" err="1">
                <a:latin typeface="Aptos" panose="020B0004020202020204" pitchFamily="34" charset="0"/>
              </a:rPr>
              <a:t>producer</a:t>
            </a:r>
            <a:r>
              <a:rPr lang="de-DE" dirty="0">
                <a:latin typeface="Aptos" panose="020B0004020202020204" pitchFamily="34" charset="0"/>
              </a:rPr>
              <a:t> </a:t>
            </a:r>
            <a:r>
              <a:rPr lang="de-DE" dirty="0" err="1">
                <a:latin typeface="Aptos" panose="020B0004020202020204" pitchFamily="34" charset="0"/>
              </a:rPr>
              <a:t>prices</a:t>
            </a:r>
            <a:r>
              <a:rPr lang="de-DE" dirty="0">
                <a:latin typeface="Aptos" panose="020B0004020202020204" pitchFamily="34" charset="0"/>
              </a:rPr>
              <a:t> </a:t>
            </a:r>
            <a:endParaRPr dirty="0">
              <a:latin typeface="Aptos" panose="020B0004020202020204" pitchFamily="34" charset="0"/>
            </a:endParaRPr>
          </a:p>
          <a:p>
            <a:pPr marL="1028700" lvl="1" indent="-342900">
              <a:lnSpc>
                <a:spcPct val="120000"/>
              </a:lnSpc>
              <a:buSzPct val="160000"/>
            </a:pPr>
            <a:r>
              <a:rPr lang="de-DE" dirty="0">
                <a:latin typeface="Aptos" panose="020B0004020202020204" pitchFamily="34" charset="0"/>
              </a:rPr>
              <a:t>Regional </a:t>
            </a:r>
            <a:r>
              <a:rPr lang="de-DE" dirty="0" err="1">
                <a:latin typeface="Aptos" panose="020B0004020202020204" pitchFamily="34" charset="0"/>
              </a:rPr>
              <a:t>sourcing</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raw</a:t>
            </a:r>
            <a:r>
              <a:rPr lang="de-DE" dirty="0">
                <a:latin typeface="Aptos" panose="020B0004020202020204" pitchFamily="34" charset="0"/>
              </a:rPr>
              <a:t> </a:t>
            </a:r>
            <a:r>
              <a:rPr lang="de-DE" dirty="0" err="1">
                <a:latin typeface="Aptos" panose="020B0004020202020204" pitchFamily="34" charset="0"/>
              </a:rPr>
              <a:t>materials</a:t>
            </a:r>
            <a:endParaRPr dirty="0">
              <a:latin typeface="Aptos" panose="020B0004020202020204" pitchFamily="34" charset="0"/>
            </a:endParaRPr>
          </a:p>
          <a:p>
            <a:pPr marL="571500" lvl="0" indent="-342900" algn="l" rtl="0">
              <a:lnSpc>
                <a:spcPct val="120000"/>
              </a:lnSpc>
              <a:spcBef>
                <a:spcPts val="2200"/>
              </a:spcBef>
              <a:spcAft>
                <a:spcPts val="0"/>
              </a:spcAft>
              <a:buSzPct val="160000"/>
              <a:buFont typeface="Arial" panose="020B0604020202020204" pitchFamily="34" charset="0"/>
              <a:buChar char="•"/>
            </a:pPr>
            <a:r>
              <a:rPr lang="de-DE" dirty="0">
                <a:latin typeface="Aptos" panose="020B0004020202020204" pitchFamily="34" charset="0"/>
              </a:rPr>
              <a:t>Fair </a:t>
            </a:r>
            <a:r>
              <a:rPr lang="de-DE" dirty="0" err="1">
                <a:latin typeface="Aptos" panose="020B0004020202020204" pitchFamily="34" charset="0"/>
              </a:rPr>
              <a:t>for</a:t>
            </a:r>
            <a:r>
              <a:rPr lang="de-DE" dirty="0">
                <a:latin typeface="Aptos" panose="020B0004020202020204" pitchFamily="34" charset="0"/>
              </a:rPr>
              <a:t> </a:t>
            </a:r>
            <a:r>
              <a:rPr lang="de-DE" dirty="0" err="1">
                <a:latin typeface="Aptos" panose="020B0004020202020204" pitchFamily="34" charset="0"/>
              </a:rPr>
              <a:t>life</a:t>
            </a:r>
            <a:r>
              <a:rPr lang="de-DE" dirty="0">
                <a:latin typeface="Aptos" panose="020B0004020202020204" pitchFamily="34" charset="0"/>
              </a:rPr>
              <a:t>: </a:t>
            </a:r>
            <a:r>
              <a:rPr lang="de-DE" dirty="0" err="1">
                <a:latin typeface="Aptos" panose="020B0004020202020204" pitchFamily="34" charset="0"/>
              </a:rPr>
              <a:t>minimum</a:t>
            </a:r>
            <a:r>
              <a:rPr lang="de-DE" dirty="0">
                <a:latin typeface="Aptos" panose="020B0004020202020204" pitchFamily="34" charset="0"/>
              </a:rPr>
              <a:t> and </a:t>
            </a:r>
            <a:r>
              <a:rPr lang="de-DE" dirty="0" err="1">
                <a:latin typeface="Aptos" panose="020B0004020202020204" pitchFamily="34" charset="0"/>
              </a:rPr>
              <a:t>development</a:t>
            </a:r>
            <a:r>
              <a:rPr lang="de-DE" dirty="0">
                <a:latin typeface="Aptos" panose="020B0004020202020204" pitchFamily="34" charset="0"/>
              </a:rPr>
              <a:t> </a:t>
            </a:r>
            <a:r>
              <a:rPr lang="de-DE" dirty="0" err="1">
                <a:latin typeface="Aptos" panose="020B0004020202020204" pitchFamily="34" charset="0"/>
              </a:rPr>
              <a:t>criteria</a:t>
            </a:r>
            <a:r>
              <a:rPr lang="de-DE" dirty="0">
                <a:latin typeface="Aptos" panose="020B0004020202020204" pitchFamily="34" charset="0"/>
              </a:rPr>
              <a:t>, </a:t>
            </a:r>
            <a:r>
              <a:rPr lang="de-DE" dirty="0" err="1">
                <a:latin typeface="Aptos" panose="020B0004020202020204" pitchFamily="34" charset="0"/>
              </a:rPr>
              <a:t>more</a:t>
            </a:r>
            <a:r>
              <a:rPr lang="de-DE" dirty="0">
                <a:latin typeface="Aptos" panose="020B0004020202020204" pitchFamily="34" charset="0"/>
              </a:rPr>
              <a:t> flexible </a:t>
            </a:r>
            <a:r>
              <a:rPr lang="de-DE" dirty="0" err="1">
                <a:latin typeface="Aptos" panose="020B0004020202020204" pitchFamily="34" charset="0"/>
              </a:rPr>
              <a:t>standards</a:t>
            </a:r>
            <a:r>
              <a:rPr lang="de-DE" dirty="0">
                <a:latin typeface="Aptos" panose="020B0004020202020204" pitchFamily="34" charset="0"/>
              </a:rPr>
              <a:t>, </a:t>
            </a:r>
            <a:r>
              <a:rPr lang="de-DE" dirty="0" err="1">
                <a:latin typeface="Aptos" panose="020B0004020202020204" pitchFamily="34" charset="0"/>
              </a:rPr>
              <a:t>producers</a:t>
            </a:r>
            <a:r>
              <a:rPr lang="de-DE" dirty="0">
                <a:latin typeface="Aptos" panose="020B0004020202020204" pitchFamily="34" charset="0"/>
              </a:rPr>
              <a:t> also </a:t>
            </a:r>
            <a:r>
              <a:rPr lang="de-DE" dirty="0" err="1">
                <a:latin typeface="Aptos" panose="020B0004020202020204" pitchFamily="34" charset="0"/>
              </a:rPr>
              <a:t>from</a:t>
            </a:r>
            <a:r>
              <a:rPr lang="de-DE" dirty="0">
                <a:latin typeface="Aptos" panose="020B0004020202020204" pitchFamily="34" charset="0"/>
              </a:rPr>
              <a:t> Europe </a:t>
            </a:r>
            <a:endParaRPr dirty="0">
              <a:latin typeface="Aptos" panose="020B0004020202020204" pitchFamily="34" charset="0"/>
            </a:endParaRPr>
          </a:p>
          <a:p>
            <a:pPr marL="1028700" lvl="1" indent="-342900">
              <a:lnSpc>
                <a:spcPct val="120000"/>
              </a:lnSpc>
              <a:buSzPct val="160000"/>
            </a:pPr>
            <a:r>
              <a:rPr lang="de-DE" dirty="0" err="1">
                <a:latin typeface="Aptos" panose="020B0004020202020204" pitchFamily="34" charset="0"/>
              </a:rPr>
              <a:t>Disadvantaged</a:t>
            </a:r>
            <a:r>
              <a:rPr lang="de-DE" dirty="0">
                <a:latin typeface="Aptos" panose="020B0004020202020204" pitchFamily="34" charset="0"/>
              </a:rPr>
              <a:t> </a:t>
            </a:r>
            <a:r>
              <a:rPr lang="de-DE" dirty="0" err="1">
                <a:latin typeface="Aptos" panose="020B0004020202020204" pitchFamily="34" charset="0"/>
              </a:rPr>
              <a:t>small</a:t>
            </a:r>
            <a:r>
              <a:rPr lang="de-DE" dirty="0">
                <a:latin typeface="Aptos" panose="020B0004020202020204" pitchFamily="34" charset="0"/>
              </a:rPr>
              <a:t> </a:t>
            </a:r>
            <a:r>
              <a:rPr lang="de-DE" dirty="0" err="1">
                <a:latin typeface="Aptos" panose="020B0004020202020204" pitchFamily="34" charset="0"/>
              </a:rPr>
              <a:t>producers</a:t>
            </a:r>
            <a:r>
              <a:rPr lang="de-DE" dirty="0">
                <a:latin typeface="Aptos" panose="020B0004020202020204" pitchFamily="34" charset="0"/>
              </a:rPr>
              <a:t> and </a:t>
            </a:r>
            <a:r>
              <a:rPr lang="de-DE" dirty="0" err="1">
                <a:latin typeface="Aptos" panose="020B0004020202020204" pitchFamily="34" charset="0"/>
              </a:rPr>
              <a:t>workers</a:t>
            </a:r>
            <a:endParaRPr dirty="0">
              <a:latin typeface="Aptos" panose="020B0004020202020204" pitchFamily="34" charset="0"/>
            </a:endParaRPr>
          </a:p>
        </p:txBody>
      </p:sp>
      <p:pic>
        <p:nvPicPr>
          <p:cNvPr id="496" name="Google Shape;496;p66"/>
          <p:cNvPicPr preferRelativeResize="0"/>
          <p:nvPr/>
        </p:nvPicPr>
        <p:blipFill rotWithShape="1">
          <a:blip r:embed="rId3">
            <a:alphaModFix/>
          </a:blip>
          <a:srcRect/>
          <a:stretch/>
        </p:blipFill>
        <p:spPr>
          <a:xfrm>
            <a:off x="9893253" y="1568595"/>
            <a:ext cx="811161" cy="952231"/>
          </a:xfrm>
          <a:prstGeom prst="rect">
            <a:avLst/>
          </a:prstGeom>
          <a:noFill/>
          <a:ln>
            <a:noFill/>
          </a:ln>
        </p:spPr>
      </p:pic>
      <p:pic>
        <p:nvPicPr>
          <p:cNvPr id="497" name="Google Shape;497;p66"/>
          <p:cNvPicPr preferRelativeResize="0"/>
          <p:nvPr/>
        </p:nvPicPr>
        <p:blipFill rotWithShape="1">
          <a:blip r:embed="rId4">
            <a:alphaModFix/>
          </a:blip>
          <a:srcRect/>
          <a:stretch/>
        </p:blipFill>
        <p:spPr>
          <a:xfrm>
            <a:off x="9840416" y="4813289"/>
            <a:ext cx="916837" cy="916837"/>
          </a:xfrm>
          <a:prstGeom prst="rect">
            <a:avLst/>
          </a:prstGeom>
          <a:noFill/>
          <a:ln>
            <a:noFill/>
          </a:ln>
        </p:spPr>
      </p:pic>
      <p:pic>
        <p:nvPicPr>
          <p:cNvPr id="498" name="Google Shape;498;p66" descr="naturland fair"/>
          <p:cNvPicPr preferRelativeResize="0"/>
          <p:nvPr/>
        </p:nvPicPr>
        <p:blipFill rotWithShape="1">
          <a:blip r:embed="rId5">
            <a:alphaModFix/>
          </a:blip>
          <a:srcRect/>
          <a:stretch/>
        </p:blipFill>
        <p:spPr>
          <a:xfrm>
            <a:off x="9980049" y="2852936"/>
            <a:ext cx="777204" cy="154214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7"/>
          <p:cNvSpPr txBox="1">
            <a:spLocks noGrp="1"/>
          </p:cNvSpPr>
          <p:nvPr>
            <p:ph type="title"/>
          </p:nvPr>
        </p:nvSpPr>
        <p:spPr>
          <a:xfrm>
            <a:off x="594359" y="399778"/>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Food - Reference </a:t>
            </a:r>
            <a:r>
              <a:rPr lang="de-DE" dirty="0" err="1">
                <a:latin typeface="Aptos Serif" panose="02020604070405020304" pitchFamily="18" charset="0"/>
                <a:cs typeface="Aptos Serif" panose="02020604070405020304" pitchFamily="18" charset="0"/>
              </a:rPr>
              <a:t>label</a:t>
            </a:r>
            <a:endParaRPr dirty="0">
              <a:latin typeface="Aptos Serif" panose="02020604070405020304" pitchFamily="18" charset="0"/>
              <a:cs typeface="Aptos Serif" panose="02020604070405020304" pitchFamily="18" charset="0"/>
            </a:endParaRPr>
          </a:p>
        </p:txBody>
      </p:sp>
      <p:sp>
        <p:nvSpPr>
          <p:cNvPr id="504" name="Google Shape;504;p67"/>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fontScale="92500" lnSpcReduction="20000"/>
          </a:bodyPr>
          <a:lstStyle/>
          <a:p>
            <a:pPr marL="571500" lvl="0" indent="-342900" algn="l" rtl="0">
              <a:lnSpc>
                <a:spcPct val="120000"/>
              </a:lnSpc>
              <a:spcBef>
                <a:spcPts val="2200"/>
              </a:spcBef>
              <a:spcAft>
                <a:spcPts val="0"/>
              </a:spcAft>
              <a:buSzPct val="108108"/>
              <a:buFont typeface="Arial" panose="020B0604020202020204" pitchFamily="34" charset="0"/>
              <a:buChar char="•"/>
            </a:pPr>
            <a:r>
              <a:rPr lang="de-DE" dirty="0">
                <a:latin typeface="Aptos" panose="020B0004020202020204" pitchFamily="34" charset="0"/>
              </a:rPr>
              <a:t>Organic </a:t>
            </a:r>
            <a:r>
              <a:rPr lang="de-DE" dirty="0" err="1">
                <a:latin typeface="Aptos" panose="020B0004020202020204" pitchFamily="34" charset="0"/>
              </a:rPr>
              <a:t>food</a:t>
            </a:r>
            <a:r>
              <a:rPr lang="de-DE" dirty="0">
                <a:latin typeface="Aptos" panose="020B0004020202020204" pitchFamily="34" charset="0"/>
              </a:rPr>
              <a:t> </a:t>
            </a:r>
            <a:endParaRPr dirty="0">
              <a:latin typeface="Aptos" panose="020B0004020202020204" pitchFamily="34" charset="0"/>
            </a:endParaRPr>
          </a:p>
          <a:p>
            <a:pPr marL="1028700" lvl="1" indent="-342900">
              <a:lnSpc>
                <a:spcPct val="120000"/>
              </a:lnSpc>
              <a:buSzPct val="108108"/>
            </a:pPr>
            <a:r>
              <a:rPr lang="de-DE" dirty="0">
                <a:latin typeface="Aptos" panose="020B0004020202020204" pitchFamily="34" charset="0"/>
              </a:rPr>
              <a:t>EU </a:t>
            </a:r>
            <a:r>
              <a:rPr lang="de-DE" dirty="0" err="1">
                <a:latin typeface="Aptos" panose="020B0004020202020204" pitchFamily="34" charset="0"/>
              </a:rPr>
              <a:t>organic</a:t>
            </a:r>
            <a:r>
              <a:rPr lang="de-DE" dirty="0">
                <a:latin typeface="Aptos" panose="020B0004020202020204" pitchFamily="34" charset="0"/>
              </a:rPr>
              <a:t> </a:t>
            </a:r>
            <a:r>
              <a:rPr lang="de-DE" dirty="0" err="1">
                <a:latin typeface="Aptos" panose="020B0004020202020204" pitchFamily="34" charset="0"/>
              </a:rPr>
              <a:t>label</a:t>
            </a:r>
            <a:r>
              <a:rPr lang="de-DE" dirty="0">
                <a:latin typeface="Aptos" panose="020B0004020202020204" pitchFamily="34" charset="0"/>
              </a:rPr>
              <a:t> </a:t>
            </a:r>
            <a:endParaRPr dirty="0">
              <a:latin typeface="Aptos" panose="020B0004020202020204" pitchFamily="34" charset="0"/>
            </a:endParaRPr>
          </a:p>
          <a:p>
            <a:pPr marL="1028700" lvl="1" indent="-342900">
              <a:lnSpc>
                <a:spcPct val="120000"/>
              </a:lnSpc>
              <a:buSzPct val="108108"/>
            </a:pPr>
            <a:r>
              <a:rPr lang="de-DE" dirty="0">
                <a:latin typeface="Aptos" panose="020B0004020202020204" pitchFamily="34" charset="0"/>
              </a:rPr>
              <a:t>High </a:t>
            </a:r>
            <a:r>
              <a:rPr lang="de-DE" dirty="0" err="1">
                <a:latin typeface="Aptos" panose="020B0004020202020204" pitchFamily="34" charset="0"/>
              </a:rPr>
              <a:t>product</a:t>
            </a:r>
            <a:r>
              <a:rPr lang="de-DE" dirty="0">
                <a:latin typeface="Aptos" panose="020B0004020202020204" pitchFamily="34" charset="0"/>
              </a:rPr>
              <a:t> </a:t>
            </a:r>
            <a:r>
              <a:rPr lang="de-DE" dirty="0" err="1">
                <a:latin typeface="Aptos" panose="020B0004020202020204" pitchFamily="34" charset="0"/>
              </a:rPr>
              <a:t>availability</a:t>
            </a:r>
            <a:r>
              <a:rPr lang="de-DE" dirty="0">
                <a:latin typeface="Aptos" panose="020B0004020202020204" pitchFamily="34" charset="0"/>
              </a:rPr>
              <a:t> </a:t>
            </a:r>
            <a:endParaRPr dirty="0">
              <a:latin typeface="Aptos" panose="020B0004020202020204" pitchFamily="34" charset="0"/>
            </a:endParaRPr>
          </a:p>
          <a:p>
            <a:pPr marL="1028700" lvl="1" indent="-342900">
              <a:lnSpc>
                <a:spcPct val="120000"/>
              </a:lnSpc>
              <a:buSzPct val="108108"/>
            </a:pPr>
            <a:r>
              <a:rPr lang="de-DE" dirty="0">
                <a:latin typeface="Aptos" panose="020B0004020202020204" pitchFamily="34" charset="0"/>
              </a:rPr>
              <a:t>State </a:t>
            </a:r>
            <a:r>
              <a:rPr lang="de-DE" dirty="0" err="1">
                <a:latin typeface="Aptos" panose="020B0004020202020204" pitchFamily="34" charset="0"/>
              </a:rPr>
              <a:t>label</a:t>
            </a:r>
            <a:endParaRPr dirty="0">
              <a:latin typeface="Aptos" panose="020B0004020202020204" pitchFamily="34" charset="0"/>
            </a:endParaRPr>
          </a:p>
          <a:p>
            <a:pPr marL="571500" lvl="0" indent="-342900" algn="l" rtl="0">
              <a:lnSpc>
                <a:spcPct val="120000"/>
              </a:lnSpc>
              <a:spcBef>
                <a:spcPts val="2200"/>
              </a:spcBef>
              <a:spcAft>
                <a:spcPts val="0"/>
              </a:spcAft>
              <a:buSzPct val="108108"/>
              <a:buFont typeface="Arial" panose="020B0604020202020204" pitchFamily="34" charset="0"/>
              <a:buChar char="•"/>
            </a:pPr>
            <a:r>
              <a:rPr lang="de-DE" dirty="0">
                <a:latin typeface="Aptos" panose="020B0004020202020204" pitchFamily="34" charset="0"/>
              </a:rPr>
              <a:t>Fair trade </a:t>
            </a:r>
            <a:r>
              <a:rPr lang="de-DE" dirty="0" err="1">
                <a:latin typeface="Aptos" panose="020B0004020202020204" pitchFamily="34" charset="0"/>
              </a:rPr>
              <a:t>food</a:t>
            </a:r>
            <a:r>
              <a:rPr lang="de-DE" dirty="0">
                <a:latin typeface="Aptos" panose="020B0004020202020204" pitchFamily="34" charset="0"/>
              </a:rPr>
              <a:t> </a:t>
            </a:r>
            <a:endParaRPr dirty="0">
              <a:latin typeface="Aptos" panose="020B0004020202020204" pitchFamily="34" charset="0"/>
            </a:endParaRPr>
          </a:p>
          <a:p>
            <a:pPr marL="1028700" lvl="1" indent="-342900">
              <a:lnSpc>
                <a:spcPct val="120000"/>
              </a:lnSpc>
              <a:buSzPct val="108108"/>
            </a:pPr>
            <a:r>
              <a:rPr lang="de-DE" dirty="0">
                <a:latin typeface="Aptos" panose="020B0004020202020204" pitchFamily="34" charset="0"/>
              </a:rPr>
              <a:t>Fairtrade </a:t>
            </a:r>
            <a:r>
              <a:rPr lang="de-DE" dirty="0" err="1">
                <a:latin typeface="Aptos" panose="020B0004020202020204" pitchFamily="34" charset="0"/>
              </a:rPr>
              <a:t>label</a:t>
            </a:r>
            <a:r>
              <a:rPr lang="de-DE" dirty="0">
                <a:latin typeface="Aptos" panose="020B0004020202020204" pitchFamily="34" charset="0"/>
              </a:rPr>
              <a:t> </a:t>
            </a:r>
            <a:endParaRPr dirty="0">
              <a:latin typeface="Aptos" panose="020B0004020202020204" pitchFamily="34" charset="0"/>
            </a:endParaRPr>
          </a:p>
          <a:p>
            <a:pPr marL="1028700" lvl="1" indent="-342900">
              <a:lnSpc>
                <a:spcPct val="120000"/>
              </a:lnSpc>
              <a:buSzPct val="108108"/>
            </a:pPr>
            <a:r>
              <a:rPr lang="de-DE" dirty="0">
                <a:latin typeface="Aptos" panose="020B0004020202020204" pitchFamily="34" charset="0"/>
              </a:rPr>
              <a:t>High </a:t>
            </a:r>
            <a:r>
              <a:rPr lang="de-DE" dirty="0" err="1">
                <a:latin typeface="Aptos" panose="020B0004020202020204" pitchFamily="34" charset="0"/>
              </a:rPr>
              <a:t>standard</a:t>
            </a:r>
            <a:r>
              <a:rPr lang="de-DE" dirty="0">
                <a:latin typeface="Aptos" panose="020B0004020202020204" pitchFamily="34" charset="0"/>
              </a:rPr>
              <a:t> and high </a:t>
            </a:r>
            <a:r>
              <a:rPr lang="de-DE" dirty="0" err="1">
                <a:latin typeface="Aptos" panose="020B0004020202020204" pitchFamily="34" charset="0"/>
              </a:rPr>
              <a:t>profile</a:t>
            </a:r>
            <a:r>
              <a:rPr lang="de-DE" dirty="0">
                <a:latin typeface="Aptos" panose="020B0004020202020204" pitchFamily="34" charset="0"/>
              </a:rPr>
              <a:t> </a:t>
            </a:r>
            <a:endParaRPr dirty="0">
              <a:latin typeface="Aptos" panose="020B0004020202020204" pitchFamily="34" charset="0"/>
            </a:endParaRPr>
          </a:p>
          <a:p>
            <a:pPr marL="1028700" lvl="1" indent="-342900">
              <a:lnSpc>
                <a:spcPct val="120000"/>
              </a:lnSpc>
              <a:buSzPct val="108108"/>
            </a:pPr>
            <a:r>
              <a:rPr lang="de-DE" dirty="0">
                <a:latin typeface="Aptos" panose="020B0004020202020204" pitchFamily="34" charset="0"/>
              </a:rPr>
              <a:t>High </a:t>
            </a:r>
            <a:r>
              <a:rPr lang="de-DE" dirty="0" err="1">
                <a:latin typeface="Aptos" panose="020B0004020202020204" pitchFamily="34" charset="0"/>
              </a:rPr>
              <a:t>product</a:t>
            </a:r>
            <a:r>
              <a:rPr lang="de-DE" dirty="0">
                <a:latin typeface="Aptos" panose="020B0004020202020204" pitchFamily="34" charset="0"/>
              </a:rPr>
              <a:t> </a:t>
            </a:r>
            <a:r>
              <a:rPr lang="de-DE" dirty="0" err="1">
                <a:latin typeface="Aptos" panose="020B0004020202020204" pitchFamily="34" charset="0"/>
              </a:rPr>
              <a:t>availability</a:t>
            </a:r>
            <a:r>
              <a:rPr lang="de-DE" dirty="0">
                <a:latin typeface="Aptos" panose="020B0004020202020204" pitchFamily="34" charset="0"/>
              </a:rPr>
              <a:t>, </a:t>
            </a:r>
            <a:r>
              <a:rPr lang="de-DE" dirty="0" err="1">
                <a:latin typeface="Aptos" panose="020B0004020202020204" pitchFamily="34" charset="0"/>
              </a:rPr>
              <a:t>even</a:t>
            </a:r>
            <a:r>
              <a:rPr lang="de-DE" dirty="0">
                <a:latin typeface="Aptos" panose="020B0004020202020204" pitchFamily="34" charset="0"/>
              </a:rPr>
              <a:t> </a:t>
            </a:r>
            <a:r>
              <a:rPr lang="de-DE" dirty="0" err="1">
                <a:latin typeface="Aptos" panose="020B0004020202020204" pitchFamily="34" charset="0"/>
              </a:rPr>
              <a:t>for</a:t>
            </a:r>
            <a:r>
              <a:rPr lang="de-DE" dirty="0">
                <a:latin typeface="Aptos" panose="020B0004020202020204" pitchFamily="34" charset="0"/>
              </a:rPr>
              <a:t> </a:t>
            </a:r>
            <a:r>
              <a:rPr lang="de-DE" dirty="0" err="1">
                <a:latin typeface="Aptos" panose="020B0004020202020204" pitchFamily="34" charset="0"/>
              </a:rPr>
              <a:t>bulk</a:t>
            </a:r>
            <a:r>
              <a:rPr lang="de-DE" dirty="0">
                <a:latin typeface="Aptos" panose="020B0004020202020204" pitchFamily="34" charset="0"/>
              </a:rPr>
              <a:t> </a:t>
            </a:r>
            <a:r>
              <a:rPr lang="de-DE" dirty="0" err="1">
                <a:latin typeface="Aptos" panose="020B0004020202020204" pitchFamily="34" charset="0"/>
              </a:rPr>
              <a:t>consumers</a:t>
            </a:r>
            <a:endParaRPr dirty="0">
              <a:latin typeface="Aptos" panose="020B0004020202020204" pitchFamily="34" charset="0"/>
            </a:endParaRPr>
          </a:p>
        </p:txBody>
      </p:sp>
      <p:pic>
        <p:nvPicPr>
          <p:cNvPr id="505" name="Google Shape;505;p67"/>
          <p:cNvPicPr preferRelativeResize="0"/>
          <p:nvPr/>
        </p:nvPicPr>
        <p:blipFill rotWithShape="1">
          <a:blip r:embed="rId3">
            <a:alphaModFix/>
          </a:blip>
          <a:srcRect/>
          <a:stretch/>
        </p:blipFill>
        <p:spPr>
          <a:xfrm>
            <a:off x="8117214" y="4345353"/>
            <a:ext cx="1401367" cy="1645082"/>
          </a:xfrm>
          <a:prstGeom prst="rect">
            <a:avLst/>
          </a:prstGeom>
          <a:noFill/>
          <a:ln>
            <a:noFill/>
          </a:ln>
        </p:spPr>
      </p:pic>
      <p:pic>
        <p:nvPicPr>
          <p:cNvPr id="506" name="Google Shape;506;p67" descr="EU-Bio-Logo.jpg"/>
          <p:cNvPicPr preferRelativeResize="0"/>
          <p:nvPr/>
        </p:nvPicPr>
        <p:blipFill rotWithShape="1">
          <a:blip r:embed="rId4">
            <a:alphaModFix/>
          </a:blip>
          <a:srcRect/>
          <a:stretch/>
        </p:blipFill>
        <p:spPr>
          <a:xfrm>
            <a:off x="8117214" y="2289694"/>
            <a:ext cx="1794620" cy="120239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IT </a:t>
            </a:r>
            <a:r>
              <a:rPr lang="de-DE" dirty="0" err="1">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equipment</a:t>
            </a:r>
            <a:r>
              <a:rPr lang="de-DE" dirty="0">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 </a:t>
            </a:r>
            <a:r>
              <a:rPr lang="de-DE" dirty="0" err="1">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labels</a:t>
            </a:r>
            <a:endParaRPr dirty="0">
              <a:latin typeface="Aptos Serif" panose="02020604070405020304" pitchFamily="18" charset="0"/>
              <a:cs typeface="Aptos Serif" panose="02020604070405020304" pitchFamily="18" charset="0"/>
            </a:endParaRPr>
          </a:p>
        </p:txBody>
      </p:sp>
      <p:graphicFrame>
        <p:nvGraphicFramePr>
          <p:cNvPr id="512" name="Google Shape;512;p68"/>
          <p:cNvGraphicFramePr/>
          <p:nvPr>
            <p:extLst>
              <p:ext uri="{D42A27DB-BD31-4B8C-83A1-F6EECF244321}">
                <p14:modId xmlns:p14="http://schemas.microsoft.com/office/powerpoint/2010/main" val="2850142311"/>
              </p:ext>
            </p:extLst>
          </p:nvPr>
        </p:nvGraphicFramePr>
        <p:xfrm>
          <a:off x="1220721" y="2281918"/>
          <a:ext cx="10081125" cy="4534400"/>
        </p:xfrm>
        <a:graphic>
          <a:graphicData uri="http://schemas.openxmlformats.org/drawingml/2006/table">
            <a:tbl>
              <a:tblPr firstRow="1" bandRow="1">
                <a:noFill/>
                <a:tableStyleId>{CAD71708-5FC3-49D6-AE34-2200723A30A2}</a:tableStyleId>
              </a:tblPr>
              <a:tblGrid>
                <a:gridCol w="1738375">
                  <a:extLst>
                    <a:ext uri="{9D8B030D-6E8A-4147-A177-3AD203B41FA5}">
                      <a16:colId xmlns:a16="http://schemas.microsoft.com/office/drawing/2014/main" val="20000"/>
                    </a:ext>
                  </a:extLst>
                </a:gridCol>
                <a:gridCol w="8342750">
                  <a:extLst>
                    <a:ext uri="{9D8B030D-6E8A-4147-A177-3AD203B41FA5}">
                      <a16:colId xmlns:a16="http://schemas.microsoft.com/office/drawing/2014/main" val="20001"/>
                    </a:ext>
                  </a:extLst>
                </a:gridCol>
              </a:tblGrid>
              <a:tr h="917325">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de-DE" sz="1400" b="0" u="none" strike="noStrike" cap="none" dirty="0">
                          <a:solidFill>
                            <a:schemeClr val="dk1"/>
                          </a:solidFill>
                          <a:latin typeface="Aptos" panose="020B0004020202020204" pitchFamily="34" charset="0"/>
                        </a:rPr>
                        <a:t>Blue Angel </a:t>
                      </a:r>
                      <a:r>
                        <a:rPr lang="de-DE" sz="1400" b="0" u="none" strike="noStrike" cap="none" dirty="0" err="1">
                          <a:solidFill>
                            <a:schemeClr val="dk1"/>
                          </a:solidFill>
                          <a:latin typeface="Aptos" panose="020B0004020202020204" pitchFamily="34" charset="0"/>
                        </a:rPr>
                        <a:t>workplace</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computers</a:t>
                      </a:r>
                      <a:r>
                        <a:rPr lang="de-DE" sz="1400" b="0" u="none" strike="noStrike" cap="none" dirty="0">
                          <a:solidFill>
                            <a:schemeClr val="dk1"/>
                          </a:solidFill>
                          <a:latin typeface="Aptos" panose="020B0004020202020204" pitchFamily="34" charset="0"/>
                        </a:rPr>
                        <a:t> and </a:t>
                      </a:r>
                      <a:r>
                        <a:rPr lang="de-DE" sz="1400" b="0" u="none" strike="noStrike" cap="none" dirty="0" err="1">
                          <a:solidFill>
                            <a:schemeClr val="dk1"/>
                          </a:solidFill>
                          <a:latin typeface="Aptos" panose="020B0004020202020204" pitchFamily="34" charset="0"/>
                        </a:rPr>
                        <a:t>keyboards</a:t>
                      </a:r>
                      <a:endParaRPr dirty="0">
                        <a:latin typeface="Aptos" panose="020B0004020202020204" pitchFamily="34" charset="0"/>
                      </a:endParaRPr>
                    </a:p>
                    <a:p>
                      <a:pPr marL="0" marR="0" lvl="0" indent="0" algn="l" rtl="0">
                        <a:lnSpc>
                          <a:spcPct val="100000"/>
                        </a:lnSpc>
                        <a:spcBef>
                          <a:spcPts val="0"/>
                        </a:spcBef>
                        <a:spcAft>
                          <a:spcPts val="0"/>
                        </a:spcAft>
                        <a:buNone/>
                      </a:pPr>
                      <a:r>
                        <a:rPr lang="de-DE" sz="1400" b="0" u="sng" strike="noStrike" cap="none" dirty="0">
                          <a:solidFill>
                            <a:schemeClr val="dk1"/>
                          </a:solidFill>
                          <a:latin typeface="Aptos" panose="020B0004020202020204" pitchFamily="34" charset="0"/>
                          <a:hlinkClick r:id="rId3">
                            <a:extLst>
                              <a:ext uri="{A12FA001-AC4F-418D-AE19-62706E023703}">
                                <ahyp:hlinkClr xmlns:ahyp="http://schemas.microsoft.com/office/drawing/2018/hyperlinkcolor" val="tx"/>
                              </a:ext>
                            </a:extLst>
                          </a:hlinkClick>
                        </a:rPr>
                        <a:t>https://www.blauer-engel.de/en</a:t>
                      </a:r>
                      <a:r>
                        <a:rPr lang="de-DE" sz="1400" b="0" u="none" strike="noStrike" cap="none" dirty="0">
                          <a:solidFill>
                            <a:schemeClr val="dk1"/>
                          </a:solidFill>
                          <a:latin typeface="Aptos" panose="020B0004020202020204" pitchFamily="34" charset="0"/>
                        </a:rPr>
                        <a:t> </a:t>
                      </a:r>
                      <a:endParaRPr dirty="0">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de-DE" sz="1400" b="0" u="none" strike="noStrike" cap="none" dirty="0">
                          <a:solidFill>
                            <a:schemeClr val="dk1"/>
                          </a:solidFill>
                          <a:latin typeface="Aptos" panose="020B0004020202020204" pitchFamily="34" charset="0"/>
                        </a:rPr>
                        <a:t>Energy </a:t>
                      </a:r>
                      <a:r>
                        <a:rPr lang="de-DE" sz="1400" b="0" u="none" strike="noStrike" cap="none" dirty="0" err="1">
                          <a:solidFill>
                            <a:schemeClr val="dk1"/>
                          </a:solidFill>
                          <a:latin typeface="Aptos" panose="020B0004020202020204" pitchFamily="34" charset="0"/>
                        </a:rPr>
                        <a:t>consumption</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durability</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repair</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options</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for</a:t>
                      </a:r>
                      <a:r>
                        <a:rPr lang="de-DE" sz="1400" b="0" u="none" strike="noStrike" cap="none" dirty="0">
                          <a:solidFill>
                            <a:schemeClr val="dk1"/>
                          </a:solidFill>
                          <a:latin typeface="Aptos" panose="020B0004020202020204" pitchFamily="34" charset="0"/>
                        </a:rPr>
                        <a:t> at least 5 </a:t>
                      </a:r>
                      <a:r>
                        <a:rPr lang="de-DE" sz="1400" b="0" u="none" strike="noStrike" cap="none" dirty="0" err="1">
                          <a:solidFill>
                            <a:schemeClr val="dk1"/>
                          </a:solidFill>
                          <a:latin typeface="Aptos" panose="020B0004020202020204" pitchFamily="34" charset="0"/>
                        </a:rPr>
                        <a:t>years</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possibility</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of</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upgrading</a:t>
                      </a:r>
                      <a:r>
                        <a:rPr lang="de-DE" sz="1400" b="0" u="none" strike="noStrike" cap="none" dirty="0">
                          <a:solidFill>
                            <a:schemeClr val="dk1"/>
                          </a:solidFill>
                          <a:latin typeface="Aptos" panose="020B0004020202020204" pitchFamily="34" charset="0"/>
                        </a:rPr>
                        <a:t>), recycling-</a:t>
                      </a:r>
                      <a:r>
                        <a:rPr lang="de-DE" sz="1400" b="0" u="none" strike="noStrike" cap="none" dirty="0" err="1">
                          <a:solidFill>
                            <a:schemeClr val="dk1"/>
                          </a:solidFill>
                          <a:latin typeface="Aptos" panose="020B0004020202020204" pitchFamily="34" charset="0"/>
                        </a:rPr>
                        <a:t>friendly</a:t>
                      </a:r>
                      <a:r>
                        <a:rPr lang="de-DE" sz="1400" b="0" u="none" strike="noStrike" cap="none" dirty="0">
                          <a:solidFill>
                            <a:schemeClr val="dk1"/>
                          </a:solidFill>
                          <a:latin typeface="Aptos" panose="020B0004020202020204" pitchFamily="34" charset="0"/>
                        </a:rPr>
                        <a:t> design (</a:t>
                      </a:r>
                      <a:r>
                        <a:rPr lang="de-DE" sz="1400" b="0" u="none" strike="noStrike" cap="none" dirty="0" err="1">
                          <a:solidFill>
                            <a:schemeClr val="dk1"/>
                          </a:solidFill>
                          <a:latin typeface="Aptos" panose="020B0004020202020204" pitchFamily="34" charset="0"/>
                        </a:rPr>
                        <a:t>dismantling</a:t>
                      </a:r>
                      <a:r>
                        <a:rPr lang="de-DE" sz="1400" b="0" u="none" strike="noStrike" cap="none" dirty="0">
                          <a:solidFill>
                            <a:schemeClr val="dk1"/>
                          </a:solidFill>
                          <a:latin typeface="Aptos" panose="020B0004020202020204" pitchFamily="34" charset="0"/>
                        </a:rPr>
                        <a:t> possible, </a:t>
                      </a:r>
                      <a:r>
                        <a:rPr lang="de-DE" sz="1400" b="0" u="none" strike="noStrike" cap="none" dirty="0" err="1">
                          <a:solidFill>
                            <a:schemeClr val="dk1"/>
                          </a:solidFill>
                          <a:latin typeface="Aptos" panose="020B0004020202020204" pitchFamily="34" charset="0"/>
                        </a:rPr>
                        <a:t>suitable</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choice</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of</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materials</a:t>
                      </a:r>
                      <a:r>
                        <a:rPr lang="de-DE" sz="1400" b="0" u="none" strike="noStrike" cap="none" dirty="0">
                          <a:solidFill>
                            <a:schemeClr val="dk1"/>
                          </a:solidFill>
                          <a:latin typeface="Aptos" panose="020B0004020202020204" pitchFamily="34" charset="0"/>
                        </a:rPr>
                        <a:t> so </a:t>
                      </a:r>
                      <a:r>
                        <a:rPr lang="de-DE" sz="1400" b="0" u="none" strike="noStrike" cap="none" dirty="0" err="1">
                          <a:solidFill>
                            <a:schemeClr val="dk1"/>
                          </a:solidFill>
                          <a:latin typeface="Aptos" panose="020B0004020202020204" pitchFamily="34" charset="0"/>
                        </a:rPr>
                        <a:t>that</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materials</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can</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be</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recovered</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avoidance</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of</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environmentally</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harmful</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materials</a:t>
                      </a:r>
                      <a:endParaRPr sz="1400" b="0" u="none" strike="noStrike" cap="none" dirty="0">
                        <a:solidFill>
                          <a:schemeClr val="dk1"/>
                        </a:solidFill>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0"/>
                  </a:ext>
                </a:extLst>
              </a:tr>
              <a:tr h="1036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de-DE" sz="1400" u="none" strike="noStrike" cap="none" dirty="0">
                          <a:latin typeface="Aptos" panose="020B0004020202020204" pitchFamily="34" charset="0"/>
                        </a:rPr>
                        <a:t>TCO </a:t>
                      </a:r>
                      <a:r>
                        <a:rPr lang="de-DE" sz="1400" u="none" strike="noStrike" cap="none" dirty="0" err="1">
                          <a:latin typeface="Aptos" panose="020B0004020202020204" pitchFamily="34" charset="0"/>
                        </a:rPr>
                        <a:t>certified</a:t>
                      </a:r>
                      <a:endParaRPr sz="1400" u="none" strike="noStrike" cap="none" dirty="0">
                        <a:latin typeface="Aptos" panose="020B0004020202020204" pitchFamily="34" charset="0"/>
                      </a:endParaRPr>
                    </a:p>
                    <a:p>
                      <a:pPr marL="0" marR="0" lvl="0" indent="0" algn="l" rtl="0">
                        <a:lnSpc>
                          <a:spcPct val="100000"/>
                        </a:lnSpc>
                        <a:spcBef>
                          <a:spcPts val="0"/>
                        </a:spcBef>
                        <a:spcAft>
                          <a:spcPts val="0"/>
                        </a:spcAft>
                        <a:buNone/>
                      </a:pPr>
                      <a:r>
                        <a:rPr lang="de-DE" sz="1400" b="0" i="0" u="sng" strike="noStrike" cap="none" dirty="0">
                          <a:solidFill>
                            <a:schemeClr val="dk1"/>
                          </a:solidFill>
                          <a:latin typeface="Aptos" panose="020B0004020202020204" pitchFamily="34" charset="0"/>
                          <a:ea typeface="Arial"/>
                          <a:cs typeface="Arial"/>
                          <a:sym typeface="Arial"/>
                          <a:hlinkClick r:id="rId4">
                            <a:extLst>
                              <a:ext uri="{A12FA001-AC4F-418D-AE19-62706E023703}">
                                <ahyp:hlinkClr xmlns:ahyp="http://schemas.microsoft.com/office/drawing/2018/hyperlinkcolor" val="tx"/>
                              </a:ext>
                            </a:extLst>
                          </a:hlinkClick>
                        </a:rPr>
                        <a:t>https://tcocertified.com/</a:t>
                      </a:r>
                      <a:endParaRPr sz="1400" b="0" i="0" u="none" strike="noStrike" cap="none" dirty="0">
                        <a:solidFill>
                          <a:schemeClr val="dk1"/>
                        </a:solidFill>
                        <a:latin typeface="Aptos" panose="020B0004020202020204" pitchFamily="34" charset="0"/>
                        <a:ea typeface="Arial"/>
                        <a:cs typeface="Arial"/>
                        <a:sym typeface="Arial"/>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11134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de-DE" sz="1400" b="0" i="0" u="none" strike="noStrike" cap="none" dirty="0">
                          <a:solidFill>
                            <a:schemeClr val="dk1"/>
                          </a:solidFill>
                          <a:latin typeface="Aptos" panose="020B0004020202020204" pitchFamily="34" charset="0"/>
                          <a:ea typeface="Arial"/>
                          <a:cs typeface="Arial"/>
                          <a:sym typeface="Arial"/>
                        </a:rPr>
                        <a:t>Nordic </a:t>
                      </a:r>
                      <a:r>
                        <a:rPr lang="de-DE" sz="1400" b="0" i="0" u="none" strike="noStrike" cap="none" dirty="0" err="1">
                          <a:solidFill>
                            <a:schemeClr val="dk1"/>
                          </a:solidFill>
                          <a:latin typeface="Aptos" panose="020B0004020202020204" pitchFamily="34" charset="0"/>
                          <a:ea typeface="Arial"/>
                          <a:cs typeface="Arial"/>
                          <a:sym typeface="Arial"/>
                        </a:rPr>
                        <a:t>Ecolabel</a:t>
                      </a:r>
                      <a:r>
                        <a:rPr lang="de-DE" sz="1400" b="0" i="0" u="none" strike="noStrike" cap="none" dirty="0">
                          <a:solidFill>
                            <a:schemeClr val="dk1"/>
                          </a:solidFill>
                          <a:latin typeface="Aptos" panose="020B0004020202020204" pitchFamily="34" charset="0"/>
                          <a:ea typeface="Arial"/>
                          <a:cs typeface="Arial"/>
                          <a:sym typeface="Arial"/>
                        </a:rPr>
                        <a:t> - </a:t>
                      </a:r>
                      <a:r>
                        <a:rPr lang="de-DE" sz="1400" b="0" i="0" u="none" strike="noStrike" cap="none" dirty="0" err="1">
                          <a:solidFill>
                            <a:schemeClr val="dk1"/>
                          </a:solidFill>
                          <a:latin typeface="Aptos" panose="020B0004020202020204" pitchFamily="34" charset="0"/>
                          <a:ea typeface="Arial"/>
                          <a:cs typeface="Arial"/>
                          <a:sym typeface="Arial"/>
                        </a:rPr>
                        <a:t>laptops</a:t>
                      </a:r>
                      <a:r>
                        <a:rPr lang="de-DE" sz="1400" b="0" i="0" u="none" strike="noStrike" cap="none" dirty="0">
                          <a:solidFill>
                            <a:schemeClr val="dk1"/>
                          </a:solidFill>
                          <a:latin typeface="Aptos" panose="020B0004020202020204" pitchFamily="34" charset="0"/>
                          <a:ea typeface="Arial"/>
                          <a:cs typeface="Arial"/>
                          <a:sym typeface="Arial"/>
                        </a:rPr>
                        <a:t> &amp; </a:t>
                      </a:r>
                      <a:r>
                        <a:rPr lang="de-DE" sz="1400" b="0" i="0" u="none" strike="noStrike" cap="none" dirty="0" err="1">
                          <a:solidFill>
                            <a:schemeClr val="dk1"/>
                          </a:solidFill>
                          <a:latin typeface="Aptos" panose="020B0004020202020204" pitchFamily="34" charset="0"/>
                          <a:ea typeface="Arial"/>
                          <a:cs typeface="Arial"/>
                          <a:sym typeface="Arial"/>
                        </a:rPr>
                        <a:t>co.</a:t>
                      </a:r>
                      <a:br>
                        <a:rPr lang="de-DE" sz="1400" b="0" i="0" u="none" strike="noStrike" cap="none" dirty="0">
                          <a:solidFill>
                            <a:schemeClr val="dk1"/>
                          </a:solidFill>
                          <a:latin typeface="Aptos" panose="020B0004020202020204" pitchFamily="34" charset="0"/>
                          <a:ea typeface="Arial"/>
                          <a:cs typeface="Arial"/>
                          <a:sym typeface="Arial"/>
                        </a:rPr>
                      </a:br>
                      <a:r>
                        <a:rPr lang="de-DE" sz="1400" b="0" i="0" u="sng" strike="noStrike" cap="none" dirty="0">
                          <a:solidFill>
                            <a:schemeClr val="dk1"/>
                          </a:solidFill>
                          <a:latin typeface="Aptos" panose="020B0004020202020204" pitchFamily="34" charset="0"/>
                          <a:ea typeface="Arial"/>
                          <a:cs typeface="Arial"/>
                          <a:sym typeface="Arial"/>
                          <a:hlinkClick r:id="rId5">
                            <a:extLst>
                              <a:ext uri="{A12FA001-AC4F-418D-AE19-62706E023703}">
                                <ahyp:hlinkClr xmlns:ahyp="http://schemas.microsoft.com/office/drawing/2018/hyperlinkcolor" val="tx"/>
                              </a:ext>
                            </a:extLst>
                          </a:hlinkClick>
                        </a:rPr>
                        <a:t>http://www.nordic-ecolabel.org</a:t>
                      </a:r>
                      <a:r>
                        <a:rPr lang="de-DE" sz="1400" b="0" i="0" u="none" strike="noStrike" cap="none" dirty="0">
                          <a:solidFill>
                            <a:schemeClr val="dk1"/>
                          </a:solidFill>
                          <a:latin typeface="Aptos" panose="020B0004020202020204" pitchFamily="34" charset="0"/>
                          <a:ea typeface="Arial"/>
                          <a:cs typeface="Arial"/>
                          <a:sym typeface="Arial"/>
                        </a:rPr>
                        <a:t> </a:t>
                      </a:r>
                      <a:endParaRPr dirty="0">
                        <a:latin typeface="Aptos" panose="020B00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de-DE" sz="1400" b="0" i="0" u="none" strike="noStrike" cap="none" dirty="0">
                          <a:solidFill>
                            <a:schemeClr val="dk1"/>
                          </a:solidFill>
                          <a:latin typeface="Aptos" panose="020B0004020202020204" pitchFamily="34" charset="0"/>
                          <a:ea typeface="Arial"/>
                          <a:cs typeface="Arial"/>
                          <a:sym typeface="Arial"/>
                        </a:rPr>
                        <a:t>Low </a:t>
                      </a:r>
                      <a:r>
                        <a:rPr lang="de-DE" sz="1400" b="0" i="0" u="none" strike="noStrike" cap="none" dirty="0" err="1">
                          <a:solidFill>
                            <a:schemeClr val="dk1"/>
                          </a:solidFill>
                          <a:latin typeface="Aptos" panose="020B0004020202020204" pitchFamily="34" charset="0"/>
                          <a:ea typeface="Arial"/>
                          <a:cs typeface="Arial"/>
                          <a:sym typeface="Arial"/>
                        </a:rPr>
                        <a:t>energy</a:t>
                      </a:r>
                      <a:r>
                        <a:rPr lang="de-DE" sz="1400" b="0" i="0" u="none" strike="noStrike" cap="none" dirty="0">
                          <a:solidFill>
                            <a:schemeClr val="dk1"/>
                          </a:solidFill>
                          <a:latin typeface="Aptos" panose="020B0004020202020204" pitchFamily="34" charset="0"/>
                          <a:ea typeface="Arial"/>
                          <a:cs typeface="Arial"/>
                          <a:sym typeface="Arial"/>
                        </a:rPr>
                        <a:t> </a:t>
                      </a:r>
                      <a:r>
                        <a:rPr lang="de-DE" sz="1400" b="0" i="0" u="none" strike="noStrike" cap="none" dirty="0" err="1">
                          <a:solidFill>
                            <a:schemeClr val="dk1"/>
                          </a:solidFill>
                          <a:latin typeface="Aptos" panose="020B0004020202020204" pitchFamily="34" charset="0"/>
                          <a:ea typeface="Arial"/>
                          <a:cs typeface="Arial"/>
                          <a:sym typeface="Arial"/>
                        </a:rPr>
                        <a:t>consumption</a:t>
                      </a:r>
                      <a:r>
                        <a:rPr lang="de-DE" sz="1400" b="0" i="0" u="none" strike="noStrike" cap="none" dirty="0">
                          <a:solidFill>
                            <a:schemeClr val="dk1"/>
                          </a:solidFill>
                          <a:latin typeface="Aptos" panose="020B0004020202020204" pitchFamily="34" charset="0"/>
                          <a:ea typeface="Arial"/>
                          <a:cs typeface="Arial"/>
                          <a:sym typeface="Arial"/>
                        </a:rPr>
                        <a:t>, durable, </a:t>
                      </a:r>
                      <a:r>
                        <a:rPr lang="de-DE" sz="1400" b="0" i="0" u="none" strike="noStrike" cap="none" dirty="0" err="1">
                          <a:solidFill>
                            <a:schemeClr val="dk1"/>
                          </a:solidFill>
                          <a:latin typeface="Aptos" panose="020B0004020202020204" pitchFamily="34" charset="0"/>
                          <a:ea typeface="Arial"/>
                          <a:cs typeface="Arial"/>
                          <a:sym typeface="Arial"/>
                        </a:rPr>
                        <a:t>recyclable</a:t>
                      </a:r>
                      <a:r>
                        <a:rPr lang="de-DE" sz="1400" b="0" i="0" u="none" strike="noStrike" cap="none" dirty="0">
                          <a:solidFill>
                            <a:schemeClr val="dk1"/>
                          </a:solidFill>
                          <a:latin typeface="Aptos" panose="020B0004020202020204" pitchFamily="34" charset="0"/>
                          <a:ea typeface="Arial"/>
                          <a:cs typeface="Arial"/>
                          <a:sym typeface="Arial"/>
                        </a:rPr>
                        <a:t> </a:t>
                      </a:r>
                      <a:r>
                        <a:rPr lang="de-DE" sz="1400" b="0" i="0" u="none" strike="noStrike" cap="none" dirty="0" err="1">
                          <a:solidFill>
                            <a:schemeClr val="dk1"/>
                          </a:solidFill>
                          <a:latin typeface="Aptos" panose="020B0004020202020204" pitchFamily="34" charset="0"/>
                          <a:ea typeface="Arial"/>
                          <a:cs typeface="Arial"/>
                          <a:sym typeface="Arial"/>
                        </a:rPr>
                        <a:t>materials</a:t>
                      </a:r>
                      <a:r>
                        <a:rPr lang="de-DE" sz="1400" b="0" i="0" u="none" strike="noStrike" cap="none" dirty="0">
                          <a:solidFill>
                            <a:schemeClr val="dk1"/>
                          </a:solidFill>
                          <a:latin typeface="Aptos" panose="020B0004020202020204" pitchFamily="34" charset="0"/>
                          <a:ea typeface="Arial"/>
                          <a:cs typeface="Arial"/>
                          <a:sym typeface="Arial"/>
                        </a:rPr>
                        <a:t> and </a:t>
                      </a:r>
                      <a:r>
                        <a:rPr lang="de-DE" sz="1400" b="0" i="0" u="none" strike="noStrike" cap="none" dirty="0" err="1">
                          <a:solidFill>
                            <a:schemeClr val="dk1"/>
                          </a:solidFill>
                          <a:latin typeface="Aptos" panose="020B0004020202020204" pitchFamily="34" charset="0"/>
                          <a:ea typeface="Arial"/>
                          <a:cs typeface="Arial"/>
                          <a:sym typeface="Arial"/>
                        </a:rPr>
                        <a:t>the</a:t>
                      </a:r>
                      <a:r>
                        <a:rPr lang="de-DE" sz="1400" b="0" i="0" u="none" strike="noStrike" cap="none" dirty="0">
                          <a:solidFill>
                            <a:schemeClr val="dk1"/>
                          </a:solidFill>
                          <a:latin typeface="Aptos" panose="020B0004020202020204" pitchFamily="34" charset="0"/>
                          <a:ea typeface="Arial"/>
                          <a:cs typeface="Arial"/>
                          <a:sym typeface="Arial"/>
                        </a:rPr>
                        <a:t> </a:t>
                      </a:r>
                      <a:r>
                        <a:rPr lang="de-DE" sz="1400" b="0" i="0" u="none" strike="noStrike" cap="none" dirty="0" err="1">
                          <a:solidFill>
                            <a:schemeClr val="dk1"/>
                          </a:solidFill>
                          <a:latin typeface="Aptos" panose="020B0004020202020204" pitchFamily="34" charset="0"/>
                          <a:ea typeface="Arial"/>
                          <a:cs typeface="Arial"/>
                          <a:sym typeface="Arial"/>
                        </a:rPr>
                        <a:t>avoidance</a:t>
                      </a:r>
                      <a:r>
                        <a:rPr lang="de-DE" sz="1400" b="0" i="0" u="none" strike="noStrike" cap="none" dirty="0">
                          <a:solidFill>
                            <a:schemeClr val="dk1"/>
                          </a:solidFill>
                          <a:latin typeface="Aptos" panose="020B0004020202020204" pitchFamily="34" charset="0"/>
                          <a:ea typeface="Arial"/>
                          <a:cs typeface="Arial"/>
                          <a:sym typeface="Arial"/>
                        </a:rPr>
                        <a:t> </a:t>
                      </a:r>
                      <a:r>
                        <a:rPr lang="de-DE" sz="1400" b="0" i="0" u="none" strike="noStrike" cap="none" dirty="0" err="1">
                          <a:solidFill>
                            <a:schemeClr val="dk1"/>
                          </a:solidFill>
                          <a:latin typeface="Aptos" panose="020B0004020202020204" pitchFamily="34" charset="0"/>
                          <a:ea typeface="Arial"/>
                          <a:cs typeface="Arial"/>
                          <a:sym typeface="Arial"/>
                        </a:rPr>
                        <a:t>of</a:t>
                      </a:r>
                      <a:r>
                        <a:rPr lang="de-DE" sz="1400" b="0" i="0" u="none" strike="noStrike" cap="none" dirty="0">
                          <a:solidFill>
                            <a:schemeClr val="dk1"/>
                          </a:solidFill>
                          <a:latin typeface="Aptos" panose="020B0004020202020204" pitchFamily="34" charset="0"/>
                          <a:ea typeface="Arial"/>
                          <a:cs typeface="Arial"/>
                          <a:sym typeface="Arial"/>
                        </a:rPr>
                        <a:t> </a:t>
                      </a:r>
                      <a:r>
                        <a:rPr lang="de-DE" sz="1400" b="0" i="0" u="none" strike="noStrike" cap="none" dirty="0" err="1">
                          <a:solidFill>
                            <a:schemeClr val="dk1"/>
                          </a:solidFill>
                          <a:latin typeface="Aptos" panose="020B0004020202020204" pitchFamily="34" charset="0"/>
                          <a:ea typeface="Arial"/>
                          <a:cs typeface="Arial"/>
                          <a:sym typeface="Arial"/>
                        </a:rPr>
                        <a:t>hazardous</a:t>
                      </a:r>
                      <a:r>
                        <a:rPr lang="de-DE" sz="1400" b="0" i="0" u="none" strike="noStrike" cap="none" dirty="0">
                          <a:solidFill>
                            <a:schemeClr val="dk1"/>
                          </a:solidFill>
                          <a:latin typeface="Aptos" panose="020B0004020202020204" pitchFamily="34" charset="0"/>
                          <a:ea typeface="Arial"/>
                          <a:cs typeface="Arial"/>
                          <a:sym typeface="Arial"/>
                        </a:rPr>
                        <a:t>/</a:t>
                      </a:r>
                      <a:r>
                        <a:rPr lang="de-DE" sz="1400" b="0" i="0" u="none" strike="noStrike" cap="none" dirty="0" err="1">
                          <a:solidFill>
                            <a:schemeClr val="dk1"/>
                          </a:solidFill>
                          <a:latin typeface="Aptos" panose="020B0004020202020204" pitchFamily="34" charset="0"/>
                          <a:ea typeface="Arial"/>
                          <a:cs typeface="Arial"/>
                          <a:sym typeface="Arial"/>
                        </a:rPr>
                        <a:t>harmful</a:t>
                      </a:r>
                      <a:r>
                        <a:rPr lang="de-DE" sz="1400" b="0" i="0" u="none" strike="noStrike" cap="none" dirty="0">
                          <a:solidFill>
                            <a:schemeClr val="dk1"/>
                          </a:solidFill>
                          <a:latin typeface="Aptos" panose="020B0004020202020204" pitchFamily="34" charset="0"/>
                          <a:ea typeface="Arial"/>
                          <a:cs typeface="Arial"/>
                          <a:sym typeface="Arial"/>
                        </a:rPr>
                        <a:t> </a:t>
                      </a:r>
                      <a:r>
                        <a:rPr lang="de-DE" sz="1400" b="0" i="0" u="none" strike="noStrike" cap="none" dirty="0" err="1">
                          <a:solidFill>
                            <a:schemeClr val="dk1"/>
                          </a:solidFill>
                          <a:latin typeface="Aptos" panose="020B0004020202020204" pitchFamily="34" charset="0"/>
                          <a:ea typeface="Arial"/>
                          <a:cs typeface="Arial"/>
                          <a:sym typeface="Arial"/>
                        </a:rPr>
                        <a:t>materials</a:t>
                      </a:r>
                      <a:endParaRPr sz="1400" b="0" i="0" u="none" strike="noStrike" cap="none" dirty="0">
                        <a:solidFill>
                          <a:schemeClr val="dk1"/>
                        </a:solidFill>
                        <a:latin typeface="Aptos" panose="020B0004020202020204" pitchFamily="34" charset="0"/>
                        <a:ea typeface="Arial"/>
                        <a:cs typeface="Arial"/>
                        <a:sym typeface="Arial"/>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1225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de-DE" sz="1400" b="0" i="0" u="none" strike="noStrike" cap="none" dirty="0">
                          <a:solidFill>
                            <a:schemeClr val="dk1"/>
                          </a:solidFill>
                          <a:latin typeface="Aptos" panose="020B0004020202020204" pitchFamily="34" charset="0"/>
                          <a:ea typeface="Arial"/>
                          <a:cs typeface="Arial"/>
                          <a:sym typeface="Arial"/>
                        </a:rPr>
                        <a:t>EPEAT </a:t>
                      </a:r>
                      <a:endParaRPr dirty="0">
                        <a:latin typeface="Aptos" panose="020B00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de-DE" sz="1400" b="0" i="0" u="sng" strike="noStrike" cap="none" dirty="0">
                          <a:solidFill>
                            <a:schemeClr val="dk1"/>
                          </a:solidFill>
                          <a:latin typeface="Aptos" panose="020B0004020202020204" pitchFamily="34" charset="0"/>
                          <a:ea typeface="Arial"/>
                          <a:cs typeface="Arial"/>
                          <a:sym typeface="Arial"/>
                          <a:hlinkClick r:id="rId6">
                            <a:extLst>
                              <a:ext uri="{A12FA001-AC4F-418D-AE19-62706E023703}">
                                <ahyp:hlinkClr xmlns:ahyp="http://schemas.microsoft.com/office/drawing/2018/hyperlinkcolor" val="tx"/>
                              </a:ext>
                            </a:extLst>
                          </a:hlinkClick>
                        </a:rPr>
                        <a:t>http://www.epeat.net</a:t>
                      </a:r>
                      <a:r>
                        <a:rPr lang="de-DE" sz="1400" b="0" i="0" u="none" strike="noStrike" cap="none" dirty="0">
                          <a:solidFill>
                            <a:schemeClr val="dk1"/>
                          </a:solidFill>
                          <a:latin typeface="Aptos" panose="020B0004020202020204" pitchFamily="34" charset="0"/>
                          <a:ea typeface="Arial"/>
                          <a:cs typeface="Arial"/>
                          <a:sym typeface="Arial"/>
                        </a:rPr>
                        <a:t> </a:t>
                      </a:r>
                      <a:endParaRPr dirty="0">
                        <a:latin typeface="Aptos" panose="020B00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de-DE" sz="1400" b="0" i="0" u="none" strike="noStrike" cap="none" dirty="0">
                          <a:solidFill>
                            <a:schemeClr val="dk1"/>
                          </a:solidFill>
                          <a:latin typeface="Aptos" panose="020B0004020202020204" pitchFamily="34" charset="0"/>
                          <a:ea typeface="Arial"/>
                          <a:cs typeface="Arial"/>
                          <a:sym typeface="Arial"/>
                        </a:rPr>
                        <a:t>Low power </a:t>
                      </a:r>
                      <a:r>
                        <a:rPr lang="de-DE" sz="1400" b="0" i="0" u="none" strike="noStrike" cap="none" dirty="0" err="1">
                          <a:solidFill>
                            <a:schemeClr val="dk1"/>
                          </a:solidFill>
                          <a:latin typeface="Aptos" panose="020B0004020202020204" pitchFamily="34" charset="0"/>
                          <a:ea typeface="Arial"/>
                          <a:cs typeface="Arial"/>
                          <a:sym typeface="Arial"/>
                        </a:rPr>
                        <a:t>consumption</a:t>
                      </a:r>
                      <a:r>
                        <a:rPr lang="de-DE" sz="1400" b="0" i="0" u="none" strike="noStrike" cap="none" dirty="0">
                          <a:solidFill>
                            <a:schemeClr val="dk1"/>
                          </a:solidFill>
                          <a:latin typeface="Aptos" panose="020B0004020202020204" pitchFamily="34" charset="0"/>
                          <a:ea typeface="Arial"/>
                          <a:cs typeface="Arial"/>
                          <a:sym typeface="Arial"/>
                        </a:rPr>
                        <a:t>, </a:t>
                      </a:r>
                      <a:r>
                        <a:rPr lang="de-DE" sz="1400" b="0" i="0" u="none" strike="noStrike" cap="none" dirty="0" err="1">
                          <a:solidFill>
                            <a:schemeClr val="dk1"/>
                          </a:solidFill>
                          <a:latin typeface="Aptos" panose="020B0004020202020204" pitchFamily="34" charset="0"/>
                          <a:ea typeface="Arial"/>
                          <a:cs typeface="Arial"/>
                          <a:sym typeface="Arial"/>
                        </a:rPr>
                        <a:t>durability</a:t>
                      </a:r>
                      <a:r>
                        <a:rPr lang="de-DE" sz="1400" b="0" i="0" u="none" strike="noStrike" cap="none" dirty="0">
                          <a:solidFill>
                            <a:schemeClr val="dk1"/>
                          </a:solidFill>
                          <a:latin typeface="Aptos" panose="020B0004020202020204" pitchFamily="34" charset="0"/>
                          <a:ea typeface="Arial"/>
                          <a:cs typeface="Arial"/>
                          <a:sym typeface="Arial"/>
                        </a:rPr>
                        <a:t>, social </a:t>
                      </a:r>
                      <a:r>
                        <a:rPr lang="de-DE" sz="1400" b="0" i="0" u="none" strike="noStrike" cap="none" dirty="0" err="1">
                          <a:solidFill>
                            <a:schemeClr val="dk1"/>
                          </a:solidFill>
                          <a:latin typeface="Aptos" panose="020B0004020202020204" pitchFamily="34" charset="0"/>
                          <a:ea typeface="Arial"/>
                          <a:cs typeface="Arial"/>
                          <a:sym typeface="Arial"/>
                        </a:rPr>
                        <a:t>criteria</a:t>
                      </a:r>
                      <a:r>
                        <a:rPr lang="de-DE" sz="1400" b="0" i="0" u="none" strike="noStrike" cap="none" dirty="0">
                          <a:solidFill>
                            <a:schemeClr val="dk1"/>
                          </a:solidFill>
                          <a:latin typeface="Aptos" panose="020B0004020202020204" pitchFamily="34" charset="0"/>
                          <a:ea typeface="Arial"/>
                          <a:cs typeface="Arial"/>
                          <a:sym typeface="Arial"/>
                        </a:rPr>
                        <a:t>, 3-stage </a:t>
                      </a:r>
                      <a:r>
                        <a:rPr lang="de-DE" sz="1400" b="0" i="0" u="none" strike="noStrike" cap="none" dirty="0" err="1">
                          <a:solidFill>
                            <a:schemeClr val="dk1"/>
                          </a:solidFill>
                          <a:latin typeface="Aptos" panose="020B0004020202020204" pitchFamily="34" charset="0"/>
                          <a:ea typeface="Arial"/>
                          <a:cs typeface="Arial"/>
                          <a:sym typeface="Arial"/>
                        </a:rPr>
                        <a:t>bronze</a:t>
                      </a:r>
                      <a:r>
                        <a:rPr lang="de-DE" sz="1400" b="0" i="0" u="none" strike="noStrike" cap="none" dirty="0">
                          <a:solidFill>
                            <a:schemeClr val="dk1"/>
                          </a:solidFill>
                          <a:latin typeface="Aptos" panose="020B0004020202020204" pitchFamily="34" charset="0"/>
                          <a:ea typeface="Arial"/>
                          <a:cs typeface="Arial"/>
                          <a:sym typeface="Arial"/>
                        </a:rPr>
                        <a:t>, </a:t>
                      </a:r>
                      <a:r>
                        <a:rPr lang="de-DE" sz="1400" b="0" i="0" u="none" strike="noStrike" cap="none" dirty="0" err="1">
                          <a:solidFill>
                            <a:schemeClr val="dk1"/>
                          </a:solidFill>
                          <a:latin typeface="Aptos" panose="020B0004020202020204" pitchFamily="34" charset="0"/>
                          <a:ea typeface="Arial"/>
                          <a:cs typeface="Arial"/>
                          <a:sym typeface="Arial"/>
                        </a:rPr>
                        <a:t>silver</a:t>
                      </a:r>
                      <a:r>
                        <a:rPr lang="de-DE" sz="1400" b="0" i="0" u="none" strike="noStrike" cap="none" dirty="0">
                          <a:solidFill>
                            <a:schemeClr val="dk1"/>
                          </a:solidFill>
                          <a:latin typeface="Aptos" panose="020B0004020202020204" pitchFamily="34" charset="0"/>
                          <a:ea typeface="Arial"/>
                          <a:cs typeface="Arial"/>
                          <a:sym typeface="Arial"/>
                        </a:rPr>
                        <a:t>, </a:t>
                      </a:r>
                      <a:r>
                        <a:rPr lang="de-DE" sz="1400" b="0" i="0" u="none" strike="noStrike" cap="none" dirty="0" err="1">
                          <a:solidFill>
                            <a:schemeClr val="dk1"/>
                          </a:solidFill>
                          <a:latin typeface="Aptos" panose="020B0004020202020204" pitchFamily="34" charset="0"/>
                          <a:ea typeface="Arial"/>
                          <a:cs typeface="Arial"/>
                          <a:sym typeface="Arial"/>
                        </a:rPr>
                        <a:t>gold</a:t>
                      </a:r>
                      <a:endParaRPr sz="1400" b="0" i="0" u="none" strike="noStrike" cap="none" dirty="0">
                        <a:solidFill>
                          <a:schemeClr val="dk1"/>
                        </a:solidFill>
                        <a:latin typeface="Aptos" panose="020B0004020202020204" pitchFamily="34" charset="0"/>
                        <a:ea typeface="Arial"/>
                        <a:cs typeface="Arial"/>
                        <a:sym typeface="Arial"/>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513" name="Google Shape;513;p68"/>
          <p:cNvPicPr preferRelativeResize="0"/>
          <p:nvPr/>
        </p:nvPicPr>
        <p:blipFill rotWithShape="1">
          <a:blip r:embed="rId7">
            <a:alphaModFix/>
          </a:blip>
          <a:srcRect l="19535" r="19535"/>
          <a:stretch/>
        </p:blipFill>
        <p:spPr>
          <a:xfrm>
            <a:off x="1572548" y="2281918"/>
            <a:ext cx="1122153" cy="879770"/>
          </a:xfrm>
          <a:prstGeom prst="rect">
            <a:avLst/>
          </a:prstGeom>
          <a:noFill/>
          <a:ln>
            <a:noFill/>
          </a:ln>
        </p:spPr>
      </p:pic>
      <p:pic>
        <p:nvPicPr>
          <p:cNvPr id="514" name="Google Shape;514;p68"/>
          <p:cNvPicPr preferRelativeResize="0"/>
          <p:nvPr/>
        </p:nvPicPr>
        <p:blipFill rotWithShape="1">
          <a:blip r:embed="rId8">
            <a:alphaModFix/>
          </a:blip>
          <a:srcRect/>
          <a:stretch/>
        </p:blipFill>
        <p:spPr>
          <a:xfrm>
            <a:off x="1429427" y="3511039"/>
            <a:ext cx="1224136" cy="762637"/>
          </a:xfrm>
          <a:prstGeom prst="rect">
            <a:avLst/>
          </a:prstGeom>
          <a:noFill/>
          <a:ln>
            <a:noFill/>
          </a:ln>
        </p:spPr>
      </p:pic>
      <p:pic>
        <p:nvPicPr>
          <p:cNvPr id="515" name="Google Shape;515;p68"/>
          <p:cNvPicPr preferRelativeResize="0"/>
          <p:nvPr/>
        </p:nvPicPr>
        <p:blipFill rotWithShape="1">
          <a:blip r:embed="rId9">
            <a:alphaModFix/>
          </a:blip>
          <a:srcRect/>
          <a:stretch/>
        </p:blipFill>
        <p:spPr>
          <a:xfrm>
            <a:off x="1490914" y="5612502"/>
            <a:ext cx="1203787" cy="1203787"/>
          </a:xfrm>
          <a:prstGeom prst="rect">
            <a:avLst/>
          </a:prstGeom>
          <a:noFill/>
          <a:ln>
            <a:noFill/>
          </a:ln>
        </p:spPr>
      </p:pic>
      <p:pic>
        <p:nvPicPr>
          <p:cNvPr id="516" name="Google Shape;516;p68"/>
          <p:cNvPicPr preferRelativeResize="0"/>
          <p:nvPr/>
        </p:nvPicPr>
        <p:blipFill rotWithShape="1">
          <a:blip r:embed="rId10">
            <a:alphaModFix/>
          </a:blip>
          <a:srcRect/>
          <a:stretch/>
        </p:blipFill>
        <p:spPr>
          <a:xfrm>
            <a:off x="1522522" y="4595813"/>
            <a:ext cx="1037946" cy="88939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9"/>
          <p:cNvSpPr txBox="1">
            <a:spLocks noGrp="1"/>
          </p:cNvSpPr>
          <p:nvPr>
            <p:ph type="title"/>
          </p:nvPr>
        </p:nvSpPr>
        <p:spPr>
          <a:xfrm>
            <a:off x="594359" y="357737"/>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IT </a:t>
            </a:r>
            <a:r>
              <a:rPr lang="de-DE" dirty="0" err="1">
                <a:latin typeface="Aptos Serif" panose="02020604070405020304" pitchFamily="18" charset="0"/>
                <a:cs typeface="Aptos Serif" panose="02020604070405020304" pitchFamily="18" charset="0"/>
              </a:rPr>
              <a:t>equipment</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reference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label</a:t>
            </a:r>
            <a:r>
              <a:rPr lang="de-DE" dirty="0">
                <a:latin typeface="Aptos Serif" panose="02020604070405020304" pitchFamily="18" charset="0"/>
                <a:cs typeface="Aptos Serif" panose="02020604070405020304" pitchFamily="18" charset="0"/>
              </a:rPr>
              <a:t> - TCO </a:t>
            </a:r>
            <a:r>
              <a:rPr lang="de-DE" dirty="0" err="1">
                <a:latin typeface="Aptos Serif" panose="02020604070405020304" pitchFamily="18" charset="0"/>
                <a:cs typeface="Aptos Serif" panose="02020604070405020304" pitchFamily="18" charset="0"/>
              </a:rPr>
              <a:t>certified</a:t>
            </a:r>
            <a:endParaRPr dirty="0">
              <a:latin typeface="Aptos Serif" panose="02020604070405020304" pitchFamily="18" charset="0"/>
              <a:cs typeface="Aptos Serif" panose="02020604070405020304" pitchFamily="18" charset="0"/>
            </a:endParaRPr>
          </a:p>
        </p:txBody>
      </p:sp>
      <p:sp>
        <p:nvSpPr>
          <p:cNvPr id="522" name="Google Shape;522;p69"/>
          <p:cNvSpPr txBox="1">
            <a:spLocks noGrp="1"/>
          </p:cNvSpPr>
          <p:nvPr>
            <p:ph type="body" idx="1"/>
          </p:nvPr>
        </p:nvSpPr>
        <p:spPr>
          <a:xfrm>
            <a:off x="594359" y="2281918"/>
            <a:ext cx="7525513" cy="3708517"/>
          </a:xfrm>
          <a:prstGeom prst="rect">
            <a:avLst/>
          </a:prstGeom>
          <a:noFill/>
          <a:ln>
            <a:noFill/>
          </a:ln>
        </p:spPr>
        <p:txBody>
          <a:bodyPr spcFirstLastPara="1" wrap="square" lIns="0" tIns="228600" rIns="0" bIns="0" anchor="t" anchorCtr="0">
            <a:normAutofit fontScale="92500" lnSpcReduction="20000"/>
          </a:bodyPr>
          <a:lstStyle/>
          <a:p>
            <a:pPr marL="571500" lvl="0" indent="-342900" algn="l" rtl="0">
              <a:lnSpc>
                <a:spcPct val="120000"/>
              </a:lnSpc>
              <a:spcBef>
                <a:spcPts val="2200"/>
              </a:spcBef>
              <a:spcAft>
                <a:spcPts val="0"/>
              </a:spcAft>
              <a:buSzPct val="129032"/>
              <a:buFont typeface="Arial" panose="020B0604020202020204" pitchFamily="34" charset="0"/>
              <a:buChar char="•"/>
            </a:pPr>
            <a:r>
              <a:rPr lang="de-DE" b="0" dirty="0">
                <a:solidFill>
                  <a:schemeClr val="tx1">
                    <a:lumMod val="75000"/>
                    <a:lumOff val="25000"/>
                  </a:schemeClr>
                </a:solidFill>
                <a:latin typeface="Aptos" panose="020B0004020202020204" pitchFamily="34" charset="0"/>
              </a:rPr>
              <a:t>IT </a:t>
            </a:r>
            <a:r>
              <a:rPr lang="de-DE" b="0" dirty="0" err="1">
                <a:solidFill>
                  <a:schemeClr val="tx1">
                    <a:lumMod val="75000"/>
                    <a:lumOff val="25000"/>
                  </a:schemeClr>
                </a:solidFill>
                <a:latin typeface="Aptos" panose="020B0004020202020204" pitchFamily="34" charset="0"/>
              </a:rPr>
              <a:t>quality</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mark</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pioneer</a:t>
            </a:r>
            <a:r>
              <a:rPr lang="de-DE" b="0" dirty="0">
                <a:solidFill>
                  <a:schemeClr val="tx1">
                    <a:lumMod val="75000"/>
                    <a:lumOff val="25000"/>
                  </a:schemeClr>
                </a:solidFill>
                <a:latin typeface="Aptos" panose="020B0004020202020204" pitchFamily="34" charset="0"/>
              </a:rPr>
              <a:t> in </a:t>
            </a:r>
            <a:r>
              <a:rPr lang="de-DE" b="0" dirty="0" err="1">
                <a:solidFill>
                  <a:schemeClr val="tx1">
                    <a:lumMod val="75000"/>
                    <a:lumOff val="25000"/>
                  </a:schemeClr>
                </a:solidFill>
                <a:latin typeface="Aptos" panose="020B0004020202020204" pitchFamily="34" charset="0"/>
              </a:rPr>
              <a:t>terms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of</a:t>
            </a:r>
            <a:r>
              <a:rPr lang="de-DE" b="0" dirty="0">
                <a:solidFill>
                  <a:schemeClr val="tx1">
                    <a:lumMod val="75000"/>
                    <a:lumOff val="25000"/>
                  </a:schemeClr>
                </a:solidFill>
                <a:latin typeface="Aptos" panose="020B0004020202020204" pitchFamily="34" charset="0"/>
              </a:rPr>
              <a:t> social </a:t>
            </a:r>
            <a:r>
              <a:rPr lang="de-DE" b="0" dirty="0" err="1">
                <a:solidFill>
                  <a:schemeClr val="tx1">
                    <a:lumMod val="75000"/>
                    <a:lumOff val="25000"/>
                  </a:schemeClr>
                </a:solidFill>
                <a:latin typeface="Aptos" panose="020B0004020202020204" pitchFamily="34" charset="0"/>
              </a:rPr>
              <a:t>criteria</a:t>
            </a:r>
            <a:endParaRPr b="0" dirty="0">
              <a:solidFill>
                <a:schemeClr val="tx1">
                  <a:lumMod val="75000"/>
                  <a:lumOff val="25000"/>
                </a:schemeClr>
              </a:solidFill>
              <a:latin typeface="Aptos" panose="020B0004020202020204" pitchFamily="34" charset="0"/>
            </a:endParaRPr>
          </a:p>
          <a:p>
            <a:pPr marL="571500" lvl="0" indent="-342900" algn="l" rtl="0">
              <a:lnSpc>
                <a:spcPct val="120000"/>
              </a:lnSpc>
              <a:spcBef>
                <a:spcPts val="2200"/>
              </a:spcBef>
              <a:spcAft>
                <a:spcPts val="0"/>
              </a:spcAft>
              <a:buSzPct val="129032"/>
              <a:buFont typeface="Arial" panose="020B0604020202020204" pitchFamily="34" charset="0"/>
              <a:buChar char="•"/>
            </a:pPr>
            <a:r>
              <a:rPr lang="de-DE" b="0" dirty="0" err="1">
                <a:solidFill>
                  <a:schemeClr val="tx1">
                    <a:lumMod val="75000"/>
                    <a:lumOff val="25000"/>
                  </a:schemeClr>
                </a:solidFill>
                <a:latin typeface="Aptos" panose="020B0004020202020204" pitchFamily="34" charset="0"/>
              </a:rPr>
              <a:t>Responsibility</a:t>
            </a:r>
            <a:r>
              <a:rPr lang="de-DE" b="0" dirty="0">
                <a:solidFill>
                  <a:schemeClr val="tx1">
                    <a:lumMod val="75000"/>
                    <a:lumOff val="25000"/>
                  </a:schemeClr>
                </a:solidFill>
                <a:latin typeface="Aptos" panose="020B0004020202020204" pitchFamily="34" charset="0"/>
              </a:rPr>
              <a:t> and </a:t>
            </a:r>
            <a:r>
              <a:rPr lang="de-DE" b="0" dirty="0" err="1">
                <a:solidFill>
                  <a:schemeClr val="tx1">
                    <a:lumMod val="75000"/>
                    <a:lumOff val="25000"/>
                  </a:schemeClr>
                </a:solidFill>
                <a:latin typeface="Aptos" panose="020B0004020202020204" pitchFamily="34" charset="0"/>
              </a:rPr>
              <a:t>transparency</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along</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entire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supply</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chain</a:t>
            </a:r>
            <a:endParaRPr b="0" dirty="0">
              <a:solidFill>
                <a:schemeClr val="tx1">
                  <a:lumMod val="75000"/>
                  <a:lumOff val="25000"/>
                </a:schemeClr>
              </a:solidFill>
              <a:latin typeface="Aptos" panose="020B0004020202020204" pitchFamily="34" charset="0"/>
            </a:endParaRPr>
          </a:p>
          <a:p>
            <a:pPr marL="571500" lvl="0" indent="-342900" algn="l" rtl="0">
              <a:lnSpc>
                <a:spcPct val="120000"/>
              </a:lnSpc>
              <a:spcBef>
                <a:spcPts val="2200"/>
              </a:spcBef>
              <a:spcAft>
                <a:spcPts val="0"/>
              </a:spcAft>
              <a:buSzPct val="129032"/>
              <a:buFont typeface="Arial" panose="020B0604020202020204" pitchFamily="34" charset="0"/>
              <a:buChar char="•"/>
            </a:pPr>
            <a:r>
              <a:rPr lang="de-DE" b="0" dirty="0">
                <a:solidFill>
                  <a:schemeClr val="tx1">
                    <a:lumMod val="75000"/>
                    <a:lumOff val="25000"/>
                  </a:schemeClr>
                </a:solidFill>
                <a:latin typeface="Aptos" panose="020B0004020202020204" pitchFamily="34" charset="0"/>
              </a:rPr>
              <a:t>Origin and </a:t>
            </a:r>
            <a:r>
              <a:rPr lang="de-DE" b="0" dirty="0" err="1">
                <a:solidFill>
                  <a:schemeClr val="tx1">
                    <a:lumMod val="75000"/>
                    <a:lumOff val="25000"/>
                  </a:schemeClr>
                </a:solidFill>
                <a:latin typeface="Aptos" panose="020B0004020202020204" pitchFamily="34" charset="0"/>
              </a:rPr>
              <a:t>degradation</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conditions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of</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conflict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raw</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materials</a:t>
            </a:r>
            <a:r>
              <a:rPr lang="de-DE" b="0" dirty="0">
                <a:solidFill>
                  <a:schemeClr val="tx1">
                    <a:lumMod val="75000"/>
                    <a:lumOff val="25000"/>
                  </a:schemeClr>
                </a:solidFill>
                <a:latin typeface="Aptos" panose="020B0004020202020204" pitchFamily="34" charset="0"/>
              </a:rPr>
              <a:t> and </a:t>
            </a:r>
            <a:r>
              <a:rPr lang="de-DE" b="0" dirty="0" err="1">
                <a:solidFill>
                  <a:schemeClr val="tx1">
                    <a:lumMod val="75000"/>
                    <a:lumOff val="25000"/>
                  </a:schemeClr>
                </a:solidFill>
                <a:latin typeface="Aptos" panose="020B0004020202020204" pitchFamily="34" charset="0"/>
              </a:rPr>
              <a:t>compliance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with</a:t>
            </a:r>
            <a:r>
              <a:rPr lang="de-DE" b="0" dirty="0">
                <a:solidFill>
                  <a:schemeClr val="tx1">
                    <a:lumMod val="75000"/>
                    <a:lumOff val="25000"/>
                  </a:schemeClr>
                </a:solidFill>
                <a:latin typeface="Aptos" panose="020B0004020202020204" pitchFamily="34" charset="0"/>
              </a:rPr>
              <a:t> social </a:t>
            </a:r>
            <a:r>
              <a:rPr lang="de-DE" b="0" dirty="0" err="1">
                <a:solidFill>
                  <a:schemeClr val="tx1">
                    <a:lumMod val="75000"/>
                    <a:lumOff val="25000"/>
                  </a:schemeClr>
                </a:solidFill>
                <a:latin typeface="Aptos" panose="020B0004020202020204" pitchFamily="34" charset="0"/>
              </a:rPr>
              <a:t>standards</a:t>
            </a:r>
            <a:r>
              <a:rPr lang="de-DE" b="0" dirty="0">
                <a:solidFill>
                  <a:schemeClr val="tx1">
                    <a:lumMod val="75000"/>
                    <a:lumOff val="25000"/>
                  </a:schemeClr>
                </a:solidFill>
                <a:latin typeface="Aptos" panose="020B0004020202020204" pitchFamily="34" charset="0"/>
              </a:rPr>
              <a:t> in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final </a:t>
            </a:r>
            <a:r>
              <a:rPr lang="de-DE" b="0" dirty="0" err="1">
                <a:solidFill>
                  <a:schemeClr val="tx1">
                    <a:lumMod val="75000"/>
                    <a:lumOff val="25000"/>
                  </a:schemeClr>
                </a:solidFill>
                <a:latin typeface="Aptos" panose="020B0004020202020204" pitchFamily="34" charset="0"/>
              </a:rPr>
              <a:t>assembly</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of</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devices</a:t>
            </a:r>
            <a:r>
              <a:rPr lang="de-DE" b="0" dirty="0">
                <a:solidFill>
                  <a:schemeClr val="tx1">
                    <a:lumMod val="75000"/>
                    <a:lumOff val="25000"/>
                  </a:schemeClr>
                </a:solidFill>
                <a:latin typeface="Aptos" panose="020B0004020202020204" pitchFamily="34" charset="0"/>
              </a:rPr>
              <a:t> </a:t>
            </a:r>
            <a:endParaRPr b="0" dirty="0">
              <a:solidFill>
                <a:schemeClr val="tx1">
                  <a:lumMod val="75000"/>
                  <a:lumOff val="25000"/>
                </a:schemeClr>
              </a:solidFill>
              <a:latin typeface="Aptos" panose="020B0004020202020204" pitchFamily="34" charset="0"/>
            </a:endParaRPr>
          </a:p>
          <a:p>
            <a:pPr marL="571500" lvl="0" indent="-342900" algn="l" rtl="0">
              <a:lnSpc>
                <a:spcPct val="120000"/>
              </a:lnSpc>
              <a:spcBef>
                <a:spcPts val="2200"/>
              </a:spcBef>
              <a:spcAft>
                <a:spcPts val="0"/>
              </a:spcAft>
              <a:buSzPct val="129032"/>
              <a:buFont typeface="Arial" panose="020B0604020202020204" pitchFamily="34" charset="0"/>
              <a:buChar char="•"/>
            </a:pPr>
            <a:r>
              <a:rPr lang="de-DE" b="0" dirty="0">
                <a:solidFill>
                  <a:schemeClr val="tx1">
                    <a:lumMod val="75000"/>
                    <a:lumOff val="25000"/>
                  </a:schemeClr>
                </a:solidFill>
                <a:latin typeface="Aptos" panose="020B0004020202020204" pitchFamily="34" charset="0"/>
              </a:rPr>
              <a:t>Ecology: </a:t>
            </a:r>
            <a:r>
              <a:rPr lang="de-DE" b="0" dirty="0" err="1">
                <a:solidFill>
                  <a:schemeClr val="tx1">
                    <a:lumMod val="75000"/>
                    <a:lumOff val="25000"/>
                  </a:schemeClr>
                </a:solidFill>
                <a:latin typeface="Aptos" panose="020B0004020202020204" pitchFamily="34" charset="0"/>
              </a:rPr>
              <a:t>durability</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upgradability</a:t>
            </a:r>
            <a:r>
              <a:rPr lang="de-DE" b="0" dirty="0">
                <a:solidFill>
                  <a:schemeClr val="tx1">
                    <a:lumMod val="75000"/>
                    <a:lumOff val="25000"/>
                  </a:schemeClr>
                </a:solidFill>
                <a:latin typeface="Aptos" panose="020B0004020202020204" pitchFamily="34" charset="0"/>
              </a:rPr>
              <a:t> and </a:t>
            </a:r>
            <a:r>
              <a:rPr lang="de-DE" b="0" dirty="0" err="1">
                <a:solidFill>
                  <a:schemeClr val="tx1">
                    <a:lumMod val="75000"/>
                    <a:lumOff val="25000"/>
                  </a:schemeClr>
                </a:solidFill>
                <a:latin typeface="Aptos" panose="020B0004020202020204" pitchFamily="34" charset="0"/>
              </a:rPr>
              <a:t>recyclable</a:t>
            </a:r>
            <a:r>
              <a:rPr lang="de-DE" b="0" dirty="0">
                <a:solidFill>
                  <a:schemeClr val="tx1">
                    <a:lumMod val="75000"/>
                    <a:lumOff val="25000"/>
                  </a:schemeClr>
                </a:solidFill>
                <a:latin typeface="Aptos" panose="020B0004020202020204" pitchFamily="34" charset="0"/>
              </a:rPr>
              <a:t> design</a:t>
            </a:r>
            <a:endParaRPr b="0" dirty="0">
              <a:solidFill>
                <a:schemeClr val="tx1">
                  <a:lumMod val="75000"/>
                  <a:lumOff val="25000"/>
                </a:schemeClr>
              </a:solidFill>
              <a:latin typeface="Aptos" panose="020B0004020202020204" pitchFamily="34" charset="0"/>
            </a:endParaRPr>
          </a:p>
        </p:txBody>
      </p:sp>
      <p:pic>
        <p:nvPicPr>
          <p:cNvPr id="523" name="Google Shape;523;p69"/>
          <p:cNvPicPr preferRelativeResize="0"/>
          <p:nvPr/>
        </p:nvPicPr>
        <p:blipFill rotWithShape="1">
          <a:blip r:embed="rId3">
            <a:alphaModFix/>
          </a:blip>
          <a:srcRect/>
          <a:stretch/>
        </p:blipFill>
        <p:spPr>
          <a:xfrm>
            <a:off x="8491109" y="2439384"/>
            <a:ext cx="2894112" cy="180303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0"/>
          <p:cNvSpPr txBox="1">
            <a:spLocks noGrp="1"/>
          </p:cNvSpPr>
          <p:nvPr>
            <p:ph type="title"/>
          </p:nvPr>
        </p:nvSpPr>
        <p:spPr>
          <a:xfrm>
            <a:off x="604870" y="434734"/>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Product </a:t>
            </a:r>
            <a:r>
              <a:rPr lang="de-DE" dirty="0" err="1">
                <a:latin typeface="Aptos Serif" panose="02020604070405020304" pitchFamily="18" charset="0"/>
                <a:cs typeface="Aptos Serif" panose="02020604070405020304" pitchFamily="18" charset="0"/>
              </a:rPr>
              <a:t>labels</a:t>
            </a:r>
            <a:r>
              <a:rPr lang="de-DE" dirty="0">
                <a:latin typeface="Aptos Serif" panose="02020604070405020304" pitchFamily="18" charset="0"/>
                <a:cs typeface="Aptos Serif" panose="02020604070405020304" pitchFamily="18" charset="0"/>
              </a:rPr>
              <a:t> textiles</a:t>
            </a:r>
            <a:endParaRPr dirty="0">
              <a:latin typeface="Aptos Serif" panose="02020604070405020304" pitchFamily="18" charset="0"/>
              <a:cs typeface="Aptos Serif" panose="02020604070405020304" pitchFamily="18" charset="0"/>
            </a:endParaRPr>
          </a:p>
        </p:txBody>
      </p:sp>
      <p:graphicFrame>
        <p:nvGraphicFramePr>
          <p:cNvPr id="529" name="Google Shape;529;p70"/>
          <p:cNvGraphicFramePr/>
          <p:nvPr>
            <p:extLst>
              <p:ext uri="{D42A27DB-BD31-4B8C-83A1-F6EECF244321}">
                <p14:modId xmlns:p14="http://schemas.microsoft.com/office/powerpoint/2010/main" val="1781602439"/>
              </p:ext>
            </p:extLst>
          </p:nvPr>
        </p:nvGraphicFramePr>
        <p:xfrm>
          <a:off x="295759" y="2418239"/>
          <a:ext cx="11089225" cy="4187520"/>
        </p:xfrm>
        <a:graphic>
          <a:graphicData uri="http://schemas.openxmlformats.org/drawingml/2006/table">
            <a:tbl>
              <a:tblPr firstRow="1" bandRow="1">
                <a:noFill/>
                <a:tableStyleId>{CAD71708-5FC3-49D6-AE34-2200723A30A2}</a:tableStyleId>
              </a:tblPr>
              <a:tblGrid>
                <a:gridCol w="1912200">
                  <a:extLst>
                    <a:ext uri="{9D8B030D-6E8A-4147-A177-3AD203B41FA5}">
                      <a16:colId xmlns:a16="http://schemas.microsoft.com/office/drawing/2014/main" val="20000"/>
                    </a:ext>
                  </a:extLst>
                </a:gridCol>
                <a:gridCol w="9177025">
                  <a:extLst>
                    <a:ext uri="{9D8B030D-6E8A-4147-A177-3AD203B41FA5}">
                      <a16:colId xmlns:a16="http://schemas.microsoft.com/office/drawing/2014/main" val="20001"/>
                    </a:ext>
                  </a:extLst>
                </a:gridCol>
              </a:tblGrid>
              <a:tr h="879125">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de-DE" sz="1600" b="0" u="none" strike="noStrike" cap="none" dirty="0">
                          <a:solidFill>
                            <a:schemeClr val="dk1"/>
                          </a:solidFill>
                          <a:latin typeface="Aptos" panose="020B0004020202020204" pitchFamily="34" charset="0"/>
                        </a:rPr>
                        <a:t>Global Organic Textile Standard </a:t>
                      </a:r>
                      <a:endParaRPr sz="1600" dirty="0">
                        <a:latin typeface="Aptos" panose="020B0004020202020204" pitchFamily="34" charset="0"/>
                      </a:endParaRPr>
                    </a:p>
                    <a:p>
                      <a:pPr marL="0" marR="0" lvl="0" indent="0" algn="l" rtl="0">
                        <a:lnSpc>
                          <a:spcPct val="100000"/>
                        </a:lnSpc>
                        <a:spcBef>
                          <a:spcPts val="0"/>
                        </a:spcBef>
                        <a:spcAft>
                          <a:spcPts val="0"/>
                        </a:spcAft>
                        <a:buNone/>
                      </a:pPr>
                      <a:r>
                        <a:rPr lang="de-DE" sz="1600" b="0" u="none" strike="noStrike" cap="none" dirty="0">
                          <a:solidFill>
                            <a:schemeClr val="dk1"/>
                          </a:solidFill>
                          <a:latin typeface="Aptos" panose="020B0004020202020204" pitchFamily="34" charset="0"/>
                        </a:rPr>
                        <a:t>90% </a:t>
                      </a:r>
                      <a:r>
                        <a:rPr lang="de-DE" sz="1600" b="0" u="none" strike="noStrike" cap="none" dirty="0" err="1">
                          <a:solidFill>
                            <a:schemeClr val="dk1"/>
                          </a:solidFill>
                          <a:latin typeface="Aptos" panose="020B0004020202020204" pitchFamily="34" charset="0"/>
                        </a:rPr>
                        <a:t>natural</a:t>
                      </a:r>
                      <a:r>
                        <a:rPr lang="de-DE" sz="1600" b="0" u="none" strike="noStrike" cap="none" dirty="0">
                          <a:solidFill>
                            <a:schemeClr val="dk1"/>
                          </a:solidFill>
                          <a:latin typeface="Aptos" panose="020B0004020202020204" pitchFamily="34" charset="0"/>
                        </a:rPr>
                        <a:t> </a:t>
                      </a:r>
                      <a:r>
                        <a:rPr lang="de-DE" sz="1600" b="0" u="none" strike="noStrike" cap="none" dirty="0" err="1">
                          <a:solidFill>
                            <a:schemeClr val="dk1"/>
                          </a:solidFill>
                          <a:latin typeface="Aptos" panose="020B0004020202020204" pitchFamily="34" charset="0"/>
                        </a:rPr>
                        <a:t>fibers</a:t>
                      </a:r>
                      <a:r>
                        <a:rPr lang="de-DE" sz="1600" b="0" u="none" strike="noStrike" cap="none" dirty="0">
                          <a:solidFill>
                            <a:schemeClr val="dk1"/>
                          </a:solidFill>
                          <a:latin typeface="Aptos" panose="020B0004020202020204" pitchFamily="34" charset="0"/>
                        </a:rPr>
                        <a:t>, 70% </a:t>
                      </a:r>
                      <a:r>
                        <a:rPr lang="de-DE" sz="1600" b="0" u="none" strike="noStrike" cap="none" dirty="0" err="1">
                          <a:solidFill>
                            <a:schemeClr val="dk1"/>
                          </a:solidFill>
                          <a:latin typeface="Aptos" panose="020B0004020202020204" pitchFamily="34" charset="0"/>
                        </a:rPr>
                        <a:t>organically</a:t>
                      </a:r>
                      <a:r>
                        <a:rPr lang="de-DE" sz="1600" b="0" u="none" strike="noStrike" cap="none" dirty="0">
                          <a:solidFill>
                            <a:schemeClr val="dk1"/>
                          </a:solidFill>
                          <a:latin typeface="Aptos" panose="020B0004020202020204" pitchFamily="34" charset="0"/>
                        </a:rPr>
                        <a:t> </a:t>
                      </a:r>
                      <a:r>
                        <a:rPr lang="de-DE" sz="1600" b="0" u="none" strike="noStrike" cap="none" dirty="0" err="1">
                          <a:solidFill>
                            <a:schemeClr val="dk1"/>
                          </a:solidFill>
                          <a:latin typeface="Aptos" panose="020B0004020202020204" pitchFamily="34" charset="0"/>
                        </a:rPr>
                        <a:t>grown</a:t>
                      </a:r>
                      <a:r>
                        <a:rPr lang="de-DE" sz="1600" b="0" u="none" strike="noStrike" cap="none" dirty="0">
                          <a:solidFill>
                            <a:schemeClr val="dk1"/>
                          </a:solidFill>
                          <a:latin typeface="Aptos" panose="020B0004020202020204" pitchFamily="34" charset="0"/>
                        </a:rPr>
                        <a:t>; ILO </a:t>
                      </a:r>
                      <a:r>
                        <a:rPr lang="de-DE" sz="1600" b="0" u="none" strike="noStrike" cap="none" dirty="0" err="1">
                          <a:solidFill>
                            <a:schemeClr val="dk1"/>
                          </a:solidFill>
                          <a:latin typeface="Aptos" panose="020B0004020202020204" pitchFamily="34" charset="0"/>
                        </a:rPr>
                        <a:t>core</a:t>
                      </a:r>
                      <a:r>
                        <a:rPr lang="de-DE" sz="1600" b="0" u="none" strike="noStrike" cap="none" dirty="0">
                          <a:solidFill>
                            <a:schemeClr val="dk1"/>
                          </a:solidFill>
                          <a:latin typeface="Aptos" panose="020B0004020202020204" pitchFamily="34" charset="0"/>
                        </a:rPr>
                        <a:t> </a:t>
                      </a:r>
                      <a:r>
                        <a:rPr lang="de-DE" sz="1600" b="0" u="none" strike="noStrike" cap="none" dirty="0" err="1">
                          <a:solidFill>
                            <a:schemeClr val="dk1"/>
                          </a:solidFill>
                          <a:latin typeface="Aptos" panose="020B0004020202020204" pitchFamily="34" charset="0"/>
                        </a:rPr>
                        <a:t>labor</a:t>
                      </a:r>
                      <a:r>
                        <a:rPr lang="de-DE" sz="1600" b="0" u="none" strike="noStrike" cap="none" dirty="0">
                          <a:solidFill>
                            <a:schemeClr val="dk1"/>
                          </a:solidFill>
                          <a:latin typeface="Aptos" panose="020B0004020202020204" pitchFamily="34" charset="0"/>
                        </a:rPr>
                        <a:t> </a:t>
                      </a:r>
                      <a:r>
                        <a:rPr lang="de-DE" sz="1600" b="0" u="none" strike="noStrike" cap="none" dirty="0" err="1">
                          <a:solidFill>
                            <a:schemeClr val="dk1"/>
                          </a:solidFill>
                          <a:latin typeface="Aptos" panose="020B0004020202020204" pitchFamily="34" charset="0"/>
                        </a:rPr>
                        <a:t>standards</a:t>
                      </a:r>
                      <a:r>
                        <a:rPr lang="de-DE" sz="1600" b="0" u="none" strike="noStrike" cap="none" dirty="0">
                          <a:solidFill>
                            <a:schemeClr val="dk1"/>
                          </a:solidFill>
                          <a:latin typeface="Aptos" panose="020B0004020202020204" pitchFamily="34" charset="0"/>
                        </a:rPr>
                        <a:t> </a:t>
                      </a:r>
                      <a:endParaRPr sz="1600" dirty="0">
                        <a:latin typeface="Aptos" panose="020B0004020202020204" pitchFamily="34" charset="0"/>
                      </a:endParaRPr>
                    </a:p>
                    <a:p>
                      <a:pPr marL="0" marR="0" lvl="0" indent="0" algn="l" rtl="0">
                        <a:lnSpc>
                          <a:spcPct val="100000"/>
                        </a:lnSpc>
                        <a:spcBef>
                          <a:spcPts val="0"/>
                        </a:spcBef>
                        <a:spcAft>
                          <a:spcPts val="0"/>
                        </a:spcAft>
                        <a:buNone/>
                      </a:pPr>
                      <a:r>
                        <a:rPr lang="de-DE" sz="1600" b="0" u="sng" strike="noStrike" cap="none" dirty="0">
                          <a:solidFill>
                            <a:schemeClr val="lt1"/>
                          </a:solidFill>
                          <a:latin typeface="Aptos" panose="020B0004020202020204" pitchFamily="34" charset="0"/>
                          <a:ea typeface="Arial"/>
                          <a:cs typeface="Arial"/>
                          <a:sym typeface="Arial"/>
                          <a:hlinkClick r:id="rId3">
                            <a:extLst>
                              <a:ext uri="{A12FA001-AC4F-418D-AE19-62706E023703}">
                                <ahyp:hlinkClr xmlns:ahyp="http://schemas.microsoft.com/office/drawing/2018/hyperlinkcolor" val="tx"/>
                              </a:ext>
                            </a:extLst>
                          </a:hlinkClick>
                        </a:rPr>
                        <a:t>http://www.global-standard.org</a:t>
                      </a:r>
                      <a:endParaRPr sz="1600" b="0" u="none" strike="noStrike" cap="none"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0"/>
                  </a:ext>
                </a:extLst>
              </a:tr>
              <a:tr h="993625">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de-DE" sz="1600" u="none" strike="noStrike" cap="none" dirty="0">
                          <a:latin typeface="Aptos" panose="020B0004020202020204" pitchFamily="34" charset="0"/>
                        </a:rPr>
                        <a:t>Fairtrade Textile </a:t>
                      </a:r>
                      <a:r>
                        <a:rPr lang="de-DE" sz="1600" u="none" strike="noStrike" cap="none" dirty="0" err="1">
                          <a:latin typeface="Aptos" panose="020B0004020202020204" pitchFamily="34" charset="0"/>
                        </a:rPr>
                        <a:t>Production</a:t>
                      </a:r>
                      <a:endParaRPr sz="1600" u="none" strike="noStrike" cap="none" dirty="0">
                        <a:latin typeface="Aptos" panose="020B0004020202020204" pitchFamily="34" charset="0"/>
                      </a:endParaRPr>
                    </a:p>
                    <a:p>
                      <a:pPr marL="0" marR="0" lvl="0" indent="0" algn="l" rtl="0">
                        <a:lnSpc>
                          <a:spcPct val="100000"/>
                        </a:lnSpc>
                        <a:spcBef>
                          <a:spcPts val="0"/>
                        </a:spcBef>
                        <a:spcAft>
                          <a:spcPts val="0"/>
                        </a:spcAft>
                        <a:buNone/>
                      </a:pPr>
                      <a:r>
                        <a:rPr lang="de-DE" sz="1600" u="none" strike="noStrike" cap="none" dirty="0">
                          <a:latin typeface="Aptos" panose="020B0004020202020204" pitchFamily="34" charset="0"/>
                        </a:rPr>
                        <a:t>Raw material </a:t>
                      </a:r>
                      <a:r>
                        <a:rPr lang="de-DE" sz="1600" u="none" strike="noStrike" cap="none" dirty="0" err="1">
                          <a:latin typeface="Aptos" panose="020B0004020202020204" pitchFamily="34" charset="0"/>
                        </a:rPr>
                        <a:t>production</a:t>
                      </a:r>
                      <a:r>
                        <a:rPr lang="de-DE" sz="1600" u="none" strike="noStrike" cap="none" dirty="0">
                          <a:latin typeface="Aptos" panose="020B0004020202020204" pitchFamily="34" charset="0"/>
                        </a:rPr>
                        <a:t> and </a:t>
                      </a:r>
                      <a:r>
                        <a:rPr lang="de-DE" sz="1600" u="none" strike="noStrike" cap="none" dirty="0" err="1">
                          <a:latin typeface="Aptos" panose="020B0004020202020204" pitchFamily="34" charset="0"/>
                        </a:rPr>
                        <a:t>manufacturing</a:t>
                      </a:r>
                      <a:r>
                        <a:rPr lang="de-DE" sz="1600" u="none" strike="noStrike" cap="none" dirty="0">
                          <a:latin typeface="Aptos" panose="020B0004020202020204" pitchFamily="34" charset="0"/>
                        </a:rPr>
                        <a:t>: fair </a:t>
                      </a:r>
                      <a:r>
                        <a:rPr lang="de-DE" sz="1600" u="none" strike="noStrike" cap="none" dirty="0" err="1">
                          <a:latin typeface="Aptos" panose="020B0004020202020204" pitchFamily="34" charset="0"/>
                        </a:rPr>
                        <a:t>working</a:t>
                      </a:r>
                      <a:r>
                        <a:rPr lang="de-DE" sz="1600" u="none" strike="noStrike" cap="none" dirty="0">
                          <a:latin typeface="Aptos" panose="020B0004020202020204" pitchFamily="34" charset="0"/>
                        </a:rPr>
                        <a:t> </a:t>
                      </a:r>
                      <a:r>
                        <a:rPr lang="de-DE" sz="1600" u="none" strike="noStrike" cap="none" dirty="0" err="1">
                          <a:latin typeface="Aptos" panose="020B0004020202020204" pitchFamily="34" charset="0"/>
                        </a:rPr>
                        <a:t>conditions</a:t>
                      </a:r>
                      <a:r>
                        <a:rPr lang="de-DE" sz="1600" u="none" strike="noStrike" cap="none" dirty="0">
                          <a:latin typeface="Aptos" panose="020B0004020202020204" pitchFamily="34" charset="0"/>
                        </a:rPr>
                        <a:t> and </a:t>
                      </a:r>
                      <a:r>
                        <a:rPr lang="de-DE" sz="1600" u="none" strike="noStrike" cap="none" dirty="0" err="1">
                          <a:latin typeface="Aptos" panose="020B0004020202020204" pitchFamily="34" charset="0"/>
                        </a:rPr>
                        <a:t>environmentally</a:t>
                      </a:r>
                      <a:r>
                        <a:rPr lang="de-DE" sz="1600" u="none" strike="noStrike" cap="none" dirty="0">
                          <a:latin typeface="Aptos" panose="020B0004020202020204" pitchFamily="34" charset="0"/>
                        </a:rPr>
                        <a:t> </a:t>
                      </a:r>
                      <a:r>
                        <a:rPr lang="de-DE" sz="1600" u="none" strike="noStrike" cap="none" dirty="0" err="1">
                          <a:latin typeface="Aptos" panose="020B0004020202020204" pitchFamily="34" charset="0"/>
                        </a:rPr>
                        <a:t>friendly</a:t>
                      </a:r>
                      <a:r>
                        <a:rPr lang="de-DE" sz="1600" u="none" strike="noStrike" cap="none" dirty="0">
                          <a:latin typeface="Aptos" panose="020B0004020202020204" pitchFamily="34" charset="0"/>
                        </a:rPr>
                        <a:t> </a:t>
                      </a:r>
                      <a:r>
                        <a:rPr lang="de-DE" sz="1600" u="none" strike="noStrike" cap="none" dirty="0" err="1">
                          <a:latin typeface="Aptos" panose="020B0004020202020204" pitchFamily="34" charset="0"/>
                        </a:rPr>
                        <a:t>production</a:t>
                      </a:r>
                      <a:endParaRPr sz="1600" dirty="0">
                        <a:latin typeface="Aptos" panose="020B0004020202020204" pitchFamily="34" charset="0"/>
                      </a:endParaRPr>
                    </a:p>
                    <a:p>
                      <a:pPr marL="0" marR="0" lvl="0" indent="0" algn="l" rtl="0">
                        <a:lnSpc>
                          <a:spcPct val="100000"/>
                        </a:lnSpc>
                        <a:spcBef>
                          <a:spcPts val="0"/>
                        </a:spcBef>
                        <a:spcAft>
                          <a:spcPts val="0"/>
                        </a:spcAft>
                        <a:buNone/>
                      </a:pPr>
                      <a:r>
                        <a:rPr lang="de-DE" sz="1600" u="sng" strike="noStrike" cap="none" dirty="0">
                          <a:solidFill>
                            <a:schemeClr val="dk1"/>
                          </a:solidFill>
                          <a:latin typeface="Aptos" panose="020B0004020202020204" pitchFamily="34" charset="0"/>
                          <a:ea typeface="Arial"/>
                          <a:cs typeface="Arial"/>
                          <a:sym typeface="Arial"/>
                          <a:hlinkClick r:id="rId4">
                            <a:extLst>
                              <a:ext uri="{A12FA001-AC4F-418D-AE19-62706E023703}">
                                <ahyp:hlinkClr xmlns:ahyp="http://schemas.microsoft.com/office/drawing/2018/hyperlinkcolor" val="tx"/>
                              </a:ext>
                            </a:extLst>
                          </a:hlinkClick>
                        </a:rPr>
                        <a:t>www.fairtrade-deutschland.de/index.php</a:t>
                      </a:r>
                      <a:r>
                        <a:rPr lang="de-DE" sz="1600" u="none" strike="noStrike" cap="none" dirty="0">
                          <a:solidFill>
                            <a:schemeClr val="dk1"/>
                          </a:solidFill>
                          <a:latin typeface="Aptos" panose="020B0004020202020204" pitchFamily="34" charset="0"/>
                          <a:ea typeface="Arial"/>
                          <a:cs typeface="Arial"/>
                          <a:sym typeface="Arial"/>
                        </a:rPr>
                        <a:t> </a:t>
                      </a:r>
                      <a:endParaRPr sz="1600" u="none" strike="noStrike" cap="none"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92740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de-DE" sz="1600" u="none" strike="noStrike" cap="none" dirty="0">
                          <a:latin typeface="Aptos" panose="020B0004020202020204" pitchFamily="34" charset="0"/>
                        </a:rPr>
                        <a:t>Natural textile IVN </a:t>
                      </a:r>
                      <a:r>
                        <a:rPr lang="de-DE" sz="1600" u="none" strike="noStrike" cap="none" dirty="0" err="1">
                          <a:latin typeface="Aptos" panose="020B0004020202020204" pitchFamily="34" charset="0"/>
                        </a:rPr>
                        <a:t>certified</a:t>
                      </a:r>
                      <a:r>
                        <a:rPr lang="de-DE" sz="1600" u="none" strike="noStrike" cap="none" dirty="0">
                          <a:latin typeface="Aptos" panose="020B0004020202020204" pitchFamily="34" charset="0"/>
                        </a:rPr>
                        <a:t> BEST</a:t>
                      </a:r>
                      <a:endParaRPr sz="1600" dirty="0">
                        <a:latin typeface="Aptos" panose="020B0004020202020204" pitchFamily="34" charset="0"/>
                      </a:endParaRPr>
                    </a:p>
                    <a:p>
                      <a:pPr marL="0" marR="0" lvl="0" indent="0" algn="l" rtl="0">
                        <a:lnSpc>
                          <a:spcPct val="100000"/>
                        </a:lnSpc>
                        <a:spcBef>
                          <a:spcPts val="0"/>
                        </a:spcBef>
                        <a:spcAft>
                          <a:spcPts val="0"/>
                        </a:spcAft>
                        <a:buClr>
                          <a:srgbClr val="000000"/>
                        </a:buClr>
                        <a:buSzPts val="1800"/>
                        <a:buFont typeface="Arial"/>
                        <a:buNone/>
                      </a:pPr>
                      <a:r>
                        <a:rPr lang="de-DE" sz="1600" u="none" strike="noStrike" cap="none" dirty="0">
                          <a:latin typeface="Aptos" panose="020B0004020202020204" pitchFamily="34" charset="0"/>
                        </a:rPr>
                        <a:t>100% </a:t>
                      </a:r>
                      <a:r>
                        <a:rPr lang="de-DE" sz="1600" u="none" strike="noStrike" cap="none" dirty="0" err="1">
                          <a:latin typeface="Aptos" panose="020B0004020202020204" pitchFamily="34" charset="0"/>
                        </a:rPr>
                        <a:t>natural</a:t>
                      </a:r>
                      <a:r>
                        <a:rPr lang="de-DE" sz="1600" u="none" strike="noStrike" cap="none" dirty="0">
                          <a:latin typeface="Aptos" panose="020B0004020202020204" pitchFamily="34" charset="0"/>
                        </a:rPr>
                        <a:t> </a:t>
                      </a:r>
                      <a:r>
                        <a:rPr lang="de-DE" sz="1600" u="none" strike="noStrike" cap="none" dirty="0" err="1">
                          <a:latin typeface="Aptos" panose="020B0004020202020204" pitchFamily="34" charset="0"/>
                        </a:rPr>
                        <a:t>fibers</a:t>
                      </a:r>
                      <a:r>
                        <a:rPr lang="de-DE" sz="1600" u="none" strike="noStrike" cap="none" dirty="0">
                          <a:latin typeface="Aptos" panose="020B0004020202020204" pitchFamily="34" charset="0"/>
                        </a:rPr>
                        <a:t>, environmental and social </a:t>
                      </a:r>
                      <a:r>
                        <a:rPr lang="de-DE" sz="1600" u="none" strike="noStrike" cap="none" dirty="0" err="1">
                          <a:latin typeface="Aptos" panose="020B0004020202020204" pitchFamily="34" charset="0"/>
                        </a:rPr>
                        <a:t>requirements</a:t>
                      </a:r>
                      <a:r>
                        <a:rPr lang="de-DE" sz="1600" u="none" strike="noStrike" cap="none" dirty="0">
                          <a:latin typeface="Aptos" panose="020B0004020202020204" pitchFamily="34" charset="0"/>
                        </a:rPr>
                        <a:t> </a:t>
                      </a:r>
                      <a:r>
                        <a:rPr lang="de-DE" sz="1600" u="none" strike="noStrike" cap="none" dirty="0" err="1">
                          <a:latin typeface="Aptos" panose="020B0004020202020204" pitchFamily="34" charset="0"/>
                        </a:rPr>
                        <a:t>for</a:t>
                      </a:r>
                      <a:r>
                        <a:rPr lang="de-DE" sz="1600" u="none" strike="noStrike" cap="none" dirty="0">
                          <a:latin typeface="Aptos" panose="020B0004020202020204" pitchFamily="34" charset="0"/>
                        </a:rPr>
                        <a:t> </a:t>
                      </a:r>
                      <a:r>
                        <a:rPr lang="de-DE" sz="1600" u="none" strike="noStrike" cap="none" dirty="0" err="1">
                          <a:latin typeface="Aptos" panose="020B0004020202020204" pitchFamily="34" charset="0"/>
                        </a:rPr>
                        <a:t>the</a:t>
                      </a:r>
                      <a:r>
                        <a:rPr lang="de-DE" sz="1600" u="none" strike="noStrike" cap="none" dirty="0">
                          <a:latin typeface="Aptos" panose="020B0004020202020204" pitchFamily="34" charset="0"/>
                        </a:rPr>
                        <a:t> </a:t>
                      </a:r>
                      <a:r>
                        <a:rPr lang="de-DE" sz="1600" u="none" strike="noStrike" cap="none" dirty="0" err="1">
                          <a:latin typeface="Aptos" panose="020B0004020202020204" pitchFamily="34" charset="0"/>
                        </a:rPr>
                        <a:t>production</a:t>
                      </a:r>
                      <a:r>
                        <a:rPr lang="de-DE" sz="1600" u="none" strike="noStrike" cap="none" dirty="0">
                          <a:latin typeface="Aptos" panose="020B0004020202020204" pitchFamily="34" charset="0"/>
                        </a:rPr>
                        <a:t> and </a:t>
                      </a:r>
                      <a:r>
                        <a:rPr lang="de-DE" sz="1600" u="none" strike="noStrike" cap="none" dirty="0" err="1">
                          <a:latin typeface="Aptos" panose="020B0004020202020204" pitchFamily="34" charset="0"/>
                        </a:rPr>
                        <a:t>processing</a:t>
                      </a:r>
                      <a:r>
                        <a:rPr lang="de-DE" sz="1600" u="none" strike="noStrike" cap="none" dirty="0">
                          <a:latin typeface="Aptos" panose="020B0004020202020204" pitchFamily="34" charset="0"/>
                        </a:rPr>
                        <a:t> </a:t>
                      </a:r>
                      <a:r>
                        <a:rPr lang="de-DE" sz="1600" u="none" strike="noStrike" cap="none" dirty="0" err="1">
                          <a:latin typeface="Aptos" panose="020B0004020202020204" pitchFamily="34" charset="0"/>
                        </a:rPr>
                        <a:t>of</a:t>
                      </a:r>
                      <a:r>
                        <a:rPr lang="de-DE" sz="1600" u="none" strike="noStrike" cap="none" dirty="0">
                          <a:latin typeface="Aptos" panose="020B0004020202020204" pitchFamily="34" charset="0"/>
                        </a:rPr>
                        <a:t> </a:t>
                      </a:r>
                      <a:r>
                        <a:rPr lang="de-DE" sz="1600" u="none" strike="noStrike" cap="none" dirty="0" err="1">
                          <a:latin typeface="Aptos" panose="020B0004020202020204" pitchFamily="34" charset="0"/>
                        </a:rPr>
                        <a:t>natural</a:t>
                      </a:r>
                      <a:r>
                        <a:rPr lang="de-DE" sz="1600" u="none" strike="noStrike" cap="none" dirty="0">
                          <a:latin typeface="Aptos" panose="020B0004020202020204" pitchFamily="34" charset="0"/>
                        </a:rPr>
                        <a:t> </a:t>
                      </a:r>
                      <a:r>
                        <a:rPr lang="de-DE" sz="1600" u="none" strike="noStrike" cap="none" dirty="0" err="1">
                          <a:latin typeface="Aptos" panose="020B0004020202020204" pitchFamily="34" charset="0"/>
                        </a:rPr>
                        <a:t>fibers</a:t>
                      </a:r>
                      <a:br>
                        <a:rPr lang="de-DE" sz="1600" u="none" strike="noStrike" cap="none" dirty="0">
                          <a:latin typeface="Aptos" panose="020B0004020202020204" pitchFamily="34" charset="0"/>
                        </a:rPr>
                      </a:br>
                      <a:r>
                        <a:rPr lang="de-DE" sz="1600" u="sng" strike="noStrike" cap="none" dirty="0">
                          <a:solidFill>
                            <a:schemeClr val="dk1"/>
                          </a:solidFill>
                          <a:latin typeface="Aptos" panose="020B0004020202020204" pitchFamily="34" charset="0"/>
                          <a:ea typeface="Arial"/>
                          <a:cs typeface="Arial"/>
                          <a:sym typeface="Arial"/>
                          <a:hlinkClick r:id="rId5">
                            <a:extLst>
                              <a:ext uri="{A12FA001-AC4F-418D-AE19-62706E023703}">
                                <ahyp:hlinkClr xmlns:ahyp="http://schemas.microsoft.com/office/drawing/2018/hyperlinkcolor" val="tx"/>
                              </a:ext>
                            </a:extLst>
                          </a:hlinkClick>
                        </a:rPr>
                        <a:t>www.naturtextil.de/profil/qualitaetszeichen.html</a:t>
                      </a:r>
                      <a:endParaRPr sz="1600" u="none" strike="noStrike" cap="none"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1174775">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de-DE" sz="1600" b="0" u="none" strike="noStrike" cap="none" dirty="0">
                          <a:solidFill>
                            <a:schemeClr val="dk1"/>
                          </a:solidFill>
                          <a:latin typeface="Aptos" panose="020B0004020202020204" pitchFamily="34" charset="0"/>
                          <a:ea typeface="Arial"/>
                          <a:cs typeface="Arial"/>
                          <a:sym typeface="Arial"/>
                        </a:rPr>
                        <a:t>bluesign </a:t>
                      </a:r>
                      <a:endParaRPr sz="1600" dirty="0">
                        <a:latin typeface="Aptos" panose="020B0004020202020204" pitchFamily="34" charset="0"/>
                      </a:endParaRPr>
                    </a:p>
                    <a:p>
                      <a:pPr marL="0" marR="0" lvl="0" indent="0" algn="l" rtl="0">
                        <a:lnSpc>
                          <a:spcPct val="100000"/>
                        </a:lnSpc>
                        <a:spcBef>
                          <a:spcPts val="0"/>
                        </a:spcBef>
                        <a:spcAft>
                          <a:spcPts val="0"/>
                        </a:spcAft>
                        <a:buNone/>
                      </a:pPr>
                      <a:r>
                        <a:rPr lang="de-DE" sz="1600" b="0" i="0" u="none" strike="noStrike" cap="none" dirty="0">
                          <a:solidFill>
                            <a:schemeClr val="dk1"/>
                          </a:solidFill>
                          <a:latin typeface="Aptos" panose="020B0004020202020204" pitchFamily="34" charset="0"/>
                          <a:ea typeface="Arial"/>
                          <a:cs typeface="Arial"/>
                          <a:sym typeface="Arial"/>
                        </a:rPr>
                        <a:t>Focus on </a:t>
                      </a:r>
                      <a:r>
                        <a:rPr lang="de-DE" sz="1600" b="0" i="0" u="none" strike="noStrike" cap="none" dirty="0" err="1">
                          <a:solidFill>
                            <a:schemeClr val="dk1"/>
                          </a:solidFill>
                          <a:latin typeface="Aptos" panose="020B0004020202020204" pitchFamily="34" charset="0"/>
                          <a:ea typeface="Arial"/>
                          <a:cs typeface="Arial"/>
                          <a:sym typeface="Arial"/>
                        </a:rPr>
                        <a:t>the</a:t>
                      </a:r>
                      <a:r>
                        <a:rPr lang="de-DE" sz="1600" b="0" i="0" u="none" strike="noStrike" cap="none" dirty="0">
                          <a:solidFill>
                            <a:schemeClr val="dk1"/>
                          </a:solidFill>
                          <a:latin typeface="Aptos" panose="020B0004020202020204" pitchFamily="34" charset="0"/>
                          <a:ea typeface="Arial"/>
                          <a:cs typeface="Arial"/>
                          <a:sym typeface="Arial"/>
                        </a:rPr>
                        <a:t> </a:t>
                      </a:r>
                      <a:r>
                        <a:rPr lang="de-DE" sz="1600" b="0" i="0" u="none" strike="noStrike" cap="none" dirty="0" err="1">
                          <a:solidFill>
                            <a:schemeClr val="dk1"/>
                          </a:solidFill>
                          <a:latin typeface="Aptos" panose="020B0004020202020204" pitchFamily="34" charset="0"/>
                          <a:ea typeface="Arial"/>
                          <a:cs typeface="Arial"/>
                          <a:sym typeface="Arial"/>
                        </a:rPr>
                        <a:t>use</a:t>
                      </a:r>
                      <a:r>
                        <a:rPr lang="de-DE" sz="1600" b="0" i="0" u="none" strike="noStrike" cap="none" dirty="0">
                          <a:solidFill>
                            <a:schemeClr val="dk1"/>
                          </a:solidFill>
                          <a:latin typeface="Aptos" panose="020B0004020202020204" pitchFamily="34" charset="0"/>
                          <a:ea typeface="Arial"/>
                          <a:cs typeface="Arial"/>
                          <a:sym typeface="Arial"/>
                        </a:rPr>
                        <a:t> </a:t>
                      </a:r>
                      <a:r>
                        <a:rPr lang="de-DE" sz="1600" b="0" i="0" u="none" strike="noStrike" cap="none" dirty="0" err="1">
                          <a:solidFill>
                            <a:schemeClr val="dk1"/>
                          </a:solidFill>
                          <a:latin typeface="Aptos" panose="020B0004020202020204" pitchFamily="34" charset="0"/>
                          <a:ea typeface="Arial"/>
                          <a:cs typeface="Arial"/>
                          <a:sym typeface="Arial"/>
                        </a:rPr>
                        <a:t>of</a:t>
                      </a:r>
                      <a:r>
                        <a:rPr lang="de-DE" sz="1600" b="0" i="0" u="none" strike="noStrike" cap="none" dirty="0">
                          <a:solidFill>
                            <a:schemeClr val="dk1"/>
                          </a:solidFill>
                          <a:latin typeface="Aptos" panose="020B0004020202020204" pitchFamily="34" charset="0"/>
                          <a:ea typeface="Arial"/>
                          <a:cs typeface="Arial"/>
                          <a:sym typeface="Arial"/>
                        </a:rPr>
                        <a:t> </a:t>
                      </a:r>
                      <a:r>
                        <a:rPr lang="de-DE" sz="1600" b="0" i="0" u="none" strike="noStrike" cap="none" dirty="0" err="1">
                          <a:solidFill>
                            <a:schemeClr val="dk1"/>
                          </a:solidFill>
                          <a:latin typeface="Aptos" panose="020B0004020202020204" pitchFamily="34" charset="0"/>
                          <a:ea typeface="Arial"/>
                          <a:cs typeface="Arial"/>
                          <a:sym typeface="Arial"/>
                        </a:rPr>
                        <a:t>chemicals</a:t>
                      </a:r>
                      <a:r>
                        <a:rPr lang="de-DE" sz="1600" b="0" i="0" u="none" strike="noStrike" cap="none" dirty="0">
                          <a:solidFill>
                            <a:schemeClr val="dk1"/>
                          </a:solidFill>
                          <a:latin typeface="Aptos" panose="020B0004020202020204" pitchFamily="34" charset="0"/>
                          <a:ea typeface="Arial"/>
                          <a:cs typeface="Arial"/>
                          <a:sym typeface="Arial"/>
                        </a:rPr>
                        <a:t> in </a:t>
                      </a:r>
                      <a:r>
                        <a:rPr lang="de-DE" sz="1600" b="0" i="0" u="none" strike="noStrike" cap="none" dirty="0" err="1">
                          <a:solidFill>
                            <a:schemeClr val="dk1"/>
                          </a:solidFill>
                          <a:latin typeface="Aptos" panose="020B0004020202020204" pitchFamily="34" charset="0"/>
                          <a:ea typeface="Arial"/>
                          <a:cs typeface="Arial"/>
                          <a:sym typeface="Arial"/>
                        </a:rPr>
                        <a:t>the</a:t>
                      </a:r>
                      <a:r>
                        <a:rPr lang="de-DE" sz="1600" b="0" i="0" u="none" strike="noStrike" cap="none" dirty="0">
                          <a:solidFill>
                            <a:schemeClr val="dk1"/>
                          </a:solidFill>
                          <a:latin typeface="Aptos" panose="020B0004020202020204" pitchFamily="34" charset="0"/>
                          <a:ea typeface="Arial"/>
                          <a:cs typeface="Arial"/>
                          <a:sym typeface="Arial"/>
                        </a:rPr>
                        <a:t> </a:t>
                      </a:r>
                      <a:r>
                        <a:rPr lang="de-DE" sz="1600" b="0" i="0" u="none" strike="noStrike" cap="none" dirty="0" err="1">
                          <a:solidFill>
                            <a:schemeClr val="dk1"/>
                          </a:solidFill>
                          <a:latin typeface="Aptos" panose="020B0004020202020204" pitchFamily="34" charset="0"/>
                          <a:ea typeface="Arial"/>
                          <a:cs typeface="Arial"/>
                          <a:sym typeface="Arial"/>
                        </a:rPr>
                        <a:t>production</a:t>
                      </a:r>
                      <a:r>
                        <a:rPr lang="de-DE" sz="1600" b="0" i="0" u="none" strike="noStrike" cap="none" dirty="0">
                          <a:solidFill>
                            <a:schemeClr val="dk1"/>
                          </a:solidFill>
                          <a:latin typeface="Aptos" panose="020B0004020202020204" pitchFamily="34" charset="0"/>
                          <a:ea typeface="Arial"/>
                          <a:cs typeface="Arial"/>
                          <a:sym typeface="Arial"/>
                        </a:rPr>
                        <a:t> </a:t>
                      </a:r>
                      <a:r>
                        <a:rPr lang="de-DE" sz="1600" b="0" i="0" u="none" strike="noStrike" cap="none" dirty="0" err="1">
                          <a:solidFill>
                            <a:schemeClr val="dk1"/>
                          </a:solidFill>
                          <a:latin typeface="Aptos" panose="020B0004020202020204" pitchFamily="34" charset="0"/>
                          <a:ea typeface="Arial"/>
                          <a:cs typeface="Arial"/>
                          <a:sym typeface="Arial"/>
                        </a:rPr>
                        <a:t>of</a:t>
                      </a:r>
                      <a:r>
                        <a:rPr lang="de-DE" sz="1600" b="0" i="0" u="none" strike="noStrike" cap="none" dirty="0">
                          <a:solidFill>
                            <a:schemeClr val="dk1"/>
                          </a:solidFill>
                          <a:latin typeface="Aptos" panose="020B0004020202020204" pitchFamily="34" charset="0"/>
                          <a:ea typeface="Arial"/>
                          <a:cs typeface="Arial"/>
                          <a:sym typeface="Arial"/>
                        </a:rPr>
                        <a:t> </a:t>
                      </a:r>
                      <a:r>
                        <a:rPr lang="de-DE" sz="1600" b="0" i="0" u="none" strike="noStrike" cap="none" dirty="0" err="1">
                          <a:solidFill>
                            <a:schemeClr val="dk1"/>
                          </a:solidFill>
                          <a:latin typeface="Aptos" panose="020B0004020202020204" pitchFamily="34" charset="0"/>
                          <a:ea typeface="Arial"/>
                          <a:cs typeface="Arial"/>
                          <a:sym typeface="Arial"/>
                        </a:rPr>
                        <a:t>synthetic</a:t>
                      </a:r>
                      <a:r>
                        <a:rPr lang="de-DE" sz="1600" b="0" i="0" u="none" strike="noStrike" cap="none" dirty="0">
                          <a:solidFill>
                            <a:schemeClr val="dk1"/>
                          </a:solidFill>
                          <a:latin typeface="Aptos" panose="020B0004020202020204" pitchFamily="34" charset="0"/>
                          <a:ea typeface="Arial"/>
                          <a:cs typeface="Arial"/>
                          <a:sym typeface="Arial"/>
                        </a:rPr>
                        <a:t> </a:t>
                      </a:r>
                      <a:r>
                        <a:rPr lang="de-DE" sz="1600" b="0" i="0" u="none" strike="noStrike" cap="none" dirty="0" err="1">
                          <a:solidFill>
                            <a:schemeClr val="dk1"/>
                          </a:solidFill>
                          <a:latin typeface="Aptos" panose="020B0004020202020204" pitchFamily="34" charset="0"/>
                          <a:ea typeface="Arial"/>
                          <a:cs typeface="Arial"/>
                          <a:sym typeface="Arial"/>
                        </a:rPr>
                        <a:t>fibers</a:t>
                      </a:r>
                      <a:r>
                        <a:rPr lang="de-DE" sz="1600" b="0" i="0" u="none" strike="noStrike" cap="none" dirty="0">
                          <a:solidFill>
                            <a:schemeClr val="dk1"/>
                          </a:solidFill>
                          <a:latin typeface="Aptos" panose="020B0004020202020204" pitchFamily="34" charset="0"/>
                          <a:ea typeface="Arial"/>
                          <a:cs typeface="Arial"/>
                          <a:sym typeface="Arial"/>
                        </a:rPr>
                        <a:t> and </a:t>
                      </a:r>
                      <a:r>
                        <a:rPr lang="de-DE" sz="1600" b="0" i="0" u="none" strike="noStrike" cap="none" dirty="0" err="1">
                          <a:solidFill>
                            <a:schemeClr val="dk1"/>
                          </a:solidFill>
                          <a:latin typeface="Aptos" panose="020B0004020202020204" pitchFamily="34" charset="0"/>
                          <a:ea typeface="Arial"/>
                          <a:cs typeface="Arial"/>
                          <a:sym typeface="Arial"/>
                        </a:rPr>
                        <a:t>the</a:t>
                      </a:r>
                      <a:r>
                        <a:rPr lang="de-DE" sz="1600" b="0" i="0" u="none" strike="noStrike" cap="none" dirty="0">
                          <a:solidFill>
                            <a:schemeClr val="dk1"/>
                          </a:solidFill>
                          <a:latin typeface="Aptos" panose="020B0004020202020204" pitchFamily="34" charset="0"/>
                          <a:ea typeface="Arial"/>
                          <a:cs typeface="Arial"/>
                          <a:sym typeface="Arial"/>
                        </a:rPr>
                        <a:t> </a:t>
                      </a:r>
                      <a:r>
                        <a:rPr lang="de-DE" sz="1600" b="0" i="0" u="none" strike="noStrike" cap="none" dirty="0" err="1">
                          <a:solidFill>
                            <a:schemeClr val="dk1"/>
                          </a:solidFill>
                          <a:latin typeface="Aptos" panose="020B0004020202020204" pitchFamily="34" charset="0"/>
                          <a:ea typeface="Arial"/>
                          <a:cs typeface="Arial"/>
                          <a:sym typeface="Arial"/>
                        </a:rPr>
                        <a:t>further</a:t>
                      </a:r>
                      <a:r>
                        <a:rPr lang="de-DE" sz="1600" b="0" i="0" u="none" strike="noStrike" cap="none" dirty="0">
                          <a:solidFill>
                            <a:schemeClr val="dk1"/>
                          </a:solidFill>
                          <a:latin typeface="Aptos" panose="020B0004020202020204" pitchFamily="34" charset="0"/>
                          <a:ea typeface="Arial"/>
                          <a:cs typeface="Arial"/>
                          <a:sym typeface="Arial"/>
                        </a:rPr>
                        <a:t> </a:t>
                      </a:r>
                      <a:r>
                        <a:rPr lang="de-DE" sz="1600" b="0" i="0" u="none" strike="noStrike" cap="none" dirty="0" err="1">
                          <a:solidFill>
                            <a:schemeClr val="dk1"/>
                          </a:solidFill>
                          <a:latin typeface="Aptos" panose="020B0004020202020204" pitchFamily="34" charset="0"/>
                          <a:ea typeface="Arial"/>
                          <a:cs typeface="Arial"/>
                          <a:sym typeface="Arial"/>
                        </a:rPr>
                        <a:t>processing</a:t>
                      </a:r>
                      <a:r>
                        <a:rPr lang="de-DE" sz="1600" b="0" i="0" u="none" strike="noStrike" cap="none" dirty="0">
                          <a:solidFill>
                            <a:schemeClr val="dk1"/>
                          </a:solidFill>
                          <a:latin typeface="Aptos" panose="020B0004020202020204" pitchFamily="34" charset="0"/>
                          <a:ea typeface="Arial"/>
                          <a:cs typeface="Arial"/>
                          <a:sym typeface="Arial"/>
                        </a:rPr>
                        <a:t> </a:t>
                      </a:r>
                      <a:r>
                        <a:rPr lang="de-DE" sz="1600" b="0" i="0" u="none" strike="noStrike" cap="none" dirty="0" err="1">
                          <a:solidFill>
                            <a:schemeClr val="dk1"/>
                          </a:solidFill>
                          <a:latin typeface="Aptos" panose="020B0004020202020204" pitchFamily="34" charset="0"/>
                          <a:ea typeface="Arial"/>
                          <a:cs typeface="Arial"/>
                          <a:sym typeface="Arial"/>
                        </a:rPr>
                        <a:t>of</a:t>
                      </a:r>
                      <a:r>
                        <a:rPr lang="de-DE" sz="1600" b="0" i="0" u="none" strike="noStrike" cap="none" dirty="0">
                          <a:solidFill>
                            <a:schemeClr val="dk1"/>
                          </a:solidFill>
                          <a:latin typeface="Aptos" panose="020B0004020202020204" pitchFamily="34" charset="0"/>
                          <a:ea typeface="Arial"/>
                          <a:cs typeface="Arial"/>
                          <a:sym typeface="Arial"/>
                        </a:rPr>
                        <a:t> </a:t>
                      </a:r>
                      <a:r>
                        <a:rPr lang="de-DE" sz="1600" b="0" i="0" u="none" strike="noStrike" cap="none" dirty="0" err="1">
                          <a:solidFill>
                            <a:schemeClr val="dk1"/>
                          </a:solidFill>
                          <a:latin typeface="Aptos" panose="020B0004020202020204" pitchFamily="34" charset="0"/>
                          <a:ea typeface="Arial"/>
                          <a:cs typeface="Arial"/>
                          <a:sym typeface="Arial"/>
                        </a:rPr>
                        <a:t>synthetic</a:t>
                      </a:r>
                      <a:r>
                        <a:rPr lang="de-DE" sz="1600" b="0" i="0" u="none" strike="noStrike" cap="none" dirty="0">
                          <a:solidFill>
                            <a:schemeClr val="dk1"/>
                          </a:solidFill>
                          <a:latin typeface="Aptos" panose="020B0004020202020204" pitchFamily="34" charset="0"/>
                          <a:ea typeface="Arial"/>
                          <a:cs typeface="Arial"/>
                          <a:sym typeface="Arial"/>
                        </a:rPr>
                        <a:t> and </a:t>
                      </a:r>
                      <a:r>
                        <a:rPr lang="de-DE" sz="1600" b="0" i="0" u="none" strike="noStrike" cap="none" dirty="0" err="1">
                          <a:solidFill>
                            <a:schemeClr val="dk1"/>
                          </a:solidFill>
                          <a:latin typeface="Aptos" panose="020B0004020202020204" pitchFamily="34" charset="0"/>
                          <a:ea typeface="Arial"/>
                          <a:cs typeface="Arial"/>
                          <a:sym typeface="Arial"/>
                        </a:rPr>
                        <a:t>natural</a:t>
                      </a:r>
                      <a:r>
                        <a:rPr lang="de-DE" sz="1600" b="0" i="0" u="none" strike="noStrike" cap="none" dirty="0">
                          <a:solidFill>
                            <a:schemeClr val="dk1"/>
                          </a:solidFill>
                          <a:latin typeface="Aptos" panose="020B0004020202020204" pitchFamily="34" charset="0"/>
                          <a:ea typeface="Arial"/>
                          <a:cs typeface="Arial"/>
                          <a:sym typeface="Arial"/>
                        </a:rPr>
                        <a:t> </a:t>
                      </a:r>
                      <a:r>
                        <a:rPr lang="de-DE" sz="1600" b="0" i="0" u="none" strike="noStrike" cap="none" dirty="0" err="1">
                          <a:solidFill>
                            <a:schemeClr val="dk1"/>
                          </a:solidFill>
                          <a:latin typeface="Aptos" panose="020B0004020202020204" pitchFamily="34" charset="0"/>
                          <a:ea typeface="Arial"/>
                          <a:cs typeface="Arial"/>
                          <a:sym typeface="Arial"/>
                        </a:rPr>
                        <a:t>fibers</a:t>
                      </a:r>
                      <a:endParaRPr sz="1600" dirty="0">
                        <a:latin typeface="Aptos" panose="020B0004020202020204" pitchFamily="34" charset="0"/>
                      </a:endParaRPr>
                    </a:p>
                    <a:p>
                      <a:pPr marL="0" marR="0" lvl="0" indent="0" algn="l" rtl="0">
                        <a:lnSpc>
                          <a:spcPct val="100000"/>
                        </a:lnSpc>
                        <a:spcBef>
                          <a:spcPts val="0"/>
                        </a:spcBef>
                        <a:spcAft>
                          <a:spcPts val="0"/>
                        </a:spcAft>
                        <a:buNone/>
                      </a:pPr>
                      <a:r>
                        <a:rPr lang="de-DE" sz="1600" u="sng" strike="noStrike" cap="none" dirty="0">
                          <a:solidFill>
                            <a:schemeClr val="dk1"/>
                          </a:solidFill>
                          <a:latin typeface="Aptos" panose="020B0004020202020204" pitchFamily="34" charset="0"/>
                          <a:ea typeface="Arial"/>
                          <a:cs typeface="Arial"/>
                          <a:sym typeface="Arial"/>
                          <a:hlinkClick r:id="rId6">
                            <a:extLst>
                              <a:ext uri="{A12FA001-AC4F-418D-AE19-62706E023703}">
                                <ahyp:hlinkClr xmlns:ahyp="http://schemas.microsoft.com/office/drawing/2018/hyperlinkcolor" val="tx"/>
                              </a:ext>
                            </a:extLst>
                          </a:hlinkClick>
                        </a:rPr>
                        <a:t>https://www.bluesign.com</a:t>
                      </a:r>
                      <a:r>
                        <a:rPr lang="de-DE" sz="1600" u="sng" strike="noStrike" cap="none" dirty="0">
                          <a:solidFill>
                            <a:schemeClr val="dk1"/>
                          </a:solidFill>
                          <a:latin typeface="Aptos" panose="020B0004020202020204" pitchFamily="34" charset="0"/>
                          <a:ea typeface="Arial"/>
                          <a:cs typeface="Arial"/>
                          <a:sym typeface="Arial"/>
                        </a:rPr>
                        <a:t> </a:t>
                      </a:r>
                      <a:endParaRPr sz="1600" u="none" strike="noStrike" cap="none"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530" name="Google Shape;530;p70" descr="gots_logo"/>
          <p:cNvPicPr preferRelativeResize="0"/>
          <p:nvPr/>
        </p:nvPicPr>
        <p:blipFill rotWithShape="1">
          <a:blip r:embed="rId7">
            <a:alphaModFix/>
          </a:blip>
          <a:srcRect/>
          <a:stretch/>
        </p:blipFill>
        <p:spPr>
          <a:xfrm>
            <a:off x="947131" y="2418239"/>
            <a:ext cx="703941" cy="720080"/>
          </a:xfrm>
          <a:prstGeom prst="rect">
            <a:avLst/>
          </a:prstGeom>
          <a:noFill/>
          <a:ln>
            <a:noFill/>
          </a:ln>
        </p:spPr>
      </p:pic>
      <p:pic>
        <p:nvPicPr>
          <p:cNvPr id="531" name="Google Shape;531;p70" descr="Naturtextil"/>
          <p:cNvPicPr preferRelativeResize="0"/>
          <p:nvPr/>
        </p:nvPicPr>
        <p:blipFill rotWithShape="1">
          <a:blip r:embed="rId8">
            <a:alphaModFix/>
          </a:blip>
          <a:srcRect/>
          <a:stretch/>
        </p:blipFill>
        <p:spPr>
          <a:xfrm>
            <a:off x="722532" y="4474224"/>
            <a:ext cx="1064993" cy="850867"/>
          </a:xfrm>
          <a:prstGeom prst="rect">
            <a:avLst/>
          </a:prstGeom>
          <a:noFill/>
          <a:ln>
            <a:noFill/>
          </a:ln>
        </p:spPr>
      </p:pic>
      <p:pic>
        <p:nvPicPr>
          <p:cNvPr id="532" name="Google Shape;532;p70"/>
          <p:cNvPicPr preferRelativeResize="0"/>
          <p:nvPr/>
        </p:nvPicPr>
        <p:blipFill rotWithShape="1">
          <a:blip r:embed="rId9">
            <a:alphaModFix/>
          </a:blip>
          <a:srcRect/>
          <a:stretch/>
        </p:blipFill>
        <p:spPr>
          <a:xfrm>
            <a:off x="11149431" y="3236860"/>
            <a:ext cx="870794" cy="1152128"/>
          </a:xfrm>
          <a:prstGeom prst="rect">
            <a:avLst/>
          </a:prstGeom>
          <a:noFill/>
          <a:ln>
            <a:noFill/>
          </a:ln>
        </p:spPr>
      </p:pic>
      <p:pic>
        <p:nvPicPr>
          <p:cNvPr id="533" name="Google Shape;533;p70"/>
          <p:cNvPicPr preferRelativeResize="0"/>
          <p:nvPr/>
        </p:nvPicPr>
        <p:blipFill rotWithShape="1">
          <a:blip r:embed="rId10">
            <a:alphaModFix/>
          </a:blip>
          <a:srcRect/>
          <a:stretch/>
        </p:blipFill>
        <p:spPr>
          <a:xfrm>
            <a:off x="807010" y="5770368"/>
            <a:ext cx="854964" cy="854964"/>
          </a:xfrm>
          <a:prstGeom prst="rect">
            <a:avLst/>
          </a:prstGeom>
          <a:noFill/>
          <a:ln>
            <a:noFill/>
          </a:ln>
        </p:spPr>
      </p:pic>
      <p:pic>
        <p:nvPicPr>
          <p:cNvPr id="534" name="Google Shape;534;p70" descr="https://kompass-nachhaltigkeit.de/apiproxy/index.php/ProcurementTool/4/GetStandardImageViaGet?standardId=d3adec8c-efde-444b-8e93-340bdfaf2262"/>
          <p:cNvPicPr preferRelativeResize="0"/>
          <p:nvPr/>
        </p:nvPicPr>
        <p:blipFill rotWithShape="1">
          <a:blip r:embed="rId11">
            <a:alphaModFix/>
          </a:blip>
          <a:srcRect/>
          <a:stretch/>
        </p:blipFill>
        <p:spPr>
          <a:xfrm>
            <a:off x="354929" y="3528317"/>
            <a:ext cx="1800200" cy="50063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1"/>
          <p:cNvSpPr txBox="1">
            <a:spLocks noGrp="1"/>
          </p:cNvSpPr>
          <p:nvPr>
            <p:ph type="title"/>
          </p:nvPr>
        </p:nvSpPr>
        <p:spPr>
          <a:xfrm>
            <a:off x="594359" y="399779"/>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Textiles </a:t>
            </a:r>
            <a:r>
              <a:rPr lang="de-DE" dirty="0" err="1">
                <a:latin typeface="Aptos Serif" panose="02020604070405020304" pitchFamily="18" charset="0"/>
                <a:cs typeface="Aptos Serif" panose="02020604070405020304" pitchFamily="18" charset="0"/>
              </a:rPr>
              <a:t>reference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label</a:t>
            </a:r>
            <a:r>
              <a:rPr lang="de-DE" dirty="0">
                <a:latin typeface="Aptos Serif" panose="02020604070405020304" pitchFamily="18" charset="0"/>
                <a:cs typeface="Aptos Serif" panose="02020604070405020304" pitchFamily="18" charset="0"/>
              </a:rPr>
              <a:t> - Fair </a:t>
            </a:r>
            <a:r>
              <a:rPr lang="de-DE" dirty="0" err="1">
                <a:latin typeface="Aptos Serif" panose="02020604070405020304" pitchFamily="18" charset="0"/>
                <a:cs typeface="Aptos Serif" panose="02020604070405020304" pitchFamily="18" charset="0"/>
              </a:rPr>
              <a:t>Wear</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Foundation</a:t>
            </a:r>
            <a:endParaRPr dirty="0">
              <a:latin typeface="Aptos Serif" panose="02020604070405020304" pitchFamily="18" charset="0"/>
              <a:cs typeface="Aptos Serif" panose="02020604070405020304" pitchFamily="18" charset="0"/>
            </a:endParaRPr>
          </a:p>
        </p:txBody>
      </p:sp>
      <p:sp>
        <p:nvSpPr>
          <p:cNvPr id="540" name="Google Shape;540;p71"/>
          <p:cNvSpPr txBox="1">
            <a:spLocks noGrp="1"/>
          </p:cNvSpPr>
          <p:nvPr>
            <p:ph type="body" idx="1"/>
          </p:nvPr>
        </p:nvSpPr>
        <p:spPr>
          <a:xfrm>
            <a:off x="594359" y="2281918"/>
            <a:ext cx="8403337" cy="3708517"/>
          </a:xfrm>
          <a:prstGeom prst="rect">
            <a:avLst/>
          </a:prstGeom>
          <a:noFill/>
          <a:ln>
            <a:noFill/>
          </a:ln>
        </p:spPr>
        <p:txBody>
          <a:bodyPr spcFirstLastPara="1" wrap="square" lIns="0" tIns="228600" rIns="0" bIns="0" anchor="t" anchorCtr="0">
            <a:normAutofit fontScale="70000" lnSpcReduction="20000"/>
          </a:bodyPr>
          <a:lstStyle/>
          <a:p>
            <a:pPr marL="571500" lvl="0" indent="-342900" algn="l" rtl="0">
              <a:lnSpc>
                <a:spcPct val="120000"/>
              </a:lnSpc>
              <a:spcBef>
                <a:spcPts val="1000"/>
              </a:spcBef>
              <a:spcAft>
                <a:spcPts val="0"/>
              </a:spcAft>
              <a:buSzPct val="181818"/>
              <a:buFont typeface="Arial" panose="020B0604020202020204" pitchFamily="34" charset="0"/>
              <a:buChar char="•"/>
            </a:pPr>
            <a:r>
              <a:rPr lang="de-DE" dirty="0">
                <a:solidFill>
                  <a:schemeClr val="tx1">
                    <a:lumMod val="75000"/>
                    <a:lumOff val="25000"/>
                  </a:schemeClr>
                </a:solidFill>
                <a:latin typeface="Aptos" panose="020B0004020202020204" pitchFamily="34" charset="0"/>
              </a:rPr>
              <a:t>Independent multi-</a:t>
            </a:r>
            <a:r>
              <a:rPr lang="de-DE" dirty="0" err="1">
                <a:solidFill>
                  <a:schemeClr val="tx1">
                    <a:lumMod val="75000"/>
                    <a:lumOff val="25000"/>
                  </a:schemeClr>
                </a:solidFill>
                <a:latin typeface="Aptos" panose="020B0004020202020204" pitchFamily="34" charset="0"/>
              </a:rPr>
              <a:t>stakeholder</a:t>
            </a:r>
            <a:r>
              <a:rPr lang="de-DE" dirty="0">
                <a:solidFill>
                  <a:schemeClr val="tx1">
                    <a:lumMod val="75000"/>
                    <a:lumOff val="25000"/>
                  </a:schemeClr>
                </a:solidFill>
                <a:latin typeface="Aptos" panose="020B0004020202020204" pitchFamily="34" charset="0"/>
              </a:rPr>
              <a:t> initiative </a:t>
            </a:r>
            <a:endParaRPr dirty="0">
              <a:solidFill>
                <a:schemeClr val="tx1">
                  <a:lumMod val="75000"/>
                  <a:lumOff val="25000"/>
                </a:schemeClr>
              </a:solidFill>
              <a:latin typeface="Aptos" panose="020B0004020202020204" pitchFamily="34" charset="0"/>
            </a:endParaRPr>
          </a:p>
          <a:p>
            <a:pPr marL="571500" lvl="0" indent="-342900" algn="l" rtl="0">
              <a:lnSpc>
                <a:spcPct val="120000"/>
              </a:lnSpc>
              <a:spcBef>
                <a:spcPts val="1000"/>
              </a:spcBef>
              <a:spcAft>
                <a:spcPts val="0"/>
              </a:spcAft>
              <a:buSzPct val="181818"/>
              <a:buFont typeface="Arial" panose="020B0604020202020204" pitchFamily="34" charset="0"/>
              <a:buChar char="•"/>
            </a:pPr>
            <a:r>
              <a:rPr lang="de-DE" dirty="0">
                <a:solidFill>
                  <a:schemeClr val="tx1">
                    <a:lumMod val="75000"/>
                    <a:lumOff val="25000"/>
                  </a:schemeClr>
                </a:solidFill>
                <a:latin typeface="Aptos" panose="020B0004020202020204" pitchFamily="34" charset="0"/>
              </a:rPr>
              <a:t>Goal: Promotion </a:t>
            </a:r>
            <a:r>
              <a:rPr lang="de-DE" dirty="0" err="1">
                <a:solidFill>
                  <a:schemeClr val="tx1">
                    <a:lumMod val="75000"/>
                    <a:lumOff val="25000"/>
                  </a:schemeClr>
                </a:solidFill>
                <a:latin typeface="Aptos" panose="020B0004020202020204" pitchFamily="34" charset="0"/>
              </a:rPr>
              <a:t>of</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decent</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working</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conditions</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along</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the</a:t>
            </a:r>
            <a:r>
              <a:rPr lang="de-DE" dirty="0">
                <a:solidFill>
                  <a:schemeClr val="tx1">
                    <a:lumMod val="75000"/>
                    <a:lumOff val="25000"/>
                  </a:schemeClr>
                </a:solidFill>
                <a:latin typeface="Aptos" panose="020B0004020202020204" pitchFamily="34" charset="0"/>
              </a:rPr>
              <a:t> textile </a:t>
            </a:r>
            <a:r>
              <a:rPr lang="de-DE" dirty="0" err="1">
                <a:solidFill>
                  <a:schemeClr val="tx1">
                    <a:lumMod val="75000"/>
                    <a:lumOff val="25000"/>
                  </a:schemeClr>
                </a:solidFill>
                <a:latin typeface="Aptos" panose="020B0004020202020204" pitchFamily="34" charset="0"/>
              </a:rPr>
              <a:t>value</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chain</a:t>
            </a:r>
            <a:endParaRPr dirty="0">
              <a:solidFill>
                <a:schemeClr val="tx1">
                  <a:lumMod val="75000"/>
                  <a:lumOff val="25000"/>
                </a:schemeClr>
              </a:solidFill>
              <a:latin typeface="Aptos" panose="020B0004020202020204" pitchFamily="34" charset="0"/>
            </a:endParaRPr>
          </a:p>
          <a:p>
            <a:pPr marL="571500" lvl="0" indent="-342900" algn="l" rtl="0">
              <a:lnSpc>
                <a:spcPct val="120000"/>
              </a:lnSpc>
              <a:spcBef>
                <a:spcPts val="1000"/>
              </a:spcBef>
              <a:spcAft>
                <a:spcPts val="0"/>
              </a:spcAft>
              <a:buSzPct val="181818"/>
              <a:buFont typeface="Arial" panose="020B0604020202020204" pitchFamily="34" charset="0"/>
              <a:buChar char="•"/>
            </a:pPr>
            <a:r>
              <a:rPr lang="de-DE" dirty="0">
                <a:solidFill>
                  <a:schemeClr val="tx1">
                    <a:lumMod val="75000"/>
                    <a:lumOff val="25000"/>
                  </a:schemeClr>
                </a:solidFill>
                <a:latin typeface="Aptos" panose="020B0004020202020204" pitchFamily="34" charset="0"/>
              </a:rPr>
              <a:t>Member </a:t>
            </a:r>
            <a:r>
              <a:rPr lang="de-DE" dirty="0" err="1">
                <a:solidFill>
                  <a:schemeClr val="tx1">
                    <a:lumMod val="75000"/>
                    <a:lumOff val="25000"/>
                  </a:schemeClr>
                </a:solidFill>
                <a:latin typeface="Aptos" panose="020B0004020202020204" pitchFamily="34" charset="0"/>
              </a:rPr>
              <a:t>companies</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undertake</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to</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enforce</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the</a:t>
            </a:r>
            <a:r>
              <a:rPr lang="de-DE" dirty="0">
                <a:solidFill>
                  <a:schemeClr val="tx1">
                    <a:lumMod val="75000"/>
                    <a:lumOff val="25000"/>
                  </a:schemeClr>
                </a:solidFill>
                <a:latin typeface="Aptos" panose="020B0004020202020204" pitchFamily="34" charset="0"/>
              </a:rPr>
              <a:t> FWF Code </a:t>
            </a:r>
            <a:r>
              <a:rPr lang="de-DE" dirty="0" err="1">
                <a:solidFill>
                  <a:schemeClr val="tx1">
                    <a:lumMod val="75000"/>
                    <a:lumOff val="25000"/>
                  </a:schemeClr>
                </a:solidFill>
                <a:latin typeface="Aptos" panose="020B0004020202020204" pitchFamily="34" charset="0"/>
              </a:rPr>
              <a:t>of</a:t>
            </a:r>
            <a:r>
              <a:rPr lang="de-DE" dirty="0">
                <a:solidFill>
                  <a:schemeClr val="tx1">
                    <a:lumMod val="75000"/>
                    <a:lumOff val="25000"/>
                  </a:schemeClr>
                </a:solidFill>
                <a:latin typeface="Aptos" panose="020B0004020202020204" pitchFamily="34" charset="0"/>
              </a:rPr>
              <a:t> Conduct in </a:t>
            </a:r>
            <a:r>
              <a:rPr lang="de-DE" dirty="0" err="1">
                <a:solidFill>
                  <a:schemeClr val="tx1">
                    <a:lumMod val="75000"/>
                    <a:lumOff val="25000"/>
                  </a:schemeClr>
                </a:solidFill>
                <a:latin typeface="Aptos" panose="020B0004020202020204" pitchFamily="34" charset="0"/>
              </a:rPr>
              <a:t>their</a:t>
            </a:r>
            <a:r>
              <a:rPr lang="de-DE" dirty="0">
                <a:solidFill>
                  <a:schemeClr val="tx1">
                    <a:lumMod val="75000"/>
                    <a:lumOff val="25000"/>
                  </a:schemeClr>
                </a:solidFill>
                <a:latin typeface="Aptos" panose="020B0004020202020204" pitchFamily="34" charset="0"/>
              </a:rPr>
              <a:t> own </a:t>
            </a:r>
            <a:r>
              <a:rPr lang="de-DE" dirty="0" err="1">
                <a:solidFill>
                  <a:schemeClr val="tx1">
                    <a:lumMod val="75000"/>
                    <a:lumOff val="25000"/>
                  </a:schemeClr>
                </a:solidFill>
                <a:latin typeface="Aptos" panose="020B0004020202020204" pitchFamily="34" charset="0"/>
              </a:rPr>
              <a:t>companies</a:t>
            </a:r>
            <a:r>
              <a:rPr lang="de-DE" dirty="0">
                <a:solidFill>
                  <a:schemeClr val="tx1">
                    <a:lumMod val="75000"/>
                    <a:lumOff val="25000"/>
                  </a:schemeClr>
                </a:solidFill>
                <a:latin typeface="Aptos" panose="020B0004020202020204" pitchFamily="34" charset="0"/>
              </a:rPr>
              <a:t> and </a:t>
            </a:r>
            <a:r>
              <a:rPr lang="de-DE" dirty="0" err="1">
                <a:solidFill>
                  <a:schemeClr val="tx1">
                    <a:lumMod val="75000"/>
                    <a:lumOff val="25000"/>
                  </a:schemeClr>
                </a:solidFill>
                <a:latin typeface="Aptos" panose="020B0004020202020204" pitchFamily="34" charset="0"/>
              </a:rPr>
              <a:t>with</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suppliers</a:t>
            </a:r>
            <a:endParaRPr dirty="0">
              <a:solidFill>
                <a:schemeClr val="tx1">
                  <a:lumMod val="75000"/>
                  <a:lumOff val="25000"/>
                </a:schemeClr>
              </a:solidFill>
              <a:latin typeface="Aptos" panose="020B0004020202020204" pitchFamily="34" charset="0"/>
            </a:endParaRPr>
          </a:p>
          <a:p>
            <a:pPr marL="571500" lvl="0" indent="-342900" algn="l" rtl="0">
              <a:lnSpc>
                <a:spcPct val="120000"/>
              </a:lnSpc>
              <a:spcBef>
                <a:spcPts val="1000"/>
              </a:spcBef>
              <a:spcAft>
                <a:spcPts val="0"/>
              </a:spcAft>
              <a:buSzPct val="181818"/>
              <a:buFont typeface="Arial" panose="020B0604020202020204" pitchFamily="34" charset="0"/>
              <a:buChar char="•"/>
            </a:pPr>
            <a:r>
              <a:rPr lang="de-DE" dirty="0">
                <a:solidFill>
                  <a:schemeClr val="tx1">
                    <a:lumMod val="75000"/>
                    <a:lumOff val="25000"/>
                  </a:schemeClr>
                </a:solidFill>
                <a:latin typeface="Aptos" panose="020B0004020202020204" pitchFamily="34" charset="0"/>
              </a:rPr>
              <a:t>FWF Code </a:t>
            </a:r>
            <a:r>
              <a:rPr lang="de-DE" dirty="0" err="1">
                <a:solidFill>
                  <a:schemeClr val="tx1">
                    <a:lumMod val="75000"/>
                    <a:lumOff val="25000"/>
                  </a:schemeClr>
                </a:solidFill>
                <a:latin typeface="Aptos" panose="020B0004020202020204" pitchFamily="34" charset="0"/>
              </a:rPr>
              <a:t>of</a:t>
            </a:r>
            <a:r>
              <a:rPr lang="de-DE" dirty="0">
                <a:solidFill>
                  <a:schemeClr val="tx1">
                    <a:lumMod val="75000"/>
                    <a:lumOff val="25000"/>
                  </a:schemeClr>
                </a:solidFill>
                <a:latin typeface="Aptos" panose="020B0004020202020204" pitchFamily="34" charset="0"/>
              </a:rPr>
              <a:t> Conduct </a:t>
            </a:r>
            <a:r>
              <a:rPr lang="de-DE" dirty="0" err="1">
                <a:solidFill>
                  <a:schemeClr val="tx1">
                    <a:lumMod val="75000"/>
                    <a:lumOff val="25000"/>
                  </a:schemeClr>
                </a:solidFill>
                <a:latin typeface="Aptos" panose="020B0004020202020204" pitchFamily="34" charset="0"/>
              </a:rPr>
              <a:t>is</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based</a:t>
            </a:r>
            <a:r>
              <a:rPr lang="de-DE" dirty="0">
                <a:solidFill>
                  <a:schemeClr val="tx1">
                    <a:lumMod val="75000"/>
                    <a:lumOff val="25000"/>
                  </a:schemeClr>
                </a:solidFill>
                <a:latin typeface="Aptos" panose="020B0004020202020204" pitchFamily="34" charset="0"/>
              </a:rPr>
              <a:t> on ILO </a:t>
            </a:r>
            <a:r>
              <a:rPr lang="de-DE" dirty="0" err="1">
                <a:solidFill>
                  <a:schemeClr val="tx1">
                    <a:lumMod val="75000"/>
                    <a:lumOff val="25000"/>
                  </a:schemeClr>
                </a:solidFill>
                <a:latin typeface="Aptos" panose="020B0004020202020204" pitchFamily="34" charset="0"/>
              </a:rPr>
              <a:t>core</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labor</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standards</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other</a:t>
            </a:r>
            <a:r>
              <a:rPr lang="de-DE" dirty="0">
                <a:solidFill>
                  <a:schemeClr val="tx1">
                    <a:lumMod val="75000"/>
                    <a:lumOff val="25000"/>
                  </a:schemeClr>
                </a:solidFill>
                <a:latin typeface="Aptos" panose="020B0004020202020204" pitchFamily="34" charset="0"/>
              </a:rPr>
              <a:t> ILO </a:t>
            </a:r>
            <a:r>
              <a:rPr lang="de-DE" dirty="0" err="1">
                <a:solidFill>
                  <a:schemeClr val="tx1">
                    <a:lumMod val="75000"/>
                    <a:lumOff val="25000"/>
                  </a:schemeClr>
                </a:solidFill>
                <a:latin typeface="Aptos" panose="020B0004020202020204" pitchFamily="34" charset="0"/>
              </a:rPr>
              <a:t>standards</a:t>
            </a:r>
            <a:r>
              <a:rPr lang="de-DE" dirty="0">
                <a:solidFill>
                  <a:schemeClr val="tx1">
                    <a:lumMod val="75000"/>
                    <a:lumOff val="25000"/>
                  </a:schemeClr>
                </a:solidFill>
                <a:latin typeface="Aptos" panose="020B0004020202020204" pitchFamily="34" charset="0"/>
              </a:rPr>
              <a:t> and </a:t>
            </a:r>
            <a:r>
              <a:rPr lang="de-DE" dirty="0" err="1">
                <a:solidFill>
                  <a:schemeClr val="tx1">
                    <a:lumMod val="75000"/>
                    <a:lumOff val="25000"/>
                  </a:schemeClr>
                </a:solidFill>
                <a:latin typeface="Aptos" panose="020B0004020202020204" pitchFamily="34" charset="0"/>
              </a:rPr>
              <a:t>the</a:t>
            </a:r>
            <a:r>
              <a:rPr lang="de-DE" dirty="0">
                <a:solidFill>
                  <a:schemeClr val="tx1">
                    <a:lumMod val="75000"/>
                    <a:lumOff val="25000"/>
                  </a:schemeClr>
                </a:solidFill>
                <a:latin typeface="Aptos" panose="020B0004020202020204" pitchFamily="34" charset="0"/>
              </a:rPr>
              <a:t> Clean Clothes Campaign Code </a:t>
            </a:r>
            <a:r>
              <a:rPr lang="de-DE" dirty="0" err="1">
                <a:solidFill>
                  <a:schemeClr val="tx1">
                    <a:lumMod val="75000"/>
                    <a:lumOff val="25000"/>
                  </a:schemeClr>
                </a:solidFill>
                <a:latin typeface="Aptos" panose="020B0004020202020204" pitchFamily="34" charset="0"/>
              </a:rPr>
              <a:t>of</a:t>
            </a:r>
            <a:r>
              <a:rPr lang="de-DE" dirty="0">
                <a:solidFill>
                  <a:schemeClr val="tx1">
                    <a:lumMod val="75000"/>
                    <a:lumOff val="25000"/>
                  </a:schemeClr>
                </a:solidFill>
                <a:latin typeface="Aptos" panose="020B0004020202020204" pitchFamily="34" charset="0"/>
              </a:rPr>
              <a:t> Conduct</a:t>
            </a:r>
            <a:endParaRPr dirty="0">
              <a:solidFill>
                <a:schemeClr val="tx1">
                  <a:lumMod val="75000"/>
                  <a:lumOff val="25000"/>
                </a:schemeClr>
              </a:solidFill>
              <a:latin typeface="Aptos" panose="020B0004020202020204" pitchFamily="34" charset="0"/>
            </a:endParaRPr>
          </a:p>
          <a:p>
            <a:pPr marL="571500" lvl="0" indent="-342900" algn="l" rtl="0">
              <a:lnSpc>
                <a:spcPct val="120000"/>
              </a:lnSpc>
              <a:spcBef>
                <a:spcPts val="1000"/>
              </a:spcBef>
              <a:spcAft>
                <a:spcPts val="0"/>
              </a:spcAft>
              <a:buSzPct val="181818"/>
              <a:buFont typeface="Arial" panose="020B0604020202020204" pitchFamily="34" charset="0"/>
              <a:buChar char="•"/>
            </a:pPr>
            <a:r>
              <a:rPr lang="de-DE" dirty="0">
                <a:solidFill>
                  <a:schemeClr val="tx1">
                    <a:lumMod val="75000"/>
                    <a:lumOff val="25000"/>
                  </a:schemeClr>
                </a:solidFill>
                <a:latin typeface="Aptos" panose="020B0004020202020204" pitchFamily="34" charset="0"/>
              </a:rPr>
              <a:t>Implementation </a:t>
            </a:r>
            <a:r>
              <a:rPr lang="de-DE" dirty="0" err="1">
                <a:solidFill>
                  <a:schemeClr val="tx1">
                    <a:lumMod val="75000"/>
                    <a:lumOff val="25000"/>
                  </a:schemeClr>
                </a:solidFill>
                <a:latin typeface="Aptos" panose="020B0004020202020204" pitchFamily="34" charset="0"/>
              </a:rPr>
              <a:t>of</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the</a:t>
            </a:r>
            <a:r>
              <a:rPr lang="de-DE" dirty="0">
                <a:solidFill>
                  <a:schemeClr val="tx1">
                    <a:lumMod val="75000"/>
                    <a:lumOff val="25000"/>
                  </a:schemeClr>
                </a:solidFill>
                <a:latin typeface="Aptos" panose="020B0004020202020204" pitchFamily="34" charset="0"/>
              </a:rPr>
              <a:t> Code </a:t>
            </a:r>
            <a:r>
              <a:rPr lang="de-DE" dirty="0" err="1">
                <a:solidFill>
                  <a:schemeClr val="tx1">
                    <a:lumMod val="75000"/>
                    <a:lumOff val="25000"/>
                  </a:schemeClr>
                </a:solidFill>
                <a:latin typeface="Aptos" panose="020B0004020202020204" pitchFamily="34" charset="0"/>
              </a:rPr>
              <a:t>of</a:t>
            </a:r>
            <a:r>
              <a:rPr lang="de-DE" dirty="0">
                <a:solidFill>
                  <a:schemeClr val="tx1">
                    <a:lumMod val="75000"/>
                    <a:lumOff val="25000"/>
                  </a:schemeClr>
                </a:solidFill>
                <a:latin typeface="Aptos" panose="020B0004020202020204" pitchFamily="34" charset="0"/>
              </a:rPr>
              <a:t> Conduct </a:t>
            </a:r>
            <a:r>
              <a:rPr lang="de-DE" dirty="0" err="1">
                <a:solidFill>
                  <a:schemeClr val="tx1">
                    <a:lumMod val="75000"/>
                    <a:lumOff val="25000"/>
                  </a:schemeClr>
                </a:solidFill>
                <a:latin typeface="Aptos" panose="020B0004020202020204" pitchFamily="34" charset="0"/>
              </a:rPr>
              <a:t>is</a:t>
            </a:r>
            <a:r>
              <a:rPr lang="de-DE" dirty="0">
                <a:solidFill>
                  <a:schemeClr val="tx1">
                    <a:lumMod val="75000"/>
                    <a:lumOff val="25000"/>
                  </a:schemeClr>
                </a:solidFill>
                <a:latin typeface="Aptos" panose="020B0004020202020204" pitchFamily="34" charset="0"/>
              </a:rPr>
              <a:t> a </a:t>
            </a:r>
            <a:r>
              <a:rPr lang="de-DE" dirty="0" err="1">
                <a:solidFill>
                  <a:schemeClr val="tx1">
                    <a:lumMod val="75000"/>
                    <a:lumOff val="25000"/>
                  </a:schemeClr>
                </a:solidFill>
                <a:latin typeface="Aptos" panose="020B0004020202020204" pitchFamily="34" charset="0"/>
              </a:rPr>
              <a:t>joint</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process</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of</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the</a:t>
            </a:r>
            <a:r>
              <a:rPr lang="de-DE" dirty="0">
                <a:solidFill>
                  <a:schemeClr val="tx1">
                    <a:lumMod val="75000"/>
                    <a:lumOff val="25000"/>
                  </a:schemeClr>
                </a:solidFill>
                <a:latin typeface="Aptos" panose="020B0004020202020204" pitchFamily="34" charset="0"/>
              </a:rPr>
              <a:t> FWF and </a:t>
            </a:r>
            <a:r>
              <a:rPr lang="de-DE" dirty="0" err="1">
                <a:solidFill>
                  <a:schemeClr val="tx1">
                    <a:lumMod val="75000"/>
                    <a:lumOff val="25000"/>
                  </a:schemeClr>
                </a:solidFill>
                <a:latin typeface="Aptos" panose="020B0004020202020204" pitchFamily="34" charset="0"/>
              </a:rPr>
              <a:t>the</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companies</a:t>
            </a:r>
            <a:endParaRPr dirty="0">
              <a:solidFill>
                <a:schemeClr val="tx1">
                  <a:lumMod val="75000"/>
                  <a:lumOff val="25000"/>
                </a:schemeClr>
              </a:solidFill>
              <a:latin typeface="Aptos" panose="020B0004020202020204" pitchFamily="34" charset="0"/>
            </a:endParaRPr>
          </a:p>
          <a:p>
            <a:pPr marL="571500" lvl="0" indent="-342900" algn="l" rtl="0">
              <a:lnSpc>
                <a:spcPct val="120000"/>
              </a:lnSpc>
              <a:spcBef>
                <a:spcPts val="1000"/>
              </a:spcBef>
              <a:spcAft>
                <a:spcPts val="0"/>
              </a:spcAft>
              <a:buSzPct val="181818"/>
              <a:buFont typeface="Arial" panose="020B0604020202020204" pitchFamily="34" charset="0"/>
              <a:buChar char="•"/>
            </a:pPr>
            <a:r>
              <a:rPr lang="de-DE" dirty="0">
                <a:solidFill>
                  <a:schemeClr val="tx1">
                    <a:lumMod val="75000"/>
                    <a:lumOff val="25000"/>
                  </a:schemeClr>
                </a:solidFill>
                <a:latin typeface="Aptos" panose="020B0004020202020204" pitchFamily="34" charset="0"/>
              </a:rPr>
              <a:t>Compliance </a:t>
            </a:r>
            <a:r>
              <a:rPr lang="de-DE" dirty="0" err="1">
                <a:solidFill>
                  <a:schemeClr val="tx1">
                    <a:lumMod val="75000"/>
                    <a:lumOff val="25000"/>
                  </a:schemeClr>
                </a:solidFill>
                <a:latin typeface="Aptos" panose="020B0004020202020204" pitchFamily="34" charset="0"/>
              </a:rPr>
              <a:t>is</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monitored</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through</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regular</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independent</a:t>
            </a:r>
            <a:r>
              <a:rPr lang="de-DE" dirty="0">
                <a:solidFill>
                  <a:schemeClr val="tx1">
                    <a:lumMod val="75000"/>
                    <a:lumOff val="25000"/>
                  </a:schemeClr>
                </a:solidFill>
                <a:latin typeface="Aptos" panose="020B0004020202020204" pitchFamily="34" charset="0"/>
              </a:rPr>
              <a:t> </a:t>
            </a:r>
            <a:r>
              <a:rPr lang="de-DE" dirty="0" err="1">
                <a:solidFill>
                  <a:schemeClr val="tx1">
                    <a:lumMod val="75000"/>
                    <a:lumOff val="25000"/>
                  </a:schemeClr>
                </a:solidFill>
                <a:latin typeface="Aptos" panose="020B0004020202020204" pitchFamily="34" charset="0"/>
              </a:rPr>
              <a:t>audits</a:t>
            </a:r>
            <a:endParaRPr dirty="0">
              <a:solidFill>
                <a:schemeClr val="tx1">
                  <a:lumMod val="75000"/>
                  <a:lumOff val="25000"/>
                </a:schemeClr>
              </a:solidFill>
              <a:latin typeface="Aptos" panose="020B0004020202020204" pitchFamily="34" charset="0"/>
            </a:endParaRPr>
          </a:p>
        </p:txBody>
      </p:sp>
      <p:pic>
        <p:nvPicPr>
          <p:cNvPr id="541" name="Google Shape;541;p71"/>
          <p:cNvPicPr preferRelativeResize="0"/>
          <p:nvPr/>
        </p:nvPicPr>
        <p:blipFill rotWithShape="1">
          <a:blip r:embed="rId3">
            <a:alphaModFix/>
          </a:blip>
          <a:srcRect/>
          <a:stretch/>
        </p:blipFill>
        <p:spPr>
          <a:xfrm>
            <a:off x="9174013" y="2971286"/>
            <a:ext cx="2592288" cy="259228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2"/>
          <p:cNvSpPr txBox="1">
            <a:spLocks noGrp="1"/>
          </p:cNvSpPr>
          <p:nvPr>
            <p:ph type="title"/>
          </p:nvPr>
        </p:nvSpPr>
        <p:spPr>
          <a:xfrm>
            <a:off x="604871" y="280293"/>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Paper </a:t>
            </a:r>
            <a:r>
              <a:rPr lang="de-DE" dirty="0" err="1">
                <a:latin typeface="Aptos Serif" panose="02020604070405020304" pitchFamily="18" charset="0"/>
                <a:cs typeface="Aptos Serif" panose="02020604070405020304" pitchFamily="18" charset="0"/>
              </a:rPr>
              <a:t>labels</a:t>
            </a:r>
            <a:endParaRPr dirty="0">
              <a:latin typeface="Aptos Serif" panose="02020604070405020304" pitchFamily="18" charset="0"/>
              <a:cs typeface="Aptos Serif" panose="02020604070405020304" pitchFamily="18" charset="0"/>
            </a:endParaRPr>
          </a:p>
        </p:txBody>
      </p:sp>
      <p:graphicFrame>
        <p:nvGraphicFramePr>
          <p:cNvPr id="547" name="Google Shape;547;p72"/>
          <p:cNvGraphicFramePr/>
          <p:nvPr>
            <p:extLst>
              <p:ext uri="{D42A27DB-BD31-4B8C-83A1-F6EECF244321}">
                <p14:modId xmlns:p14="http://schemas.microsoft.com/office/powerpoint/2010/main" val="1521067235"/>
              </p:ext>
            </p:extLst>
          </p:nvPr>
        </p:nvGraphicFramePr>
        <p:xfrm>
          <a:off x="767412" y="2175789"/>
          <a:ext cx="10657175" cy="4546670"/>
        </p:xfrm>
        <a:graphic>
          <a:graphicData uri="http://schemas.openxmlformats.org/drawingml/2006/table">
            <a:tbl>
              <a:tblPr firstRow="1" bandRow="1">
                <a:noFill/>
                <a:tableStyleId>{CAD71708-5FC3-49D6-AE34-2200723A30A2}</a:tableStyleId>
              </a:tblPr>
              <a:tblGrid>
                <a:gridCol w="1656175">
                  <a:extLst>
                    <a:ext uri="{9D8B030D-6E8A-4147-A177-3AD203B41FA5}">
                      <a16:colId xmlns:a16="http://schemas.microsoft.com/office/drawing/2014/main" val="20000"/>
                    </a:ext>
                  </a:extLst>
                </a:gridCol>
                <a:gridCol w="9001000">
                  <a:extLst>
                    <a:ext uri="{9D8B030D-6E8A-4147-A177-3AD203B41FA5}">
                      <a16:colId xmlns:a16="http://schemas.microsoft.com/office/drawing/2014/main" val="20001"/>
                    </a:ext>
                  </a:extLst>
                </a:gridCol>
              </a:tblGrid>
              <a:tr h="8760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de-DE" sz="1400" b="0" u="none" strike="noStrike" cap="none" dirty="0">
                          <a:solidFill>
                            <a:schemeClr val="dk1"/>
                          </a:solidFill>
                          <a:latin typeface="Aptos" panose="020B0004020202020204" pitchFamily="34" charset="0"/>
                        </a:rPr>
                        <a:t>The Blue Angel</a:t>
                      </a:r>
                      <a:endParaRPr dirty="0">
                        <a:latin typeface="Aptos" panose="020B0004020202020204" pitchFamily="34" charset="0"/>
                      </a:endParaRPr>
                    </a:p>
                    <a:p>
                      <a:pPr marL="0" marR="0" lvl="0" indent="0" algn="l" rtl="0">
                        <a:lnSpc>
                          <a:spcPct val="100000"/>
                        </a:lnSpc>
                        <a:spcBef>
                          <a:spcPts val="0"/>
                        </a:spcBef>
                        <a:spcAft>
                          <a:spcPts val="0"/>
                        </a:spcAft>
                        <a:buNone/>
                      </a:pPr>
                      <a:r>
                        <a:rPr lang="de-DE" sz="1400" b="0" u="none" strike="noStrike" cap="none" dirty="0">
                          <a:solidFill>
                            <a:schemeClr val="dk1"/>
                          </a:solidFill>
                          <a:latin typeface="Aptos" panose="020B0004020202020204" pitchFamily="34" charset="0"/>
                        </a:rPr>
                        <a:t>100% </a:t>
                      </a:r>
                      <a:r>
                        <a:rPr lang="de-DE" sz="1400" b="0" u="none" strike="noStrike" cap="none" dirty="0" err="1">
                          <a:solidFill>
                            <a:schemeClr val="dk1"/>
                          </a:solidFill>
                          <a:latin typeface="Aptos" panose="020B0004020202020204" pitchFamily="34" charset="0"/>
                        </a:rPr>
                        <a:t>recycled</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paper</a:t>
                      </a:r>
                      <a:r>
                        <a:rPr lang="de-DE" sz="1400" b="0" u="none" strike="noStrike" cap="none" dirty="0">
                          <a:solidFill>
                            <a:schemeClr val="dk1"/>
                          </a:solidFill>
                          <a:latin typeface="Aptos" panose="020B0004020202020204" pitchFamily="34" charset="0"/>
                        </a:rPr>
                        <a:t>, 65% </a:t>
                      </a:r>
                      <a:r>
                        <a:rPr lang="de-DE" sz="1400" b="0" u="none" strike="noStrike" cap="none" dirty="0" err="1">
                          <a:solidFill>
                            <a:schemeClr val="dk1"/>
                          </a:solidFill>
                          <a:latin typeface="Aptos" panose="020B0004020202020204" pitchFamily="34" charset="0"/>
                        </a:rPr>
                        <a:t>from</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low</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quality</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no</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use</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of</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chlorine</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optical</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brighteners</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halogenated</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bleaching</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agents</a:t>
                      </a:r>
                      <a:r>
                        <a:rPr lang="de-DE" sz="1400" b="0" u="none" strike="noStrike" cap="none" dirty="0">
                          <a:solidFill>
                            <a:schemeClr val="dk1"/>
                          </a:solidFill>
                          <a:latin typeface="Aptos" panose="020B0004020202020204" pitchFamily="34" charset="0"/>
                        </a:rPr>
                        <a:t> and </a:t>
                      </a:r>
                      <a:r>
                        <a:rPr lang="de-DE" sz="1400" b="0" u="none" strike="noStrike" cap="none" dirty="0" err="1">
                          <a:solidFill>
                            <a:schemeClr val="dk1"/>
                          </a:solidFill>
                          <a:latin typeface="Aptos" panose="020B0004020202020204" pitchFamily="34" charset="0"/>
                        </a:rPr>
                        <a:t>other</a:t>
                      </a:r>
                      <a:r>
                        <a:rPr lang="de-DE" sz="1400" b="0" u="none" strike="noStrike" cap="none" dirty="0">
                          <a:solidFill>
                            <a:schemeClr val="dk1"/>
                          </a:solidFill>
                          <a:latin typeface="Aptos" panose="020B0004020202020204" pitchFamily="34" charset="0"/>
                        </a:rPr>
                        <a:t> </a:t>
                      </a:r>
                      <a:r>
                        <a:rPr lang="de-DE" sz="1400" b="0" u="none" strike="noStrike" cap="none" dirty="0" err="1">
                          <a:solidFill>
                            <a:schemeClr val="dk1"/>
                          </a:solidFill>
                          <a:latin typeface="Aptos" panose="020B0004020202020204" pitchFamily="34" charset="0"/>
                        </a:rPr>
                        <a:t>chemicals</a:t>
                      </a:r>
                      <a:endParaRPr dirty="0">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de-DE" sz="1400" b="0" i="0" u="sng" strike="noStrike" cap="none" dirty="0">
                          <a:solidFill>
                            <a:srgbClr val="FFFFFF"/>
                          </a:solidFill>
                          <a:latin typeface="Aptos" panose="020B0004020202020204" pitchFamily="34" charset="0"/>
                          <a:ea typeface="Arial"/>
                          <a:cs typeface="Arial"/>
                          <a:sym typeface="Arial"/>
                          <a:hlinkClick r:id="rId3">
                            <a:extLst>
                              <a:ext uri="{A12FA001-AC4F-418D-AE19-62706E023703}">
                                <ahyp:hlinkClr xmlns:ahyp="http://schemas.microsoft.com/office/drawing/2018/hyperlinkcolor" val="tx"/>
                              </a:ext>
                            </a:extLst>
                          </a:hlinkClick>
                        </a:rPr>
                        <a:t>https://www.blauer-engel.de/en</a:t>
                      </a:r>
                      <a:r>
                        <a:rPr lang="de-DE" sz="1400" b="0" i="0" u="none" strike="noStrike" cap="none" dirty="0">
                          <a:solidFill>
                            <a:schemeClr val="dk1"/>
                          </a:solidFill>
                          <a:latin typeface="Aptos" panose="020B0004020202020204" pitchFamily="34" charset="0"/>
                          <a:ea typeface="Arial"/>
                          <a:cs typeface="Arial"/>
                          <a:sym typeface="Arial"/>
                        </a:rPr>
                        <a:t> </a:t>
                      </a:r>
                      <a:endParaRPr sz="1400" u="none" strike="noStrike" cap="none"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0"/>
                  </a:ext>
                </a:extLst>
              </a:tr>
              <a:tr h="9212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dirty="0">
                          <a:latin typeface="Aptos" panose="020B0004020202020204" pitchFamily="34" charset="0"/>
                        </a:rPr>
                        <a:t>EU </a:t>
                      </a:r>
                      <a:r>
                        <a:rPr lang="de-DE" sz="1400" u="none" strike="noStrike" cap="none" dirty="0" err="1">
                          <a:latin typeface="Aptos" panose="020B0004020202020204" pitchFamily="34" charset="0"/>
                        </a:rPr>
                        <a:t>Ecolabel</a:t>
                      </a:r>
                      <a:endParaRPr sz="1400" u="none" strike="noStrike" cap="none" dirty="0">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de-DE" sz="1400" u="none" strike="noStrike" cap="none" dirty="0" err="1">
                          <a:latin typeface="Aptos" panose="020B0004020202020204" pitchFamily="34" charset="0"/>
                        </a:rPr>
                        <a:t>Less</a:t>
                      </a:r>
                      <a:r>
                        <a:rPr lang="de-DE" sz="1400" u="none" strike="noStrike" cap="none" dirty="0">
                          <a:latin typeface="Aptos" panose="020B0004020202020204" pitchFamily="34" charset="0"/>
                        </a:rPr>
                        <a:t> </a:t>
                      </a:r>
                      <a:r>
                        <a:rPr lang="de-DE" sz="1400" u="none" strike="noStrike" cap="none" dirty="0" err="1">
                          <a:latin typeface="Aptos" panose="020B0004020202020204" pitchFamily="34" charset="0"/>
                        </a:rPr>
                        <a:t>water</a:t>
                      </a:r>
                      <a:r>
                        <a:rPr lang="de-DE" sz="1400" u="none" strike="noStrike" cap="none" dirty="0">
                          <a:latin typeface="Aptos" panose="020B0004020202020204" pitchFamily="34" charset="0"/>
                        </a:rPr>
                        <a:t> and </a:t>
                      </a:r>
                      <a:r>
                        <a:rPr lang="de-DE" sz="1400" u="none" strike="noStrike" cap="none" dirty="0" err="1">
                          <a:latin typeface="Aptos" panose="020B0004020202020204" pitchFamily="34" charset="0"/>
                        </a:rPr>
                        <a:t>air</a:t>
                      </a:r>
                      <a:r>
                        <a:rPr lang="de-DE" sz="1400" u="none" strike="noStrike" cap="none" dirty="0">
                          <a:latin typeface="Aptos" panose="020B0004020202020204" pitchFamily="34" charset="0"/>
                        </a:rPr>
                        <a:t> </a:t>
                      </a:r>
                      <a:r>
                        <a:rPr lang="de-DE" sz="1400" u="none" strike="noStrike" cap="none" dirty="0" err="1">
                          <a:latin typeface="Aptos" panose="020B0004020202020204" pitchFamily="34" charset="0"/>
                        </a:rPr>
                        <a:t>pollution</a:t>
                      </a:r>
                      <a:r>
                        <a:rPr lang="de-DE" sz="1400" u="none" strike="noStrike" cap="none" dirty="0">
                          <a:latin typeface="Aptos" panose="020B0004020202020204" pitchFamily="34" charset="0"/>
                        </a:rPr>
                        <a:t> </a:t>
                      </a:r>
                      <a:r>
                        <a:rPr lang="de-DE" sz="1400" u="none" strike="noStrike" cap="none" dirty="0" err="1">
                          <a:latin typeface="Aptos" panose="020B0004020202020204" pitchFamily="34" charset="0"/>
                        </a:rPr>
                        <a:t>than</a:t>
                      </a:r>
                      <a:r>
                        <a:rPr lang="de-DE" sz="1400" u="none" strike="noStrike" cap="none" dirty="0">
                          <a:latin typeface="Aptos" panose="020B0004020202020204" pitchFamily="34" charset="0"/>
                        </a:rPr>
                        <a:t> </a:t>
                      </a:r>
                      <a:r>
                        <a:rPr lang="de-DE" sz="1400" u="none" strike="noStrike" cap="none" dirty="0" err="1">
                          <a:latin typeface="Aptos" panose="020B0004020202020204" pitchFamily="34" charset="0"/>
                        </a:rPr>
                        <a:t>with</a:t>
                      </a:r>
                      <a:r>
                        <a:rPr lang="de-DE" sz="1400" u="none" strike="noStrike" cap="none" dirty="0">
                          <a:latin typeface="Aptos" panose="020B0004020202020204" pitchFamily="34" charset="0"/>
                        </a:rPr>
                        <a:t> </a:t>
                      </a:r>
                      <a:r>
                        <a:rPr lang="de-DE" sz="1400" u="none" strike="noStrike" cap="none" dirty="0" err="1">
                          <a:latin typeface="Aptos" panose="020B0004020202020204" pitchFamily="34" charset="0"/>
                        </a:rPr>
                        <a:t>conventional</a:t>
                      </a:r>
                      <a:r>
                        <a:rPr lang="de-DE" sz="1400" u="none" strike="noStrike" cap="none" dirty="0">
                          <a:latin typeface="Aptos" panose="020B0004020202020204" pitchFamily="34" charset="0"/>
                        </a:rPr>
                        <a:t> </a:t>
                      </a:r>
                      <a:r>
                        <a:rPr lang="de-DE" sz="1400" u="none" strike="noStrike" cap="none" dirty="0" err="1">
                          <a:latin typeface="Aptos" panose="020B0004020202020204" pitchFamily="34" charset="0"/>
                        </a:rPr>
                        <a:t>production</a:t>
                      </a:r>
                      <a:br>
                        <a:rPr lang="de-DE" sz="1400" u="none" strike="noStrike" cap="none" dirty="0">
                          <a:latin typeface="Aptos" panose="020B0004020202020204" pitchFamily="34" charset="0"/>
                        </a:rPr>
                      </a:br>
                      <a:r>
                        <a:rPr lang="de-DE" sz="1400" b="0" i="0" u="sng" strike="noStrike" cap="none" dirty="0">
                          <a:solidFill>
                            <a:schemeClr val="hlink"/>
                          </a:solidFill>
                          <a:latin typeface="Aptos" panose="020B0004020202020204" pitchFamily="34" charset="0"/>
                          <a:hlinkClick r:id="rId4"/>
                        </a:rPr>
                        <a:t>https://environment.ec.europa.eu/topics/circular-economy/eu-ecolabel_en</a:t>
                      </a:r>
                      <a:r>
                        <a:rPr lang="de-DE" sz="1400" b="0" i="0" u="none" strike="noStrike" cap="none" dirty="0">
                          <a:latin typeface="Aptos" panose="020B0004020202020204" pitchFamily="34" charset="0"/>
                        </a:rPr>
                        <a:t>  </a:t>
                      </a:r>
                      <a:endParaRPr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730325">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de-DE" sz="1400" u="none" strike="noStrike" cap="none" dirty="0">
                          <a:latin typeface="Aptos" panose="020B0004020202020204" pitchFamily="34" charset="0"/>
                        </a:rPr>
                        <a:t>Forest Stewardship Council</a:t>
                      </a:r>
                      <a:endParaRPr dirty="0">
                        <a:latin typeface="Aptos" panose="020B0004020202020204" pitchFamily="34" charset="0"/>
                      </a:endParaRPr>
                    </a:p>
                    <a:p>
                      <a:pPr marL="0" marR="0" lvl="0" indent="0" algn="l" rtl="0">
                        <a:lnSpc>
                          <a:spcPct val="100000"/>
                        </a:lnSpc>
                        <a:spcBef>
                          <a:spcPts val="0"/>
                        </a:spcBef>
                        <a:spcAft>
                          <a:spcPts val="0"/>
                        </a:spcAft>
                        <a:buNone/>
                      </a:pPr>
                      <a:r>
                        <a:rPr lang="de-DE" sz="1400" u="none" strike="noStrike" cap="none" dirty="0">
                          <a:latin typeface="Aptos" panose="020B0004020202020204" pitchFamily="34" charset="0"/>
                        </a:rPr>
                        <a:t>FSC Mix 70% </a:t>
                      </a:r>
                      <a:r>
                        <a:rPr lang="de-DE" sz="1400" u="none" strike="noStrike" cap="none" dirty="0" err="1">
                          <a:latin typeface="Aptos" panose="020B0004020202020204" pitchFamily="34" charset="0"/>
                        </a:rPr>
                        <a:t>from</a:t>
                      </a:r>
                      <a:r>
                        <a:rPr lang="de-DE" sz="1400" u="none" strike="noStrike" cap="none" dirty="0">
                          <a:latin typeface="Aptos" panose="020B0004020202020204" pitchFamily="34" charset="0"/>
                        </a:rPr>
                        <a:t> </a:t>
                      </a:r>
                      <a:r>
                        <a:rPr lang="de-DE" sz="1400" u="none" strike="noStrike" cap="none" dirty="0" err="1">
                          <a:latin typeface="Aptos" panose="020B0004020202020204" pitchFamily="34" charset="0"/>
                        </a:rPr>
                        <a:t>certified</a:t>
                      </a:r>
                      <a:r>
                        <a:rPr lang="de-DE" sz="1400" u="none" strike="noStrike" cap="none" dirty="0">
                          <a:latin typeface="Aptos" panose="020B0004020202020204" pitchFamily="34" charset="0"/>
                        </a:rPr>
                        <a:t> </a:t>
                      </a:r>
                      <a:r>
                        <a:rPr lang="de-DE" sz="1400" u="none" strike="noStrike" cap="none" dirty="0" err="1">
                          <a:latin typeface="Aptos" panose="020B0004020202020204" pitchFamily="34" charset="0"/>
                        </a:rPr>
                        <a:t>forests</a:t>
                      </a:r>
                      <a:r>
                        <a:rPr lang="de-DE" sz="1400" u="none" strike="noStrike" cap="none" dirty="0">
                          <a:latin typeface="Aptos" panose="020B0004020202020204" pitchFamily="34" charset="0"/>
                        </a:rPr>
                        <a:t> </a:t>
                      </a:r>
                      <a:r>
                        <a:rPr lang="de-DE" sz="1400" u="none" strike="noStrike" cap="none" dirty="0" err="1">
                          <a:latin typeface="Aptos" panose="020B0004020202020204" pitchFamily="34" charset="0"/>
                        </a:rPr>
                        <a:t>or</a:t>
                      </a:r>
                      <a:r>
                        <a:rPr lang="de-DE" sz="1400" u="none" strike="noStrike" cap="none" dirty="0">
                          <a:latin typeface="Aptos" panose="020B0004020202020204" pitchFamily="34" charset="0"/>
                        </a:rPr>
                        <a:t> </a:t>
                      </a:r>
                      <a:r>
                        <a:rPr lang="de-DE" sz="1400" u="none" strike="noStrike" cap="none" dirty="0" err="1">
                          <a:latin typeface="Aptos" panose="020B0004020202020204" pitchFamily="34" charset="0"/>
                        </a:rPr>
                        <a:t>waste</a:t>
                      </a:r>
                      <a:r>
                        <a:rPr lang="de-DE" sz="1400" u="none" strike="noStrike" cap="none" dirty="0">
                          <a:latin typeface="Aptos" panose="020B0004020202020204" pitchFamily="34" charset="0"/>
                        </a:rPr>
                        <a:t> </a:t>
                      </a:r>
                      <a:r>
                        <a:rPr lang="de-DE" sz="1400" u="none" strike="noStrike" cap="none" dirty="0" err="1">
                          <a:latin typeface="Aptos" panose="020B0004020202020204" pitchFamily="34" charset="0"/>
                        </a:rPr>
                        <a:t>paper</a:t>
                      </a:r>
                      <a:r>
                        <a:rPr lang="de-DE" sz="1400" u="none" strike="noStrike" cap="none" dirty="0">
                          <a:latin typeface="Aptos" panose="020B0004020202020204" pitchFamily="34" charset="0"/>
                        </a:rPr>
                        <a:t>, </a:t>
                      </a:r>
                      <a:r>
                        <a:rPr lang="de-DE" sz="1400" u="none" strike="noStrike" cap="none" dirty="0" err="1">
                          <a:latin typeface="Aptos" panose="020B0004020202020204" pitchFamily="34" charset="0"/>
                        </a:rPr>
                        <a:t>Recycled</a:t>
                      </a:r>
                      <a:r>
                        <a:rPr lang="de-DE" sz="1400" u="none" strike="noStrike" cap="none" dirty="0">
                          <a:latin typeface="Aptos" panose="020B0004020202020204" pitchFamily="34" charset="0"/>
                        </a:rPr>
                        <a:t> 100% </a:t>
                      </a:r>
                      <a:r>
                        <a:rPr lang="de-DE" sz="1400" u="none" strike="noStrike" cap="none" dirty="0" err="1">
                          <a:latin typeface="Aptos" panose="020B0004020202020204" pitchFamily="34" charset="0"/>
                        </a:rPr>
                        <a:t>waste</a:t>
                      </a:r>
                      <a:r>
                        <a:rPr lang="de-DE" sz="1400" u="none" strike="noStrike" cap="none" dirty="0">
                          <a:latin typeface="Aptos" panose="020B0004020202020204" pitchFamily="34" charset="0"/>
                        </a:rPr>
                        <a:t> </a:t>
                      </a:r>
                      <a:r>
                        <a:rPr lang="de-DE" sz="1400" u="none" strike="noStrike" cap="none" dirty="0" err="1">
                          <a:latin typeface="Aptos" panose="020B0004020202020204" pitchFamily="34" charset="0"/>
                        </a:rPr>
                        <a:t>paper</a:t>
                      </a:r>
                      <a:endParaRPr dirty="0">
                        <a:latin typeface="Aptos" panose="020B0004020202020204" pitchFamily="34" charset="0"/>
                      </a:endParaRPr>
                    </a:p>
                    <a:p>
                      <a:pPr marL="0" marR="0" lvl="0" indent="0" algn="l" rtl="0">
                        <a:lnSpc>
                          <a:spcPct val="100000"/>
                        </a:lnSpc>
                        <a:spcBef>
                          <a:spcPts val="0"/>
                        </a:spcBef>
                        <a:spcAft>
                          <a:spcPts val="0"/>
                        </a:spcAft>
                        <a:buNone/>
                      </a:pPr>
                      <a:r>
                        <a:rPr lang="de-DE" sz="1400" u="sng" strike="noStrike" cap="none" dirty="0">
                          <a:solidFill>
                            <a:schemeClr val="dk1"/>
                          </a:solidFill>
                          <a:latin typeface="Aptos" panose="020B0004020202020204" pitchFamily="34" charset="0"/>
                          <a:ea typeface="Arial"/>
                          <a:cs typeface="Arial"/>
                          <a:sym typeface="Arial"/>
                          <a:hlinkClick r:id="rId5">
                            <a:extLst>
                              <a:ext uri="{A12FA001-AC4F-418D-AE19-62706E023703}">
                                <ahyp:hlinkClr xmlns:ahyp="http://schemas.microsoft.com/office/drawing/2018/hyperlinkcolor" val="tx"/>
                              </a:ext>
                            </a:extLst>
                          </a:hlinkClick>
                        </a:rPr>
                        <a:t>http://www.fsc.org</a:t>
                      </a:r>
                      <a:endParaRPr sz="1400" u="none" strike="noStrike" cap="none"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859825">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dirty="0">
                          <a:latin typeface="Aptos" panose="020B0004020202020204" pitchFamily="34" charset="0"/>
                        </a:rPr>
                        <a:t>Nordic </a:t>
                      </a:r>
                      <a:r>
                        <a:rPr lang="de-DE" sz="1400" u="none" strike="noStrike" cap="none" dirty="0" err="1">
                          <a:latin typeface="Aptos" panose="020B0004020202020204" pitchFamily="34" charset="0"/>
                        </a:rPr>
                        <a:t>Ecolabel</a:t>
                      </a:r>
                      <a:r>
                        <a:rPr lang="de-DE" sz="1400" u="none" strike="noStrike" cap="none" dirty="0">
                          <a:latin typeface="Aptos" panose="020B0004020202020204" pitchFamily="34" charset="0"/>
                        </a:rPr>
                        <a:t> / Nordic Swan</a:t>
                      </a:r>
                      <a:endParaRPr dirty="0">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de-DE" sz="1400" u="none" strike="noStrike" cap="none" dirty="0">
                          <a:latin typeface="Aptos" panose="020B0004020202020204" pitchFamily="34" charset="0"/>
                        </a:rPr>
                        <a:t>50% </a:t>
                      </a:r>
                      <a:r>
                        <a:rPr lang="de-DE" sz="1400" u="none" strike="noStrike" cap="none" dirty="0" err="1">
                          <a:latin typeface="Aptos" panose="020B0004020202020204" pitchFamily="34" charset="0"/>
                        </a:rPr>
                        <a:t>of</a:t>
                      </a:r>
                      <a:r>
                        <a:rPr lang="de-DE" sz="1400" u="none" strike="noStrike" cap="none" dirty="0">
                          <a:latin typeface="Aptos" panose="020B0004020202020204" pitchFamily="34" charset="0"/>
                        </a:rPr>
                        <a:t> </a:t>
                      </a:r>
                      <a:r>
                        <a:rPr lang="de-DE" sz="1400" u="none" strike="noStrike" cap="none" dirty="0" err="1">
                          <a:latin typeface="Aptos" panose="020B0004020202020204" pitchFamily="34" charset="0"/>
                        </a:rPr>
                        <a:t>the</a:t>
                      </a:r>
                      <a:r>
                        <a:rPr lang="de-DE" sz="1400" u="none" strike="noStrike" cap="none" dirty="0">
                          <a:latin typeface="Aptos" panose="020B0004020202020204" pitchFamily="34" charset="0"/>
                        </a:rPr>
                        <a:t> </a:t>
                      </a:r>
                      <a:r>
                        <a:rPr lang="de-DE" sz="1400" u="none" strike="noStrike" cap="none" dirty="0" err="1">
                          <a:latin typeface="Aptos" panose="020B0004020202020204" pitchFamily="34" charset="0"/>
                        </a:rPr>
                        <a:t>fibers</a:t>
                      </a:r>
                      <a:r>
                        <a:rPr lang="de-DE" sz="1400" u="none" strike="noStrike" cap="none" dirty="0">
                          <a:latin typeface="Aptos" panose="020B0004020202020204" pitchFamily="34" charset="0"/>
                        </a:rPr>
                        <a:t> </a:t>
                      </a:r>
                      <a:r>
                        <a:rPr lang="de-DE" sz="1400" u="none" strike="noStrike" cap="none" dirty="0" err="1">
                          <a:latin typeface="Aptos" panose="020B0004020202020204" pitchFamily="34" charset="0"/>
                        </a:rPr>
                        <a:t>from</a:t>
                      </a:r>
                      <a:r>
                        <a:rPr lang="de-DE" sz="1400" u="none" strike="noStrike" cap="none" dirty="0">
                          <a:latin typeface="Aptos" panose="020B0004020202020204" pitchFamily="34" charset="0"/>
                        </a:rPr>
                        <a:t> </a:t>
                      </a:r>
                      <a:r>
                        <a:rPr lang="de-DE" sz="1400" u="none" strike="noStrike" cap="none" dirty="0" err="1">
                          <a:latin typeface="Aptos" panose="020B0004020202020204" pitchFamily="34" charset="0"/>
                        </a:rPr>
                        <a:t>certified</a:t>
                      </a:r>
                      <a:r>
                        <a:rPr lang="de-DE" sz="1400" u="none" strike="noStrike" cap="none" dirty="0">
                          <a:latin typeface="Aptos" panose="020B0004020202020204" pitchFamily="34" charset="0"/>
                        </a:rPr>
                        <a:t> </a:t>
                      </a:r>
                      <a:r>
                        <a:rPr lang="de-DE" sz="1400" u="none" strike="noStrike" cap="none" dirty="0" err="1">
                          <a:latin typeface="Aptos" panose="020B0004020202020204" pitchFamily="34" charset="0"/>
                        </a:rPr>
                        <a:t>origin</a:t>
                      </a:r>
                      <a:br>
                        <a:rPr lang="de-DE" sz="1400" u="none" strike="noStrike" cap="none" dirty="0">
                          <a:latin typeface="Aptos" panose="020B0004020202020204" pitchFamily="34" charset="0"/>
                        </a:rPr>
                      </a:br>
                      <a:r>
                        <a:rPr lang="de-DE" sz="1400" u="sng" strike="noStrike" cap="none" dirty="0">
                          <a:solidFill>
                            <a:schemeClr val="hlink"/>
                          </a:solidFill>
                          <a:latin typeface="Aptos" panose="020B0004020202020204" pitchFamily="34" charset="0"/>
                          <a:hlinkClick r:id="rId6"/>
                        </a:rPr>
                        <a:t>http://www.nordic-ecolabel.org</a:t>
                      </a:r>
                      <a:r>
                        <a:rPr lang="de-DE" sz="1400" u="none" strike="noStrike" cap="none" dirty="0">
                          <a:latin typeface="Aptos" panose="020B0004020202020204" pitchFamily="34" charset="0"/>
                        </a:rPr>
                        <a:t>  </a:t>
                      </a:r>
                      <a:endParaRPr sz="1400" u="none" strike="noStrike" cap="none"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3"/>
                  </a:ext>
                </a:extLst>
              </a:tr>
              <a:tr h="1089175">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de-DE" sz="1400" b="0" u="none" strike="noStrike" cap="none" dirty="0">
                          <a:solidFill>
                            <a:schemeClr val="dk1"/>
                          </a:solidFill>
                          <a:latin typeface="Aptos" panose="020B0004020202020204" pitchFamily="34" charset="0"/>
                          <a:ea typeface="Arial"/>
                          <a:cs typeface="Arial"/>
                          <a:sym typeface="Arial"/>
                        </a:rPr>
                        <a:t>Programme </a:t>
                      </a:r>
                      <a:r>
                        <a:rPr lang="de-DE" sz="1400" b="0" u="none" strike="noStrike" cap="none" dirty="0" err="1">
                          <a:solidFill>
                            <a:schemeClr val="dk1"/>
                          </a:solidFill>
                          <a:latin typeface="Aptos" panose="020B0004020202020204" pitchFamily="34" charset="0"/>
                          <a:ea typeface="Arial"/>
                          <a:cs typeface="Arial"/>
                          <a:sym typeface="Arial"/>
                        </a:rPr>
                        <a:t>for</a:t>
                      </a:r>
                      <a:r>
                        <a:rPr lang="de-DE" sz="1400" b="0" u="none" strike="noStrike" cap="none" dirty="0">
                          <a:solidFill>
                            <a:schemeClr val="dk1"/>
                          </a:solidFill>
                          <a:latin typeface="Aptos" panose="020B0004020202020204" pitchFamily="34" charset="0"/>
                          <a:ea typeface="Arial"/>
                          <a:cs typeface="Arial"/>
                          <a:sym typeface="Arial"/>
                        </a:rPr>
                        <a:t> </a:t>
                      </a:r>
                      <a:r>
                        <a:rPr lang="de-DE" sz="1400" b="0" u="none" strike="noStrike" cap="none" dirty="0" err="1">
                          <a:solidFill>
                            <a:schemeClr val="dk1"/>
                          </a:solidFill>
                          <a:latin typeface="Aptos" panose="020B0004020202020204" pitchFamily="34" charset="0"/>
                          <a:ea typeface="Arial"/>
                          <a:cs typeface="Arial"/>
                          <a:sym typeface="Arial"/>
                        </a:rPr>
                        <a:t>the</a:t>
                      </a:r>
                      <a:r>
                        <a:rPr lang="de-DE" sz="1400" b="0" u="none" strike="noStrike" cap="none" dirty="0">
                          <a:solidFill>
                            <a:schemeClr val="dk1"/>
                          </a:solidFill>
                          <a:latin typeface="Aptos" panose="020B0004020202020204" pitchFamily="34" charset="0"/>
                          <a:ea typeface="Arial"/>
                          <a:cs typeface="Arial"/>
                          <a:sym typeface="Arial"/>
                        </a:rPr>
                        <a:t> </a:t>
                      </a:r>
                      <a:r>
                        <a:rPr lang="de-DE" sz="1400" b="0" u="none" strike="noStrike" cap="none" dirty="0" err="1">
                          <a:solidFill>
                            <a:schemeClr val="dk1"/>
                          </a:solidFill>
                          <a:latin typeface="Aptos" panose="020B0004020202020204" pitchFamily="34" charset="0"/>
                          <a:ea typeface="Arial"/>
                          <a:cs typeface="Arial"/>
                          <a:sym typeface="Arial"/>
                        </a:rPr>
                        <a:t>Endorsement</a:t>
                      </a:r>
                      <a:r>
                        <a:rPr lang="de-DE" sz="1400" b="0" u="none" strike="noStrike" cap="none" dirty="0">
                          <a:solidFill>
                            <a:schemeClr val="dk1"/>
                          </a:solidFill>
                          <a:latin typeface="Aptos" panose="020B0004020202020204" pitchFamily="34" charset="0"/>
                          <a:ea typeface="Arial"/>
                          <a:cs typeface="Arial"/>
                          <a:sym typeface="Arial"/>
                        </a:rPr>
                        <a:t> </a:t>
                      </a:r>
                      <a:r>
                        <a:rPr lang="de-DE" sz="1400" b="0" u="none" strike="noStrike" cap="none" dirty="0" err="1">
                          <a:solidFill>
                            <a:schemeClr val="dk1"/>
                          </a:solidFill>
                          <a:latin typeface="Aptos" panose="020B0004020202020204" pitchFamily="34" charset="0"/>
                          <a:ea typeface="Arial"/>
                          <a:cs typeface="Arial"/>
                          <a:sym typeface="Arial"/>
                        </a:rPr>
                        <a:t>of</a:t>
                      </a:r>
                      <a:r>
                        <a:rPr lang="de-DE" sz="1400" b="0" u="none" strike="noStrike" cap="none" dirty="0">
                          <a:solidFill>
                            <a:schemeClr val="dk1"/>
                          </a:solidFill>
                          <a:latin typeface="Aptos" panose="020B0004020202020204" pitchFamily="34" charset="0"/>
                          <a:ea typeface="Arial"/>
                          <a:cs typeface="Arial"/>
                          <a:sym typeface="Arial"/>
                        </a:rPr>
                        <a:t> Forest Certification Scheme PEFC</a:t>
                      </a:r>
                      <a:endParaRPr dirty="0">
                        <a:latin typeface="Aptos" panose="020B0004020202020204" pitchFamily="34" charset="0"/>
                      </a:endParaRPr>
                    </a:p>
                    <a:p>
                      <a:pPr marL="0" marR="0" lvl="0" indent="0" algn="l" rtl="0">
                        <a:lnSpc>
                          <a:spcPct val="100000"/>
                        </a:lnSpc>
                        <a:spcBef>
                          <a:spcPts val="0"/>
                        </a:spcBef>
                        <a:spcAft>
                          <a:spcPts val="0"/>
                        </a:spcAft>
                        <a:buNone/>
                      </a:pPr>
                      <a:r>
                        <a:rPr lang="de-DE" sz="1400" u="none" strike="noStrike" cap="none" dirty="0">
                          <a:solidFill>
                            <a:schemeClr val="dk1"/>
                          </a:solidFill>
                          <a:latin typeface="Aptos" panose="020B0004020202020204" pitchFamily="34" charset="0"/>
                          <a:ea typeface="Arial"/>
                          <a:cs typeface="Arial"/>
                          <a:sym typeface="Arial"/>
                        </a:rPr>
                        <a:t>PEFC </a:t>
                      </a:r>
                      <a:r>
                        <a:rPr lang="de-DE" sz="1400" u="none" strike="noStrike" cap="none" dirty="0" err="1">
                          <a:solidFill>
                            <a:schemeClr val="dk1"/>
                          </a:solidFill>
                          <a:latin typeface="Aptos" panose="020B0004020202020204" pitchFamily="34" charset="0"/>
                          <a:ea typeface="Arial"/>
                          <a:cs typeface="Arial"/>
                          <a:sym typeface="Arial"/>
                        </a:rPr>
                        <a:t>certified</a:t>
                      </a:r>
                      <a:r>
                        <a:rPr lang="de-DE" sz="1400" u="none" strike="noStrike" cap="none" dirty="0">
                          <a:solidFill>
                            <a:schemeClr val="dk1"/>
                          </a:solidFill>
                          <a:latin typeface="Aptos" panose="020B0004020202020204" pitchFamily="34" charset="0"/>
                          <a:ea typeface="Arial"/>
                          <a:cs typeface="Arial"/>
                          <a:sym typeface="Arial"/>
                        </a:rPr>
                        <a:t> (70% </a:t>
                      </a:r>
                      <a:r>
                        <a:rPr lang="de-DE" sz="1400" u="none" strike="noStrike" cap="none" dirty="0" err="1">
                          <a:solidFill>
                            <a:schemeClr val="dk1"/>
                          </a:solidFill>
                          <a:latin typeface="Aptos" panose="020B0004020202020204" pitchFamily="34" charset="0"/>
                          <a:ea typeface="Arial"/>
                          <a:cs typeface="Arial"/>
                          <a:sym typeface="Arial"/>
                        </a:rPr>
                        <a:t>from</a:t>
                      </a:r>
                      <a:r>
                        <a:rPr lang="de-DE" sz="1400" u="none" strike="noStrike" cap="none" dirty="0">
                          <a:solidFill>
                            <a:schemeClr val="dk1"/>
                          </a:solidFill>
                          <a:latin typeface="Aptos" panose="020B0004020202020204" pitchFamily="34" charset="0"/>
                          <a:ea typeface="Arial"/>
                          <a:cs typeface="Arial"/>
                          <a:sym typeface="Arial"/>
                        </a:rPr>
                        <a:t> </a:t>
                      </a:r>
                      <a:r>
                        <a:rPr lang="de-DE" sz="1400" u="none" strike="noStrike" cap="none" dirty="0" err="1">
                          <a:solidFill>
                            <a:schemeClr val="dk1"/>
                          </a:solidFill>
                          <a:latin typeface="Aptos" panose="020B0004020202020204" pitchFamily="34" charset="0"/>
                          <a:ea typeface="Arial"/>
                          <a:cs typeface="Arial"/>
                          <a:sym typeface="Arial"/>
                        </a:rPr>
                        <a:t>certified</a:t>
                      </a:r>
                      <a:r>
                        <a:rPr lang="de-DE" sz="1400" u="none" strike="noStrike" cap="none" dirty="0">
                          <a:solidFill>
                            <a:schemeClr val="dk1"/>
                          </a:solidFill>
                          <a:latin typeface="Aptos" panose="020B0004020202020204" pitchFamily="34" charset="0"/>
                          <a:ea typeface="Arial"/>
                          <a:cs typeface="Arial"/>
                          <a:sym typeface="Arial"/>
                        </a:rPr>
                        <a:t> </a:t>
                      </a:r>
                      <a:r>
                        <a:rPr lang="de-DE" sz="1400" u="none" strike="noStrike" cap="none" dirty="0" err="1">
                          <a:solidFill>
                            <a:schemeClr val="dk1"/>
                          </a:solidFill>
                          <a:latin typeface="Aptos" panose="020B0004020202020204" pitchFamily="34" charset="0"/>
                          <a:ea typeface="Arial"/>
                          <a:cs typeface="Arial"/>
                          <a:sym typeface="Arial"/>
                        </a:rPr>
                        <a:t>forests</a:t>
                      </a:r>
                      <a:r>
                        <a:rPr lang="de-DE" sz="1400" u="none" strike="noStrike" cap="none" dirty="0">
                          <a:solidFill>
                            <a:schemeClr val="dk1"/>
                          </a:solidFill>
                          <a:latin typeface="Aptos" panose="020B0004020202020204" pitchFamily="34" charset="0"/>
                          <a:ea typeface="Arial"/>
                          <a:cs typeface="Arial"/>
                          <a:sym typeface="Arial"/>
                        </a:rPr>
                        <a:t>), PEFC </a:t>
                      </a:r>
                      <a:r>
                        <a:rPr lang="de-DE" sz="1400" u="none" strike="noStrike" cap="none" dirty="0" err="1">
                          <a:solidFill>
                            <a:schemeClr val="dk1"/>
                          </a:solidFill>
                          <a:latin typeface="Aptos" panose="020B0004020202020204" pitchFamily="34" charset="0"/>
                          <a:ea typeface="Arial"/>
                          <a:cs typeface="Arial"/>
                          <a:sym typeface="Arial"/>
                        </a:rPr>
                        <a:t>recycled</a:t>
                      </a:r>
                      <a:r>
                        <a:rPr lang="de-DE" sz="1400" u="none" strike="noStrike" cap="none" dirty="0">
                          <a:solidFill>
                            <a:schemeClr val="dk1"/>
                          </a:solidFill>
                          <a:latin typeface="Aptos" panose="020B0004020202020204" pitchFamily="34" charset="0"/>
                          <a:ea typeface="Arial"/>
                          <a:cs typeface="Arial"/>
                          <a:sym typeface="Arial"/>
                        </a:rPr>
                        <a:t> 70% </a:t>
                      </a:r>
                      <a:r>
                        <a:rPr lang="de-DE" sz="1400" u="none" strike="noStrike" cap="none" dirty="0" err="1">
                          <a:solidFill>
                            <a:schemeClr val="dk1"/>
                          </a:solidFill>
                          <a:latin typeface="Aptos" panose="020B0004020202020204" pitchFamily="34" charset="0"/>
                          <a:ea typeface="Arial"/>
                          <a:cs typeface="Arial"/>
                          <a:sym typeface="Arial"/>
                        </a:rPr>
                        <a:t>recycled</a:t>
                      </a:r>
                      <a:r>
                        <a:rPr lang="de-DE" sz="1400" u="none" strike="noStrike" cap="none" dirty="0">
                          <a:solidFill>
                            <a:schemeClr val="dk1"/>
                          </a:solidFill>
                          <a:latin typeface="Aptos" panose="020B0004020202020204" pitchFamily="34" charset="0"/>
                          <a:ea typeface="Arial"/>
                          <a:cs typeface="Arial"/>
                          <a:sym typeface="Arial"/>
                        </a:rPr>
                        <a:t> material, PEFC regional</a:t>
                      </a:r>
                      <a:endParaRPr dirty="0">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de-DE" sz="1400" b="0" i="0" u="sng" strike="noStrike" cap="none" dirty="0">
                          <a:solidFill>
                            <a:schemeClr val="dk1"/>
                          </a:solidFill>
                          <a:latin typeface="Aptos" panose="020B0004020202020204" pitchFamily="34" charset="0"/>
                          <a:hlinkClick r:id="rId7">
                            <a:extLst>
                              <a:ext uri="{A12FA001-AC4F-418D-AE19-62706E023703}">
                                <ahyp:hlinkClr xmlns:ahyp="http://schemas.microsoft.com/office/drawing/2018/hyperlinkcolor" val="tx"/>
                              </a:ext>
                            </a:extLst>
                          </a:hlinkClick>
                        </a:rPr>
                        <a:t>https://pefc.org/</a:t>
                      </a:r>
                      <a:r>
                        <a:rPr lang="de-DE" sz="1400" b="0" i="0" u="none" strike="noStrike" cap="none" dirty="0">
                          <a:solidFill>
                            <a:schemeClr val="dk1"/>
                          </a:solidFill>
                          <a:latin typeface="Aptos" panose="020B0004020202020204" pitchFamily="34" charset="0"/>
                        </a:rPr>
                        <a:t> </a:t>
                      </a:r>
                      <a:endParaRPr sz="1400" u="none" strike="noStrike" cap="none" dirty="0">
                        <a:latin typeface="Aptos" panose="020B0004020202020204" pitchFamily="34" charset="0"/>
                      </a:endParaRPr>
                    </a:p>
                  </a:txBody>
                  <a:tcPr marL="91450" marR="91450" marT="45725" marB="45725">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548" name="Google Shape;548;p72"/>
          <p:cNvPicPr preferRelativeResize="0"/>
          <p:nvPr/>
        </p:nvPicPr>
        <p:blipFill rotWithShape="1">
          <a:blip r:embed="rId8">
            <a:alphaModFix/>
          </a:blip>
          <a:srcRect/>
          <a:stretch/>
        </p:blipFill>
        <p:spPr>
          <a:xfrm>
            <a:off x="1080824" y="3410681"/>
            <a:ext cx="828675" cy="828675"/>
          </a:xfrm>
          <a:prstGeom prst="rect">
            <a:avLst/>
          </a:prstGeom>
          <a:noFill/>
          <a:ln>
            <a:noFill/>
          </a:ln>
        </p:spPr>
      </p:pic>
      <p:pic>
        <p:nvPicPr>
          <p:cNvPr id="549" name="Google Shape;549;p72" descr="Nordischer Schwan"/>
          <p:cNvPicPr preferRelativeResize="0"/>
          <p:nvPr/>
        </p:nvPicPr>
        <p:blipFill rotWithShape="1">
          <a:blip r:embed="rId9">
            <a:alphaModFix/>
          </a:blip>
          <a:srcRect/>
          <a:stretch/>
        </p:blipFill>
        <p:spPr>
          <a:xfrm>
            <a:off x="1064043" y="5053479"/>
            <a:ext cx="727474" cy="727474"/>
          </a:xfrm>
          <a:prstGeom prst="rect">
            <a:avLst/>
          </a:prstGeom>
          <a:noFill/>
          <a:ln>
            <a:noFill/>
          </a:ln>
        </p:spPr>
      </p:pic>
      <p:pic>
        <p:nvPicPr>
          <p:cNvPr id="550" name="Google Shape;550;p72"/>
          <p:cNvPicPr preferRelativeResize="0"/>
          <p:nvPr/>
        </p:nvPicPr>
        <p:blipFill rotWithShape="1">
          <a:blip r:embed="rId10">
            <a:alphaModFix/>
          </a:blip>
          <a:srcRect/>
          <a:stretch/>
        </p:blipFill>
        <p:spPr>
          <a:xfrm>
            <a:off x="1223045" y="4314977"/>
            <a:ext cx="546972" cy="623694"/>
          </a:xfrm>
          <a:prstGeom prst="rect">
            <a:avLst/>
          </a:prstGeom>
          <a:noFill/>
          <a:ln>
            <a:noFill/>
          </a:ln>
        </p:spPr>
      </p:pic>
      <p:pic>
        <p:nvPicPr>
          <p:cNvPr id="551" name="Google Shape;551;p72"/>
          <p:cNvPicPr preferRelativeResize="0"/>
          <p:nvPr/>
        </p:nvPicPr>
        <p:blipFill rotWithShape="1">
          <a:blip r:embed="rId11">
            <a:alphaModFix/>
          </a:blip>
          <a:srcRect/>
          <a:stretch/>
        </p:blipFill>
        <p:spPr>
          <a:xfrm>
            <a:off x="705394" y="2395606"/>
            <a:ext cx="1690570" cy="848020"/>
          </a:xfrm>
          <a:prstGeom prst="rect">
            <a:avLst/>
          </a:prstGeom>
          <a:noFill/>
          <a:ln>
            <a:noFill/>
          </a:ln>
        </p:spPr>
      </p:pic>
      <p:pic>
        <p:nvPicPr>
          <p:cNvPr id="552" name="Google Shape;552;p72"/>
          <p:cNvPicPr preferRelativeResize="0"/>
          <p:nvPr/>
        </p:nvPicPr>
        <p:blipFill rotWithShape="1">
          <a:blip r:embed="rId12">
            <a:alphaModFix/>
          </a:blip>
          <a:srcRect/>
          <a:stretch/>
        </p:blipFill>
        <p:spPr>
          <a:xfrm>
            <a:off x="1179679" y="5994985"/>
            <a:ext cx="537118" cy="72747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3"/>
          <p:cNvSpPr txBox="1">
            <a:spLocks noGrp="1"/>
          </p:cNvSpPr>
          <p:nvPr>
            <p:ph type="title"/>
          </p:nvPr>
        </p:nvSpPr>
        <p:spPr>
          <a:xfrm>
            <a:off x="594359" y="410289"/>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Paper </a:t>
            </a:r>
            <a:r>
              <a:rPr lang="de-DE" dirty="0" err="1">
                <a:latin typeface="Aptos Serif" panose="02020604070405020304" pitchFamily="18" charset="0"/>
                <a:cs typeface="Aptos Serif" panose="02020604070405020304" pitchFamily="18" charset="0"/>
              </a:rPr>
              <a:t>reference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label</a:t>
            </a:r>
            <a:r>
              <a:rPr lang="de-DE" dirty="0">
                <a:latin typeface="Aptos Serif" panose="02020604070405020304" pitchFamily="18" charset="0"/>
                <a:cs typeface="Aptos Serif" panose="02020604070405020304" pitchFamily="18" charset="0"/>
              </a:rPr>
              <a:t> – Blue Angel</a:t>
            </a:r>
            <a:endParaRPr dirty="0">
              <a:latin typeface="Aptos Serif" panose="02020604070405020304" pitchFamily="18" charset="0"/>
              <a:cs typeface="Aptos Serif" panose="02020604070405020304" pitchFamily="18" charset="0"/>
            </a:endParaRPr>
          </a:p>
        </p:txBody>
      </p:sp>
      <p:sp>
        <p:nvSpPr>
          <p:cNvPr id="558" name="Google Shape;558;p73"/>
          <p:cNvSpPr txBox="1">
            <a:spLocks noGrp="1"/>
          </p:cNvSpPr>
          <p:nvPr>
            <p:ph type="body" idx="1"/>
          </p:nvPr>
        </p:nvSpPr>
        <p:spPr>
          <a:xfrm>
            <a:off x="594359" y="2281918"/>
            <a:ext cx="9622537" cy="3708517"/>
          </a:xfrm>
          <a:prstGeom prst="rect">
            <a:avLst/>
          </a:prstGeom>
          <a:noFill/>
          <a:ln>
            <a:noFill/>
          </a:ln>
        </p:spPr>
        <p:txBody>
          <a:bodyPr spcFirstLastPara="1" wrap="square" lIns="0" tIns="228600" rIns="0" bIns="0" anchor="t" anchorCtr="0">
            <a:normAutofit fontScale="70000" lnSpcReduction="20000"/>
          </a:bodyPr>
          <a:lstStyle/>
          <a:p>
            <a:pPr marL="571500" lvl="0" indent="-342900" algn="l" rtl="0">
              <a:lnSpc>
                <a:spcPct val="120000"/>
              </a:lnSpc>
              <a:spcBef>
                <a:spcPts val="2200"/>
              </a:spcBef>
              <a:spcAft>
                <a:spcPts val="0"/>
              </a:spcAft>
              <a:buSzPct val="160000"/>
              <a:buFont typeface="Arial" panose="020B0604020202020204" pitchFamily="34" charset="0"/>
              <a:buChar char="•"/>
            </a:pPr>
            <a:r>
              <a:rPr lang="de-DE" b="0" dirty="0">
                <a:solidFill>
                  <a:schemeClr val="tx1">
                    <a:lumMod val="75000"/>
                    <a:lumOff val="25000"/>
                  </a:schemeClr>
                </a:solidFill>
                <a:latin typeface="Aptos" panose="020B0004020202020204" pitchFamily="34" charset="0"/>
              </a:rPr>
              <a:t>The Blue Angel (RAL-UZ 14 / </a:t>
            </a:r>
            <a:r>
              <a:rPr lang="de-DE" b="0" dirty="0" err="1">
                <a:solidFill>
                  <a:schemeClr val="tx1">
                    <a:lumMod val="75000"/>
                    <a:lumOff val="25000"/>
                  </a:schemeClr>
                </a:solidFill>
                <a:latin typeface="Aptos" panose="020B0004020202020204" pitchFamily="34" charset="0"/>
              </a:rPr>
              <a:t>recycled</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paper</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requires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that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paper</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fibers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consist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of</a:t>
            </a:r>
            <a:r>
              <a:rPr lang="de-DE" b="0" dirty="0">
                <a:solidFill>
                  <a:schemeClr val="tx1">
                    <a:lumMod val="75000"/>
                    <a:lumOff val="25000"/>
                  </a:schemeClr>
                </a:solidFill>
                <a:latin typeface="Aptos" panose="020B0004020202020204" pitchFamily="34" charset="0"/>
              </a:rPr>
              <a:t> 100% </a:t>
            </a:r>
            <a:r>
              <a:rPr lang="de-DE" b="0" dirty="0" err="1">
                <a:solidFill>
                  <a:schemeClr val="tx1">
                    <a:lumMod val="75000"/>
                    <a:lumOff val="25000"/>
                  </a:schemeClr>
                </a:solidFill>
                <a:latin typeface="Aptos" panose="020B0004020202020204" pitchFamily="34" charset="0"/>
              </a:rPr>
              <a:t>wastepaper</a:t>
            </a:r>
            <a:r>
              <a:rPr lang="de-DE" b="0" dirty="0">
                <a:solidFill>
                  <a:schemeClr val="tx1">
                    <a:lumMod val="75000"/>
                    <a:lumOff val="25000"/>
                  </a:schemeClr>
                </a:solidFill>
                <a:latin typeface="Aptos" panose="020B0004020202020204" pitchFamily="34" charset="0"/>
              </a:rPr>
              <a:t>, 65% </a:t>
            </a:r>
            <a:r>
              <a:rPr lang="de-DE" b="0" dirty="0" err="1">
                <a:solidFill>
                  <a:schemeClr val="tx1">
                    <a:lumMod val="75000"/>
                    <a:lumOff val="25000"/>
                  </a:schemeClr>
                </a:solidFill>
                <a:latin typeface="Aptos" panose="020B0004020202020204" pitchFamily="34" charset="0"/>
              </a:rPr>
              <a:t>of</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which</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must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be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low</a:t>
            </a:r>
            <a:r>
              <a:rPr lang="de-DE" b="0" dirty="0">
                <a:solidFill>
                  <a:schemeClr val="tx1">
                    <a:lumMod val="75000"/>
                    <a:lumOff val="25000"/>
                  </a:schemeClr>
                </a:solidFill>
                <a:latin typeface="Aptos" panose="020B0004020202020204" pitchFamily="34" charset="0"/>
              </a:rPr>
              <a:t>-quality </a:t>
            </a:r>
            <a:r>
              <a:rPr lang="de-DE" b="0" dirty="0" err="1">
                <a:solidFill>
                  <a:schemeClr val="tx1">
                    <a:lumMod val="75000"/>
                    <a:lumOff val="25000"/>
                  </a:schemeClr>
                </a:solidFill>
                <a:latin typeface="Aptos" panose="020B0004020202020204" pitchFamily="34" charset="0"/>
              </a:rPr>
              <a:t>wastepaper</a:t>
            </a:r>
            <a:r>
              <a:rPr lang="de-DE" b="0" dirty="0">
                <a:solidFill>
                  <a:schemeClr val="tx1">
                    <a:lumMod val="75000"/>
                    <a:lumOff val="25000"/>
                  </a:schemeClr>
                </a:solidFill>
                <a:latin typeface="Aptos" panose="020B0004020202020204" pitchFamily="34" charset="0"/>
              </a:rPr>
              <a:t>. This </a:t>
            </a:r>
            <a:r>
              <a:rPr lang="de-DE" b="0" dirty="0" err="1">
                <a:solidFill>
                  <a:schemeClr val="tx1">
                    <a:lumMod val="75000"/>
                    <a:lumOff val="25000"/>
                  </a:schemeClr>
                </a:solidFill>
                <a:latin typeface="Aptos" panose="020B0004020202020204" pitchFamily="34" charset="0"/>
              </a:rPr>
              <a:t>guarantees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that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paper</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is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recycled</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several</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times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which</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means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optimum</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utilisation</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of</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raw</a:t>
            </a:r>
            <a:r>
              <a:rPr lang="de-DE" b="0" dirty="0">
                <a:solidFill>
                  <a:schemeClr val="tx1">
                    <a:lumMod val="75000"/>
                    <a:lumOff val="25000"/>
                  </a:schemeClr>
                </a:solidFill>
                <a:latin typeface="Aptos" panose="020B0004020202020204" pitchFamily="34" charset="0"/>
              </a:rPr>
              <a:t> material </a:t>
            </a:r>
            <a:r>
              <a:rPr lang="de-DE" b="0" dirty="0" err="1">
                <a:solidFill>
                  <a:schemeClr val="tx1">
                    <a:lumMod val="75000"/>
                    <a:lumOff val="25000"/>
                  </a:schemeClr>
                </a:solidFill>
                <a:latin typeface="Aptos" panose="020B0004020202020204" pitchFamily="34" charset="0"/>
              </a:rPr>
              <a:t>wood</a:t>
            </a:r>
            <a:r>
              <a:rPr lang="de-DE" b="0" dirty="0">
                <a:solidFill>
                  <a:schemeClr val="tx1">
                    <a:lumMod val="75000"/>
                    <a:lumOff val="25000"/>
                  </a:schemeClr>
                </a:solidFill>
                <a:latin typeface="Aptos" panose="020B0004020202020204" pitchFamily="34" charset="0"/>
              </a:rPr>
              <a:t>. </a:t>
            </a:r>
            <a:endParaRPr b="0" dirty="0">
              <a:solidFill>
                <a:schemeClr val="tx1">
                  <a:lumMod val="75000"/>
                  <a:lumOff val="25000"/>
                </a:schemeClr>
              </a:solidFill>
              <a:latin typeface="Aptos" panose="020B0004020202020204" pitchFamily="34" charset="0"/>
            </a:endParaRPr>
          </a:p>
          <a:p>
            <a:pPr marL="571500" lvl="0" indent="-342900" algn="l" rtl="0">
              <a:lnSpc>
                <a:spcPct val="120000"/>
              </a:lnSpc>
              <a:spcBef>
                <a:spcPts val="2200"/>
              </a:spcBef>
              <a:spcAft>
                <a:spcPts val="0"/>
              </a:spcAft>
              <a:buSzPct val="160000"/>
              <a:buFont typeface="Arial" panose="020B0604020202020204" pitchFamily="34" charset="0"/>
              <a:buChar char="•"/>
            </a:pPr>
            <a:r>
              <a:rPr lang="de-DE" b="0" dirty="0">
                <a:solidFill>
                  <a:schemeClr val="tx1">
                    <a:lumMod val="75000"/>
                    <a:lumOff val="25000"/>
                  </a:schemeClr>
                </a:solidFill>
                <a:latin typeface="Aptos" panose="020B0004020202020204" pitchFamily="34" charset="0"/>
              </a:rPr>
              <a:t>No </a:t>
            </a:r>
            <a:r>
              <a:rPr lang="de-DE" b="0" dirty="0" err="1">
                <a:solidFill>
                  <a:schemeClr val="tx1">
                    <a:lumMod val="75000"/>
                    <a:lumOff val="25000"/>
                  </a:schemeClr>
                </a:solidFill>
                <a:latin typeface="Aptos" panose="020B0004020202020204" pitchFamily="34" charset="0"/>
              </a:rPr>
              <a:t>use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of</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chlorine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optical</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brighteners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halogenated</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bleaching</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agents</a:t>
            </a:r>
            <a:r>
              <a:rPr lang="de-DE" b="0" dirty="0">
                <a:solidFill>
                  <a:schemeClr val="tx1">
                    <a:lumMod val="75000"/>
                    <a:lumOff val="25000"/>
                  </a:schemeClr>
                </a:solidFill>
                <a:latin typeface="Aptos" panose="020B0004020202020204" pitchFamily="34" charset="0"/>
              </a:rPr>
              <a:t> and </a:t>
            </a:r>
            <a:r>
              <a:rPr lang="de-DE" b="0" dirty="0" err="1">
                <a:solidFill>
                  <a:schemeClr val="tx1">
                    <a:lumMod val="75000"/>
                    <a:lumOff val="25000"/>
                  </a:schemeClr>
                </a:solidFill>
                <a:latin typeface="Aptos" panose="020B0004020202020204" pitchFamily="34" charset="0"/>
              </a:rPr>
              <a:t>other</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chemicals</a:t>
            </a:r>
            <a:r>
              <a:rPr lang="de-DE" b="0" dirty="0">
                <a:solidFill>
                  <a:schemeClr val="tx1">
                    <a:lumMod val="75000"/>
                    <a:lumOff val="25000"/>
                  </a:schemeClr>
                </a:solidFill>
                <a:latin typeface="Aptos" panose="020B0004020202020204" pitchFamily="34" charset="0"/>
              </a:rPr>
              <a:t>.</a:t>
            </a:r>
            <a:endParaRPr b="0" dirty="0">
              <a:solidFill>
                <a:schemeClr val="tx1">
                  <a:lumMod val="75000"/>
                  <a:lumOff val="25000"/>
                </a:schemeClr>
              </a:solidFill>
              <a:latin typeface="Aptos" panose="020B0004020202020204" pitchFamily="34" charset="0"/>
            </a:endParaRPr>
          </a:p>
          <a:p>
            <a:pPr marL="571500" lvl="0" indent="-342900" algn="l" rtl="0">
              <a:lnSpc>
                <a:spcPct val="120000"/>
              </a:lnSpc>
              <a:spcBef>
                <a:spcPts val="2200"/>
              </a:spcBef>
              <a:spcAft>
                <a:spcPts val="0"/>
              </a:spcAft>
              <a:buSzPct val="160000"/>
              <a:buFont typeface="Arial" panose="020B0604020202020204" pitchFamily="34" charset="0"/>
              <a:buChar char="•"/>
            </a:pPr>
            <a:r>
              <a:rPr lang="de-DE" b="0" dirty="0">
                <a:solidFill>
                  <a:schemeClr val="tx1">
                    <a:lumMod val="75000"/>
                    <a:lumOff val="25000"/>
                  </a:schemeClr>
                </a:solidFill>
                <a:latin typeface="Aptos" panose="020B0004020202020204" pitchFamily="34" charset="0"/>
              </a:rPr>
              <a:t>The </a:t>
            </a:r>
            <a:r>
              <a:rPr lang="de-DE" b="0" dirty="0" err="1">
                <a:solidFill>
                  <a:schemeClr val="tx1">
                    <a:lumMod val="75000"/>
                    <a:lumOff val="25000"/>
                  </a:schemeClr>
                </a:solidFill>
                <a:latin typeface="Aptos" panose="020B0004020202020204" pitchFamily="34" charset="0"/>
              </a:rPr>
              <a:t>quality</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of</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end </a:t>
            </a:r>
            <a:r>
              <a:rPr lang="de-DE" b="0" dirty="0" err="1">
                <a:solidFill>
                  <a:schemeClr val="tx1">
                    <a:lumMod val="75000"/>
                    <a:lumOff val="25000"/>
                  </a:schemeClr>
                </a:solidFill>
                <a:latin typeface="Aptos" panose="020B0004020202020204" pitchFamily="34" charset="0"/>
              </a:rPr>
              <a:t>products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must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meet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highest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requirements</a:t>
            </a:r>
            <a:r>
              <a:rPr lang="de-DE" b="0" dirty="0">
                <a:solidFill>
                  <a:schemeClr val="tx1">
                    <a:lumMod val="75000"/>
                    <a:lumOff val="25000"/>
                  </a:schemeClr>
                </a:solidFill>
                <a:latin typeface="Aptos" panose="020B0004020202020204" pitchFamily="34" charset="0"/>
              </a:rPr>
              <a:t>, such </a:t>
            </a:r>
            <a:r>
              <a:rPr lang="de-DE" b="0" dirty="0" err="1">
                <a:solidFill>
                  <a:schemeClr val="tx1">
                    <a:lumMod val="75000"/>
                    <a:lumOff val="25000"/>
                  </a:schemeClr>
                </a:solidFill>
                <a:latin typeface="Aptos" panose="020B0004020202020204" pitchFamily="34" charset="0"/>
              </a:rPr>
              <a:t>as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optimum</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functionality</a:t>
            </a:r>
            <a:r>
              <a:rPr lang="de-DE" b="0" dirty="0">
                <a:solidFill>
                  <a:schemeClr val="tx1">
                    <a:lumMod val="75000"/>
                    <a:lumOff val="25000"/>
                  </a:schemeClr>
                </a:solidFill>
                <a:latin typeface="Aptos" panose="020B0004020202020204" pitchFamily="34" charset="0"/>
              </a:rPr>
              <a:t> and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best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printing</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results</a:t>
            </a:r>
            <a:r>
              <a:rPr lang="de-DE" b="0" dirty="0">
                <a:solidFill>
                  <a:schemeClr val="tx1">
                    <a:lumMod val="75000"/>
                    <a:lumOff val="25000"/>
                  </a:schemeClr>
                </a:solidFill>
                <a:latin typeface="Aptos" panose="020B0004020202020204" pitchFamily="34" charset="0"/>
              </a:rPr>
              <a:t>. The </a:t>
            </a:r>
            <a:r>
              <a:rPr lang="de-DE" b="0" dirty="0" err="1">
                <a:solidFill>
                  <a:schemeClr val="tx1">
                    <a:lumMod val="75000"/>
                    <a:lumOff val="25000"/>
                  </a:schemeClr>
                </a:solidFill>
                <a:latin typeface="Aptos" panose="020B0004020202020204" pitchFamily="34" charset="0"/>
              </a:rPr>
              <a:t>lifespan</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of</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recycled</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papers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of</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several</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hundred</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years</a:t>
            </a:r>
            <a:r>
              <a:rPr lang="de-DE" b="0" dirty="0">
                <a:solidFill>
                  <a:schemeClr val="tx1">
                    <a:lumMod val="75000"/>
                    <a:lumOff val="25000"/>
                  </a:schemeClr>
                </a:solidFill>
                <a:latin typeface="Aptos" panose="020B0004020202020204" pitchFamily="34" charset="0"/>
              </a:rPr>
              <a:t> and </a:t>
            </a:r>
            <a:r>
              <a:rPr lang="de-DE" b="0" dirty="0" err="1">
                <a:solidFill>
                  <a:schemeClr val="tx1">
                    <a:lumMod val="75000"/>
                    <a:lumOff val="25000"/>
                  </a:schemeClr>
                </a:solidFill>
                <a:latin typeface="Aptos" panose="020B0004020202020204" pitchFamily="34" charset="0"/>
              </a:rPr>
              <a:t>thus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assures</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archival</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longevity</a:t>
            </a:r>
            <a:r>
              <a:rPr lang="de-DE" b="0" dirty="0">
                <a:solidFill>
                  <a:schemeClr val="tx1">
                    <a:lumMod val="75000"/>
                    <a:lumOff val="25000"/>
                  </a:schemeClr>
                </a:solidFill>
                <a:latin typeface="Aptos" panose="020B0004020202020204" pitchFamily="34" charset="0"/>
              </a:rPr>
              <a:t>.</a:t>
            </a:r>
            <a:endParaRPr b="0" dirty="0">
              <a:solidFill>
                <a:schemeClr val="tx1">
                  <a:lumMod val="75000"/>
                  <a:lumOff val="25000"/>
                </a:schemeClr>
              </a:solidFill>
              <a:latin typeface="Aptos" panose="020B0004020202020204" pitchFamily="34" charset="0"/>
            </a:endParaRPr>
          </a:p>
          <a:p>
            <a:pPr marL="571500" lvl="0" indent="-342900" algn="l" rtl="0">
              <a:lnSpc>
                <a:spcPct val="120000"/>
              </a:lnSpc>
              <a:spcBef>
                <a:spcPts val="2200"/>
              </a:spcBef>
              <a:spcAft>
                <a:spcPts val="0"/>
              </a:spcAft>
              <a:buSzPct val="160000"/>
              <a:buFont typeface="Arial" panose="020B0604020202020204" pitchFamily="34" charset="0"/>
              <a:buChar char="•"/>
            </a:pPr>
            <a:r>
              <a:rPr lang="de-DE" b="0" dirty="0">
                <a:solidFill>
                  <a:schemeClr val="tx1">
                    <a:lumMod val="75000"/>
                    <a:lumOff val="25000"/>
                  </a:schemeClr>
                </a:solidFill>
                <a:latin typeface="Aptos" panose="020B0004020202020204" pitchFamily="34" charset="0"/>
              </a:rPr>
              <a:t>Recommended: </a:t>
            </a:r>
            <a:r>
              <a:rPr lang="de-DE" b="0" dirty="0" err="1">
                <a:solidFill>
                  <a:schemeClr val="tx1">
                    <a:lumMod val="75000"/>
                    <a:lumOff val="25000"/>
                  </a:schemeClr>
                </a:solidFill>
                <a:latin typeface="Aptos" panose="020B0004020202020204" pitchFamily="34" charset="0"/>
              </a:rPr>
              <a:t>offers</a:t>
            </a:r>
            <a:r>
              <a:rPr lang="de-DE" b="0" dirty="0">
                <a:solidFill>
                  <a:schemeClr val="tx1">
                    <a:lumMod val="75000"/>
                    <a:lumOff val="25000"/>
                  </a:schemeClr>
                </a:solidFill>
                <a:latin typeface="Aptos" panose="020B0004020202020204" pitchFamily="34" charset="0"/>
              </a:rPr>
              <a:t> a </a:t>
            </a:r>
            <a:r>
              <a:rPr lang="de-DE" b="0" dirty="0" err="1">
                <a:solidFill>
                  <a:schemeClr val="tx1">
                    <a:lumMod val="75000"/>
                    <a:lumOff val="25000"/>
                  </a:schemeClr>
                </a:solidFill>
                <a:latin typeface="Aptos" panose="020B0004020202020204" pitchFamily="34" charset="0"/>
              </a:rPr>
              <a:t>guarantee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for</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highest</a:t>
            </a:r>
            <a:r>
              <a:rPr lang="de-DE" b="0" dirty="0">
                <a:solidFill>
                  <a:schemeClr val="tx1">
                    <a:lumMod val="75000"/>
                    <a:lumOff val="25000"/>
                  </a:schemeClr>
                </a:solidFill>
                <a:latin typeface="Aptos" panose="020B0004020202020204" pitchFamily="34" charset="0"/>
              </a:rPr>
              <a:t> possible </a:t>
            </a:r>
            <a:r>
              <a:rPr lang="de-DE" b="0" dirty="0" err="1">
                <a:solidFill>
                  <a:schemeClr val="tx1">
                    <a:lumMod val="75000"/>
                    <a:lumOff val="25000"/>
                  </a:schemeClr>
                </a:solidFill>
                <a:latin typeface="Aptos" panose="020B0004020202020204" pitchFamily="34" charset="0"/>
              </a:rPr>
              <a:t>use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of</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wastepaper</a:t>
            </a:r>
            <a:r>
              <a:rPr lang="de-DE" b="0" dirty="0">
                <a:solidFill>
                  <a:schemeClr val="tx1">
                    <a:lumMod val="75000"/>
                    <a:lumOff val="25000"/>
                  </a:schemeClr>
                </a:solidFill>
                <a:latin typeface="Aptos" panose="020B0004020202020204" pitchFamily="34" charset="0"/>
              </a:rPr>
              <a:t> and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strictest</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criteria</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for</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the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use</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of</a:t>
            </a:r>
            <a:r>
              <a:rPr lang="de-DE" b="0" dirty="0">
                <a:solidFill>
                  <a:schemeClr val="tx1">
                    <a:lumMod val="75000"/>
                    <a:lumOff val="25000"/>
                  </a:schemeClr>
                </a:solidFill>
                <a:latin typeface="Aptos" panose="020B0004020202020204" pitchFamily="34" charset="0"/>
              </a:rPr>
              <a:t> </a:t>
            </a:r>
            <a:r>
              <a:rPr lang="de-DE" b="0" dirty="0" err="1">
                <a:solidFill>
                  <a:schemeClr val="tx1">
                    <a:lumMod val="75000"/>
                    <a:lumOff val="25000"/>
                  </a:schemeClr>
                </a:solidFill>
                <a:latin typeface="Aptos" panose="020B0004020202020204" pitchFamily="34" charset="0"/>
              </a:rPr>
              <a:t>chemicals</a:t>
            </a:r>
            <a:r>
              <a:rPr lang="de-DE" b="0" dirty="0">
                <a:solidFill>
                  <a:schemeClr val="tx1">
                    <a:lumMod val="75000"/>
                    <a:lumOff val="25000"/>
                  </a:schemeClr>
                </a:solidFill>
                <a:latin typeface="Aptos" panose="020B0004020202020204" pitchFamily="34" charset="0"/>
              </a:rPr>
              <a:t>.</a:t>
            </a:r>
            <a:endParaRPr b="0" dirty="0">
              <a:solidFill>
                <a:schemeClr val="tx1">
                  <a:lumMod val="75000"/>
                  <a:lumOff val="25000"/>
                </a:schemeClr>
              </a:solidFill>
              <a:latin typeface="Aptos" panose="020B0004020202020204" pitchFamily="34" charset="0"/>
            </a:endParaRPr>
          </a:p>
        </p:txBody>
      </p:sp>
      <p:pic>
        <p:nvPicPr>
          <p:cNvPr id="559" name="Google Shape;559;p73"/>
          <p:cNvPicPr preferRelativeResize="0"/>
          <p:nvPr/>
        </p:nvPicPr>
        <p:blipFill rotWithShape="1">
          <a:blip r:embed="rId3">
            <a:alphaModFix/>
          </a:blip>
          <a:srcRect/>
          <a:stretch/>
        </p:blipFill>
        <p:spPr>
          <a:xfrm>
            <a:off x="6997657" y="1023871"/>
            <a:ext cx="3027036" cy="151841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de-DE" sz="5400" dirty="0">
                <a:latin typeface="Aptos Serif" panose="02020604070405020304" pitchFamily="18" charset="0"/>
                <a:cs typeface="Aptos Serif" panose="02020604070405020304" pitchFamily="18" charset="0"/>
              </a:rPr>
              <a:t>Thank </a:t>
            </a:r>
            <a:r>
              <a:rPr lang="de-DE" sz="5400" dirty="0" err="1">
                <a:latin typeface="Aptos Serif" panose="02020604070405020304" pitchFamily="18" charset="0"/>
                <a:cs typeface="Aptos Serif" panose="02020604070405020304" pitchFamily="18" charset="0"/>
              </a:rPr>
              <a:t>you</a:t>
            </a:r>
            <a:r>
              <a:rPr lang="de-DE" sz="5400" dirty="0">
                <a:latin typeface="Aptos Serif" panose="02020604070405020304" pitchFamily="18" charset="0"/>
                <a:cs typeface="Aptos Serif" panose="02020604070405020304" pitchFamily="18" charset="0"/>
              </a:rPr>
              <a:t> </a:t>
            </a:r>
            <a:r>
              <a:rPr lang="de-DE" sz="5400" dirty="0" err="1">
                <a:latin typeface="Aptos Serif" panose="02020604070405020304" pitchFamily="18" charset="0"/>
                <a:cs typeface="Aptos Serif" panose="02020604070405020304" pitchFamily="18" charset="0"/>
              </a:rPr>
              <a:t>very</a:t>
            </a:r>
            <a:r>
              <a:rPr lang="de-DE" sz="5400" dirty="0">
                <a:latin typeface="Aptos Serif" panose="02020604070405020304" pitchFamily="18" charset="0"/>
                <a:cs typeface="Aptos Serif" panose="02020604070405020304" pitchFamily="18" charset="0"/>
              </a:rPr>
              <a:t> </a:t>
            </a:r>
            <a:r>
              <a:rPr lang="de-DE" sz="5400" dirty="0" err="1">
                <a:latin typeface="Aptos Serif" panose="02020604070405020304" pitchFamily="18" charset="0"/>
                <a:cs typeface="Aptos Serif" panose="02020604070405020304" pitchFamily="18" charset="0"/>
              </a:rPr>
              <a:t>much</a:t>
            </a:r>
            <a:r>
              <a:rPr lang="de-DE" sz="5400" dirty="0">
                <a:latin typeface="Aptos Serif" panose="02020604070405020304" pitchFamily="18" charset="0"/>
                <a:cs typeface="Aptos Serif" panose="02020604070405020304" pitchFamily="18" charset="0"/>
              </a:rPr>
              <a:t>!</a:t>
            </a:r>
            <a:endParaRPr dirty="0">
              <a:latin typeface="Aptos Serif" panose="02020604070405020304" pitchFamily="18" charset="0"/>
              <a:cs typeface="Aptos Serif" panose="02020604070405020304" pitchFamily="18" charset="0"/>
            </a:endParaRPr>
          </a:p>
        </p:txBody>
      </p:sp>
      <p:pic>
        <p:nvPicPr>
          <p:cNvPr id="566" name="Google Shape;566;p15" descr="Ein Bild, das Text, Schrift, Screenshot, Grafiken enthält.&#10;&#10;Automatisch generierte Beschreibung"/>
          <p:cNvPicPr preferRelativeResize="0"/>
          <p:nvPr/>
        </p:nvPicPr>
        <p:blipFill rotWithShape="1">
          <a:blip r:embed="rId3">
            <a:alphaModFix/>
          </a:blip>
          <a:srcRect/>
          <a:stretch/>
        </p:blipFill>
        <p:spPr>
          <a:xfrm>
            <a:off x="6527690" y="4953703"/>
            <a:ext cx="5273749" cy="1904297"/>
          </a:xfrm>
          <a:prstGeom prst="rect">
            <a:avLst/>
          </a:prstGeom>
          <a:noFill/>
          <a:ln>
            <a:noFill/>
          </a:ln>
        </p:spPr>
      </p:pic>
      <p:pic>
        <p:nvPicPr>
          <p:cNvPr id="2" name="Grafik 1" descr="Ein Bild, das Text, Screenshot, Schrift, Design enthält.&#10;&#10;KI-generierte Inhalte können fehlerhaft sein.">
            <a:extLst>
              <a:ext uri="{FF2B5EF4-FFF2-40B4-BE49-F238E27FC236}">
                <a16:creationId xmlns:a16="http://schemas.microsoft.com/office/drawing/2014/main" id="{E0B3898B-3C94-EFDC-C655-9BC7B0E54259}"/>
              </a:ext>
            </a:extLst>
          </p:cNvPr>
          <p:cNvPicPr>
            <a:picLocks noChangeAspect="1"/>
          </p:cNvPicPr>
          <p:nvPr/>
        </p:nvPicPr>
        <p:blipFill>
          <a:blip r:embed="rId4"/>
          <a:stretch>
            <a:fillRect/>
          </a:stretch>
        </p:blipFill>
        <p:spPr>
          <a:xfrm>
            <a:off x="129409" y="5031273"/>
            <a:ext cx="4274425" cy="17097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1"/>
          <p:cNvSpPr txBox="1">
            <a:spLocks noGrp="1"/>
          </p:cNvSpPr>
          <p:nvPr>
            <p:ph type="title"/>
          </p:nvPr>
        </p:nvSpPr>
        <p:spPr>
          <a:xfrm>
            <a:off x="594360" y="477825"/>
            <a:ext cx="642655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a:latin typeface="Aptos Serif" panose="02020604070405020304" pitchFamily="18" charset="0"/>
                <a:cs typeface="Aptos Serif" panose="02020604070405020304" pitchFamily="18" charset="0"/>
              </a:rPr>
              <a:t>1. Labels, certifications, management systems - light in the labelling jungle</a:t>
            </a:r>
            <a:endParaRPr>
              <a:latin typeface="Aptos Serif" panose="02020604070405020304" pitchFamily="18" charset="0"/>
              <a:cs typeface="Aptos Serif" panose="02020604070405020304" pitchFamily="18" charset="0"/>
            </a:endParaRPr>
          </a:p>
        </p:txBody>
      </p:sp>
      <p:sp>
        <p:nvSpPr>
          <p:cNvPr id="156" name="Google Shape;156;p31"/>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endParaRPr/>
          </a:p>
        </p:txBody>
      </p:sp>
      <p:sp>
        <p:nvSpPr>
          <p:cNvPr id="157" name="Google Shape;157;p31"/>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title"/>
          </p:nvPr>
        </p:nvSpPr>
        <p:spPr>
          <a:xfrm>
            <a:off x="594359" y="336717"/>
            <a:ext cx="8381475"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What </a:t>
            </a:r>
            <a:r>
              <a:rPr lang="de-DE" dirty="0" err="1">
                <a:latin typeface="Aptos Serif" panose="02020604070405020304" pitchFamily="18" charset="0"/>
                <a:cs typeface="Aptos Serif" panose="02020604070405020304" pitchFamily="18" charset="0"/>
              </a:rPr>
              <a:t>types</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of</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labels</a:t>
            </a:r>
            <a:r>
              <a:rPr lang="de-DE" dirty="0">
                <a:latin typeface="Aptos Serif" panose="02020604070405020304" pitchFamily="18" charset="0"/>
                <a:cs typeface="Aptos Serif" panose="02020604070405020304" pitchFamily="18" charset="0"/>
              </a:rPr>
              <a:t> are </a:t>
            </a:r>
            <a:r>
              <a:rPr lang="de-DE" dirty="0" err="1">
                <a:latin typeface="Aptos Serif" panose="02020604070405020304" pitchFamily="18" charset="0"/>
                <a:cs typeface="Aptos Serif" panose="02020604070405020304" pitchFamily="18" charset="0"/>
              </a:rPr>
              <a:t>there</a:t>
            </a:r>
            <a:r>
              <a:rPr lang="de-DE" dirty="0">
                <a:latin typeface="Aptos Serif" panose="02020604070405020304" pitchFamily="18" charset="0"/>
                <a:cs typeface="Aptos Serif" panose="02020604070405020304" pitchFamily="18" charset="0"/>
              </a:rPr>
              <a:t>?</a:t>
            </a:r>
            <a:endParaRPr dirty="0">
              <a:latin typeface="Aptos Serif" panose="02020604070405020304" pitchFamily="18" charset="0"/>
              <a:cs typeface="Aptos Serif" panose="02020604070405020304" pitchFamily="18" charset="0"/>
            </a:endParaRPr>
          </a:p>
        </p:txBody>
      </p:sp>
      <p:sp>
        <p:nvSpPr>
          <p:cNvPr id="163" name="Google Shape;163;p32"/>
          <p:cNvSpPr txBox="1">
            <a:spLocks noGrp="1"/>
          </p:cNvSpPr>
          <p:nvPr>
            <p:ph type="body" idx="1"/>
          </p:nvPr>
        </p:nvSpPr>
        <p:spPr>
          <a:xfrm>
            <a:off x="594359" y="2281918"/>
            <a:ext cx="8037577"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Legally </a:t>
            </a:r>
            <a:r>
              <a:rPr lang="de-DE" dirty="0" err="1">
                <a:latin typeface="Aptos" panose="020B0004020202020204" pitchFamily="34" charset="0"/>
              </a:rPr>
              <a:t>required</a:t>
            </a:r>
            <a:r>
              <a:rPr lang="de-DE" dirty="0">
                <a:latin typeface="Aptos" panose="020B0004020202020204" pitchFamily="34" charset="0"/>
              </a:rPr>
              <a:t> </a:t>
            </a:r>
            <a:r>
              <a:rPr lang="de-DE" dirty="0" err="1">
                <a:latin typeface="Aptos" panose="020B0004020202020204" pitchFamily="34" charset="0"/>
              </a:rPr>
              <a:t>labels</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Eco-labels Type I</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Social </a:t>
            </a:r>
            <a:r>
              <a:rPr lang="de-DE" dirty="0" err="1">
                <a:latin typeface="Aptos" panose="020B0004020202020204" pitchFamily="34" charset="0"/>
              </a:rPr>
              <a:t>labels</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Private </a:t>
            </a:r>
            <a:r>
              <a:rPr lang="de-DE" dirty="0" err="1">
                <a:latin typeface="Aptos" panose="020B0004020202020204" pitchFamily="34" charset="0"/>
              </a:rPr>
              <a:t>labels</a:t>
            </a:r>
            <a:endParaRPr lang="de-DE"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Regional </a:t>
            </a:r>
            <a:r>
              <a:rPr lang="de-DE" dirty="0" err="1">
                <a:latin typeface="Aptos" panose="020B0004020202020204" pitchFamily="34" charset="0"/>
              </a:rPr>
              <a:t>brands</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Company </a:t>
            </a:r>
            <a:r>
              <a:rPr lang="de-DE" dirty="0" err="1">
                <a:latin typeface="Aptos" panose="020B0004020202020204" pitchFamily="34" charset="0"/>
              </a:rPr>
              <a:t>certifications</a:t>
            </a:r>
            <a:r>
              <a:rPr lang="de-DE" dirty="0">
                <a:latin typeface="Aptos" panose="020B0004020202020204" pitchFamily="34" charset="0"/>
              </a:rPr>
              <a:t> / </a:t>
            </a:r>
            <a:r>
              <a:rPr lang="de-DE" dirty="0" err="1">
                <a:latin typeface="Aptos" panose="020B0004020202020204" pitchFamily="34" charset="0"/>
              </a:rPr>
              <a:t>management</a:t>
            </a:r>
            <a:r>
              <a:rPr lang="de-DE" dirty="0">
                <a:latin typeface="Aptos" panose="020B0004020202020204" pitchFamily="34" charset="0"/>
              </a:rPr>
              <a:t> </a:t>
            </a:r>
            <a:r>
              <a:rPr lang="de-DE" dirty="0" err="1">
                <a:latin typeface="Aptos" panose="020B0004020202020204" pitchFamily="34" charset="0"/>
              </a:rPr>
              <a:t>systems</a:t>
            </a:r>
            <a:endParaRPr dirty="0">
              <a:latin typeface="Aptos" panose="020B00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3"/>
          <p:cNvSpPr txBox="1">
            <a:spLocks noGrp="1"/>
          </p:cNvSpPr>
          <p:nvPr>
            <p:ph type="title"/>
          </p:nvPr>
        </p:nvSpPr>
        <p:spPr>
          <a:xfrm>
            <a:off x="394663" y="399779"/>
            <a:ext cx="6787747" cy="1593507"/>
          </a:xfrm>
          <a:prstGeom prst="rect">
            <a:avLst/>
          </a:prstGeom>
          <a:noFill/>
          <a:ln>
            <a:noFill/>
          </a:ln>
        </p:spPr>
        <p:txBody>
          <a:bodyPr spcFirstLastPara="1" wrap="square" lIns="0" tIns="0" rIns="0" bIns="0" anchor="b" anchorCtr="0">
            <a:noAutofit/>
          </a:bodyPr>
          <a:lstStyle/>
          <a:p>
            <a:pPr marL="228600" lvl="0" indent="0" algn="l" rtl="0">
              <a:lnSpc>
                <a:spcPct val="80000"/>
              </a:lnSpc>
              <a:spcBef>
                <a:spcPts val="0"/>
              </a:spcBef>
              <a:spcAft>
                <a:spcPts val="0"/>
              </a:spcAft>
              <a:buSzPts val="4400"/>
              <a:buNone/>
            </a:pPr>
            <a:r>
              <a:rPr lang="de-DE" dirty="0">
                <a:latin typeface="Aptos Serif" panose="02020604070405020304" pitchFamily="18" charset="0"/>
                <a:cs typeface="Aptos Serif" panose="02020604070405020304" pitchFamily="18" charset="0"/>
              </a:rPr>
              <a:t>Legally </a:t>
            </a:r>
            <a:r>
              <a:rPr lang="de-DE" dirty="0" err="1">
                <a:latin typeface="Aptos Serif" panose="02020604070405020304" pitchFamily="18" charset="0"/>
                <a:cs typeface="Aptos Serif" panose="02020604070405020304" pitchFamily="18" charset="0"/>
              </a:rPr>
              <a:t>required</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labels</a:t>
            </a:r>
            <a:r>
              <a:rPr lang="de-DE" dirty="0">
                <a:latin typeface="Aptos Serif" panose="02020604070405020304" pitchFamily="18" charset="0"/>
                <a:cs typeface="Aptos Serif" panose="02020604070405020304" pitchFamily="18" charset="0"/>
              </a:rPr>
              <a:t> </a:t>
            </a:r>
            <a:endParaRPr dirty="0">
              <a:latin typeface="Aptos Serif" panose="02020604070405020304" pitchFamily="18" charset="0"/>
              <a:cs typeface="Aptos Serif" panose="02020604070405020304" pitchFamily="18" charset="0"/>
            </a:endParaRPr>
          </a:p>
        </p:txBody>
      </p:sp>
      <p:sp>
        <p:nvSpPr>
          <p:cNvPr id="170" name="Google Shape;170;p33"/>
          <p:cNvSpPr txBox="1">
            <a:spLocks noGrp="1"/>
          </p:cNvSpPr>
          <p:nvPr>
            <p:ph type="body" idx="1"/>
          </p:nvPr>
        </p:nvSpPr>
        <p:spPr>
          <a:xfrm>
            <a:off x="594359" y="2281918"/>
            <a:ext cx="8476489" cy="3708517"/>
          </a:xfrm>
          <a:prstGeom prst="rect">
            <a:avLst/>
          </a:prstGeom>
          <a:noFill/>
          <a:ln>
            <a:noFill/>
          </a:ln>
        </p:spPr>
        <p:txBody>
          <a:bodyPr spcFirstLastPara="1" wrap="square" lIns="0" tIns="228600" rIns="0" bIns="0" anchor="t" anchorCtr="0">
            <a:normAutofit fontScale="92500" lnSpcReduction="10000"/>
          </a:bodyPr>
          <a:lstStyle/>
          <a:p>
            <a:pPr marL="571500" lvl="0" indent="-342900" algn="l" rtl="0">
              <a:lnSpc>
                <a:spcPct val="120000"/>
              </a:lnSpc>
              <a:spcBef>
                <a:spcPts val="2200"/>
              </a:spcBef>
              <a:spcAft>
                <a:spcPts val="0"/>
              </a:spcAft>
              <a:buSzPct val="160000"/>
              <a:buFont typeface="Arial" panose="020B0604020202020204" pitchFamily="34" charset="0"/>
              <a:buChar char="•"/>
            </a:pPr>
            <a:r>
              <a:rPr lang="de-DE" sz="1800" dirty="0">
                <a:latin typeface="Aptos" panose="020B0004020202020204" pitchFamily="34" charset="0"/>
              </a:rPr>
              <a:t>EU </a:t>
            </a:r>
            <a:r>
              <a:rPr lang="de-DE" sz="1800" dirty="0" err="1">
                <a:latin typeface="Aptos" panose="020B0004020202020204" pitchFamily="34" charset="0"/>
              </a:rPr>
              <a:t>energy</a:t>
            </a:r>
            <a:r>
              <a:rPr lang="de-DE" sz="1800" dirty="0">
                <a:latin typeface="Aptos" panose="020B0004020202020204" pitchFamily="34" charset="0"/>
              </a:rPr>
              <a:t> </a:t>
            </a:r>
            <a:r>
              <a:rPr lang="de-DE" sz="1800" dirty="0" err="1">
                <a:latin typeface="Aptos" panose="020B0004020202020204" pitchFamily="34" charset="0"/>
              </a:rPr>
              <a:t>label</a:t>
            </a:r>
            <a:r>
              <a:rPr lang="de-DE" sz="1800" dirty="0">
                <a:latin typeface="Aptos" panose="020B0004020202020204" pitchFamily="34" charset="0"/>
              </a:rPr>
              <a:t> and EU </a:t>
            </a:r>
            <a:r>
              <a:rPr lang="de-DE" sz="1800" dirty="0" err="1">
                <a:latin typeface="Aptos" panose="020B0004020202020204" pitchFamily="34" charset="0"/>
              </a:rPr>
              <a:t>energy</a:t>
            </a:r>
            <a:r>
              <a:rPr lang="de-DE" sz="1800" dirty="0">
                <a:latin typeface="Aptos" panose="020B0004020202020204" pitchFamily="34" charset="0"/>
              </a:rPr>
              <a:t> </a:t>
            </a:r>
            <a:r>
              <a:rPr lang="de-DE" sz="1800" dirty="0" err="1">
                <a:latin typeface="Aptos" panose="020B0004020202020204" pitchFamily="34" charset="0"/>
              </a:rPr>
              <a:t>consumption</a:t>
            </a:r>
            <a:r>
              <a:rPr lang="de-DE" sz="1800" dirty="0">
                <a:latin typeface="Aptos" panose="020B0004020202020204" pitchFamily="34" charset="0"/>
              </a:rPr>
              <a:t> </a:t>
            </a:r>
            <a:r>
              <a:rPr lang="de-DE" sz="1800" dirty="0" err="1">
                <a:latin typeface="Aptos" panose="020B0004020202020204" pitchFamily="34" charset="0"/>
              </a:rPr>
              <a:t>labelling</a:t>
            </a:r>
            <a:r>
              <a:rPr lang="de-DE" sz="1800" dirty="0">
                <a:latin typeface="Aptos" panose="020B0004020202020204" pitchFamily="34" charset="0"/>
              </a:rPr>
              <a:t> </a:t>
            </a:r>
            <a:r>
              <a:rPr lang="de-DE" sz="1800" dirty="0" err="1">
                <a:latin typeface="Aptos" panose="020B0004020202020204" pitchFamily="34" charset="0"/>
              </a:rPr>
              <a:t>for</a:t>
            </a:r>
            <a:r>
              <a:rPr lang="de-DE" sz="1800" dirty="0">
                <a:latin typeface="Aptos" panose="020B0004020202020204" pitchFamily="34" charset="0"/>
              </a:rPr>
              <a:t> </a:t>
            </a:r>
            <a:r>
              <a:rPr lang="de-DE" sz="1800" dirty="0" err="1">
                <a:latin typeface="Aptos" panose="020B0004020202020204" pitchFamily="34" charset="0"/>
              </a:rPr>
              <a:t>various</a:t>
            </a:r>
            <a:r>
              <a:rPr lang="de-DE" sz="1800" dirty="0">
                <a:latin typeface="Aptos" panose="020B0004020202020204" pitchFamily="34" charset="0"/>
              </a:rPr>
              <a:t> </a:t>
            </a:r>
            <a:r>
              <a:rPr lang="de-DE" sz="1800" dirty="0" err="1">
                <a:latin typeface="Aptos" panose="020B0004020202020204" pitchFamily="34" charset="0"/>
              </a:rPr>
              <a:t>products</a:t>
            </a:r>
            <a:r>
              <a:rPr lang="de-DE" sz="1800" dirty="0">
                <a:latin typeface="Aptos" panose="020B0004020202020204" pitchFamily="34" charset="0"/>
              </a:rPr>
              <a:t> </a:t>
            </a:r>
            <a:endParaRPr sz="1800" dirty="0">
              <a:latin typeface="Aptos" panose="020B0004020202020204" pitchFamily="34" charset="0"/>
            </a:endParaRPr>
          </a:p>
          <a:p>
            <a:pPr marL="1028700" lvl="1" indent="-342900">
              <a:lnSpc>
                <a:spcPct val="120000"/>
              </a:lnSpc>
              <a:buSzPct val="160000"/>
            </a:pPr>
            <a:r>
              <a:rPr lang="de-DE" sz="1600" b="0" dirty="0">
                <a:latin typeface="Aptos" panose="020B0004020202020204" pitchFamily="34" charset="0"/>
              </a:rPr>
              <a:t>Household </a:t>
            </a:r>
            <a:r>
              <a:rPr lang="de-DE" sz="1600" b="0" dirty="0" err="1">
                <a:latin typeface="Aptos" panose="020B0004020202020204" pitchFamily="34" charset="0"/>
              </a:rPr>
              <a:t>appliances</a:t>
            </a:r>
            <a:r>
              <a:rPr lang="de-DE" sz="1600" b="0" dirty="0">
                <a:latin typeface="Aptos" panose="020B0004020202020204" pitchFamily="34" charset="0"/>
              </a:rPr>
              <a:t>, </a:t>
            </a:r>
            <a:r>
              <a:rPr lang="de-DE" sz="1600" b="0" dirty="0" err="1">
                <a:latin typeface="Aptos" panose="020B0004020202020204" pitchFamily="34" charset="0"/>
              </a:rPr>
              <a:t>lamps</a:t>
            </a:r>
            <a:r>
              <a:rPr lang="de-DE" sz="1600" b="0" dirty="0">
                <a:latin typeface="Aptos" panose="020B0004020202020204" pitchFamily="34" charset="0"/>
              </a:rPr>
              <a:t>, </a:t>
            </a:r>
            <a:r>
              <a:rPr lang="de-DE" sz="1600" b="0" dirty="0" err="1">
                <a:latin typeface="Aptos" panose="020B0004020202020204" pitchFamily="34" charset="0"/>
              </a:rPr>
              <a:t>water</a:t>
            </a:r>
            <a:r>
              <a:rPr lang="de-DE" sz="1600" b="0" dirty="0">
                <a:latin typeface="Aptos" panose="020B0004020202020204" pitchFamily="34" charset="0"/>
              </a:rPr>
              <a:t> </a:t>
            </a:r>
            <a:r>
              <a:rPr lang="de-DE" sz="1600" b="0" dirty="0" err="1">
                <a:latin typeface="Aptos" panose="020B0004020202020204" pitchFamily="34" charset="0"/>
              </a:rPr>
              <a:t>heaters</a:t>
            </a:r>
            <a:r>
              <a:rPr lang="de-DE" sz="1600" b="0" dirty="0">
                <a:latin typeface="Aptos" panose="020B0004020202020204" pitchFamily="34" charset="0"/>
              </a:rPr>
              <a:t>…</a:t>
            </a:r>
            <a:endParaRPr sz="1600" dirty="0">
              <a:latin typeface="Aptos" panose="020B0004020202020204" pitchFamily="34" charset="0"/>
            </a:endParaRPr>
          </a:p>
          <a:p>
            <a:pPr marL="571500" lvl="0" indent="-342900" algn="l" rtl="0">
              <a:lnSpc>
                <a:spcPct val="120000"/>
              </a:lnSpc>
              <a:spcBef>
                <a:spcPts val="2200"/>
              </a:spcBef>
              <a:spcAft>
                <a:spcPts val="0"/>
              </a:spcAft>
              <a:buSzPct val="160000"/>
              <a:buFont typeface="Arial" panose="020B0604020202020204" pitchFamily="34" charset="0"/>
              <a:buChar char="•"/>
            </a:pPr>
            <a:r>
              <a:rPr lang="de-DE" sz="1800" dirty="0" err="1">
                <a:latin typeface="Aptos" panose="020B0004020202020204" pitchFamily="34" charset="0"/>
              </a:rPr>
              <a:t>Appliances</a:t>
            </a:r>
            <a:r>
              <a:rPr lang="de-DE" sz="1800" dirty="0">
                <a:latin typeface="Aptos" panose="020B0004020202020204" pitchFamily="34" charset="0"/>
              </a:rPr>
              <a:t> are </a:t>
            </a:r>
            <a:r>
              <a:rPr lang="de-DE" sz="1800" dirty="0" err="1">
                <a:latin typeface="Aptos" panose="020B0004020202020204" pitchFamily="34" charset="0"/>
              </a:rPr>
              <a:t>classified</a:t>
            </a:r>
            <a:r>
              <a:rPr lang="de-DE" sz="1800" dirty="0">
                <a:latin typeface="Aptos" panose="020B0004020202020204" pitchFamily="34" charset="0"/>
              </a:rPr>
              <a:t> </a:t>
            </a:r>
            <a:r>
              <a:rPr lang="de-DE" sz="1800" dirty="0" err="1">
                <a:latin typeface="Aptos" panose="020B0004020202020204" pitchFamily="34" charset="0"/>
              </a:rPr>
              <a:t>according</a:t>
            </a:r>
            <a:r>
              <a:rPr lang="de-DE" sz="1800" dirty="0">
                <a:latin typeface="Aptos" panose="020B0004020202020204" pitchFamily="34" charset="0"/>
              </a:rPr>
              <a:t> </a:t>
            </a:r>
            <a:r>
              <a:rPr lang="de-DE" sz="1800" dirty="0" err="1">
                <a:latin typeface="Aptos" panose="020B0004020202020204" pitchFamily="34" charset="0"/>
              </a:rPr>
              <a:t>to</a:t>
            </a:r>
            <a:r>
              <a:rPr lang="de-DE" sz="1800" dirty="0">
                <a:latin typeface="Aptos" panose="020B0004020202020204" pitchFamily="34" charset="0"/>
              </a:rPr>
              <a:t> </a:t>
            </a:r>
            <a:r>
              <a:rPr lang="de-DE" sz="1800" dirty="0" err="1">
                <a:latin typeface="Aptos" panose="020B0004020202020204" pitchFamily="34" charset="0"/>
              </a:rPr>
              <a:t>their</a:t>
            </a:r>
            <a:r>
              <a:rPr lang="de-DE" sz="1800" dirty="0">
                <a:latin typeface="Aptos" panose="020B0004020202020204" pitchFamily="34" charset="0"/>
              </a:rPr>
              <a:t> </a:t>
            </a:r>
            <a:r>
              <a:rPr lang="de-DE" sz="1800" dirty="0" err="1">
                <a:latin typeface="Aptos" panose="020B0004020202020204" pitchFamily="34" charset="0"/>
              </a:rPr>
              <a:t>energy</a:t>
            </a:r>
            <a:r>
              <a:rPr lang="de-DE" sz="1800" dirty="0">
                <a:latin typeface="Aptos" panose="020B0004020202020204" pitchFamily="34" charset="0"/>
              </a:rPr>
              <a:t> </a:t>
            </a:r>
            <a:r>
              <a:rPr lang="de-DE" sz="1800" dirty="0" err="1">
                <a:latin typeface="Aptos" panose="020B0004020202020204" pitchFamily="34" charset="0"/>
              </a:rPr>
              <a:t>consumption</a:t>
            </a:r>
            <a:r>
              <a:rPr lang="de-DE" sz="1800" dirty="0">
                <a:latin typeface="Aptos" panose="020B0004020202020204" pitchFamily="34" charset="0"/>
              </a:rPr>
              <a:t> </a:t>
            </a:r>
            <a:r>
              <a:rPr lang="de-DE" sz="1800" dirty="0" err="1">
                <a:latin typeface="Aptos" panose="020B0004020202020204" pitchFamily="34" charset="0"/>
              </a:rPr>
              <a:t>values</a:t>
            </a:r>
            <a:endParaRPr sz="1800" dirty="0">
              <a:latin typeface="Aptos" panose="020B0004020202020204" pitchFamily="34" charset="0"/>
            </a:endParaRPr>
          </a:p>
          <a:p>
            <a:pPr marL="571500" lvl="0" indent="-342900" algn="l" rtl="0">
              <a:lnSpc>
                <a:spcPct val="120000"/>
              </a:lnSpc>
              <a:spcBef>
                <a:spcPts val="2200"/>
              </a:spcBef>
              <a:spcAft>
                <a:spcPts val="0"/>
              </a:spcAft>
              <a:buSzPct val="160000"/>
              <a:buFont typeface="Arial" panose="020B0604020202020204" pitchFamily="34" charset="0"/>
              <a:buChar char="•"/>
            </a:pPr>
            <a:r>
              <a:rPr lang="de-DE" sz="1800" dirty="0">
                <a:latin typeface="Aptos" panose="020B0004020202020204" pitchFamily="34" charset="0"/>
              </a:rPr>
              <a:t>New </a:t>
            </a:r>
            <a:r>
              <a:rPr lang="de-DE" sz="1800" dirty="0" err="1">
                <a:latin typeface="Aptos" panose="020B0004020202020204" pitchFamily="34" charset="0"/>
              </a:rPr>
              <a:t>labelling</a:t>
            </a:r>
            <a:r>
              <a:rPr lang="de-DE" sz="1800" dirty="0">
                <a:latin typeface="Aptos" panose="020B0004020202020204" pitchFamily="34" charset="0"/>
              </a:rPr>
              <a:t> </a:t>
            </a:r>
            <a:r>
              <a:rPr lang="de-DE" sz="1800" dirty="0" err="1">
                <a:latin typeface="Aptos" panose="020B0004020202020204" pitchFamily="34" charset="0"/>
              </a:rPr>
              <a:t>since</a:t>
            </a:r>
            <a:r>
              <a:rPr lang="de-DE" sz="1800" dirty="0">
                <a:latin typeface="Aptos" panose="020B0004020202020204" pitchFamily="34" charset="0"/>
              </a:rPr>
              <a:t> 2021 - </a:t>
            </a:r>
            <a:r>
              <a:rPr lang="de-DE" sz="1800" dirty="0" err="1">
                <a:latin typeface="Aptos" panose="020B0004020202020204" pitchFamily="34" charset="0"/>
              </a:rPr>
              <a:t>energy</a:t>
            </a:r>
            <a:r>
              <a:rPr lang="de-DE" sz="1800" dirty="0">
                <a:latin typeface="Aptos" panose="020B0004020202020204" pitchFamily="34" charset="0"/>
              </a:rPr>
              <a:t> </a:t>
            </a:r>
            <a:r>
              <a:rPr lang="de-DE" sz="1800" dirty="0" err="1">
                <a:latin typeface="Aptos" panose="020B0004020202020204" pitchFamily="34" charset="0"/>
              </a:rPr>
              <a:t>classes</a:t>
            </a:r>
            <a:r>
              <a:rPr lang="de-DE" sz="1800" dirty="0">
                <a:latin typeface="Aptos" panose="020B0004020202020204" pitchFamily="34" charset="0"/>
              </a:rPr>
              <a:t> A-G </a:t>
            </a:r>
            <a:r>
              <a:rPr lang="de-DE" sz="1800" dirty="0" err="1">
                <a:latin typeface="Aptos" panose="020B0004020202020204" pitchFamily="34" charset="0"/>
              </a:rPr>
              <a:t>initially</a:t>
            </a:r>
            <a:r>
              <a:rPr lang="de-DE" sz="1800" dirty="0">
                <a:latin typeface="Aptos" panose="020B0004020202020204" pitchFamily="34" charset="0"/>
              </a:rPr>
              <a:t> </a:t>
            </a:r>
            <a:r>
              <a:rPr lang="de-DE" sz="1800" dirty="0" err="1">
                <a:latin typeface="Aptos" panose="020B0004020202020204" pitchFamily="34" charset="0"/>
              </a:rPr>
              <a:t>for</a:t>
            </a:r>
            <a:endParaRPr sz="1800" dirty="0">
              <a:latin typeface="Aptos" panose="020B0004020202020204" pitchFamily="34" charset="0"/>
            </a:endParaRPr>
          </a:p>
          <a:p>
            <a:pPr marL="1028700" lvl="1" indent="-342900">
              <a:lnSpc>
                <a:spcPct val="120000"/>
              </a:lnSpc>
              <a:buSzPct val="160000"/>
            </a:pPr>
            <a:r>
              <a:rPr lang="de-DE" sz="1600" b="0" dirty="0">
                <a:latin typeface="Aptos" panose="020B0004020202020204" pitchFamily="34" charset="0"/>
              </a:rPr>
              <a:t>Refrigerators and </a:t>
            </a:r>
            <a:r>
              <a:rPr lang="de-DE" sz="1600" b="0" dirty="0" err="1">
                <a:latin typeface="Aptos" panose="020B0004020202020204" pitchFamily="34" charset="0"/>
              </a:rPr>
              <a:t>freezers</a:t>
            </a:r>
            <a:r>
              <a:rPr lang="de-DE" sz="1600" b="0" dirty="0">
                <a:latin typeface="Aptos" panose="020B0004020202020204" pitchFamily="34" charset="0"/>
              </a:rPr>
              <a:t> incl. </a:t>
            </a:r>
            <a:r>
              <a:rPr lang="de-DE" sz="1600" b="0" dirty="0" err="1">
                <a:latin typeface="Aptos" panose="020B0004020202020204" pitchFamily="34" charset="0"/>
              </a:rPr>
              <a:t>wine</a:t>
            </a:r>
            <a:r>
              <a:rPr lang="de-DE" sz="1600" b="0" dirty="0">
                <a:latin typeface="Aptos" panose="020B0004020202020204" pitchFamily="34" charset="0"/>
              </a:rPr>
              <a:t> </a:t>
            </a:r>
            <a:r>
              <a:rPr lang="de-DE" sz="1600" b="0" dirty="0" err="1">
                <a:latin typeface="Aptos" panose="020B0004020202020204" pitchFamily="34" charset="0"/>
              </a:rPr>
              <a:t>storage</a:t>
            </a:r>
            <a:r>
              <a:rPr lang="de-DE" sz="1600" b="0" dirty="0">
                <a:latin typeface="Aptos" panose="020B0004020202020204" pitchFamily="34" charset="0"/>
              </a:rPr>
              <a:t> </a:t>
            </a:r>
            <a:r>
              <a:rPr lang="de-DE" sz="1600" b="0" dirty="0" err="1">
                <a:latin typeface="Aptos" panose="020B0004020202020204" pitchFamily="34" charset="0"/>
              </a:rPr>
              <a:t>cabinets</a:t>
            </a:r>
            <a:endParaRPr sz="1600" b="0" dirty="0">
              <a:latin typeface="Aptos" panose="020B0004020202020204" pitchFamily="34" charset="0"/>
            </a:endParaRPr>
          </a:p>
          <a:p>
            <a:pPr marL="1028700" lvl="1" indent="-342900">
              <a:lnSpc>
                <a:spcPct val="120000"/>
              </a:lnSpc>
              <a:buSzPct val="160000"/>
            </a:pPr>
            <a:r>
              <a:rPr lang="de-DE" sz="1600" b="0" dirty="0" err="1">
                <a:latin typeface="Aptos" panose="020B0004020202020204" pitchFamily="34" charset="0"/>
              </a:rPr>
              <a:t>Dishwashers</a:t>
            </a:r>
            <a:r>
              <a:rPr lang="de-DE" sz="1600" b="0" dirty="0">
                <a:latin typeface="Aptos" panose="020B0004020202020204" pitchFamily="34" charset="0"/>
              </a:rPr>
              <a:t> </a:t>
            </a:r>
            <a:r>
              <a:rPr lang="de-DE" sz="1600" b="0" dirty="0" err="1">
                <a:latin typeface="Aptos" panose="020B0004020202020204" pitchFamily="34" charset="0"/>
              </a:rPr>
              <a:t>Washing</a:t>
            </a:r>
            <a:r>
              <a:rPr lang="de-DE" sz="1600" b="0" dirty="0">
                <a:latin typeface="Aptos" panose="020B0004020202020204" pitchFamily="34" charset="0"/>
              </a:rPr>
              <a:t> </a:t>
            </a:r>
            <a:r>
              <a:rPr lang="de-DE" sz="1600" b="0" dirty="0" err="1">
                <a:latin typeface="Aptos" panose="020B0004020202020204" pitchFamily="34" charset="0"/>
              </a:rPr>
              <a:t>machines</a:t>
            </a:r>
            <a:r>
              <a:rPr lang="de-DE" sz="1600" b="0" dirty="0">
                <a:latin typeface="Aptos" panose="020B0004020202020204" pitchFamily="34" charset="0"/>
              </a:rPr>
              <a:t> incl. </a:t>
            </a:r>
            <a:r>
              <a:rPr lang="de-DE" sz="1600" b="0" dirty="0" err="1">
                <a:latin typeface="Aptos" panose="020B0004020202020204" pitchFamily="34" charset="0"/>
              </a:rPr>
              <a:t>washer-dryers</a:t>
            </a:r>
            <a:endParaRPr sz="1600" b="0" dirty="0">
              <a:latin typeface="Aptos" panose="020B0004020202020204" pitchFamily="34" charset="0"/>
            </a:endParaRPr>
          </a:p>
          <a:p>
            <a:pPr marL="1028700" lvl="1" indent="-342900">
              <a:lnSpc>
                <a:spcPct val="120000"/>
              </a:lnSpc>
              <a:buSzPct val="160000"/>
            </a:pPr>
            <a:r>
              <a:rPr lang="de-DE" sz="1600" b="0" dirty="0">
                <a:latin typeface="Aptos" panose="020B0004020202020204" pitchFamily="34" charset="0"/>
              </a:rPr>
              <a:t>Electronic </a:t>
            </a:r>
            <a:r>
              <a:rPr lang="de-DE" sz="1600" b="0" dirty="0" err="1">
                <a:latin typeface="Aptos" panose="020B0004020202020204" pitchFamily="34" charset="0"/>
              </a:rPr>
              <a:t>displays</a:t>
            </a:r>
            <a:r>
              <a:rPr lang="de-DE" sz="1600" b="0" dirty="0">
                <a:latin typeface="Aptos" panose="020B0004020202020204" pitchFamily="34" charset="0"/>
              </a:rPr>
              <a:t> incl. </a:t>
            </a:r>
            <a:r>
              <a:rPr lang="de-DE" sz="1600" b="0" dirty="0" err="1">
                <a:latin typeface="Aptos" panose="020B0004020202020204" pitchFamily="34" charset="0"/>
              </a:rPr>
              <a:t>televisions</a:t>
            </a:r>
            <a:r>
              <a:rPr lang="de-DE" sz="1600" b="0" dirty="0">
                <a:latin typeface="Aptos" panose="020B0004020202020204" pitchFamily="34" charset="0"/>
              </a:rPr>
              <a:t> </a:t>
            </a:r>
            <a:endParaRPr sz="1600" dirty="0">
              <a:latin typeface="Aptos" panose="020B0004020202020204" pitchFamily="34" charset="0"/>
            </a:endParaRPr>
          </a:p>
          <a:p>
            <a:pPr marL="1028700" lvl="1" indent="-342900">
              <a:lnSpc>
                <a:spcPct val="120000"/>
              </a:lnSpc>
              <a:buSzPct val="160000"/>
            </a:pPr>
            <a:r>
              <a:rPr lang="de-DE" sz="1600" b="0" dirty="0" err="1">
                <a:latin typeface="Aptos" panose="020B0004020202020204" pitchFamily="34" charset="0"/>
              </a:rPr>
              <a:t>Lamps</a:t>
            </a:r>
            <a:r>
              <a:rPr lang="de-DE" sz="1600" b="0" dirty="0">
                <a:latin typeface="Aptos" panose="020B0004020202020204" pitchFamily="34" charset="0"/>
              </a:rPr>
              <a:t> and </a:t>
            </a:r>
            <a:r>
              <a:rPr lang="de-DE" sz="1600" b="0" dirty="0" err="1">
                <a:latin typeface="Aptos" panose="020B0004020202020204" pitchFamily="34" charset="0"/>
              </a:rPr>
              <a:t>lights</a:t>
            </a:r>
            <a:endParaRPr sz="1600" b="0" dirty="0">
              <a:latin typeface="Aptos" panose="020B0004020202020204" pitchFamily="34" charset="0"/>
            </a:endParaRPr>
          </a:p>
        </p:txBody>
      </p:sp>
      <p:pic>
        <p:nvPicPr>
          <p:cNvPr id="171" name="Google Shape;171;p33"/>
          <p:cNvPicPr preferRelativeResize="0"/>
          <p:nvPr/>
        </p:nvPicPr>
        <p:blipFill rotWithShape="1">
          <a:blip r:embed="rId3">
            <a:alphaModFix/>
          </a:blip>
          <a:srcRect/>
          <a:stretch/>
        </p:blipFill>
        <p:spPr>
          <a:xfrm>
            <a:off x="9264352" y="1702603"/>
            <a:ext cx="2450711" cy="486714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title"/>
          </p:nvPr>
        </p:nvSpPr>
        <p:spPr>
          <a:xfrm>
            <a:off x="394663" y="389269"/>
            <a:ext cx="6787747" cy="1593507"/>
          </a:xfrm>
          <a:prstGeom prst="rect">
            <a:avLst/>
          </a:prstGeom>
          <a:noFill/>
          <a:ln>
            <a:noFill/>
          </a:ln>
        </p:spPr>
        <p:txBody>
          <a:bodyPr spcFirstLastPara="1" wrap="square" lIns="0" tIns="0" rIns="0" bIns="0" anchor="b" anchorCtr="0">
            <a:noAutofit/>
          </a:bodyPr>
          <a:lstStyle/>
          <a:p>
            <a:pPr marL="228600" lvl="0" indent="0" algn="l" rtl="0">
              <a:lnSpc>
                <a:spcPct val="80000"/>
              </a:lnSpc>
              <a:spcBef>
                <a:spcPts val="0"/>
              </a:spcBef>
              <a:spcAft>
                <a:spcPts val="0"/>
              </a:spcAft>
              <a:buSzPts val="4400"/>
              <a:buNone/>
            </a:pPr>
            <a:r>
              <a:rPr lang="de-DE" dirty="0">
                <a:latin typeface="Aptos Serif" panose="02020604070405020304" pitchFamily="18" charset="0"/>
                <a:cs typeface="Aptos Serif" panose="02020604070405020304" pitchFamily="18" charset="0"/>
              </a:rPr>
              <a:t>Legally </a:t>
            </a:r>
            <a:r>
              <a:rPr lang="de-DE" dirty="0" err="1">
                <a:latin typeface="Aptos Serif" panose="02020604070405020304" pitchFamily="18" charset="0"/>
                <a:cs typeface="Aptos Serif" panose="02020604070405020304" pitchFamily="18" charset="0"/>
              </a:rPr>
              <a:t>required</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labels</a:t>
            </a:r>
            <a:r>
              <a:rPr lang="de-DE" dirty="0">
                <a:latin typeface="Aptos Serif" panose="02020604070405020304" pitchFamily="18" charset="0"/>
                <a:cs typeface="Aptos Serif" panose="02020604070405020304" pitchFamily="18" charset="0"/>
              </a:rPr>
              <a:t> </a:t>
            </a:r>
            <a:endParaRPr dirty="0">
              <a:latin typeface="Aptos Serif" panose="02020604070405020304" pitchFamily="18" charset="0"/>
              <a:cs typeface="Aptos Serif" panose="02020604070405020304" pitchFamily="18" charset="0"/>
            </a:endParaRPr>
          </a:p>
        </p:txBody>
      </p:sp>
      <p:sp>
        <p:nvSpPr>
          <p:cNvPr id="178" name="Google Shape;178;p34"/>
          <p:cNvSpPr txBox="1">
            <a:spLocks noGrp="1"/>
          </p:cNvSpPr>
          <p:nvPr>
            <p:ph type="body" idx="1"/>
          </p:nvPr>
        </p:nvSpPr>
        <p:spPr>
          <a:xfrm>
            <a:off x="594359" y="2281918"/>
            <a:ext cx="7257289" cy="3708517"/>
          </a:xfrm>
          <a:prstGeom prst="rect">
            <a:avLst/>
          </a:prstGeom>
          <a:noFill/>
          <a:ln>
            <a:noFill/>
          </a:ln>
        </p:spPr>
        <p:txBody>
          <a:bodyPr spcFirstLastPara="1" wrap="square" lIns="0" tIns="228600" rIns="0" bIns="0" anchor="t" anchorCtr="0">
            <a:normAutofit/>
          </a:bodyPr>
          <a:lstStyle/>
          <a:p>
            <a:pPr marL="571500" lvl="0" indent="-342900" algn="l" rtl="0">
              <a:lnSpc>
                <a:spcPct val="12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EU </a:t>
            </a:r>
            <a:r>
              <a:rPr lang="de-DE" dirty="0" err="1">
                <a:latin typeface="Aptos" panose="020B0004020202020204" pitchFamily="34" charset="0"/>
              </a:rPr>
              <a:t>organic</a:t>
            </a:r>
            <a:r>
              <a:rPr lang="de-DE" dirty="0">
                <a:latin typeface="Aptos" panose="020B0004020202020204" pitchFamily="34" charset="0"/>
              </a:rPr>
              <a:t> logo </a:t>
            </a:r>
            <a:r>
              <a:rPr lang="de-DE" dirty="0" err="1">
                <a:latin typeface="Aptos" panose="020B0004020202020204" pitchFamily="34" charset="0"/>
              </a:rPr>
              <a:t>for</a:t>
            </a:r>
            <a:r>
              <a:rPr lang="de-DE" dirty="0">
                <a:latin typeface="Aptos" panose="020B0004020202020204" pitchFamily="34" charset="0"/>
              </a:rPr>
              <a:t> </a:t>
            </a:r>
            <a:r>
              <a:rPr lang="de-DE" dirty="0" err="1">
                <a:latin typeface="Aptos" panose="020B0004020202020204" pitchFamily="34" charset="0"/>
              </a:rPr>
              <a:t>agricultural</a:t>
            </a:r>
            <a:r>
              <a:rPr lang="de-DE" dirty="0">
                <a:latin typeface="Aptos" panose="020B0004020202020204" pitchFamily="34" charset="0"/>
              </a:rPr>
              <a:t> </a:t>
            </a:r>
            <a:r>
              <a:rPr lang="de-DE" dirty="0" err="1">
                <a:latin typeface="Aptos" panose="020B0004020202020204" pitchFamily="34" charset="0"/>
              </a:rPr>
              <a:t>products</a:t>
            </a:r>
            <a:endParaRPr dirty="0">
              <a:latin typeface="Aptos" panose="020B0004020202020204" pitchFamily="34" charset="0"/>
            </a:endParaRPr>
          </a:p>
          <a:p>
            <a:pPr marL="571500" lvl="0" indent="-342900" algn="l" rtl="0">
              <a:lnSpc>
                <a:spcPct val="120000"/>
              </a:lnSpc>
              <a:spcBef>
                <a:spcPts val="2200"/>
              </a:spcBef>
              <a:spcAft>
                <a:spcPts val="0"/>
              </a:spcAft>
              <a:buSzPts val="2400"/>
              <a:buFont typeface="Arial" panose="020B0604020202020204" pitchFamily="34" charset="0"/>
              <a:buChar char="•"/>
            </a:pPr>
            <a:r>
              <a:rPr lang="de-DE" dirty="0" err="1">
                <a:latin typeface="Aptos" panose="020B0004020202020204" pitchFamily="34" charset="0"/>
              </a:rPr>
              <a:t>Must</a:t>
            </a:r>
            <a:r>
              <a:rPr lang="de-DE" dirty="0">
                <a:latin typeface="Aptos" panose="020B0004020202020204" pitchFamily="34" charset="0"/>
              </a:rPr>
              <a:t> </a:t>
            </a:r>
            <a:r>
              <a:rPr lang="de-DE" dirty="0" err="1">
                <a:latin typeface="Aptos" panose="020B0004020202020204" pitchFamily="34" charset="0"/>
              </a:rPr>
              <a:t>appear</a:t>
            </a:r>
            <a:r>
              <a:rPr lang="de-DE" dirty="0">
                <a:latin typeface="Aptos" panose="020B0004020202020204" pitchFamily="34" charset="0"/>
              </a:rPr>
              <a:t> on all </a:t>
            </a:r>
            <a:r>
              <a:rPr lang="de-DE" dirty="0" err="1">
                <a:latin typeface="Aptos" panose="020B0004020202020204" pitchFamily="34" charset="0"/>
              </a:rPr>
              <a:t>packaged</a:t>
            </a:r>
            <a:r>
              <a:rPr lang="de-DE" dirty="0">
                <a:latin typeface="Aptos" panose="020B0004020202020204" pitchFamily="34" charset="0"/>
              </a:rPr>
              <a:t> </a:t>
            </a:r>
            <a:r>
              <a:rPr lang="de-DE" dirty="0" err="1">
                <a:latin typeface="Aptos" panose="020B0004020202020204" pitchFamily="34" charset="0"/>
              </a:rPr>
              <a:t>food</a:t>
            </a:r>
            <a:r>
              <a:rPr lang="de-DE" dirty="0">
                <a:latin typeface="Aptos" panose="020B0004020202020204" pitchFamily="34" charset="0"/>
              </a:rPr>
              <a:t> </a:t>
            </a:r>
            <a:r>
              <a:rPr lang="de-DE" dirty="0" err="1">
                <a:latin typeface="Aptos" panose="020B0004020202020204" pitchFamily="34" charset="0"/>
              </a:rPr>
              <a:t>products</a:t>
            </a:r>
            <a:r>
              <a:rPr lang="de-DE" dirty="0">
                <a:latin typeface="Aptos" panose="020B0004020202020204" pitchFamily="34" charset="0"/>
              </a:rPr>
              <a:t> </a:t>
            </a:r>
            <a:r>
              <a:rPr lang="de-DE" dirty="0" err="1">
                <a:latin typeface="Aptos" panose="020B0004020202020204" pitchFamily="34" charset="0"/>
              </a:rPr>
              <a:t>produced</a:t>
            </a:r>
            <a:r>
              <a:rPr lang="de-DE" dirty="0">
                <a:latin typeface="Aptos" panose="020B0004020202020204" pitchFamily="34" charset="0"/>
              </a:rPr>
              <a:t> </a:t>
            </a:r>
            <a:r>
              <a:rPr lang="de-DE" dirty="0" err="1">
                <a:latin typeface="Aptos" panose="020B0004020202020204" pitchFamily="34" charset="0"/>
              </a:rPr>
              <a:t>within</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EU </a:t>
            </a:r>
            <a:r>
              <a:rPr lang="de-DE" dirty="0" err="1">
                <a:latin typeface="Aptos" panose="020B0004020202020204" pitchFamily="34" charset="0"/>
              </a:rPr>
              <a:t>that</a:t>
            </a:r>
            <a:r>
              <a:rPr lang="de-DE" dirty="0">
                <a:latin typeface="Aptos" panose="020B0004020202020204" pitchFamily="34" charset="0"/>
              </a:rPr>
              <a:t> are </a:t>
            </a:r>
            <a:r>
              <a:rPr lang="de-DE" dirty="0" err="1">
                <a:latin typeface="Aptos" panose="020B0004020202020204" pitchFamily="34" charset="0"/>
              </a:rPr>
              <a:t>marketed</a:t>
            </a:r>
            <a:r>
              <a:rPr lang="de-DE" dirty="0">
                <a:latin typeface="Aptos" panose="020B0004020202020204" pitchFamily="34" charset="0"/>
              </a:rPr>
              <a:t> </a:t>
            </a:r>
            <a:r>
              <a:rPr lang="de-DE" dirty="0" err="1">
                <a:latin typeface="Aptos" panose="020B0004020202020204" pitchFamily="34" charset="0"/>
              </a:rPr>
              <a:t>as</a:t>
            </a:r>
            <a:r>
              <a:rPr lang="de-DE" dirty="0">
                <a:latin typeface="Aptos" panose="020B0004020202020204" pitchFamily="34" charset="0"/>
              </a:rPr>
              <a:t> </a:t>
            </a:r>
            <a:r>
              <a:rPr lang="de-DE" dirty="0" err="1">
                <a:latin typeface="Aptos" panose="020B0004020202020204" pitchFamily="34" charset="0"/>
              </a:rPr>
              <a:t>organic</a:t>
            </a:r>
            <a:endParaRPr dirty="0">
              <a:latin typeface="Aptos" panose="020B0004020202020204" pitchFamily="34" charset="0"/>
            </a:endParaRPr>
          </a:p>
        </p:txBody>
      </p:sp>
      <p:pic>
        <p:nvPicPr>
          <p:cNvPr id="179" name="Google Shape;179;p34" descr="The organic logo - European Commission"/>
          <p:cNvPicPr preferRelativeResize="0"/>
          <p:nvPr/>
        </p:nvPicPr>
        <p:blipFill rotWithShape="1">
          <a:blip r:embed="rId3">
            <a:alphaModFix/>
          </a:blip>
          <a:srcRect/>
          <a:stretch/>
        </p:blipFill>
        <p:spPr>
          <a:xfrm>
            <a:off x="8710863" y="2696278"/>
            <a:ext cx="2678731" cy="24757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5"/>
          <p:cNvSpPr txBox="1">
            <a:spLocks noGrp="1"/>
          </p:cNvSpPr>
          <p:nvPr>
            <p:ph type="title"/>
          </p:nvPr>
        </p:nvSpPr>
        <p:spPr>
          <a:xfrm>
            <a:off x="594359" y="357738"/>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Voluntary </a:t>
            </a:r>
            <a:r>
              <a:rPr lang="de-DE" dirty="0" err="1">
                <a:latin typeface="Aptos Serif" panose="02020604070405020304" pitchFamily="18" charset="0"/>
                <a:cs typeface="Aptos Serif" panose="020206040704050203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ecolabels</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or</a:t>
            </a:r>
            <a:r>
              <a:rPr lang="de-DE" dirty="0">
                <a:latin typeface="Aptos Serif" panose="02020604070405020304" pitchFamily="18" charset="0"/>
                <a:cs typeface="Aptos Serif" panose="02020604070405020304" pitchFamily="18" charset="0"/>
              </a:rPr>
              <a:t> type I </a:t>
            </a:r>
            <a:r>
              <a:rPr lang="de-DE" dirty="0" err="1">
                <a:latin typeface="Aptos Serif" panose="02020604070405020304" pitchFamily="18" charset="0"/>
                <a:cs typeface="Aptos Serif" panose="02020604070405020304" pitchFamily="18" charset="0"/>
              </a:rPr>
              <a:t>ecolabels</a:t>
            </a:r>
            <a:endParaRPr dirty="0">
              <a:latin typeface="Aptos Serif" panose="02020604070405020304" pitchFamily="18" charset="0"/>
              <a:cs typeface="Aptos Serif" panose="02020604070405020304" pitchFamily="18" charset="0"/>
            </a:endParaRPr>
          </a:p>
        </p:txBody>
      </p:sp>
      <p:sp>
        <p:nvSpPr>
          <p:cNvPr id="186" name="Google Shape;186;p35"/>
          <p:cNvSpPr txBox="1">
            <a:spLocks noGrp="1"/>
          </p:cNvSpPr>
          <p:nvPr>
            <p:ph type="body" idx="1"/>
          </p:nvPr>
        </p:nvSpPr>
        <p:spPr>
          <a:xfrm>
            <a:off x="594359" y="2281918"/>
            <a:ext cx="7025641" cy="3708517"/>
          </a:xfrm>
          <a:prstGeom prst="rect">
            <a:avLst/>
          </a:prstGeom>
          <a:noFill/>
          <a:ln>
            <a:noFill/>
          </a:ln>
        </p:spPr>
        <p:txBody>
          <a:bodyPr spcFirstLastPara="1" wrap="square" lIns="0" tIns="228600" rIns="0" bIns="0" anchor="t" anchorCtr="0">
            <a:normAutofit fontScale="85000" lnSpcReduction="10000"/>
          </a:bodyPr>
          <a:lstStyle/>
          <a:p>
            <a:pPr marL="571500" lvl="0" indent="-342900" algn="l" rtl="0">
              <a:lnSpc>
                <a:spcPct val="80000"/>
              </a:lnSpc>
              <a:spcBef>
                <a:spcPts val="2200"/>
              </a:spcBef>
              <a:spcAft>
                <a:spcPts val="0"/>
              </a:spcAft>
              <a:buSzPct val="117647"/>
              <a:buFont typeface="Arial" panose="020B0604020202020204" pitchFamily="34" charset="0"/>
              <a:buChar char="•"/>
            </a:pPr>
            <a:r>
              <a:rPr lang="de-DE" dirty="0">
                <a:latin typeface="Aptos" panose="020B0004020202020204" pitchFamily="34" charset="0"/>
              </a:rPr>
              <a:t>Certification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products</a:t>
            </a:r>
            <a:r>
              <a:rPr lang="de-DE" dirty="0">
                <a:latin typeface="Aptos" panose="020B0004020202020204" pitchFamily="34" charset="0"/>
              </a:rPr>
              <a:t> </a:t>
            </a:r>
            <a:r>
              <a:rPr lang="de-DE" dirty="0" err="1">
                <a:latin typeface="Aptos" panose="020B0004020202020204" pitchFamily="34" charset="0"/>
              </a:rPr>
              <a:t>by</a:t>
            </a:r>
            <a:r>
              <a:rPr lang="de-DE" dirty="0">
                <a:latin typeface="Aptos" panose="020B0004020202020204" pitchFamily="34" charset="0"/>
              </a:rPr>
              <a:t> </a:t>
            </a:r>
            <a:r>
              <a:rPr lang="de-DE" dirty="0" err="1">
                <a:latin typeface="Aptos" panose="020B0004020202020204" pitchFamily="34" charset="0"/>
              </a:rPr>
              <a:t>independent</a:t>
            </a:r>
            <a:r>
              <a:rPr lang="de-DE" dirty="0">
                <a:latin typeface="Aptos" panose="020B0004020202020204" pitchFamily="34" charset="0"/>
              </a:rPr>
              <a:t> </a:t>
            </a:r>
            <a:r>
              <a:rPr lang="de-DE" dirty="0" err="1">
                <a:latin typeface="Aptos" panose="020B0004020202020204" pitchFamily="34" charset="0"/>
              </a:rPr>
              <a:t>third</a:t>
            </a:r>
            <a:r>
              <a:rPr lang="de-DE" dirty="0">
                <a:latin typeface="Aptos" panose="020B0004020202020204" pitchFamily="34" charset="0"/>
              </a:rPr>
              <a:t> </a:t>
            </a:r>
            <a:r>
              <a:rPr lang="de-DE" dirty="0" err="1">
                <a:latin typeface="Aptos" panose="020B0004020202020204" pitchFamily="34" charset="0"/>
              </a:rPr>
              <a:t>parties</a:t>
            </a:r>
            <a:endParaRPr dirty="0">
              <a:latin typeface="Aptos" panose="020B0004020202020204" pitchFamily="34" charset="0"/>
            </a:endParaRPr>
          </a:p>
          <a:p>
            <a:pPr marL="571500" lvl="0" indent="-342900" algn="l" rtl="0">
              <a:lnSpc>
                <a:spcPct val="80000"/>
              </a:lnSpc>
              <a:spcBef>
                <a:spcPts val="2200"/>
              </a:spcBef>
              <a:spcAft>
                <a:spcPts val="0"/>
              </a:spcAft>
              <a:buSzPct val="117647"/>
              <a:buFont typeface="Arial" panose="020B0604020202020204" pitchFamily="34" charset="0"/>
              <a:buChar char="•"/>
            </a:pPr>
            <a:r>
              <a:rPr lang="de-DE" dirty="0">
                <a:latin typeface="Aptos" panose="020B0004020202020204" pitchFamily="34" charset="0"/>
              </a:rPr>
              <a:t>Statements </a:t>
            </a:r>
            <a:r>
              <a:rPr lang="de-DE" dirty="0" err="1">
                <a:latin typeface="Aptos" panose="020B0004020202020204" pitchFamily="34" charset="0"/>
              </a:rPr>
              <a:t>about</a:t>
            </a:r>
            <a:r>
              <a:rPr lang="de-DE" dirty="0">
                <a:latin typeface="Aptos" panose="020B0004020202020204" pitchFamily="34" charset="0"/>
              </a:rPr>
              <a:t> </a:t>
            </a:r>
            <a:r>
              <a:rPr lang="de-DE" dirty="0" err="1">
                <a:latin typeface="Aptos" panose="020B0004020202020204" pitchFamily="34" charset="0"/>
              </a:rPr>
              <a:t>certain</a:t>
            </a:r>
            <a:r>
              <a:rPr lang="de-DE" dirty="0">
                <a:latin typeface="Aptos" panose="020B0004020202020204" pitchFamily="34" charset="0"/>
              </a:rPr>
              <a:t> environmental </a:t>
            </a:r>
            <a:r>
              <a:rPr lang="de-DE" dirty="0" err="1">
                <a:latin typeface="Aptos" panose="020B0004020202020204" pitchFamily="34" charset="0"/>
              </a:rPr>
              <a:t>properties</a:t>
            </a:r>
            <a:endParaRPr dirty="0">
              <a:latin typeface="Aptos" panose="020B0004020202020204" pitchFamily="34" charset="0"/>
            </a:endParaRPr>
          </a:p>
          <a:p>
            <a:pPr marL="1028700" lvl="1" indent="-342900">
              <a:buSzPct val="117647"/>
            </a:pPr>
            <a:r>
              <a:rPr lang="de-DE" dirty="0">
                <a:latin typeface="Aptos" panose="020B0004020202020204" pitchFamily="34" charset="0"/>
              </a:rPr>
              <a:t>Compliance </a:t>
            </a:r>
            <a:r>
              <a:rPr lang="de-DE" dirty="0" err="1">
                <a:latin typeface="Aptos" panose="020B0004020202020204" pitchFamily="34" charset="0"/>
              </a:rPr>
              <a:t>with</a:t>
            </a:r>
            <a:r>
              <a:rPr lang="de-DE" dirty="0">
                <a:latin typeface="Aptos" panose="020B0004020202020204" pitchFamily="34" charset="0"/>
              </a:rPr>
              <a:t> </a:t>
            </a:r>
            <a:r>
              <a:rPr lang="de-DE" dirty="0" err="1">
                <a:latin typeface="Aptos" panose="020B0004020202020204" pitchFamily="34" charset="0"/>
              </a:rPr>
              <a:t>limit</a:t>
            </a:r>
            <a:r>
              <a:rPr lang="de-DE" dirty="0">
                <a:latin typeface="Aptos" panose="020B0004020202020204" pitchFamily="34" charset="0"/>
              </a:rPr>
              <a:t> </a:t>
            </a:r>
            <a:r>
              <a:rPr lang="de-DE" dirty="0" err="1">
                <a:latin typeface="Aptos" panose="020B0004020202020204" pitchFamily="34" charset="0"/>
              </a:rPr>
              <a:t>values</a:t>
            </a:r>
            <a:r>
              <a:rPr lang="de-DE" dirty="0">
                <a:latin typeface="Aptos" panose="020B0004020202020204" pitchFamily="34" charset="0"/>
              </a:rPr>
              <a:t> </a:t>
            </a:r>
            <a:r>
              <a:rPr lang="de-DE" dirty="0" err="1">
                <a:latin typeface="Aptos" panose="020B0004020202020204" pitchFamily="34" charset="0"/>
              </a:rPr>
              <a:t>for</a:t>
            </a:r>
            <a:r>
              <a:rPr lang="de-DE" dirty="0">
                <a:latin typeface="Aptos" panose="020B0004020202020204" pitchFamily="34" charset="0"/>
              </a:rPr>
              <a:t> </a:t>
            </a:r>
            <a:r>
              <a:rPr lang="de-DE" dirty="0" err="1">
                <a:latin typeface="Aptos" panose="020B0004020202020204" pitchFamily="34" charset="0"/>
              </a:rPr>
              <a:t>pollutants</a:t>
            </a:r>
            <a:endParaRPr dirty="0">
              <a:latin typeface="Aptos" panose="020B0004020202020204" pitchFamily="34" charset="0"/>
            </a:endParaRPr>
          </a:p>
          <a:p>
            <a:pPr marL="1028700" lvl="1" indent="-342900">
              <a:buSzPct val="117647"/>
            </a:pPr>
            <a:r>
              <a:rPr lang="de-DE" dirty="0">
                <a:latin typeface="Aptos" panose="020B0004020202020204" pitchFamily="34" charset="0"/>
              </a:rPr>
              <a:t>Compliance </a:t>
            </a:r>
            <a:r>
              <a:rPr lang="de-DE" dirty="0" err="1">
                <a:latin typeface="Aptos" panose="020B0004020202020204" pitchFamily="34" charset="0"/>
              </a:rPr>
              <a:t>with</a:t>
            </a:r>
            <a:r>
              <a:rPr lang="de-DE" dirty="0">
                <a:latin typeface="Aptos" panose="020B0004020202020204" pitchFamily="34" charset="0"/>
              </a:rPr>
              <a:t> </a:t>
            </a:r>
            <a:r>
              <a:rPr lang="de-DE" dirty="0" err="1">
                <a:latin typeface="Aptos" panose="020B0004020202020204" pitchFamily="34" charset="0"/>
              </a:rPr>
              <a:t>defined</a:t>
            </a:r>
            <a:r>
              <a:rPr lang="de-DE" dirty="0">
                <a:latin typeface="Aptos" panose="020B0004020202020204" pitchFamily="34" charset="0"/>
              </a:rPr>
              <a:t> </a:t>
            </a:r>
            <a:r>
              <a:rPr lang="de-DE" dirty="0" err="1">
                <a:latin typeface="Aptos" panose="020B0004020202020204" pitchFamily="34" charset="0"/>
              </a:rPr>
              <a:t>energy</a:t>
            </a:r>
            <a:r>
              <a:rPr lang="de-DE" dirty="0">
                <a:latin typeface="Aptos" panose="020B0004020202020204" pitchFamily="34" charset="0"/>
              </a:rPr>
              <a:t> </a:t>
            </a:r>
            <a:r>
              <a:rPr lang="de-DE" dirty="0" err="1">
                <a:latin typeface="Aptos" panose="020B0004020202020204" pitchFamily="34" charset="0"/>
              </a:rPr>
              <a:t>consumption</a:t>
            </a:r>
            <a:r>
              <a:rPr lang="de-DE" dirty="0">
                <a:latin typeface="Aptos" panose="020B0004020202020204" pitchFamily="34" charset="0"/>
              </a:rPr>
              <a:t> </a:t>
            </a:r>
            <a:r>
              <a:rPr lang="de-DE" dirty="0" err="1">
                <a:latin typeface="Aptos" panose="020B0004020202020204" pitchFamily="34" charset="0"/>
              </a:rPr>
              <a:t>values</a:t>
            </a:r>
            <a:endParaRPr dirty="0">
              <a:latin typeface="Aptos" panose="020B0004020202020204" pitchFamily="34" charset="0"/>
            </a:endParaRPr>
          </a:p>
          <a:p>
            <a:pPr marL="1028700" lvl="1" indent="-342900">
              <a:buSzPct val="117647"/>
            </a:pPr>
            <a:r>
              <a:rPr lang="de-DE" dirty="0">
                <a:latin typeface="Aptos" panose="020B0004020202020204" pitchFamily="34" charset="0"/>
              </a:rPr>
              <a:t>Reduction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emissions</a:t>
            </a:r>
            <a:r>
              <a:rPr lang="de-DE" dirty="0">
                <a:latin typeface="Aptos" panose="020B0004020202020204" pitchFamily="34" charset="0"/>
              </a:rPr>
              <a:t> </a:t>
            </a:r>
            <a:r>
              <a:rPr lang="de-DE" dirty="0" err="1">
                <a:latin typeface="Aptos" panose="020B0004020202020204" pitchFamily="34" charset="0"/>
              </a:rPr>
              <a:t>during</a:t>
            </a:r>
            <a:r>
              <a:rPr lang="de-DE" dirty="0">
                <a:latin typeface="Aptos" panose="020B0004020202020204" pitchFamily="34" charset="0"/>
              </a:rPr>
              <a:t> </a:t>
            </a:r>
            <a:r>
              <a:rPr lang="de-DE" dirty="0" err="1">
                <a:latin typeface="Aptos" panose="020B0004020202020204" pitchFamily="34" charset="0"/>
              </a:rPr>
              <a:t>production</a:t>
            </a:r>
            <a:endParaRPr dirty="0">
              <a:latin typeface="Aptos" panose="020B0004020202020204" pitchFamily="34" charset="0"/>
            </a:endParaRPr>
          </a:p>
          <a:p>
            <a:pPr marL="1028700" lvl="1" indent="-342900">
              <a:buSzPct val="117647"/>
            </a:pPr>
            <a:r>
              <a:rPr lang="de-DE" dirty="0" err="1">
                <a:latin typeface="Aptos" panose="020B0004020202020204" pitchFamily="34" charset="0"/>
              </a:rPr>
              <a:t>Recyclability</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 </a:t>
            </a:r>
            <a:r>
              <a:rPr lang="de-DE" dirty="0" err="1">
                <a:latin typeface="Aptos" panose="020B0004020202020204" pitchFamily="34" charset="0"/>
              </a:rPr>
              <a:t>product</a:t>
            </a:r>
            <a:endParaRPr dirty="0">
              <a:latin typeface="Aptos" panose="020B0004020202020204" pitchFamily="34" charset="0"/>
            </a:endParaRPr>
          </a:p>
          <a:p>
            <a:pPr marL="571500" lvl="0" indent="-342900" algn="l" rtl="0">
              <a:lnSpc>
                <a:spcPct val="80000"/>
              </a:lnSpc>
              <a:spcBef>
                <a:spcPts val="2200"/>
              </a:spcBef>
              <a:spcAft>
                <a:spcPts val="0"/>
              </a:spcAft>
              <a:buSzPct val="117647"/>
              <a:buFont typeface="Arial" panose="020B0604020202020204" pitchFamily="34" charset="0"/>
              <a:buChar char="•"/>
            </a:pPr>
            <a:r>
              <a:rPr lang="de-DE" dirty="0">
                <a:latin typeface="Aptos" panose="020B0004020202020204" pitchFamily="34" charset="0"/>
              </a:rPr>
              <a:t>Basis </a:t>
            </a:r>
            <a:r>
              <a:rPr lang="de-DE" dirty="0" err="1">
                <a:latin typeface="Aptos" panose="020B0004020202020204" pitchFamily="34" charset="0"/>
              </a:rPr>
              <a:t>for</a:t>
            </a:r>
            <a:r>
              <a:rPr lang="de-DE" dirty="0">
                <a:latin typeface="Aptos" panose="020B0004020202020204" pitchFamily="34" charset="0"/>
              </a:rPr>
              <a:t> </a:t>
            </a:r>
            <a:r>
              <a:rPr lang="de-DE" dirty="0" err="1">
                <a:latin typeface="Aptos" panose="020B0004020202020204" pitchFamily="34" charset="0"/>
              </a:rPr>
              <a:t>awarding</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contract</a:t>
            </a:r>
            <a:endParaRPr dirty="0">
              <a:latin typeface="Aptos" panose="020B0004020202020204" pitchFamily="34" charset="0"/>
            </a:endParaRPr>
          </a:p>
          <a:p>
            <a:pPr marL="1028700" lvl="1" indent="-342900">
              <a:buSzPct val="117647"/>
            </a:pPr>
            <a:r>
              <a:rPr lang="de-DE" dirty="0">
                <a:latin typeface="Aptos" panose="020B0004020202020204" pitchFamily="34" charset="0"/>
              </a:rPr>
              <a:t>Development </a:t>
            </a:r>
            <a:r>
              <a:rPr lang="de-DE" dirty="0" err="1">
                <a:latin typeface="Aptos" panose="020B0004020202020204" pitchFamily="34" charset="0"/>
              </a:rPr>
              <a:t>with</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involvement</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relevant </a:t>
            </a:r>
            <a:r>
              <a:rPr lang="de-DE" dirty="0" err="1">
                <a:latin typeface="Aptos" panose="020B0004020202020204" pitchFamily="34" charset="0"/>
              </a:rPr>
              <a:t>stakeholder</a:t>
            </a:r>
            <a:r>
              <a:rPr lang="de-DE" dirty="0">
                <a:latin typeface="Aptos" panose="020B0004020202020204" pitchFamily="34" charset="0"/>
              </a:rPr>
              <a:t> groups</a:t>
            </a:r>
            <a:endParaRPr dirty="0">
              <a:latin typeface="Aptos" panose="020B0004020202020204" pitchFamily="34" charset="0"/>
            </a:endParaRPr>
          </a:p>
          <a:p>
            <a:pPr marL="1028700" lvl="1" indent="-342900">
              <a:buSzPct val="117647"/>
            </a:pPr>
            <a:r>
              <a:rPr lang="de-DE" dirty="0" err="1">
                <a:latin typeface="Aptos" panose="020B0004020202020204" pitchFamily="34" charset="0"/>
              </a:rPr>
              <a:t>Publicly</a:t>
            </a:r>
            <a:r>
              <a:rPr lang="de-DE" dirty="0">
                <a:latin typeface="Aptos" panose="020B0004020202020204" pitchFamily="34" charset="0"/>
              </a:rPr>
              <a:t> </a:t>
            </a:r>
            <a:r>
              <a:rPr lang="de-DE" dirty="0" err="1">
                <a:latin typeface="Aptos" panose="020B0004020202020204" pitchFamily="34" charset="0"/>
              </a:rPr>
              <a:t>accessible</a:t>
            </a:r>
            <a:r>
              <a:rPr lang="de-DE" dirty="0">
                <a:latin typeface="Aptos" panose="020B0004020202020204" pitchFamily="34" charset="0"/>
              </a:rPr>
              <a:t> </a:t>
            </a:r>
            <a:r>
              <a:rPr lang="de-DE" dirty="0" err="1">
                <a:latin typeface="Aptos" panose="020B0004020202020204" pitchFamily="34" charset="0"/>
              </a:rPr>
              <a:t>catalogue</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requirements</a:t>
            </a:r>
            <a:r>
              <a:rPr lang="de-DE" dirty="0">
                <a:latin typeface="Aptos" panose="020B0004020202020204" pitchFamily="34" charset="0"/>
              </a:rPr>
              <a:t>/</a:t>
            </a:r>
            <a:r>
              <a:rPr lang="de-DE" dirty="0" err="1">
                <a:latin typeface="Aptos" panose="020B0004020202020204" pitchFamily="34" charset="0"/>
              </a:rPr>
              <a:t>criteria</a:t>
            </a:r>
            <a:endParaRPr dirty="0">
              <a:latin typeface="Aptos" panose="020B0004020202020204" pitchFamily="34" charset="0"/>
            </a:endParaRPr>
          </a:p>
        </p:txBody>
      </p:sp>
      <p:pic>
        <p:nvPicPr>
          <p:cNvPr id="187" name="Google Shape;187;p35"/>
          <p:cNvPicPr preferRelativeResize="0"/>
          <p:nvPr/>
        </p:nvPicPr>
        <p:blipFill rotWithShape="1">
          <a:blip r:embed="rId3">
            <a:alphaModFix/>
          </a:blip>
          <a:srcRect/>
          <a:stretch/>
        </p:blipFill>
        <p:spPr>
          <a:xfrm>
            <a:off x="7806521" y="1783079"/>
            <a:ext cx="1275456" cy="1530547"/>
          </a:xfrm>
          <a:prstGeom prst="rect">
            <a:avLst/>
          </a:prstGeom>
          <a:noFill/>
          <a:ln>
            <a:noFill/>
          </a:ln>
        </p:spPr>
      </p:pic>
      <p:pic>
        <p:nvPicPr>
          <p:cNvPr id="188" name="Google Shape;188;p35"/>
          <p:cNvPicPr preferRelativeResize="0"/>
          <p:nvPr/>
        </p:nvPicPr>
        <p:blipFill rotWithShape="1">
          <a:blip r:embed="rId4">
            <a:alphaModFix/>
          </a:blip>
          <a:srcRect/>
          <a:stretch/>
        </p:blipFill>
        <p:spPr>
          <a:xfrm>
            <a:off x="9926591" y="3761872"/>
            <a:ext cx="1310607" cy="1293210"/>
          </a:xfrm>
          <a:prstGeom prst="rect">
            <a:avLst/>
          </a:prstGeom>
          <a:noFill/>
          <a:ln>
            <a:noFill/>
          </a:ln>
        </p:spPr>
      </p:pic>
      <p:pic>
        <p:nvPicPr>
          <p:cNvPr id="189" name="Google Shape;189;p35"/>
          <p:cNvPicPr preferRelativeResize="0"/>
          <p:nvPr/>
        </p:nvPicPr>
        <p:blipFill rotWithShape="1">
          <a:blip r:embed="rId5">
            <a:alphaModFix/>
          </a:blip>
          <a:srcRect/>
          <a:stretch/>
        </p:blipFill>
        <p:spPr>
          <a:xfrm>
            <a:off x="7728522" y="3664406"/>
            <a:ext cx="1431454" cy="1291948"/>
          </a:xfrm>
          <a:prstGeom prst="rect">
            <a:avLst/>
          </a:prstGeom>
          <a:noFill/>
          <a:ln>
            <a:noFill/>
          </a:ln>
        </p:spPr>
      </p:pic>
      <p:pic>
        <p:nvPicPr>
          <p:cNvPr id="190" name="Google Shape;190;p35"/>
          <p:cNvPicPr preferRelativeResize="0"/>
          <p:nvPr/>
        </p:nvPicPr>
        <p:blipFill rotWithShape="1">
          <a:blip r:embed="rId6">
            <a:alphaModFix/>
          </a:blip>
          <a:srcRect/>
          <a:stretch/>
        </p:blipFill>
        <p:spPr>
          <a:xfrm>
            <a:off x="7838155" y="5379064"/>
            <a:ext cx="1246981" cy="1222742"/>
          </a:xfrm>
          <a:prstGeom prst="rect">
            <a:avLst/>
          </a:prstGeom>
          <a:noFill/>
          <a:ln>
            <a:noFill/>
          </a:ln>
        </p:spPr>
      </p:pic>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6453</Words>
  <Application>Microsoft Macintosh PowerPoint</Application>
  <PresentationFormat>Breitbild</PresentationFormat>
  <Paragraphs>482</Paragraphs>
  <Slides>48</Slides>
  <Notes>48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48</vt:i4>
      </vt:variant>
    </vt:vector>
  </HeadingPairs>
  <TitlesOfParts>
    <vt:vector size="54" baseType="lpstr">
      <vt:lpstr>Aptos Serif</vt:lpstr>
      <vt:lpstr>Play</vt:lpstr>
      <vt:lpstr>Arial</vt:lpstr>
      <vt:lpstr>Aptos</vt:lpstr>
      <vt:lpstr>Calibri</vt:lpstr>
      <vt:lpstr>Benutzerdefiniert</vt:lpstr>
      <vt:lpstr>PowerPoint-Präsentation</vt:lpstr>
      <vt:lpstr>Content</vt:lpstr>
      <vt:lpstr>Agenda</vt:lpstr>
      <vt:lpstr>So many labels…</vt:lpstr>
      <vt:lpstr>1. Labels, certifications, management systems - light in the labelling jungle</vt:lpstr>
      <vt:lpstr>What types of labels are there?</vt:lpstr>
      <vt:lpstr>Legally required labels </vt:lpstr>
      <vt:lpstr>Legally required labels </vt:lpstr>
      <vt:lpstr>Voluntary ecolabels or type I ecolabels</vt:lpstr>
      <vt:lpstr>Voluntary social label type I similar </vt:lpstr>
      <vt:lpstr>Social and environmental label type I and type I similar</vt:lpstr>
      <vt:lpstr>Self declarations type II</vt:lpstr>
      <vt:lpstr>Regional labels or designations of origin</vt:lpstr>
      <vt:lpstr>Company certifications / management systems</vt:lpstr>
      <vt:lpstr>Questions?</vt:lpstr>
      <vt:lpstr>Agenda</vt:lpstr>
      <vt:lpstr>2. Use of labels in the context of tenders </vt:lpstr>
      <vt:lpstr>How can labels be used in procurement?</vt:lpstr>
      <vt:lpstr>Requirements for labels – EU-Directive</vt:lpstr>
      <vt:lpstr>Admissibility of labels for verification</vt:lpstr>
      <vt:lpstr>Further provisions</vt:lpstr>
      <vt:lpstr>Reliability of the labels</vt:lpstr>
      <vt:lpstr>Possibilities for the use of labels</vt:lpstr>
      <vt:lpstr>Use of criteria for the requirements</vt:lpstr>
      <vt:lpstr>Use of labels for verifying compliance</vt:lpstr>
      <vt:lpstr>Environmental management as selection criterion</vt:lpstr>
      <vt:lpstr>Questions?</vt:lpstr>
      <vt:lpstr>Agenda</vt:lpstr>
      <vt:lpstr>3. Exercise </vt:lpstr>
      <vt:lpstr>Label Detective: Investigating Sustainability Claims on Products </vt:lpstr>
      <vt:lpstr>Agenda</vt:lpstr>
      <vt:lpstr>4. Presentation of selected labels </vt:lpstr>
      <vt:lpstr>(Cross-) Product Labels </vt:lpstr>
      <vt:lpstr>Cross-product labels –  EU Ecolabel</vt:lpstr>
      <vt:lpstr>Cross-product labels - Blue Angel</vt:lpstr>
      <vt:lpstr>Cross-product labels –  Fairtrade</vt:lpstr>
      <vt:lpstr>Labels in the food sector </vt:lpstr>
      <vt:lpstr>Organic food</vt:lpstr>
      <vt:lpstr>Not all organic certifications are the same</vt:lpstr>
      <vt:lpstr>Fairtrade</vt:lpstr>
      <vt:lpstr>Food - Reference label</vt:lpstr>
      <vt:lpstr>IT equipment - labels</vt:lpstr>
      <vt:lpstr>IT equipment reference label - TCO certified</vt:lpstr>
      <vt:lpstr>Product labels textiles</vt:lpstr>
      <vt:lpstr>Textiles reference label - Fair Wear Foundation</vt:lpstr>
      <vt:lpstr>Paper labels</vt:lpstr>
      <vt:lpstr>Paper reference label – Blue Angel</vt:lpstr>
      <vt:lpstr>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Maya Knevels</cp:lastModifiedBy>
  <cp:revision>4</cp:revision>
  <dcterms:created xsi:type="dcterms:W3CDTF">2024-09-16T10:50:40Z</dcterms:created>
  <dcterms:modified xsi:type="dcterms:W3CDTF">2026-05-05T12:05:05Z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