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comment1.xml" ContentType="application/vnd.openxmlformats-officedocument.presentationml.comment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6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Lst>
  <p:sldSz cx="12192000" cy="6858000"/>
  <p:notesSz cx="6858000" cy="9144000"/>
  <p:embeddedFontLst>
    <p:embeddedFont>
      <p:font typeface="Aptos Serif" panose="02020604070405020304" pitchFamily="18" charset="0"/>
      <p:regular r:id="rId68"/>
      <p:bold r:id="rId69"/>
      <p:italic r:id="rId70"/>
      <p:boldItalic r:id="rId71"/>
    </p:embeddedFont>
    <p:embeddedFont>
      <p:font typeface="Play" panose="02020604070405020304"/>
      <p:regular r:id="rId72"/>
      <p:bold r:id="rId73"/>
    </p:embeddedFont>
    <p:embeddedFont>
      <p:font typeface="Roboto" panose="02000000000000000000" pitchFamily="2"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gI5fMcy/GSS24/wJ4FWVBoL7T2G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vien Füh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3C429"/>
    <a:srgbClr val="0058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35"/>
  </p:normalViewPr>
  <p:slideViewPr>
    <p:cSldViewPr snapToGrid="0">
      <p:cViewPr varScale="1">
        <p:scale>
          <a:sx n="105" d="100"/>
          <a:sy n="105" d="100"/>
        </p:scale>
        <p:origin x="74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customschemas.google.com/relationships/presentationmetadata" Target="meta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6-03-10T14:03:16.592" idx="1">
    <p:pos x="374" y="714"/>
    <p:text>Not relevant here, I would delete the slide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1kQgpnE"/>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de-DE" sz="1050">
                <a:solidFill>
                  <a:srgbClr val="303030"/>
                </a:solidFill>
                <a:latin typeface="Arial"/>
                <a:ea typeface="Arial"/>
                <a:cs typeface="Arial"/>
                <a:sym typeface="Arial"/>
              </a:rPr>
              <a:t>These criteria help authorities buy goods with reduced impacts. They are divided into:</a:t>
            </a:r>
            <a:endParaRPr sz="1050">
              <a:solidFill>
                <a:srgbClr val="303030"/>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de-DE" sz="1050">
                <a:solidFill>
                  <a:srgbClr val="303030"/>
                </a:solidFill>
                <a:latin typeface="Arial"/>
                <a:ea typeface="Arial"/>
                <a:cs typeface="Arial"/>
                <a:sym typeface="Arial"/>
              </a:rPr>
              <a:t>    ◦ </a:t>
            </a:r>
            <a:r>
              <a:rPr lang="de-DE" sz="1050" b="1">
                <a:solidFill>
                  <a:srgbClr val="303030"/>
                </a:solidFill>
                <a:latin typeface="Arial"/>
                <a:ea typeface="Arial"/>
                <a:cs typeface="Arial"/>
                <a:sym typeface="Arial"/>
              </a:rPr>
              <a:t>Selection Criteria:</a:t>
            </a:r>
            <a:r>
              <a:rPr lang="de-DE" sz="1050">
                <a:solidFill>
                  <a:srgbClr val="303030"/>
                </a:solidFill>
                <a:latin typeface="Arial"/>
                <a:ea typeface="Arial"/>
                <a:cs typeface="Arial"/>
                <a:sym typeface="Arial"/>
              </a:rPr>
              <a:t> Ensuring the supplier has the right management systems.</a:t>
            </a:r>
            <a:endParaRPr sz="1050">
              <a:solidFill>
                <a:srgbClr val="303030"/>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de-DE" sz="1050">
                <a:solidFill>
                  <a:srgbClr val="303030"/>
                </a:solidFill>
                <a:latin typeface="Arial"/>
                <a:ea typeface="Arial"/>
                <a:cs typeface="Arial"/>
                <a:sym typeface="Arial"/>
              </a:rPr>
              <a:t>    ◦ </a:t>
            </a:r>
            <a:r>
              <a:rPr lang="de-DE" sz="1050" b="1">
                <a:solidFill>
                  <a:srgbClr val="303030"/>
                </a:solidFill>
                <a:latin typeface="Arial"/>
                <a:ea typeface="Arial"/>
                <a:cs typeface="Arial"/>
                <a:sym typeface="Arial"/>
              </a:rPr>
              <a:t>Technical Specifications:</a:t>
            </a:r>
            <a:r>
              <a:rPr lang="de-DE" sz="1050">
                <a:solidFill>
                  <a:srgbClr val="303030"/>
                </a:solidFill>
                <a:latin typeface="Arial"/>
                <a:ea typeface="Arial"/>
                <a:cs typeface="Arial"/>
                <a:sym typeface="Arial"/>
              </a:rPr>
              <a:t> Hard requirements like </a:t>
            </a:r>
            <a:r>
              <a:rPr lang="de-DE" sz="1050" b="1">
                <a:solidFill>
                  <a:srgbClr val="303030"/>
                </a:solidFill>
                <a:latin typeface="Arial"/>
                <a:ea typeface="Arial"/>
                <a:cs typeface="Arial"/>
                <a:sym typeface="Arial"/>
              </a:rPr>
              <a:t>Traceability Systems</a:t>
            </a:r>
            <a:r>
              <a:rPr lang="de-DE" sz="1050">
                <a:solidFill>
                  <a:srgbClr val="303030"/>
                </a:solidFill>
                <a:latin typeface="Arial"/>
                <a:ea typeface="Arial"/>
                <a:cs typeface="Arial"/>
                <a:sym typeface="Arial"/>
              </a:rPr>
              <a:t> to prove the origin of fibers and </a:t>
            </a:r>
            <a:r>
              <a:rPr lang="de-DE" sz="1050" b="1">
                <a:solidFill>
                  <a:srgbClr val="303030"/>
                </a:solidFill>
                <a:latin typeface="Arial"/>
                <a:ea typeface="Arial"/>
                <a:cs typeface="Arial"/>
                <a:sym typeface="Arial"/>
              </a:rPr>
              <a:t>Chemical Management</a:t>
            </a:r>
            <a:r>
              <a:rPr lang="de-DE" sz="1050">
                <a:solidFill>
                  <a:srgbClr val="303030"/>
                </a:solidFill>
                <a:latin typeface="Arial"/>
                <a:ea typeface="Arial"/>
                <a:cs typeface="Arial"/>
                <a:sym typeface="Arial"/>
              </a:rPr>
              <a:t> (Restricted Substances Lists).</a:t>
            </a:r>
            <a:endParaRPr/>
          </a:p>
        </p:txBody>
      </p:sp>
      <p:sp>
        <p:nvSpPr>
          <p:cNvPr id="212" name="Google Shape;21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
        <p:nvSpPr>
          <p:cNvPr id="220" name="Google Shape;22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de-DE" sz="1050">
                <a:solidFill>
                  <a:srgbClr val="303030"/>
                </a:solidFill>
                <a:latin typeface="Arial"/>
                <a:ea typeface="Arial"/>
                <a:cs typeface="Arial"/>
                <a:sym typeface="Arial"/>
              </a:rPr>
              <a:t>To be considered "green," a contract may require that at least </a:t>
            </a:r>
            <a:r>
              <a:rPr lang="de-DE" sz="1050" b="1">
                <a:solidFill>
                  <a:srgbClr val="303030"/>
                </a:solidFill>
                <a:latin typeface="Arial"/>
                <a:ea typeface="Arial"/>
                <a:cs typeface="Arial"/>
                <a:sym typeface="Arial"/>
              </a:rPr>
              <a:t>20% of cotton</a:t>
            </a:r>
            <a:r>
              <a:rPr lang="de-DE" sz="1050">
                <a:solidFill>
                  <a:srgbClr val="303030"/>
                </a:solidFill>
                <a:latin typeface="Arial"/>
                <a:ea typeface="Arial"/>
                <a:cs typeface="Arial"/>
                <a:sym typeface="Arial"/>
              </a:rPr>
              <a:t> be either </a:t>
            </a:r>
            <a:r>
              <a:rPr lang="de-DE" sz="1050" b="1">
                <a:solidFill>
                  <a:srgbClr val="303030"/>
                </a:solidFill>
                <a:latin typeface="Arial"/>
                <a:ea typeface="Arial"/>
                <a:cs typeface="Arial"/>
                <a:sym typeface="Arial"/>
              </a:rPr>
              <a:t>Organic</a:t>
            </a:r>
            <a:r>
              <a:rPr lang="de-DE" sz="1050">
                <a:solidFill>
                  <a:srgbClr val="303030"/>
                </a:solidFill>
                <a:latin typeface="Arial"/>
                <a:ea typeface="Arial"/>
                <a:cs typeface="Arial"/>
                <a:sym typeface="Arial"/>
              </a:rPr>
              <a:t> or grown via </a:t>
            </a:r>
            <a:r>
              <a:rPr lang="de-DE" sz="1050" b="1">
                <a:solidFill>
                  <a:srgbClr val="303030"/>
                </a:solidFill>
                <a:latin typeface="Arial"/>
                <a:ea typeface="Arial"/>
                <a:cs typeface="Arial"/>
                <a:sym typeface="Arial"/>
              </a:rPr>
              <a:t>Integrated Pest Management (IPM)</a:t>
            </a:r>
            <a:r>
              <a:rPr lang="de-DE" sz="1050">
                <a:solidFill>
                  <a:srgbClr val="303030"/>
                </a:solidFill>
                <a:latin typeface="Arial"/>
                <a:ea typeface="Arial"/>
                <a:cs typeface="Arial"/>
                <a:sym typeface="Arial"/>
              </a:rPr>
              <a:t>. For wool, there are strict limits on the pollutants allowed in wastewater from "scouring" (cleaning the wool).</a:t>
            </a:r>
            <a:endParaRPr/>
          </a:p>
        </p:txBody>
      </p:sp>
      <p:sp>
        <p:nvSpPr>
          <p:cNvPr id="229" name="Google Shape;22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sz="1050">
                <a:solidFill>
                  <a:srgbClr val="303030"/>
                </a:solidFill>
                <a:latin typeface="Arial"/>
                <a:ea typeface="Arial"/>
                <a:cs typeface="Arial"/>
                <a:sym typeface="Arial"/>
              </a:rPr>
              <a:t>Purchased textiles must meet </a:t>
            </a:r>
            <a:r>
              <a:rPr lang="de-DE" sz="1050" b="1">
                <a:solidFill>
                  <a:srgbClr val="303030"/>
                </a:solidFill>
                <a:latin typeface="Arial"/>
                <a:ea typeface="Arial"/>
                <a:cs typeface="Arial"/>
                <a:sym typeface="Arial"/>
              </a:rPr>
              <a:t>durability standards</a:t>
            </a:r>
            <a:r>
              <a:rPr lang="de-DE" sz="1050">
                <a:solidFill>
                  <a:srgbClr val="303030"/>
                </a:solidFill>
                <a:latin typeface="Arial"/>
                <a:ea typeface="Arial"/>
                <a:cs typeface="Arial"/>
                <a:sym typeface="Arial"/>
              </a:rPr>
              <a:t> to ensure they don't need frequent replacement. Suppliers must declare if products contain harmful substances listed under </a:t>
            </a:r>
            <a:r>
              <a:rPr lang="de-DE" sz="1050" b="1">
                <a:solidFill>
                  <a:srgbClr val="303030"/>
                </a:solidFill>
                <a:latin typeface="Arial"/>
                <a:ea typeface="Arial"/>
                <a:cs typeface="Arial"/>
                <a:sym typeface="Arial"/>
              </a:rPr>
              <a:t>REACH</a:t>
            </a:r>
            <a:r>
              <a:rPr lang="de-DE" sz="1050">
                <a:solidFill>
                  <a:srgbClr val="303030"/>
                </a:solidFill>
                <a:latin typeface="Arial"/>
                <a:ea typeface="Arial"/>
                <a:cs typeface="Arial"/>
                <a:sym typeface="Arial"/>
              </a:rPr>
              <a:t>. Additionally, spare parts (like buttons or zippers) must be available for at least </a:t>
            </a:r>
            <a:r>
              <a:rPr lang="de-DE" sz="1050" b="1">
                <a:solidFill>
                  <a:srgbClr val="303030"/>
                </a:solidFill>
                <a:latin typeface="Arial"/>
                <a:ea typeface="Arial"/>
                <a:cs typeface="Arial"/>
                <a:sym typeface="Arial"/>
              </a:rPr>
              <a:t>2 years</a:t>
            </a:r>
            <a:r>
              <a:rPr lang="de-DE" sz="1050">
                <a:solidFill>
                  <a:srgbClr val="303030"/>
                </a:solidFill>
                <a:latin typeface="Arial"/>
                <a:ea typeface="Arial"/>
                <a:cs typeface="Arial"/>
                <a:sym typeface="Arial"/>
              </a:rPr>
              <a:t>.</a:t>
            </a:r>
            <a:endParaRPr/>
          </a:p>
        </p:txBody>
      </p:sp>
      <p:sp>
        <p:nvSpPr>
          <p:cNvPr id="238" name="Google Shape;23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de-DE" sz="1050">
                <a:solidFill>
                  <a:srgbClr val="303030"/>
                </a:solidFill>
                <a:latin typeface="Arial"/>
                <a:ea typeface="Arial"/>
                <a:cs typeface="Arial"/>
                <a:sym typeface="Arial"/>
              </a:rPr>
              <a:t>"Award criteria" are used to give extra points to the best offers. For example, a bidder might get more points for every </a:t>
            </a:r>
            <a:r>
              <a:rPr lang="de-DE" sz="1050" b="1">
                <a:solidFill>
                  <a:srgbClr val="303030"/>
                </a:solidFill>
                <a:latin typeface="Arial"/>
                <a:ea typeface="Arial"/>
                <a:cs typeface="Arial"/>
                <a:sym typeface="Arial"/>
              </a:rPr>
              <a:t>additional 10%</a:t>
            </a:r>
            <a:r>
              <a:rPr lang="de-DE" sz="1050">
                <a:solidFill>
                  <a:srgbClr val="303030"/>
                </a:solidFill>
                <a:latin typeface="Arial"/>
                <a:ea typeface="Arial"/>
                <a:cs typeface="Arial"/>
                <a:sym typeface="Arial"/>
              </a:rPr>
              <a:t> of organic cotton or recycled synthetic fibers (like polyester or nylon) they provide beyond the minimum requirement. Points are also awarded for </a:t>
            </a:r>
            <a:r>
              <a:rPr lang="de-DE" sz="1050" b="1">
                <a:solidFill>
                  <a:srgbClr val="303030"/>
                </a:solidFill>
                <a:latin typeface="Arial"/>
                <a:ea typeface="Arial"/>
                <a:cs typeface="Arial"/>
                <a:sym typeface="Arial"/>
              </a:rPr>
              <a:t>designing for reuse</a:t>
            </a:r>
            <a:r>
              <a:rPr lang="de-DE" sz="1050">
                <a:solidFill>
                  <a:srgbClr val="303030"/>
                </a:solidFill>
                <a:latin typeface="Arial"/>
                <a:ea typeface="Arial"/>
                <a:cs typeface="Arial"/>
                <a:sym typeface="Arial"/>
              </a:rPr>
              <a:t>, such as making logos easy to remove so a garment can be reused by someone else.</a:t>
            </a:r>
            <a:endParaRPr/>
          </a:p>
        </p:txBody>
      </p:sp>
      <p:sp>
        <p:nvSpPr>
          <p:cNvPr id="247" name="Google Shape;247;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79" name="Google Shape;279;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100"/>
              <a:buFont typeface="Arial"/>
              <a:buNone/>
            </a:pPr>
            <a:r>
              <a:rPr lang="de-DE" sz="1050">
                <a:solidFill>
                  <a:srgbClr val="303030"/>
                </a:solidFill>
                <a:latin typeface="Arial"/>
                <a:ea typeface="Arial"/>
                <a:cs typeface="Arial"/>
                <a:sym typeface="Arial"/>
              </a:rPr>
              <a:t>Because it’s hard to check every factory, authorities use </a:t>
            </a:r>
            <a:r>
              <a:rPr lang="de-DE" sz="1050" b="1">
                <a:solidFill>
                  <a:srgbClr val="303030"/>
                </a:solidFill>
                <a:latin typeface="Arial"/>
                <a:ea typeface="Arial"/>
                <a:cs typeface="Arial"/>
                <a:sym typeface="Arial"/>
              </a:rPr>
              <a:t>Labels</a:t>
            </a:r>
            <a:r>
              <a:rPr lang="de-DE" sz="1050">
                <a:solidFill>
                  <a:srgbClr val="303030"/>
                </a:solidFill>
                <a:latin typeface="Arial"/>
                <a:ea typeface="Arial"/>
                <a:cs typeface="Arial"/>
                <a:sym typeface="Arial"/>
              </a:rPr>
              <a:t> as proof:</a:t>
            </a:r>
            <a:endParaRPr sz="1050">
              <a:solidFill>
                <a:srgbClr val="303030"/>
              </a:solidFill>
              <a:latin typeface="Arial"/>
              <a:ea typeface="Arial"/>
              <a:cs typeface="Arial"/>
              <a:sym typeface="Arial"/>
            </a:endParaRPr>
          </a:p>
          <a:p>
            <a:pPr marL="457200" lvl="0" indent="-228600" algn="l" rtl="0">
              <a:spcBef>
                <a:spcPts val="0"/>
              </a:spcBef>
              <a:spcAft>
                <a:spcPts val="0"/>
              </a:spcAft>
              <a:buClr>
                <a:schemeClr val="dk1"/>
              </a:buClr>
              <a:buSzPts val="1100"/>
              <a:buFont typeface="Arial"/>
              <a:buNone/>
            </a:pPr>
            <a:r>
              <a:rPr lang="de-DE" sz="1050">
                <a:solidFill>
                  <a:srgbClr val="303030"/>
                </a:solidFill>
                <a:latin typeface="Arial"/>
                <a:ea typeface="Arial"/>
                <a:cs typeface="Arial"/>
                <a:sym typeface="Arial"/>
              </a:rPr>
              <a:t>    ◦ </a:t>
            </a:r>
            <a:r>
              <a:rPr lang="de-DE" sz="1050" b="1">
                <a:solidFill>
                  <a:srgbClr val="303030"/>
                </a:solidFill>
                <a:latin typeface="Arial"/>
                <a:ea typeface="Arial"/>
                <a:cs typeface="Arial"/>
                <a:sym typeface="Arial"/>
              </a:rPr>
              <a:t>GOTS:</a:t>
            </a:r>
            <a:r>
              <a:rPr lang="de-DE" sz="1050">
                <a:solidFill>
                  <a:srgbClr val="303030"/>
                </a:solidFill>
                <a:latin typeface="Arial"/>
                <a:ea typeface="Arial"/>
                <a:cs typeface="Arial"/>
                <a:sym typeface="Arial"/>
              </a:rPr>
              <a:t> Covers both environmental and social criteria for organic textiles.</a:t>
            </a:r>
            <a:endParaRPr sz="1050">
              <a:solidFill>
                <a:srgbClr val="303030"/>
              </a:solidFill>
              <a:latin typeface="Arial"/>
              <a:ea typeface="Arial"/>
              <a:cs typeface="Arial"/>
              <a:sym typeface="Arial"/>
            </a:endParaRPr>
          </a:p>
          <a:p>
            <a:pPr marL="457200" lvl="0" indent="-228600" algn="l" rtl="0">
              <a:spcBef>
                <a:spcPts val="0"/>
              </a:spcBef>
              <a:spcAft>
                <a:spcPts val="0"/>
              </a:spcAft>
              <a:buClr>
                <a:schemeClr val="dk1"/>
              </a:buClr>
              <a:buSzPts val="1100"/>
              <a:buFont typeface="Arial"/>
              <a:buNone/>
            </a:pPr>
            <a:r>
              <a:rPr lang="de-DE" sz="1050">
                <a:solidFill>
                  <a:srgbClr val="303030"/>
                </a:solidFill>
                <a:latin typeface="Arial"/>
                <a:ea typeface="Arial"/>
                <a:cs typeface="Arial"/>
                <a:sym typeface="Arial"/>
              </a:rPr>
              <a:t>    ◦ </a:t>
            </a:r>
            <a:r>
              <a:rPr lang="de-DE" sz="1050" b="1">
                <a:solidFill>
                  <a:srgbClr val="303030"/>
                </a:solidFill>
                <a:latin typeface="Arial"/>
                <a:ea typeface="Arial"/>
                <a:cs typeface="Arial"/>
                <a:sym typeface="Arial"/>
              </a:rPr>
              <a:t>OEKO-TEX:</a:t>
            </a:r>
            <a:r>
              <a:rPr lang="de-DE" sz="1050">
                <a:solidFill>
                  <a:srgbClr val="303030"/>
                </a:solidFill>
                <a:latin typeface="Arial"/>
                <a:ea typeface="Arial"/>
                <a:cs typeface="Arial"/>
                <a:sym typeface="Arial"/>
              </a:rPr>
              <a:t> Focuses on safety from harmful substances and social responsibility.</a:t>
            </a:r>
            <a:endParaRPr sz="1050">
              <a:solidFill>
                <a:srgbClr val="303030"/>
              </a:solidFill>
              <a:latin typeface="Arial"/>
              <a:ea typeface="Arial"/>
              <a:cs typeface="Arial"/>
              <a:sym typeface="Arial"/>
            </a:endParaRPr>
          </a:p>
          <a:p>
            <a:pPr marL="457200" lvl="0" indent="-228600" algn="l" rtl="0">
              <a:spcBef>
                <a:spcPts val="0"/>
              </a:spcBef>
              <a:spcAft>
                <a:spcPts val="0"/>
              </a:spcAft>
              <a:buClr>
                <a:schemeClr val="dk1"/>
              </a:buClr>
              <a:buSzPts val="1100"/>
              <a:buFont typeface="Arial"/>
              <a:buNone/>
            </a:pPr>
            <a:r>
              <a:rPr lang="de-DE" sz="1050">
                <a:solidFill>
                  <a:srgbClr val="303030"/>
                </a:solidFill>
                <a:latin typeface="Arial"/>
                <a:ea typeface="Arial"/>
                <a:cs typeface="Arial"/>
                <a:sym typeface="Arial"/>
              </a:rPr>
              <a:t>    ◦ </a:t>
            </a:r>
            <a:r>
              <a:rPr lang="de-DE" sz="1050" b="1">
                <a:solidFill>
                  <a:srgbClr val="303030"/>
                </a:solidFill>
                <a:latin typeface="Arial"/>
                <a:ea typeface="Arial"/>
                <a:cs typeface="Arial"/>
                <a:sym typeface="Arial"/>
              </a:rPr>
              <a:t>EU Ecolabel:</a:t>
            </a:r>
            <a:r>
              <a:rPr lang="de-DE" sz="1050">
                <a:solidFill>
                  <a:srgbClr val="303030"/>
                </a:solidFill>
                <a:latin typeface="Arial"/>
                <a:ea typeface="Arial"/>
                <a:cs typeface="Arial"/>
                <a:sym typeface="Arial"/>
              </a:rPr>
              <a:t> Identifies the top environmental performers.</a:t>
            </a:r>
            <a:endParaRPr sz="1050">
              <a:solidFill>
                <a:srgbClr val="303030"/>
              </a:solidFill>
              <a:latin typeface="Arial"/>
              <a:ea typeface="Arial"/>
              <a:cs typeface="Arial"/>
              <a:sym typeface="Arial"/>
            </a:endParaRPr>
          </a:p>
          <a:p>
            <a:pPr marL="457200" lvl="0" indent="-228600" algn="l" rtl="0">
              <a:spcBef>
                <a:spcPts val="0"/>
              </a:spcBef>
              <a:spcAft>
                <a:spcPts val="0"/>
              </a:spcAft>
              <a:buClr>
                <a:schemeClr val="dk1"/>
              </a:buClr>
              <a:buSzPts val="1100"/>
              <a:buFont typeface="Arial"/>
              <a:buNone/>
            </a:pPr>
            <a:r>
              <a:rPr lang="de-DE" sz="1050">
                <a:solidFill>
                  <a:srgbClr val="303030"/>
                </a:solidFill>
                <a:latin typeface="Arial"/>
                <a:ea typeface="Arial"/>
                <a:cs typeface="Arial"/>
                <a:sym typeface="Arial"/>
              </a:rPr>
              <a:t>    ◦ </a:t>
            </a:r>
            <a:r>
              <a:rPr lang="de-DE" sz="1050" b="1">
                <a:solidFill>
                  <a:srgbClr val="303030"/>
                </a:solidFill>
                <a:latin typeface="Arial"/>
                <a:ea typeface="Arial"/>
                <a:cs typeface="Arial"/>
                <a:sym typeface="Arial"/>
              </a:rPr>
              <a:t>SA8000:</a:t>
            </a:r>
            <a:r>
              <a:rPr lang="de-DE" sz="1050">
                <a:solidFill>
                  <a:srgbClr val="303030"/>
                </a:solidFill>
                <a:latin typeface="Arial"/>
                <a:ea typeface="Arial"/>
                <a:cs typeface="Arial"/>
                <a:sym typeface="Arial"/>
              </a:rPr>
              <a:t> The gold standard for certifying fair labor and human rights.</a:t>
            </a:r>
            <a:endParaRPr/>
          </a:p>
        </p:txBody>
      </p:sp>
      <p:sp>
        <p:nvSpPr>
          <p:cNvPr id="296" name="Google Shape;296;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de-DE" sz="1050">
                <a:solidFill>
                  <a:srgbClr val="303030"/>
                </a:solidFill>
                <a:latin typeface="Arial"/>
                <a:ea typeface="Arial"/>
                <a:cs typeface="Arial"/>
                <a:sym typeface="Arial"/>
              </a:rPr>
              <a:t>The main issues are the </a:t>
            </a:r>
            <a:r>
              <a:rPr lang="de-DE" sz="1050" b="1">
                <a:solidFill>
                  <a:srgbClr val="303030"/>
                </a:solidFill>
                <a:latin typeface="Arial"/>
                <a:ea typeface="Arial"/>
                <a:cs typeface="Arial"/>
                <a:sym typeface="Arial"/>
              </a:rPr>
              <a:t>consumption of rare materials</a:t>
            </a:r>
            <a:r>
              <a:rPr lang="de-DE" sz="1050">
                <a:solidFill>
                  <a:srgbClr val="303030"/>
                </a:solidFill>
                <a:latin typeface="Arial"/>
                <a:ea typeface="Arial"/>
                <a:cs typeface="Arial"/>
                <a:sym typeface="Arial"/>
              </a:rPr>
              <a:t> and energy during manufacturing, the use of </a:t>
            </a:r>
            <a:r>
              <a:rPr lang="de-DE" sz="1050" b="1">
                <a:solidFill>
                  <a:srgbClr val="303030"/>
                </a:solidFill>
                <a:latin typeface="Arial"/>
                <a:ea typeface="Arial"/>
                <a:cs typeface="Arial"/>
                <a:sym typeface="Arial"/>
              </a:rPr>
              <a:t>hazardous substances</a:t>
            </a:r>
            <a:r>
              <a:rPr lang="de-DE" sz="1050">
                <a:solidFill>
                  <a:srgbClr val="303030"/>
                </a:solidFill>
                <a:latin typeface="Arial"/>
                <a:ea typeface="Arial"/>
                <a:cs typeface="Arial"/>
                <a:sym typeface="Arial"/>
              </a:rPr>
              <a:t>, and high </a:t>
            </a:r>
            <a:r>
              <a:rPr lang="de-DE" sz="1050" b="1">
                <a:solidFill>
                  <a:srgbClr val="303030"/>
                </a:solidFill>
                <a:latin typeface="Arial"/>
                <a:ea typeface="Arial"/>
                <a:cs typeface="Arial"/>
                <a:sym typeface="Arial"/>
              </a:rPr>
              <a:t>GHG emissions</a:t>
            </a:r>
            <a:r>
              <a:rPr lang="de-DE" sz="1050">
                <a:solidFill>
                  <a:srgbClr val="303030"/>
                </a:solidFill>
                <a:latin typeface="Arial"/>
                <a:ea typeface="Arial"/>
                <a:cs typeface="Arial"/>
                <a:sym typeface="Arial"/>
              </a:rPr>
              <a:t> during use. End-of-life management is critical because electronic waste (e-waste) is difficult to process safely.</a:t>
            </a:r>
            <a:endParaRPr/>
          </a:p>
        </p:txBody>
      </p:sp>
      <p:sp>
        <p:nvSpPr>
          <p:cNvPr id="316" name="Google Shape;316;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SzPts val="1400"/>
              <a:buNone/>
            </a:pPr>
            <a:r>
              <a:rPr lang="de-DE" sz="1050">
                <a:solidFill>
                  <a:srgbClr val="303030"/>
                </a:solidFill>
                <a:latin typeface="Arial"/>
                <a:ea typeface="Arial"/>
                <a:cs typeface="Arial"/>
                <a:sym typeface="Arial"/>
              </a:rPr>
              <a:t>ICT has a "dark side" in its supply chain, including </a:t>
            </a:r>
            <a:r>
              <a:rPr lang="de-DE" sz="1050" b="1">
                <a:solidFill>
                  <a:srgbClr val="303030"/>
                </a:solidFill>
                <a:latin typeface="Arial"/>
                <a:ea typeface="Arial"/>
                <a:cs typeface="Arial"/>
                <a:sym typeface="Arial"/>
              </a:rPr>
              <a:t>unsafe mining conditions</a:t>
            </a:r>
            <a:r>
              <a:rPr lang="de-DE" sz="1050">
                <a:solidFill>
                  <a:srgbClr val="303030"/>
                </a:solidFill>
                <a:latin typeface="Arial"/>
                <a:ea typeface="Arial"/>
                <a:cs typeface="Arial"/>
                <a:sym typeface="Arial"/>
              </a:rPr>
              <a:t> (often involving child labor) for raw materials and poor worker rights in electronics assembly factories.</a:t>
            </a:r>
            <a:endParaRPr/>
          </a:p>
        </p:txBody>
      </p:sp>
      <p:sp>
        <p:nvSpPr>
          <p:cNvPr id="333" name="Google Shape;333;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100"/>
              <a:buFont typeface="Arial"/>
              <a:buNone/>
            </a:pPr>
            <a:r>
              <a:rPr lang="de-DE" sz="1050">
                <a:solidFill>
                  <a:srgbClr val="303030"/>
                </a:solidFill>
                <a:latin typeface="Arial"/>
                <a:ea typeface="Arial"/>
                <a:cs typeface="Arial"/>
                <a:sym typeface="Arial"/>
              </a:rPr>
              <a:t>The goal is </a:t>
            </a:r>
            <a:r>
              <a:rPr lang="de-DE" sz="1050" b="1">
                <a:solidFill>
                  <a:srgbClr val="303030"/>
                </a:solidFill>
                <a:latin typeface="Arial"/>
                <a:ea typeface="Arial"/>
                <a:cs typeface="Arial"/>
                <a:sym typeface="Arial"/>
              </a:rPr>
              <a:t>"Beyond Green ICT,"</a:t>
            </a:r>
            <a:r>
              <a:rPr lang="de-DE" sz="1050">
                <a:solidFill>
                  <a:srgbClr val="303030"/>
                </a:solidFill>
                <a:latin typeface="Arial"/>
                <a:ea typeface="Arial"/>
                <a:cs typeface="Arial"/>
                <a:sym typeface="Arial"/>
              </a:rPr>
              <a:t> which means looking at:</a:t>
            </a:r>
            <a:endParaRPr sz="1050">
              <a:solidFill>
                <a:srgbClr val="303030"/>
              </a:solidFill>
              <a:latin typeface="Arial"/>
              <a:ea typeface="Arial"/>
              <a:cs typeface="Arial"/>
              <a:sym typeface="Arial"/>
            </a:endParaRPr>
          </a:p>
          <a:p>
            <a:pPr marL="457200" lvl="0" indent="-228600" algn="l" rtl="0">
              <a:spcBef>
                <a:spcPts val="0"/>
              </a:spcBef>
              <a:spcAft>
                <a:spcPts val="0"/>
              </a:spcAft>
              <a:buClr>
                <a:schemeClr val="dk1"/>
              </a:buClr>
              <a:buSzPts val="1100"/>
              <a:buFont typeface="Arial"/>
              <a:buNone/>
            </a:pPr>
            <a:r>
              <a:rPr lang="de-DE" sz="1050">
                <a:solidFill>
                  <a:srgbClr val="303030"/>
                </a:solidFill>
                <a:latin typeface="Arial"/>
                <a:ea typeface="Arial"/>
                <a:cs typeface="Arial"/>
                <a:sym typeface="Arial"/>
              </a:rPr>
              <a:t>    ◦ </a:t>
            </a:r>
            <a:r>
              <a:rPr lang="de-DE" sz="1050" b="1">
                <a:solidFill>
                  <a:srgbClr val="303030"/>
                </a:solidFill>
                <a:latin typeface="Arial"/>
                <a:ea typeface="Arial"/>
                <a:cs typeface="Arial"/>
                <a:sym typeface="Arial"/>
              </a:rPr>
              <a:t>Environmental:</a:t>
            </a:r>
            <a:r>
              <a:rPr lang="de-DE" sz="1050">
                <a:solidFill>
                  <a:srgbClr val="303030"/>
                </a:solidFill>
                <a:latin typeface="Arial"/>
                <a:ea typeface="Arial"/>
                <a:cs typeface="Arial"/>
                <a:sym typeface="Arial"/>
              </a:rPr>
              <a:t> Energy efficiency and circularity.</a:t>
            </a:r>
            <a:endParaRPr sz="1050">
              <a:solidFill>
                <a:srgbClr val="303030"/>
              </a:solidFill>
              <a:latin typeface="Arial"/>
              <a:ea typeface="Arial"/>
              <a:cs typeface="Arial"/>
              <a:sym typeface="Arial"/>
            </a:endParaRPr>
          </a:p>
          <a:p>
            <a:pPr marL="457200" lvl="0" indent="-228600" algn="l" rtl="0">
              <a:spcBef>
                <a:spcPts val="0"/>
              </a:spcBef>
              <a:spcAft>
                <a:spcPts val="0"/>
              </a:spcAft>
              <a:buClr>
                <a:schemeClr val="dk1"/>
              </a:buClr>
              <a:buSzPts val="1100"/>
              <a:buFont typeface="Arial"/>
              <a:buNone/>
            </a:pPr>
            <a:r>
              <a:rPr lang="de-DE" sz="1050">
                <a:solidFill>
                  <a:srgbClr val="303030"/>
                </a:solidFill>
                <a:latin typeface="Arial"/>
                <a:ea typeface="Arial"/>
                <a:cs typeface="Arial"/>
                <a:sym typeface="Arial"/>
              </a:rPr>
              <a:t>    ◦ </a:t>
            </a:r>
            <a:r>
              <a:rPr lang="de-DE" sz="1050" b="1">
                <a:solidFill>
                  <a:srgbClr val="303030"/>
                </a:solidFill>
                <a:latin typeface="Arial"/>
                <a:ea typeface="Arial"/>
                <a:cs typeface="Arial"/>
                <a:sym typeface="Arial"/>
              </a:rPr>
              <a:t>Social:</a:t>
            </a:r>
            <a:r>
              <a:rPr lang="de-DE" sz="1050">
                <a:solidFill>
                  <a:srgbClr val="303030"/>
                </a:solidFill>
                <a:latin typeface="Arial"/>
                <a:ea typeface="Arial"/>
                <a:cs typeface="Arial"/>
                <a:sym typeface="Arial"/>
              </a:rPr>
              <a:t> Inclusive design and ethical digital ecosystems.</a:t>
            </a:r>
            <a:endParaRPr sz="1050">
              <a:solidFill>
                <a:srgbClr val="303030"/>
              </a:solidFill>
              <a:latin typeface="Arial"/>
              <a:ea typeface="Arial"/>
              <a:cs typeface="Arial"/>
              <a:sym typeface="Arial"/>
            </a:endParaRPr>
          </a:p>
          <a:p>
            <a:pPr marL="457200" lvl="0" indent="-228600" algn="l" rtl="0">
              <a:spcBef>
                <a:spcPts val="0"/>
              </a:spcBef>
              <a:spcAft>
                <a:spcPts val="0"/>
              </a:spcAft>
              <a:buClr>
                <a:schemeClr val="dk1"/>
              </a:buClr>
              <a:buSzPts val="1100"/>
              <a:buFont typeface="Arial"/>
              <a:buNone/>
            </a:pPr>
            <a:r>
              <a:rPr lang="de-DE" sz="1050">
                <a:solidFill>
                  <a:srgbClr val="303030"/>
                </a:solidFill>
                <a:latin typeface="Arial"/>
                <a:ea typeface="Arial"/>
                <a:cs typeface="Arial"/>
                <a:sym typeface="Arial"/>
              </a:rPr>
              <a:t>    ◦ </a:t>
            </a:r>
            <a:r>
              <a:rPr lang="de-DE" sz="1050" b="1">
                <a:solidFill>
                  <a:srgbClr val="303030"/>
                </a:solidFill>
                <a:latin typeface="Arial"/>
                <a:ea typeface="Arial"/>
                <a:cs typeface="Arial"/>
                <a:sym typeface="Arial"/>
              </a:rPr>
              <a:t>Economic:</a:t>
            </a:r>
            <a:r>
              <a:rPr lang="de-DE" sz="1050">
                <a:solidFill>
                  <a:srgbClr val="303030"/>
                </a:solidFill>
                <a:latin typeface="Arial"/>
                <a:ea typeface="Arial"/>
                <a:cs typeface="Arial"/>
                <a:sym typeface="Arial"/>
              </a:rPr>
              <a:t> Cost savings through better design and "green jobs".</a:t>
            </a:r>
            <a:endParaRPr/>
          </a:p>
        </p:txBody>
      </p:sp>
      <p:sp>
        <p:nvSpPr>
          <p:cNvPr id="348" name="Google Shape;348;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69" name="Google Shape;369;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14" name="Google Shape;414;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de-DE" sz="1050">
                <a:solidFill>
                  <a:srgbClr val="303030"/>
                </a:solidFill>
                <a:latin typeface="Arial"/>
                <a:ea typeface="Arial"/>
                <a:cs typeface="Arial"/>
                <a:sym typeface="Arial"/>
              </a:rPr>
              <a:t>The 2021 revised criteria focus on </a:t>
            </a:r>
            <a:r>
              <a:rPr lang="de-DE" sz="1050" b="1">
                <a:solidFill>
                  <a:srgbClr val="303030"/>
                </a:solidFill>
                <a:latin typeface="Arial"/>
                <a:ea typeface="Arial"/>
                <a:cs typeface="Arial"/>
                <a:sym typeface="Arial"/>
              </a:rPr>
              <a:t>Product Lifetime Extension</a:t>
            </a:r>
            <a:r>
              <a:rPr lang="de-DE" sz="1050">
                <a:solidFill>
                  <a:srgbClr val="303030"/>
                </a:solidFill>
                <a:latin typeface="Arial"/>
                <a:ea typeface="Arial"/>
                <a:cs typeface="Arial"/>
                <a:sym typeface="Arial"/>
              </a:rPr>
              <a:t>. This means prioritizing devices that are </a:t>
            </a:r>
            <a:r>
              <a:rPr lang="de-DE" sz="1050" b="1">
                <a:solidFill>
                  <a:srgbClr val="303030"/>
                </a:solidFill>
                <a:latin typeface="Arial"/>
                <a:ea typeface="Arial"/>
                <a:cs typeface="Arial"/>
                <a:sym typeface="Arial"/>
              </a:rPr>
              <a:t>reparable</a:t>
            </a:r>
            <a:r>
              <a:rPr lang="de-DE" sz="1050">
                <a:solidFill>
                  <a:srgbClr val="303030"/>
                </a:solidFill>
                <a:latin typeface="Arial"/>
                <a:ea typeface="Arial"/>
                <a:cs typeface="Arial"/>
                <a:sym typeface="Arial"/>
              </a:rPr>
              <a:t>, have longer warranties, and supporting the purchase of </a:t>
            </a:r>
            <a:r>
              <a:rPr lang="de-DE" sz="1050" b="1">
                <a:solidFill>
                  <a:srgbClr val="303030"/>
                </a:solidFill>
                <a:latin typeface="Arial"/>
                <a:ea typeface="Arial"/>
                <a:cs typeface="Arial"/>
                <a:sym typeface="Arial"/>
              </a:rPr>
              <a:t>remanufactured/refurbished devices.</a:t>
            </a:r>
            <a:endParaRPr/>
          </a:p>
        </p:txBody>
      </p:sp>
      <p:sp>
        <p:nvSpPr>
          <p:cNvPr id="422" name="Google Shape;42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de-DE" sz="1050">
                <a:solidFill>
                  <a:srgbClr val="303030"/>
                </a:solidFill>
                <a:latin typeface="Arial"/>
                <a:ea typeface="Arial"/>
                <a:cs typeface="Arial"/>
                <a:sym typeface="Arial"/>
              </a:rPr>
              <a:t>This section explores the massive global impact of the textile industry and how public procurement can be used to set strategic environmental and social goals. The textile industry is one of the most resource-intensive sectors. In 2020 alone, the average textile consumption per person in the EU required </a:t>
            </a:r>
            <a:r>
              <a:rPr lang="de-DE" sz="1050" b="1">
                <a:solidFill>
                  <a:srgbClr val="303030"/>
                </a:solidFill>
                <a:latin typeface="Arial"/>
                <a:ea typeface="Arial"/>
                <a:cs typeface="Arial"/>
                <a:sym typeface="Arial"/>
              </a:rPr>
              <a:t>400 </a:t>
            </a:r>
            <a:r>
              <a:rPr lang="de-DE" sz="1250" i="1">
                <a:solidFill>
                  <a:srgbClr val="303030"/>
                </a:solidFill>
                <a:latin typeface="Times New Roman"/>
                <a:ea typeface="Times New Roman"/>
                <a:cs typeface="Times New Roman"/>
                <a:sym typeface="Times New Roman"/>
              </a:rPr>
              <a:t>m</a:t>
            </a:r>
            <a:r>
              <a:rPr lang="de-DE" sz="900">
                <a:solidFill>
                  <a:srgbClr val="303030"/>
                </a:solidFill>
                <a:latin typeface="Times New Roman"/>
                <a:ea typeface="Times New Roman"/>
                <a:cs typeface="Times New Roman"/>
                <a:sym typeface="Times New Roman"/>
              </a:rPr>
              <a:t>2 </a:t>
            </a:r>
            <a:r>
              <a:rPr lang="de-DE" sz="1050" b="1">
                <a:solidFill>
                  <a:srgbClr val="303030"/>
                </a:solidFill>
                <a:latin typeface="Arial"/>
                <a:ea typeface="Arial"/>
                <a:cs typeface="Arial"/>
                <a:sym typeface="Arial"/>
              </a:rPr>
              <a:t>of land, 9 </a:t>
            </a:r>
            <a:r>
              <a:rPr lang="de-DE" sz="1250" i="1">
                <a:solidFill>
                  <a:srgbClr val="303030"/>
                </a:solidFill>
                <a:latin typeface="Times New Roman"/>
                <a:ea typeface="Times New Roman"/>
                <a:cs typeface="Times New Roman"/>
                <a:sym typeface="Times New Roman"/>
              </a:rPr>
              <a:t>m</a:t>
            </a:r>
            <a:r>
              <a:rPr lang="de-DE" sz="900">
                <a:solidFill>
                  <a:srgbClr val="303030"/>
                </a:solidFill>
                <a:latin typeface="Times New Roman"/>
                <a:ea typeface="Times New Roman"/>
                <a:cs typeface="Times New Roman"/>
                <a:sym typeface="Times New Roman"/>
              </a:rPr>
              <a:t>3</a:t>
            </a:r>
            <a:endParaRPr sz="900">
              <a:solidFill>
                <a:srgbClr val="303030"/>
              </a:solidFill>
              <a:latin typeface="Times New Roman"/>
              <a:ea typeface="Times New Roman"/>
              <a:cs typeface="Times New Roman"/>
              <a:sym typeface="Times New Roman"/>
            </a:endParaRPr>
          </a:p>
          <a:p>
            <a:pPr marL="457200" lvl="0" indent="-228600" algn="l" rtl="0">
              <a:spcBef>
                <a:spcPts val="0"/>
              </a:spcBef>
              <a:spcAft>
                <a:spcPts val="0"/>
              </a:spcAft>
              <a:buSzPts val="1400"/>
              <a:buNone/>
            </a:pPr>
            <a:r>
              <a:rPr lang="de-DE" sz="1050" b="1">
                <a:solidFill>
                  <a:srgbClr val="303030"/>
                </a:solidFill>
                <a:latin typeface="Arial"/>
                <a:ea typeface="Arial"/>
                <a:cs typeface="Arial"/>
                <a:sym typeface="Arial"/>
              </a:rPr>
              <a:t>of water, and 391 kg of raw materials</a:t>
            </a:r>
            <a:r>
              <a:rPr lang="de-DE" sz="1050">
                <a:solidFill>
                  <a:srgbClr val="303030"/>
                </a:solidFill>
                <a:latin typeface="Arial"/>
                <a:ea typeface="Arial"/>
                <a:cs typeface="Arial"/>
                <a:sym typeface="Arial"/>
              </a:rPr>
              <a:t>, resulting in a carbon footprint of </a:t>
            </a:r>
            <a:r>
              <a:rPr lang="de-DE" sz="1050" b="1">
                <a:solidFill>
                  <a:srgbClr val="303030"/>
                </a:solidFill>
                <a:latin typeface="Arial"/>
                <a:ea typeface="Arial"/>
                <a:cs typeface="Arial"/>
                <a:sym typeface="Arial"/>
              </a:rPr>
              <a:t>270 kg</a:t>
            </a:r>
            <a:r>
              <a:rPr lang="de-DE" sz="1050">
                <a:solidFill>
                  <a:srgbClr val="303030"/>
                </a:solidFill>
                <a:latin typeface="Arial"/>
                <a:ea typeface="Arial"/>
                <a:cs typeface="Arial"/>
                <a:sym typeface="Arial"/>
              </a:rPr>
              <a:t>. Key issues include </a:t>
            </a:r>
            <a:r>
              <a:rPr lang="de-DE" sz="1050" b="1">
                <a:solidFill>
                  <a:srgbClr val="303030"/>
                </a:solidFill>
                <a:latin typeface="Arial"/>
                <a:ea typeface="Arial"/>
                <a:cs typeface="Arial"/>
                <a:sym typeface="Arial"/>
              </a:rPr>
              <a:t>overconsumption</a:t>
            </a:r>
            <a:r>
              <a:rPr lang="de-DE" sz="1050">
                <a:solidFill>
                  <a:srgbClr val="303030"/>
                </a:solidFill>
                <a:latin typeface="Arial"/>
                <a:ea typeface="Arial"/>
                <a:cs typeface="Arial"/>
                <a:sym typeface="Arial"/>
              </a:rPr>
              <a:t>, low recycling rates (most textiles end up in landfills), water pollution from dyes, and high greenhouse gas (GHG) emissions. Production has doubled since 2000 and is projected to continue growing rapidly.</a:t>
            </a:r>
            <a:endParaRPr/>
          </a:p>
        </p:txBody>
      </p:sp>
      <p:sp>
        <p:nvSpPr>
          <p:cNvPr id="97" name="Google Shape;9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de-DE" sz="1050">
                <a:solidFill>
                  <a:srgbClr val="303030"/>
                </a:solidFill>
                <a:latin typeface="Arial"/>
                <a:ea typeface="Arial"/>
                <a:cs typeface="Arial"/>
                <a:sym typeface="Arial"/>
              </a:rPr>
              <a:t>For large-scale computing, the focus shifts to </a:t>
            </a:r>
            <a:r>
              <a:rPr lang="de-DE" sz="1050" b="1">
                <a:solidFill>
                  <a:srgbClr val="303030"/>
                </a:solidFill>
                <a:latin typeface="Arial"/>
                <a:ea typeface="Arial"/>
                <a:cs typeface="Arial"/>
                <a:sym typeface="Arial"/>
              </a:rPr>
              <a:t>Energy Efficiency</a:t>
            </a:r>
            <a:r>
              <a:rPr lang="de-DE" sz="1050">
                <a:solidFill>
                  <a:srgbClr val="303030"/>
                </a:solidFill>
                <a:latin typeface="Arial"/>
                <a:ea typeface="Arial"/>
                <a:cs typeface="Arial"/>
                <a:sym typeface="Arial"/>
              </a:rPr>
              <a:t> (reducing electricity for cooling) and </a:t>
            </a:r>
            <a:r>
              <a:rPr lang="de-DE" sz="1050" b="1">
                <a:solidFill>
                  <a:srgbClr val="303030"/>
                </a:solidFill>
                <a:latin typeface="Arial"/>
                <a:ea typeface="Arial"/>
                <a:cs typeface="Arial"/>
                <a:sym typeface="Arial"/>
              </a:rPr>
              <a:t>Life-Cycle Costing (LCC)</a:t>
            </a:r>
            <a:r>
              <a:rPr lang="de-DE" sz="1050">
                <a:solidFill>
                  <a:srgbClr val="303030"/>
                </a:solidFill>
                <a:latin typeface="Arial"/>
                <a:ea typeface="Arial"/>
                <a:cs typeface="Arial"/>
                <a:sym typeface="Arial"/>
              </a:rPr>
              <a:t>, which helps authorities realize that a more expensive, efficient server is actually cheaper over time due to lower energy bills.</a:t>
            </a:r>
            <a:endParaRPr/>
          </a:p>
        </p:txBody>
      </p:sp>
      <p:sp>
        <p:nvSpPr>
          <p:cNvPr id="430" name="Google Shape;430;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de-DE" sz="1050">
                <a:solidFill>
                  <a:srgbClr val="303030"/>
                </a:solidFill>
                <a:latin typeface="Arial"/>
                <a:ea typeface="Arial"/>
                <a:cs typeface="Arial"/>
                <a:sym typeface="Arial"/>
              </a:rPr>
              <a:t>The sources admit that while environmental issues are well-addressed, </a:t>
            </a:r>
            <a:r>
              <a:rPr lang="de-DE" sz="1050" b="1">
                <a:solidFill>
                  <a:srgbClr val="303030"/>
                </a:solidFill>
                <a:latin typeface="Arial"/>
                <a:ea typeface="Arial"/>
                <a:cs typeface="Arial"/>
                <a:sym typeface="Arial"/>
              </a:rPr>
              <a:t>social risks are often overlooked</a:t>
            </a:r>
            <a:r>
              <a:rPr lang="de-DE" sz="1050">
                <a:solidFill>
                  <a:srgbClr val="303030"/>
                </a:solidFill>
                <a:latin typeface="Arial"/>
                <a:ea typeface="Arial"/>
                <a:cs typeface="Arial"/>
                <a:sym typeface="Arial"/>
              </a:rPr>
              <a:t> because electronics supply chains are incredibly complex. Most tools for social auditing are still voluntary.</a:t>
            </a:r>
            <a:endParaRPr/>
          </a:p>
        </p:txBody>
      </p:sp>
      <p:sp>
        <p:nvSpPr>
          <p:cNvPr id="439" name="Google Shape;439;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49" name="Google Shape;449;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de-DE" sz="1050" b="1">
                <a:solidFill>
                  <a:srgbClr val="303030"/>
                </a:solidFill>
                <a:latin typeface="Arial"/>
                <a:ea typeface="Arial"/>
                <a:cs typeface="Arial"/>
                <a:sym typeface="Arial"/>
              </a:rPr>
              <a:t>TCO Certified</a:t>
            </a:r>
            <a:r>
              <a:rPr lang="de-DE" sz="1050">
                <a:solidFill>
                  <a:srgbClr val="303030"/>
                </a:solidFill>
                <a:latin typeface="Arial"/>
                <a:ea typeface="Arial"/>
                <a:cs typeface="Arial"/>
                <a:sym typeface="Arial"/>
              </a:rPr>
              <a:t> </a:t>
            </a:r>
            <a:r>
              <a:rPr lang="de-DE" sz="1050" b="1">
                <a:solidFill>
                  <a:srgbClr val="303030"/>
                </a:solidFill>
                <a:latin typeface="Arial"/>
                <a:ea typeface="Arial"/>
                <a:cs typeface="Arial"/>
                <a:sym typeface="Arial"/>
              </a:rPr>
              <a:t>TCO Certified</a:t>
            </a:r>
            <a:r>
              <a:rPr lang="de-DE" sz="1050">
                <a:solidFill>
                  <a:srgbClr val="303030"/>
                </a:solidFill>
                <a:latin typeface="Arial"/>
                <a:ea typeface="Arial"/>
                <a:cs typeface="Arial"/>
                <a:sym typeface="Arial"/>
              </a:rPr>
              <a:t> is the most comprehensive label for ICT. It is independently verified and covers climate impact, hazardous substances, circularity, and </a:t>
            </a:r>
            <a:r>
              <a:rPr lang="de-DE" sz="1050" b="1">
                <a:solidFill>
                  <a:srgbClr val="303030"/>
                </a:solidFill>
                <a:latin typeface="Arial"/>
                <a:ea typeface="Arial"/>
                <a:cs typeface="Arial"/>
                <a:sym typeface="Arial"/>
              </a:rPr>
              <a:t>supply chain social responsibility</a:t>
            </a:r>
            <a:r>
              <a:rPr lang="de-DE" sz="1050">
                <a:solidFill>
                  <a:srgbClr val="303030"/>
                </a:solidFill>
                <a:latin typeface="Arial"/>
                <a:ea typeface="Arial"/>
                <a:cs typeface="Arial"/>
                <a:sym typeface="Arial"/>
              </a:rPr>
              <a:t>.</a:t>
            </a:r>
            <a:endParaRPr/>
          </a:p>
        </p:txBody>
      </p:sp>
      <p:sp>
        <p:nvSpPr>
          <p:cNvPr id="457" name="Google Shape;457;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de-DE" sz="1050">
                <a:solidFill>
                  <a:srgbClr val="303030"/>
                </a:solidFill>
                <a:latin typeface="Arial"/>
                <a:ea typeface="Arial"/>
                <a:cs typeface="Arial"/>
                <a:sym typeface="Arial"/>
              </a:rPr>
              <a:t>Environmentally, cleaning causes </a:t>
            </a:r>
            <a:r>
              <a:rPr lang="de-DE" sz="1050" b="1">
                <a:solidFill>
                  <a:srgbClr val="303030"/>
                </a:solidFill>
                <a:latin typeface="Arial"/>
                <a:ea typeface="Arial"/>
                <a:cs typeface="Arial"/>
                <a:sym typeface="Arial"/>
              </a:rPr>
              <a:t>water pollution</a:t>
            </a:r>
            <a:r>
              <a:rPr lang="de-DE" sz="1050">
                <a:solidFill>
                  <a:srgbClr val="303030"/>
                </a:solidFill>
                <a:latin typeface="Arial"/>
                <a:ea typeface="Arial"/>
                <a:cs typeface="Arial"/>
                <a:sym typeface="Arial"/>
              </a:rPr>
              <a:t> (chemicals in the drain) and </a:t>
            </a:r>
            <a:r>
              <a:rPr lang="de-DE" sz="1050" b="1">
                <a:solidFill>
                  <a:srgbClr val="303030"/>
                </a:solidFill>
                <a:latin typeface="Arial"/>
                <a:ea typeface="Arial"/>
                <a:cs typeface="Arial"/>
                <a:sym typeface="Arial"/>
              </a:rPr>
              <a:t>waste generation</a:t>
            </a:r>
            <a:r>
              <a:rPr lang="de-DE" sz="1050">
                <a:solidFill>
                  <a:srgbClr val="303030"/>
                </a:solidFill>
                <a:latin typeface="Arial"/>
                <a:ea typeface="Arial"/>
                <a:cs typeface="Arial"/>
                <a:sym typeface="Arial"/>
              </a:rPr>
              <a:t> (plastic bottles).</a:t>
            </a:r>
            <a:endParaRPr/>
          </a:p>
        </p:txBody>
      </p:sp>
      <p:sp>
        <p:nvSpPr>
          <p:cNvPr id="478" name="Google Shape;478;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de-DE" sz="1050">
                <a:solidFill>
                  <a:srgbClr val="303030"/>
                </a:solidFill>
                <a:latin typeface="Arial"/>
                <a:ea typeface="Arial"/>
                <a:cs typeface="Arial"/>
                <a:sym typeface="Arial"/>
              </a:rPr>
              <a:t>Socially, it is a sector known for </a:t>
            </a:r>
            <a:r>
              <a:rPr lang="de-DE" sz="1050" b="1">
                <a:solidFill>
                  <a:srgbClr val="303030"/>
                </a:solidFill>
                <a:latin typeface="Arial"/>
                <a:ea typeface="Arial"/>
                <a:cs typeface="Arial"/>
                <a:sym typeface="Arial"/>
              </a:rPr>
              <a:t>low wages</a:t>
            </a:r>
            <a:r>
              <a:rPr lang="de-DE" sz="1050">
                <a:solidFill>
                  <a:srgbClr val="303030"/>
                </a:solidFill>
                <a:latin typeface="Arial"/>
                <a:ea typeface="Arial"/>
                <a:cs typeface="Arial"/>
                <a:sym typeface="Arial"/>
              </a:rPr>
              <a:t>, precarious part-time work, and health risks for workers who handle toxic chemicals.</a:t>
            </a:r>
            <a:endParaRPr/>
          </a:p>
        </p:txBody>
      </p:sp>
      <p:sp>
        <p:nvSpPr>
          <p:cNvPr id="501" name="Google Shape;501;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de-DE" sz="1050">
                <a:solidFill>
                  <a:srgbClr val="303030"/>
                </a:solidFill>
                <a:latin typeface="Arial"/>
                <a:ea typeface="Arial"/>
                <a:cs typeface="Arial"/>
                <a:sym typeface="Arial"/>
              </a:rPr>
              <a:t>The EU aims for </a:t>
            </a:r>
            <a:r>
              <a:rPr lang="de-DE" sz="1050" b="1">
                <a:solidFill>
                  <a:srgbClr val="303030"/>
                </a:solidFill>
                <a:latin typeface="Arial"/>
                <a:ea typeface="Arial"/>
                <a:cs typeface="Arial"/>
                <a:sym typeface="Arial"/>
              </a:rPr>
              <a:t>energy-efficient equipment</a:t>
            </a:r>
            <a:r>
              <a:rPr lang="de-DE" sz="1050">
                <a:solidFill>
                  <a:srgbClr val="303030"/>
                </a:solidFill>
                <a:latin typeface="Arial"/>
                <a:ea typeface="Arial"/>
                <a:cs typeface="Arial"/>
                <a:sym typeface="Arial"/>
              </a:rPr>
              <a:t> (like vacuums), better wastewater management, and improved </a:t>
            </a:r>
            <a:r>
              <a:rPr lang="de-DE" sz="1050" b="1">
                <a:solidFill>
                  <a:srgbClr val="303030"/>
                </a:solidFill>
                <a:latin typeface="Arial"/>
                <a:ea typeface="Arial"/>
                <a:cs typeface="Arial"/>
                <a:sym typeface="Arial"/>
              </a:rPr>
              <a:t>recycling of cleaning waste</a:t>
            </a:r>
            <a:r>
              <a:rPr lang="de-DE" sz="1050">
                <a:solidFill>
                  <a:srgbClr val="303030"/>
                </a:solidFill>
                <a:latin typeface="Arial"/>
                <a:ea typeface="Arial"/>
                <a:cs typeface="Arial"/>
                <a:sym typeface="Arial"/>
              </a:rPr>
              <a:t>.</a:t>
            </a:r>
            <a:endParaRPr/>
          </a:p>
        </p:txBody>
      </p:sp>
      <p:sp>
        <p:nvSpPr>
          <p:cNvPr id="516" name="Google Shape;516;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537" name="Google Shape;537;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sz="1050">
                <a:solidFill>
                  <a:srgbClr val="303030"/>
                </a:solidFill>
                <a:latin typeface="Arial"/>
                <a:ea typeface="Arial"/>
                <a:cs typeface="Arial"/>
                <a:sym typeface="Arial"/>
              </a:rPr>
              <a:t>The industry is often linked to </a:t>
            </a:r>
            <a:r>
              <a:rPr lang="de-DE" sz="1050" b="1">
                <a:solidFill>
                  <a:srgbClr val="303030"/>
                </a:solidFill>
                <a:latin typeface="Arial"/>
                <a:ea typeface="Arial"/>
                <a:cs typeface="Arial"/>
                <a:sym typeface="Arial"/>
              </a:rPr>
              <a:t>exploitative labor practices</a:t>
            </a:r>
            <a:r>
              <a:rPr lang="de-DE" sz="1050">
                <a:solidFill>
                  <a:srgbClr val="303030"/>
                </a:solidFill>
                <a:latin typeface="Arial"/>
                <a:ea typeface="Arial"/>
                <a:cs typeface="Arial"/>
                <a:sym typeface="Arial"/>
              </a:rPr>
              <a:t>, including low wages, dangerously long hours, and child labor. Because the workforce is predominantly female, </a:t>
            </a:r>
            <a:r>
              <a:rPr lang="de-DE" sz="1050" b="1">
                <a:solidFill>
                  <a:srgbClr val="303030"/>
                </a:solidFill>
                <a:latin typeface="Arial"/>
                <a:ea typeface="Arial"/>
                <a:cs typeface="Arial"/>
                <a:sym typeface="Arial"/>
              </a:rPr>
              <a:t>gender inequality</a:t>
            </a:r>
            <a:r>
              <a:rPr lang="de-DE" sz="1050">
                <a:solidFill>
                  <a:srgbClr val="303030"/>
                </a:solidFill>
                <a:latin typeface="Arial"/>
                <a:ea typeface="Arial"/>
                <a:cs typeface="Arial"/>
                <a:sym typeface="Arial"/>
              </a:rPr>
              <a:t> and a lack of transparency in the supply chain are major concerns.</a:t>
            </a:r>
            <a:endParaRPr/>
          </a:p>
        </p:txBody>
      </p:sp>
      <p:sp>
        <p:nvSpPr>
          <p:cNvPr id="113" name="Google Shape;11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583" name="Google Shape;583;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sz="1050">
                <a:solidFill>
                  <a:srgbClr val="303030"/>
                </a:solidFill>
                <a:latin typeface="Arial"/>
                <a:ea typeface="Arial"/>
                <a:cs typeface="Arial"/>
                <a:sym typeface="Arial"/>
              </a:rPr>
              <a:t>Authorities are encouraged to require </a:t>
            </a:r>
            <a:r>
              <a:rPr lang="de-DE" sz="1050" b="1">
                <a:solidFill>
                  <a:srgbClr val="303030"/>
                </a:solidFill>
                <a:latin typeface="Arial"/>
                <a:ea typeface="Arial"/>
                <a:cs typeface="Arial"/>
                <a:sym typeface="Arial"/>
              </a:rPr>
              <a:t>eco-labelled products</a:t>
            </a:r>
            <a:r>
              <a:rPr lang="de-DE" sz="1050">
                <a:solidFill>
                  <a:srgbClr val="303030"/>
                </a:solidFill>
                <a:latin typeface="Arial"/>
                <a:ea typeface="Arial"/>
                <a:cs typeface="Arial"/>
                <a:sym typeface="Arial"/>
              </a:rPr>
              <a:t> and the use of </a:t>
            </a:r>
            <a:r>
              <a:rPr lang="de-DE" sz="1050" b="1">
                <a:solidFill>
                  <a:srgbClr val="303030"/>
                </a:solidFill>
                <a:latin typeface="Arial"/>
                <a:ea typeface="Arial"/>
                <a:cs typeface="Arial"/>
                <a:sym typeface="Arial"/>
              </a:rPr>
              <a:t>concentrated, undiluted products</a:t>
            </a:r>
            <a:r>
              <a:rPr lang="de-DE" sz="1050">
                <a:solidFill>
                  <a:srgbClr val="303030"/>
                </a:solidFill>
                <a:latin typeface="Arial"/>
                <a:ea typeface="Arial"/>
                <a:cs typeface="Arial"/>
                <a:sym typeface="Arial"/>
              </a:rPr>
              <a:t>, which drastically reduce the energy needed for transport and the amount of plastic packaging waste.</a:t>
            </a:r>
            <a:endParaRPr sz="1050">
              <a:solidFill>
                <a:srgbClr val="303030"/>
              </a:solidFill>
              <a:latin typeface="Arial"/>
              <a:ea typeface="Arial"/>
              <a:cs typeface="Arial"/>
              <a:sym typeface="Arial"/>
            </a:endParaRPr>
          </a:p>
          <a:p>
            <a:pPr marL="0" lvl="0" indent="0" algn="l" rtl="0">
              <a:spcBef>
                <a:spcPts val="0"/>
              </a:spcBef>
              <a:spcAft>
                <a:spcPts val="0"/>
              </a:spcAft>
              <a:buNone/>
            </a:pPr>
            <a:endParaRPr sz="1050">
              <a:solidFill>
                <a:srgbClr val="303030"/>
              </a:solidFill>
              <a:latin typeface="Arial"/>
              <a:ea typeface="Arial"/>
              <a:cs typeface="Arial"/>
              <a:sym typeface="Arial"/>
            </a:endParaRPr>
          </a:p>
          <a:p>
            <a:pPr marL="0" lvl="0" indent="0" algn="l" rtl="0">
              <a:spcBef>
                <a:spcPts val="0"/>
              </a:spcBef>
              <a:spcAft>
                <a:spcPts val="0"/>
              </a:spcAft>
              <a:buNone/>
            </a:pPr>
            <a:r>
              <a:rPr lang="de-DE" sz="1050">
                <a:solidFill>
                  <a:srgbClr val="303030"/>
                </a:solidFill>
                <a:latin typeface="Arial"/>
                <a:ea typeface="Arial"/>
                <a:cs typeface="Arial"/>
                <a:sym typeface="Arial"/>
              </a:rPr>
              <a:t>Concerning Environmental management measures and practices, the tenderer must have operational procedures which will be applied during the contract’s performance to: </a:t>
            </a:r>
            <a:endParaRPr sz="1050">
              <a:solidFill>
                <a:srgbClr val="303030"/>
              </a:solidFill>
              <a:latin typeface="Arial"/>
              <a:ea typeface="Arial"/>
              <a:cs typeface="Arial"/>
              <a:sym typeface="Arial"/>
            </a:endParaRPr>
          </a:p>
          <a:p>
            <a:pPr marL="0" lvl="0" indent="0" algn="l" rtl="0">
              <a:spcBef>
                <a:spcPts val="0"/>
              </a:spcBef>
              <a:spcAft>
                <a:spcPts val="0"/>
              </a:spcAft>
              <a:buNone/>
            </a:pPr>
            <a:endParaRPr sz="1050">
              <a:solidFill>
                <a:srgbClr val="303030"/>
              </a:solidFill>
              <a:latin typeface="Arial"/>
              <a:ea typeface="Arial"/>
              <a:cs typeface="Arial"/>
              <a:sym typeface="Arial"/>
            </a:endParaRPr>
          </a:p>
          <a:p>
            <a:pPr marL="0" lvl="0" indent="0" algn="l" rtl="0">
              <a:spcBef>
                <a:spcPts val="0"/>
              </a:spcBef>
              <a:spcAft>
                <a:spcPts val="0"/>
              </a:spcAft>
              <a:buNone/>
            </a:pPr>
            <a:r>
              <a:rPr lang="de-DE" sz="1050">
                <a:solidFill>
                  <a:srgbClr val="303030"/>
                </a:solidFill>
                <a:latin typeface="Arial"/>
                <a:ea typeface="Arial"/>
                <a:cs typeface="Arial"/>
                <a:sym typeface="Arial"/>
              </a:rPr>
              <a:t>1. monitor and record the indicators that must be specified in the tender. The minimum monitoring frequency required must be at least once every 4 months for a representative day and must include the following indicators: </a:t>
            </a:r>
            <a:endParaRPr sz="1050">
              <a:solidFill>
                <a:srgbClr val="303030"/>
              </a:solidFill>
              <a:latin typeface="Arial"/>
              <a:ea typeface="Arial"/>
              <a:cs typeface="Arial"/>
              <a:sym typeface="Arial"/>
            </a:endParaRPr>
          </a:p>
          <a:p>
            <a:pPr marL="0" lvl="0" indent="0" algn="l" rtl="0">
              <a:spcBef>
                <a:spcPts val="0"/>
              </a:spcBef>
              <a:spcAft>
                <a:spcPts val="0"/>
              </a:spcAft>
              <a:buNone/>
            </a:pPr>
            <a:r>
              <a:rPr lang="de-DE" sz="1050">
                <a:solidFill>
                  <a:srgbClr val="303030"/>
                </a:solidFill>
                <a:latin typeface="Arial"/>
                <a:ea typeface="Arial"/>
                <a:cs typeface="Arial"/>
                <a:sym typeface="Arial"/>
              </a:rPr>
              <a:t>• amount of cleaning products used (indicating whether they are ecolabelled and their dilution rate, if relevant) </a:t>
            </a:r>
            <a:endParaRPr sz="1050">
              <a:solidFill>
                <a:srgbClr val="303030"/>
              </a:solidFill>
              <a:latin typeface="Arial"/>
              <a:ea typeface="Arial"/>
              <a:cs typeface="Arial"/>
              <a:sym typeface="Arial"/>
            </a:endParaRPr>
          </a:p>
          <a:p>
            <a:pPr marL="0" lvl="0" indent="0" algn="l" rtl="0">
              <a:spcBef>
                <a:spcPts val="0"/>
              </a:spcBef>
              <a:spcAft>
                <a:spcPts val="0"/>
              </a:spcAft>
              <a:buNone/>
            </a:pPr>
            <a:r>
              <a:rPr lang="de-DE" sz="1050">
                <a:solidFill>
                  <a:srgbClr val="303030"/>
                </a:solidFill>
                <a:latin typeface="Arial"/>
                <a:ea typeface="Arial"/>
                <a:cs typeface="Arial"/>
                <a:sym typeface="Arial"/>
              </a:rPr>
              <a:t>• cleaning accessories used (type and whether they are reusable or not) </a:t>
            </a:r>
            <a:endParaRPr sz="1050">
              <a:solidFill>
                <a:srgbClr val="303030"/>
              </a:solidFill>
              <a:latin typeface="Arial"/>
              <a:ea typeface="Arial"/>
              <a:cs typeface="Arial"/>
              <a:sym typeface="Arial"/>
            </a:endParaRPr>
          </a:p>
          <a:p>
            <a:pPr marL="0" lvl="0" indent="0" algn="l" rtl="0">
              <a:spcBef>
                <a:spcPts val="0"/>
              </a:spcBef>
              <a:spcAft>
                <a:spcPts val="0"/>
              </a:spcAft>
              <a:buNone/>
            </a:pPr>
            <a:r>
              <a:rPr lang="de-DE" sz="1050">
                <a:solidFill>
                  <a:srgbClr val="303030"/>
                </a:solidFill>
                <a:latin typeface="Arial"/>
                <a:ea typeface="Arial"/>
                <a:cs typeface="Arial"/>
                <a:sym typeface="Arial"/>
              </a:rPr>
              <a:t>• amount of water used for cleaning tasks and location of water discharge </a:t>
            </a:r>
            <a:endParaRPr sz="1050">
              <a:solidFill>
                <a:srgbClr val="303030"/>
              </a:solidFill>
              <a:latin typeface="Arial"/>
              <a:ea typeface="Arial"/>
              <a:cs typeface="Arial"/>
              <a:sym typeface="Arial"/>
            </a:endParaRPr>
          </a:p>
          <a:p>
            <a:pPr marL="0" lvl="0" indent="0" algn="l" rtl="0">
              <a:spcBef>
                <a:spcPts val="0"/>
              </a:spcBef>
              <a:spcAft>
                <a:spcPts val="0"/>
              </a:spcAft>
              <a:buNone/>
            </a:pPr>
            <a:r>
              <a:rPr lang="de-DE" sz="1050">
                <a:solidFill>
                  <a:srgbClr val="303030"/>
                </a:solidFill>
                <a:latin typeface="Arial"/>
                <a:ea typeface="Arial"/>
                <a:cs typeface="Arial"/>
                <a:sym typeface="Arial"/>
              </a:rPr>
              <a:t>• power equipment used (indicating energy class) and duration of use 16</a:t>
            </a:r>
            <a:endParaRPr sz="1050">
              <a:solidFill>
                <a:srgbClr val="303030"/>
              </a:solidFill>
              <a:latin typeface="Arial"/>
              <a:ea typeface="Arial"/>
              <a:cs typeface="Arial"/>
              <a:sym typeface="Arial"/>
            </a:endParaRPr>
          </a:p>
          <a:p>
            <a:pPr marL="0" lvl="0" indent="0" algn="l" rtl="0">
              <a:spcBef>
                <a:spcPts val="0"/>
              </a:spcBef>
              <a:spcAft>
                <a:spcPts val="0"/>
              </a:spcAft>
              <a:buNone/>
            </a:pPr>
            <a:r>
              <a:rPr lang="de-DE" sz="1050">
                <a:solidFill>
                  <a:srgbClr val="303030"/>
                </a:solidFill>
                <a:latin typeface="Arial"/>
                <a:ea typeface="Arial"/>
                <a:cs typeface="Arial"/>
                <a:sym typeface="Arial"/>
              </a:rPr>
              <a:t>• amount of solid waste generated as part of cleaning tasks and its sorting. </a:t>
            </a:r>
            <a:endParaRPr sz="1050">
              <a:solidFill>
                <a:srgbClr val="303030"/>
              </a:solidFill>
              <a:latin typeface="Arial"/>
              <a:ea typeface="Arial"/>
              <a:cs typeface="Arial"/>
              <a:sym typeface="Arial"/>
            </a:endParaRPr>
          </a:p>
          <a:p>
            <a:pPr marL="0" lvl="0" indent="0" algn="l" rtl="0">
              <a:spcBef>
                <a:spcPts val="0"/>
              </a:spcBef>
              <a:spcAft>
                <a:spcPts val="0"/>
              </a:spcAft>
              <a:buNone/>
            </a:pPr>
            <a:endParaRPr sz="1050">
              <a:solidFill>
                <a:srgbClr val="303030"/>
              </a:solidFill>
              <a:latin typeface="Arial"/>
              <a:ea typeface="Arial"/>
              <a:cs typeface="Arial"/>
              <a:sym typeface="Arial"/>
            </a:endParaRPr>
          </a:p>
          <a:p>
            <a:pPr marL="0" lvl="0" indent="0" algn="l" rtl="0">
              <a:spcBef>
                <a:spcPts val="0"/>
              </a:spcBef>
              <a:spcAft>
                <a:spcPts val="0"/>
              </a:spcAft>
              <a:buNone/>
            </a:pPr>
            <a:r>
              <a:rPr lang="de-DE" sz="1050">
                <a:solidFill>
                  <a:srgbClr val="303030"/>
                </a:solidFill>
                <a:latin typeface="Arial"/>
                <a:ea typeface="Arial"/>
                <a:cs typeface="Arial"/>
                <a:sym typeface="Arial"/>
              </a:rPr>
              <a:t>2. minimise the environmental impacts associated with the indicators monitored and recorded in 1, towards a defined target. The procedures must especially consider the following aspects, seeking to: </a:t>
            </a:r>
            <a:endParaRPr sz="1050">
              <a:solidFill>
                <a:srgbClr val="303030"/>
              </a:solidFill>
              <a:latin typeface="Arial"/>
              <a:ea typeface="Arial"/>
              <a:cs typeface="Arial"/>
              <a:sym typeface="Arial"/>
            </a:endParaRPr>
          </a:p>
          <a:p>
            <a:pPr marL="0" lvl="0" indent="0" algn="l" rtl="0">
              <a:spcBef>
                <a:spcPts val="0"/>
              </a:spcBef>
              <a:spcAft>
                <a:spcPts val="0"/>
              </a:spcAft>
              <a:buNone/>
            </a:pPr>
            <a:r>
              <a:rPr lang="de-DE" sz="1050">
                <a:solidFill>
                  <a:srgbClr val="303030"/>
                </a:solidFill>
                <a:latin typeface="Arial"/>
                <a:ea typeface="Arial"/>
                <a:cs typeface="Arial"/>
                <a:sym typeface="Arial"/>
              </a:rPr>
              <a:t>• reduce the use of cleaning products as much as possible </a:t>
            </a:r>
            <a:endParaRPr sz="1050">
              <a:solidFill>
                <a:srgbClr val="303030"/>
              </a:solidFill>
              <a:latin typeface="Arial"/>
              <a:ea typeface="Arial"/>
              <a:cs typeface="Arial"/>
              <a:sym typeface="Arial"/>
            </a:endParaRPr>
          </a:p>
          <a:p>
            <a:pPr marL="0" lvl="0" indent="0" algn="l" rtl="0">
              <a:spcBef>
                <a:spcPts val="0"/>
              </a:spcBef>
              <a:spcAft>
                <a:spcPts val="0"/>
              </a:spcAft>
              <a:buNone/>
            </a:pPr>
            <a:r>
              <a:rPr lang="de-DE" sz="1050">
                <a:solidFill>
                  <a:srgbClr val="303030"/>
                </a:solidFill>
                <a:latin typeface="Arial"/>
                <a:ea typeface="Arial"/>
                <a:cs typeface="Arial"/>
                <a:sym typeface="Arial"/>
              </a:rPr>
              <a:t>• increase the use of ecolabelled cleaning products </a:t>
            </a:r>
            <a:endParaRPr sz="1050">
              <a:solidFill>
                <a:srgbClr val="303030"/>
              </a:solidFill>
              <a:latin typeface="Arial"/>
              <a:ea typeface="Arial"/>
              <a:cs typeface="Arial"/>
              <a:sym typeface="Arial"/>
            </a:endParaRPr>
          </a:p>
          <a:p>
            <a:pPr marL="0" lvl="0" indent="0" algn="l" rtl="0">
              <a:spcBef>
                <a:spcPts val="0"/>
              </a:spcBef>
              <a:spcAft>
                <a:spcPts val="0"/>
              </a:spcAft>
              <a:buNone/>
            </a:pPr>
            <a:r>
              <a:rPr lang="de-DE" sz="1050">
                <a:solidFill>
                  <a:srgbClr val="303030"/>
                </a:solidFill>
                <a:latin typeface="Arial"/>
                <a:ea typeface="Arial"/>
                <a:cs typeface="Arial"/>
                <a:sym typeface="Arial"/>
              </a:rPr>
              <a:t>• reduce the use of disposable cleaning accessories </a:t>
            </a:r>
            <a:endParaRPr sz="1050">
              <a:solidFill>
                <a:srgbClr val="303030"/>
              </a:solidFill>
              <a:latin typeface="Arial"/>
              <a:ea typeface="Arial"/>
              <a:cs typeface="Arial"/>
              <a:sym typeface="Arial"/>
            </a:endParaRPr>
          </a:p>
          <a:p>
            <a:pPr marL="0" lvl="0" indent="0" algn="l" rtl="0">
              <a:spcBef>
                <a:spcPts val="0"/>
              </a:spcBef>
              <a:spcAft>
                <a:spcPts val="0"/>
              </a:spcAft>
              <a:buNone/>
            </a:pPr>
            <a:r>
              <a:rPr lang="de-DE" sz="1050">
                <a:solidFill>
                  <a:srgbClr val="303030"/>
                </a:solidFill>
                <a:latin typeface="Arial"/>
                <a:ea typeface="Arial"/>
                <a:cs typeface="Arial"/>
                <a:sym typeface="Arial"/>
              </a:rPr>
              <a:t>• reduce water use </a:t>
            </a:r>
            <a:endParaRPr sz="1050">
              <a:solidFill>
                <a:srgbClr val="303030"/>
              </a:solidFill>
              <a:latin typeface="Arial"/>
              <a:ea typeface="Arial"/>
              <a:cs typeface="Arial"/>
              <a:sym typeface="Arial"/>
            </a:endParaRPr>
          </a:p>
          <a:p>
            <a:pPr marL="0" lvl="0" indent="0" algn="l" rtl="0">
              <a:spcBef>
                <a:spcPts val="0"/>
              </a:spcBef>
              <a:spcAft>
                <a:spcPts val="0"/>
              </a:spcAft>
              <a:buNone/>
            </a:pPr>
            <a:r>
              <a:rPr lang="de-DE" sz="1050">
                <a:solidFill>
                  <a:srgbClr val="303030"/>
                </a:solidFill>
                <a:latin typeface="Arial"/>
                <a:ea typeface="Arial"/>
                <a:cs typeface="Arial"/>
                <a:sym typeface="Arial"/>
              </a:rPr>
              <a:t>• improve the energy class of the power equipment used </a:t>
            </a:r>
            <a:endParaRPr sz="1050">
              <a:solidFill>
                <a:srgbClr val="303030"/>
              </a:solidFill>
              <a:latin typeface="Arial"/>
              <a:ea typeface="Arial"/>
              <a:cs typeface="Arial"/>
              <a:sym typeface="Arial"/>
            </a:endParaRPr>
          </a:p>
          <a:p>
            <a:pPr marL="0" lvl="0" indent="0" algn="l" rtl="0">
              <a:spcBef>
                <a:spcPts val="0"/>
              </a:spcBef>
              <a:spcAft>
                <a:spcPts val="0"/>
              </a:spcAft>
              <a:buNone/>
            </a:pPr>
            <a:r>
              <a:rPr lang="de-DE" sz="1050">
                <a:solidFill>
                  <a:srgbClr val="303030"/>
                </a:solidFill>
                <a:latin typeface="Arial"/>
                <a:ea typeface="Arial"/>
                <a:cs typeface="Arial"/>
                <a:sym typeface="Arial"/>
              </a:rPr>
              <a:t>• reduce the amount of solid waste generated as part of cleaning tasks and increase its sorting/recycling. </a:t>
            </a:r>
            <a:endParaRPr sz="1050">
              <a:solidFill>
                <a:srgbClr val="303030"/>
              </a:solidFill>
              <a:latin typeface="Arial"/>
              <a:ea typeface="Arial"/>
              <a:cs typeface="Arial"/>
              <a:sym typeface="Arial"/>
            </a:endParaRPr>
          </a:p>
          <a:p>
            <a:pPr marL="0" lvl="0" indent="0" algn="l" rtl="0">
              <a:spcBef>
                <a:spcPts val="0"/>
              </a:spcBef>
              <a:spcAft>
                <a:spcPts val="0"/>
              </a:spcAft>
              <a:buNone/>
            </a:pPr>
            <a:endParaRPr sz="1050">
              <a:solidFill>
                <a:srgbClr val="303030"/>
              </a:solidFill>
              <a:latin typeface="Arial"/>
              <a:ea typeface="Arial"/>
              <a:cs typeface="Arial"/>
              <a:sym typeface="Arial"/>
            </a:endParaRPr>
          </a:p>
          <a:p>
            <a:pPr marL="0" lvl="0" indent="0" algn="l" rtl="0">
              <a:spcBef>
                <a:spcPts val="0"/>
              </a:spcBef>
              <a:spcAft>
                <a:spcPts val="0"/>
              </a:spcAft>
              <a:buNone/>
            </a:pPr>
            <a:r>
              <a:rPr lang="de-DE" sz="1050">
                <a:solidFill>
                  <a:srgbClr val="303030"/>
                </a:solidFill>
                <a:latin typeface="Arial"/>
                <a:ea typeface="Arial"/>
                <a:cs typeface="Arial"/>
                <a:sym typeface="Arial"/>
              </a:rPr>
              <a:t>3. evaluate the implementation of points 1 and 2 by tracking any change in the indicators and the implementation of the procedures. </a:t>
            </a:r>
            <a:endParaRPr sz="1050">
              <a:solidFill>
                <a:srgbClr val="303030"/>
              </a:solidFill>
              <a:latin typeface="Arial"/>
              <a:ea typeface="Arial"/>
              <a:cs typeface="Arial"/>
              <a:sym typeface="Arial"/>
            </a:endParaRPr>
          </a:p>
          <a:p>
            <a:pPr marL="0" lvl="0" indent="0" algn="l" rtl="0">
              <a:spcBef>
                <a:spcPts val="0"/>
              </a:spcBef>
              <a:spcAft>
                <a:spcPts val="0"/>
              </a:spcAft>
              <a:buNone/>
            </a:pPr>
            <a:endParaRPr sz="1050">
              <a:solidFill>
                <a:srgbClr val="303030"/>
              </a:solidFill>
              <a:latin typeface="Arial"/>
              <a:ea typeface="Arial"/>
              <a:cs typeface="Arial"/>
              <a:sym typeface="Arial"/>
            </a:endParaRPr>
          </a:p>
          <a:p>
            <a:pPr marL="0" lvl="0" indent="0" algn="l" rtl="0">
              <a:spcBef>
                <a:spcPts val="0"/>
              </a:spcBef>
              <a:spcAft>
                <a:spcPts val="0"/>
              </a:spcAft>
              <a:buNone/>
            </a:pPr>
            <a:r>
              <a:rPr lang="de-DE" sz="1050">
                <a:solidFill>
                  <a:srgbClr val="303030"/>
                </a:solidFill>
                <a:latin typeface="Arial"/>
                <a:ea typeface="Arial"/>
                <a:cs typeface="Arial"/>
                <a:sym typeface="Arial"/>
              </a:rPr>
              <a:t>4. in case of deviations, implement the necessary actions to correct those deviations, and if possible, prevent them in the future. </a:t>
            </a:r>
            <a:endParaRPr sz="1050">
              <a:solidFill>
                <a:srgbClr val="303030"/>
              </a:solidFill>
              <a:latin typeface="Arial"/>
              <a:ea typeface="Arial"/>
              <a:cs typeface="Arial"/>
              <a:sym typeface="Arial"/>
            </a:endParaRPr>
          </a:p>
          <a:p>
            <a:pPr marL="0" lvl="0" indent="0" algn="l" rtl="0">
              <a:spcBef>
                <a:spcPts val="0"/>
              </a:spcBef>
              <a:spcAft>
                <a:spcPts val="0"/>
              </a:spcAft>
              <a:buNone/>
            </a:pPr>
            <a:endParaRPr sz="1050">
              <a:solidFill>
                <a:srgbClr val="303030"/>
              </a:solidFill>
              <a:latin typeface="Arial"/>
              <a:ea typeface="Arial"/>
              <a:cs typeface="Arial"/>
              <a:sym typeface="Arial"/>
            </a:endParaRPr>
          </a:p>
          <a:p>
            <a:pPr marL="0" lvl="0" indent="0" algn="l" rtl="0">
              <a:spcBef>
                <a:spcPts val="0"/>
              </a:spcBef>
              <a:spcAft>
                <a:spcPts val="0"/>
              </a:spcAft>
              <a:buNone/>
            </a:pPr>
            <a:r>
              <a:rPr lang="de-DE" sz="1050">
                <a:solidFill>
                  <a:srgbClr val="303030"/>
                </a:solidFill>
                <a:latin typeface="Arial"/>
                <a:ea typeface="Arial"/>
                <a:cs typeface="Arial"/>
                <a:sym typeface="Arial"/>
              </a:rPr>
              <a:t>5. produce an annual report on the changes of these indicators. </a:t>
            </a:r>
            <a:endParaRPr sz="1050">
              <a:solidFill>
                <a:srgbClr val="303030"/>
              </a:solidFill>
              <a:latin typeface="Arial"/>
              <a:ea typeface="Arial"/>
              <a:cs typeface="Arial"/>
              <a:sym typeface="Arial"/>
            </a:endParaRPr>
          </a:p>
        </p:txBody>
      </p:sp>
      <p:sp>
        <p:nvSpPr>
          <p:cNvPr id="591" name="Google Shape;591;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100"/>
              <a:buFont typeface="Arial"/>
              <a:buNone/>
            </a:pPr>
            <a:r>
              <a:rPr lang="de-DE"/>
              <a:t>Quality of the environmental management system: Points are awarded in proportion to the quality of the environmental management systems that bidders undertake to establish in the course of fulfilling the contract. </a:t>
            </a:r>
            <a:endParaRPr/>
          </a:p>
          <a:p>
            <a:pPr marL="457200" lvl="0" indent="-228600" algn="l" rtl="0">
              <a:spcBef>
                <a:spcPts val="0"/>
              </a:spcBef>
              <a:spcAft>
                <a:spcPts val="0"/>
              </a:spcAft>
              <a:buClr>
                <a:schemeClr val="dk1"/>
              </a:buClr>
              <a:buSzPts val="1100"/>
              <a:buFont typeface="Arial"/>
              <a:buNone/>
            </a:pPr>
            <a:endParaRPr/>
          </a:p>
          <a:p>
            <a:pPr marL="457200" lvl="0" indent="-228600" algn="l" rtl="0">
              <a:spcBef>
                <a:spcPts val="0"/>
              </a:spcBef>
              <a:spcAft>
                <a:spcPts val="0"/>
              </a:spcAft>
              <a:buClr>
                <a:schemeClr val="dk1"/>
              </a:buClr>
              <a:buSzPts val="1100"/>
              <a:buFont typeface="Arial"/>
              <a:buNone/>
            </a:pPr>
            <a:r>
              <a:rPr lang="de-DE"/>
              <a:t>Cleaning products and accessories with eco-labels exceeding the minimum criteria: Bidders for whom more than xx% of cleaning products (by volume at the time of purchase) to be used to perform tasks related to the contract meet criterion 1 regarding toxicity to aquatic organisms and criterion 4 regarding prohibited or restricted substances of the EU Ecolabel for hard surface cleaning products will receive a number of points calculated proportionally. Bidders where more than xx% of the total textile cleaning accessories (e.g. cloths, mop heads) to be used to perform tasks related to the contract are made of microfibres will receive a proportionate number of points. </a:t>
            </a:r>
            <a:endParaRPr/>
          </a:p>
          <a:p>
            <a:pPr marL="457200" lvl="0" indent="-228600" algn="l" rtl="0">
              <a:spcBef>
                <a:spcPts val="0"/>
              </a:spcBef>
              <a:spcAft>
                <a:spcPts val="0"/>
              </a:spcAft>
              <a:buClr>
                <a:schemeClr val="dk1"/>
              </a:buClr>
              <a:buSzPts val="1100"/>
              <a:buFont typeface="Arial"/>
              <a:buNone/>
            </a:pPr>
            <a:endParaRPr/>
          </a:p>
          <a:p>
            <a:pPr marL="457200" lvl="0" indent="-228600" algn="l" rtl="0">
              <a:spcBef>
                <a:spcPts val="0"/>
              </a:spcBef>
              <a:spcAft>
                <a:spcPts val="0"/>
              </a:spcAft>
              <a:buClr>
                <a:schemeClr val="dk1"/>
              </a:buClr>
              <a:buSzPts val="1100"/>
              <a:buFont typeface="Arial"/>
              <a:buNone/>
            </a:pPr>
            <a:r>
              <a:rPr lang="de-DE"/>
              <a:t> Energy efficiency of vacuum cleaners: Bidders for whom a certain proportion of the vacuum cleaners to be used to perform tasks related to the contract comply with at least the energy efficiency classes of Commission Delegated Regulation (EU) No 665/2013 at the time of purchase will receive a proportionate number of points.</a:t>
            </a:r>
            <a:endParaRPr/>
          </a:p>
          <a:p>
            <a:pPr marL="457200" lvl="0" indent="-228600" algn="l" rtl="0">
              <a:spcBef>
                <a:spcPts val="0"/>
              </a:spcBef>
              <a:spcAft>
                <a:spcPts val="0"/>
              </a:spcAft>
              <a:buClr>
                <a:schemeClr val="dk1"/>
              </a:buClr>
              <a:buSzPts val="1400"/>
              <a:buFont typeface="Arial"/>
              <a:buNone/>
            </a:pPr>
            <a:endParaRPr/>
          </a:p>
        </p:txBody>
      </p:sp>
      <p:sp>
        <p:nvSpPr>
          <p:cNvPr id="600" name="Google Shape;600;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ce18e84da8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3ce18e84da8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100"/>
              <a:buFont typeface="Arial"/>
              <a:buNone/>
            </a:pPr>
            <a:r>
              <a:rPr lang="de-DE"/>
              <a:t>•Cleaning agents and accessories used</a:t>
            </a:r>
            <a:endParaRPr/>
          </a:p>
          <a:p>
            <a:pPr marL="457200" lvl="0" indent="-228600" algn="l" rtl="0">
              <a:spcBef>
                <a:spcPts val="0"/>
              </a:spcBef>
              <a:spcAft>
                <a:spcPts val="0"/>
              </a:spcAft>
              <a:buClr>
                <a:schemeClr val="dk1"/>
              </a:buClr>
              <a:buSzPts val="1100"/>
              <a:buFont typeface="Arial"/>
              <a:buNone/>
            </a:pPr>
            <a:r>
              <a:rPr lang="de-DE"/>
              <a:t>-Twice yearly submission of documentation and report on:</a:t>
            </a:r>
            <a:endParaRPr/>
          </a:p>
          <a:p>
            <a:pPr marL="457200" lvl="0" indent="-228600" algn="l" rtl="0">
              <a:spcBef>
                <a:spcPts val="0"/>
              </a:spcBef>
              <a:spcAft>
                <a:spcPts val="0"/>
              </a:spcAft>
              <a:buClr>
                <a:schemeClr val="dk1"/>
              </a:buClr>
              <a:buSzPts val="1100"/>
              <a:buFont typeface="Arial"/>
              <a:buNone/>
            </a:pPr>
            <a:r>
              <a:rPr lang="de-DE"/>
              <a:t>oType, dilution ratio and volume when purchasing cleaning agents used to provide cleaning services, specifying which products meet the minimum environmental requirements</a:t>
            </a:r>
            <a:endParaRPr/>
          </a:p>
          <a:p>
            <a:pPr marL="457200" lvl="0" indent="-228600" algn="l" rtl="0">
              <a:spcBef>
                <a:spcPts val="0"/>
              </a:spcBef>
              <a:spcAft>
                <a:spcPts val="0"/>
              </a:spcAft>
              <a:buClr>
                <a:schemeClr val="dk1"/>
              </a:buClr>
              <a:buSzPts val="1100"/>
              <a:buFont typeface="Arial"/>
              <a:buNone/>
            </a:pPr>
            <a:r>
              <a:rPr lang="de-DE"/>
              <a:t>oType and quantity of cleaning accessories used to provide cleaning services, specifying which products meet the minimum environmental requirements</a:t>
            </a:r>
            <a:endParaRPr/>
          </a:p>
          <a:p>
            <a:pPr marL="457200" lvl="0" indent="-228600" algn="l" rtl="0">
              <a:spcBef>
                <a:spcPts val="0"/>
              </a:spcBef>
              <a:spcAft>
                <a:spcPts val="0"/>
              </a:spcAft>
              <a:buClr>
                <a:schemeClr val="dk1"/>
              </a:buClr>
              <a:buSzPts val="1100"/>
              <a:buFont typeface="Arial"/>
              <a:buNone/>
            </a:pPr>
            <a:endParaRPr/>
          </a:p>
          <a:p>
            <a:pPr marL="457200" lvl="0" indent="-228600" algn="l" rtl="0">
              <a:spcBef>
                <a:spcPts val="0"/>
              </a:spcBef>
              <a:spcAft>
                <a:spcPts val="0"/>
              </a:spcAft>
              <a:buClr>
                <a:schemeClr val="dk1"/>
              </a:buClr>
              <a:buSzPts val="1100"/>
              <a:buFont typeface="Arial"/>
              <a:buNone/>
            </a:pPr>
            <a:r>
              <a:rPr lang="de-DE"/>
              <a:t>The contractor must provide the cleaning staff with suitable dosing and dilution devices for the cleaning agents used (e.g. automatic dosing machines, measuring cups or caps, hand pumps, sprays) and appropriate instructions for correct dosing and dilution, either at the cleaning site or at the contractor's premises (as appropriate). </a:t>
            </a:r>
            <a:endParaRPr/>
          </a:p>
          <a:p>
            <a:pPr marL="457200" lvl="0" indent="-228600" algn="l" rtl="0">
              <a:spcBef>
                <a:spcPts val="0"/>
              </a:spcBef>
              <a:spcAft>
                <a:spcPts val="0"/>
              </a:spcAft>
              <a:buClr>
                <a:schemeClr val="dk1"/>
              </a:buClr>
              <a:buSzPts val="1100"/>
              <a:buFont typeface="Arial"/>
              <a:buNone/>
            </a:pPr>
            <a:endParaRPr/>
          </a:p>
          <a:p>
            <a:pPr marL="457200" lvl="0" indent="-228600" algn="l" rtl="0">
              <a:spcBef>
                <a:spcPts val="0"/>
              </a:spcBef>
              <a:spcAft>
                <a:spcPts val="0"/>
              </a:spcAft>
              <a:buClr>
                <a:schemeClr val="dk1"/>
              </a:buClr>
              <a:buSzPts val="1100"/>
              <a:buFont typeface="Arial"/>
              <a:buNone/>
            </a:pPr>
            <a:r>
              <a:rPr lang="de-DE"/>
              <a:t>Staff training: During the term of the contract, the contractor must have an internal training programme for staff or provide staff with the means to participate in an external training programme covering the following topics, insofar as they are relevant to the contractual tasks performed by the respective employee: </a:t>
            </a:r>
            <a:endParaRPr/>
          </a:p>
          <a:p>
            <a:pPr marL="457200" lvl="0" indent="-228600" algn="l" rtl="0">
              <a:spcBef>
                <a:spcPts val="0"/>
              </a:spcBef>
              <a:spcAft>
                <a:spcPts val="0"/>
              </a:spcAft>
              <a:buClr>
                <a:schemeClr val="dk1"/>
              </a:buClr>
              <a:buSzPts val="1100"/>
              <a:buFont typeface="Arial"/>
              <a:buNone/>
            </a:pPr>
            <a:r>
              <a:rPr lang="de-DE"/>
              <a:t>Cleaning agents</a:t>
            </a:r>
            <a:endParaRPr/>
          </a:p>
          <a:p>
            <a:pPr marL="457200" lvl="0" indent="-228600" algn="l" rtl="0">
              <a:spcBef>
                <a:spcPts val="0"/>
              </a:spcBef>
              <a:spcAft>
                <a:spcPts val="0"/>
              </a:spcAft>
              <a:buClr>
                <a:schemeClr val="dk1"/>
              </a:buClr>
              <a:buSzPts val="1100"/>
              <a:buFont typeface="Arial"/>
              <a:buNone/>
            </a:pPr>
            <a:r>
              <a:rPr lang="de-DE"/>
              <a:t>Energy saving</a:t>
            </a:r>
            <a:endParaRPr/>
          </a:p>
          <a:p>
            <a:pPr marL="457200" lvl="0" indent="-228600" algn="l" rtl="0">
              <a:spcBef>
                <a:spcPts val="0"/>
              </a:spcBef>
              <a:spcAft>
                <a:spcPts val="0"/>
              </a:spcAft>
              <a:buClr>
                <a:schemeClr val="dk1"/>
              </a:buClr>
              <a:buSzPts val="1100"/>
              <a:buFont typeface="Arial"/>
              <a:buNone/>
            </a:pPr>
            <a:r>
              <a:rPr lang="de-DE"/>
              <a:t>Water conservation</a:t>
            </a:r>
            <a:endParaRPr/>
          </a:p>
          <a:p>
            <a:pPr marL="457200" lvl="0" indent="-228600" algn="l" rtl="0">
              <a:spcBef>
                <a:spcPts val="0"/>
              </a:spcBef>
              <a:spcAft>
                <a:spcPts val="0"/>
              </a:spcAft>
              <a:buClr>
                <a:schemeClr val="dk1"/>
              </a:buClr>
              <a:buSzPts val="1100"/>
              <a:buFont typeface="Arial"/>
              <a:buNone/>
            </a:pPr>
            <a:r>
              <a:rPr lang="de-DE"/>
              <a:t>Waste</a:t>
            </a:r>
            <a:endParaRPr/>
          </a:p>
          <a:p>
            <a:pPr marL="457200" lvl="0" indent="-228600" algn="l" rtl="0">
              <a:spcBef>
                <a:spcPts val="0"/>
              </a:spcBef>
              <a:spcAft>
                <a:spcPts val="0"/>
              </a:spcAft>
              <a:buClr>
                <a:schemeClr val="dk1"/>
              </a:buClr>
              <a:buSzPts val="1100"/>
              <a:buFont typeface="Arial"/>
              <a:buNone/>
            </a:pPr>
            <a:r>
              <a:rPr lang="de-DE"/>
              <a:t>Health and safety (handling of chemicals, etc.)</a:t>
            </a:r>
            <a:endParaRPr/>
          </a:p>
          <a:p>
            <a:pPr marL="228600" lvl="0" indent="0" algn="l" rtl="0">
              <a:spcBef>
                <a:spcPts val="0"/>
              </a:spcBef>
              <a:spcAft>
                <a:spcPts val="0"/>
              </a:spcAft>
              <a:buClr>
                <a:schemeClr val="dk1"/>
              </a:buClr>
              <a:buSzPts val="1400"/>
              <a:buFont typeface="Arial"/>
              <a:buNone/>
            </a:pPr>
            <a:endParaRPr/>
          </a:p>
        </p:txBody>
      </p:sp>
      <p:sp>
        <p:nvSpPr>
          <p:cNvPr id="609" name="Google Shape;609;g3ce18e84da8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100"/>
              <a:buFont typeface="Arial"/>
              <a:buNone/>
            </a:pPr>
            <a:r>
              <a:rPr lang="de-DE" sz="1050">
                <a:solidFill>
                  <a:srgbClr val="303030"/>
                </a:solidFill>
                <a:latin typeface="Arial"/>
                <a:ea typeface="Arial"/>
                <a:cs typeface="Arial"/>
                <a:sym typeface="Arial"/>
              </a:rPr>
              <a:t>The </a:t>
            </a:r>
            <a:r>
              <a:rPr lang="de-DE" sz="1050" b="1">
                <a:solidFill>
                  <a:srgbClr val="303030"/>
                </a:solidFill>
                <a:latin typeface="Arial"/>
                <a:ea typeface="Arial"/>
                <a:cs typeface="Arial"/>
                <a:sym typeface="Arial"/>
              </a:rPr>
              <a:t>EU Ecolabel for cleaning services</a:t>
            </a:r>
            <a:r>
              <a:rPr lang="de-DE" sz="1050">
                <a:solidFill>
                  <a:srgbClr val="303030"/>
                </a:solidFill>
                <a:latin typeface="Arial"/>
                <a:ea typeface="Arial"/>
                <a:cs typeface="Arial"/>
                <a:sym typeface="Arial"/>
              </a:rPr>
              <a:t> is unique because it includes mandatory criteria on </a:t>
            </a:r>
            <a:r>
              <a:rPr lang="de-DE" sz="1050" b="1">
                <a:solidFill>
                  <a:srgbClr val="303030"/>
                </a:solidFill>
                <a:latin typeface="Arial"/>
                <a:ea typeface="Arial"/>
                <a:cs typeface="Arial"/>
                <a:sym typeface="Arial"/>
              </a:rPr>
              <a:t>staff training and well-being</a:t>
            </a:r>
            <a:r>
              <a:rPr lang="de-DE" sz="1050">
                <a:solidFill>
                  <a:srgbClr val="303030"/>
                </a:solidFill>
                <a:latin typeface="Arial"/>
                <a:ea typeface="Arial"/>
                <a:cs typeface="Arial"/>
                <a:sym typeface="Arial"/>
              </a:rPr>
              <a:t>, making it a tool for both environmental and social sustainability.</a:t>
            </a:r>
            <a:endParaRPr/>
          </a:p>
        </p:txBody>
      </p:sp>
      <p:sp>
        <p:nvSpPr>
          <p:cNvPr id="618" name="Google Shape;618;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28" name="Google Shape;628;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5" name="Google Shape;635;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de-DE" sz="1050">
                <a:solidFill>
                  <a:srgbClr val="303030"/>
                </a:solidFill>
                <a:latin typeface="Arial"/>
                <a:ea typeface="Arial"/>
                <a:cs typeface="Arial"/>
                <a:sym typeface="Arial"/>
              </a:rPr>
              <a:t>Sustainable procurement aims to mitigate these impacts by prioritizing </a:t>
            </a:r>
            <a:r>
              <a:rPr lang="de-DE" sz="1050" b="1">
                <a:solidFill>
                  <a:srgbClr val="303030"/>
                </a:solidFill>
                <a:latin typeface="Arial"/>
                <a:ea typeface="Arial"/>
                <a:cs typeface="Arial"/>
                <a:sym typeface="Arial"/>
              </a:rPr>
              <a:t>CO2 reduction</a:t>
            </a:r>
            <a:r>
              <a:rPr lang="de-DE" sz="1050">
                <a:solidFill>
                  <a:srgbClr val="303030"/>
                </a:solidFill>
                <a:latin typeface="Arial"/>
                <a:ea typeface="Arial"/>
                <a:cs typeface="Arial"/>
                <a:sym typeface="Arial"/>
              </a:rPr>
              <a:t>, sourcing </a:t>
            </a:r>
            <a:r>
              <a:rPr lang="de-DE" sz="1050" b="1">
                <a:solidFill>
                  <a:srgbClr val="303030"/>
                </a:solidFill>
                <a:latin typeface="Arial"/>
                <a:ea typeface="Arial"/>
                <a:cs typeface="Arial"/>
                <a:sym typeface="Arial"/>
              </a:rPr>
              <a:t>sustainable materials</a:t>
            </a:r>
            <a:r>
              <a:rPr lang="de-DE" sz="1050">
                <a:solidFill>
                  <a:srgbClr val="303030"/>
                </a:solidFill>
                <a:latin typeface="Arial"/>
                <a:ea typeface="Arial"/>
                <a:cs typeface="Arial"/>
                <a:sym typeface="Arial"/>
              </a:rPr>
              <a:t> (like organic or recycled fibers), conserving water and energy during production, and eliminating </a:t>
            </a:r>
            <a:r>
              <a:rPr lang="de-DE" sz="1050" b="1">
                <a:solidFill>
                  <a:srgbClr val="303030"/>
                </a:solidFill>
                <a:latin typeface="Arial"/>
                <a:ea typeface="Arial"/>
                <a:cs typeface="Arial"/>
                <a:sym typeface="Arial"/>
              </a:rPr>
              <a:t>hazardous chemicals.</a:t>
            </a:r>
            <a:endParaRPr/>
          </a:p>
        </p:txBody>
      </p:sp>
      <p:sp>
        <p:nvSpPr>
          <p:cNvPr id="128" name="Google Shape;12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de-DE" sz="1050">
                <a:solidFill>
                  <a:srgbClr val="303030"/>
                </a:solidFill>
                <a:latin typeface="Arial"/>
                <a:ea typeface="Arial"/>
                <a:cs typeface="Arial"/>
                <a:sym typeface="Arial"/>
              </a:rPr>
              <a:t>The primary concerns are </a:t>
            </a:r>
            <a:r>
              <a:rPr lang="de-DE" sz="1050" b="1">
                <a:solidFill>
                  <a:srgbClr val="303030"/>
                </a:solidFill>
                <a:latin typeface="Arial"/>
                <a:ea typeface="Arial"/>
                <a:cs typeface="Arial"/>
                <a:sym typeface="Arial"/>
              </a:rPr>
              <a:t>resource depletion (deforestation)</a:t>
            </a:r>
            <a:r>
              <a:rPr lang="de-DE" sz="1050">
                <a:solidFill>
                  <a:srgbClr val="303030"/>
                </a:solidFill>
                <a:latin typeface="Arial"/>
                <a:ea typeface="Arial"/>
                <a:cs typeface="Arial"/>
                <a:sym typeface="Arial"/>
              </a:rPr>
              <a:t>, pollution from paper bleaching, and the massive waste generated by single-use toner and ink cartridges.</a:t>
            </a:r>
            <a:endParaRPr/>
          </a:p>
        </p:txBody>
      </p:sp>
      <p:sp>
        <p:nvSpPr>
          <p:cNvPr id="648" name="Google Shape;648;p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74" name="Google Shape;674;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83" name="Google Shape;683;p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704" name="Google Shape;704;p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725" name="Google Shape;725;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de-DE" sz="1050">
                <a:solidFill>
                  <a:srgbClr val="303030"/>
                </a:solidFill>
                <a:latin typeface="Arial"/>
                <a:ea typeface="Arial"/>
                <a:cs typeface="Arial"/>
                <a:sym typeface="Arial"/>
              </a:rPr>
              <a:t>The EU has a goal to reach a </a:t>
            </a:r>
            <a:r>
              <a:rPr lang="de-DE" sz="1050" b="1">
                <a:solidFill>
                  <a:srgbClr val="303030"/>
                </a:solidFill>
                <a:latin typeface="Arial"/>
                <a:ea typeface="Arial"/>
                <a:cs typeface="Arial"/>
                <a:sym typeface="Arial"/>
              </a:rPr>
              <a:t>76% paper recycling rate by 2030</a:t>
            </a:r>
            <a:r>
              <a:rPr lang="de-DE" sz="1050">
                <a:solidFill>
                  <a:srgbClr val="303030"/>
                </a:solidFill>
                <a:latin typeface="Arial"/>
                <a:ea typeface="Arial"/>
                <a:cs typeface="Arial"/>
                <a:sym typeface="Arial"/>
              </a:rPr>
              <a:t>. There is also a strong push to tackle </a:t>
            </a:r>
            <a:r>
              <a:rPr lang="de-DE" sz="1050" b="1">
                <a:solidFill>
                  <a:srgbClr val="303030"/>
                </a:solidFill>
                <a:latin typeface="Arial"/>
                <a:ea typeface="Arial"/>
                <a:cs typeface="Arial"/>
                <a:sym typeface="Arial"/>
              </a:rPr>
              <a:t>plastic pollution</a:t>
            </a:r>
            <a:r>
              <a:rPr lang="de-DE" sz="1050">
                <a:solidFill>
                  <a:srgbClr val="303030"/>
                </a:solidFill>
                <a:latin typeface="Arial"/>
                <a:ea typeface="Arial"/>
                <a:cs typeface="Arial"/>
                <a:sym typeface="Arial"/>
              </a:rPr>
              <a:t> by reducing packaging.</a:t>
            </a:r>
            <a:endParaRPr/>
          </a:p>
        </p:txBody>
      </p:sp>
      <p:sp>
        <p:nvSpPr>
          <p:cNvPr id="733" name="Google Shape;733;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1" name="Google Shape;741;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749" name="Google Shape;749;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sz="1050">
                <a:solidFill>
                  <a:srgbClr val="303030"/>
                </a:solidFill>
                <a:latin typeface="Arial"/>
                <a:ea typeface="Arial"/>
                <a:cs typeface="Arial"/>
                <a:sym typeface="Arial"/>
              </a:rPr>
              <a:t>For printers, the criteria emphasize </a:t>
            </a:r>
            <a:r>
              <a:rPr lang="de-DE" sz="1050" b="1">
                <a:solidFill>
                  <a:srgbClr val="303030"/>
                </a:solidFill>
                <a:latin typeface="Arial"/>
                <a:ea typeface="Arial"/>
                <a:cs typeface="Arial"/>
                <a:sym typeface="Arial"/>
              </a:rPr>
              <a:t>Design for Circularity</a:t>
            </a:r>
            <a:r>
              <a:rPr lang="de-DE" sz="1050">
                <a:solidFill>
                  <a:srgbClr val="303030"/>
                </a:solidFill>
                <a:latin typeface="Arial"/>
                <a:ea typeface="Arial"/>
                <a:cs typeface="Arial"/>
                <a:sym typeface="Arial"/>
              </a:rPr>
              <a:t>: the machine must be durable and the </a:t>
            </a:r>
            <a:r>
              <a:rPr lang="de-DE" sz="1050" b="1">
                <a:solidFill>
                  <a:srgbClr val="303030"/>
                </a:solidFill>
                <a:latin typeface="Arial"/>
                <a:ea typeface="Arial"/>
                <a:cs typeface="Arial"/>
                <a:sym typeface="Arial"/>
              </a:rPr>
              <a:t>consumables (toner) must be reusable</a:t>
            </a:r>
            <a:r>
              <a:rPr lang="de-DE" sz="1050">
                <a:solidFill>
                  <a:srgbClr val="303030"/>
                </a:solidFill>
                <a:latin typeface="Arial"/>
                <a:ea typeface="Arial"/>
                <a:cs typeface="Arial"/>
                <a:sym typeface="Arial"/>
              </a:rPr>
              <a:t> rather than thrown away.</a:t>
            </a:r>
            <a:endParaRPr/>
          </a:p>
        </p:txBody>
      </p:sp>
      <p:sp>
        <p:nvSpPr>
          <p:cNvPr id="756" name="Google Shape;756;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de-DE" sz="1050">
                <a:solidFill>
                  <a:srgbClr val="303030"/>
                </a:solidFill>
                <a:latin typeface="Arial"/>
                <a:ea typeface="Arial"/>
                <a:cs typeface="Arial"/>
                <a:sym typeface="Arial"/>
              </a:rPr>
              <a:t>Social responsibility in textile procurement focuses on ensuring </a:t>
            </a:r>
            <a:r>
              <a:rPr lang="de-DE" sz="1050" b="1">
                <a:solidFill>
                  <a:srgbClr val="303030"/>
                </a:solidFill>
                <a:latin typeface="Arial"/>
                <a:ea typeface="Arial"/>
                <a:cs typeface="Arial"/>
                <a:sym typeface="Arial"/>
              </a:rPr>
              <a:t>fair labor practices</a:t>
            </a:r>
            <a:r>
              <a:rPr lang="de-DE" sz="1050">
                <a:solidFill>
                  <a:srgbClr val="303030"/>
                </a:solidFill>
                <a:latin typeface="Arial"/>
                <a:ea typeface="Arial"/>
                <a:cs typeface="Arial"/>
                <a:sym typeface="Arial"/>
              </a:rPr>
              <a:t>, safe working conditions, gender equity, and the payment of </a:t>
            </a:r>
            <a:r>
              <a:rPr lang="de-DE" sz="1050" b="1">
                <a:solidFill>
                  <a:srgbClr val="303030"/>
                </a:solidFill>
                <a:latin typeface="Arial"/>
                <a:ea typeface="Arial"/>
                <a:cs typeface="Arial"/>
                <a:sym typeface="Arial"/>
              </a:rPr>
              <a:t>fair wages.</a:t>
            </a:r>
            <a:endParaRPr/>
          </a:p>
        </p:txBody>
      </p:sp>
      <p:sp>
        <p:nvSpPr>
          <p:cNvPr id="149" name="Google Shape;149;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de-DE" sz="1050">
                <a:solidFill>
                  <a:srgbClr val="303030"/>
                </a:solidFill>
                <a:latin typeface="Arial"/>
                <a:ea typeface="Arial"/>
                <a:cs typeface="Arial"/>
                <a:sym typeface="Arial"/>
              </a:rPr>
              <a:t>"Green" paper must come from </a:t>
            </a:r>
            <a:r>
              <a:rPr lang="de-DE" sz="1050" b="1">
                <a:solidFill>
                  <a:srgbClr val="303030"/>
                </a:solidFill>
                <a:latin typeface="Arial"/>
                <a:ea typeface="Arial"/>
                <a:cs typeface="Arial"/>
                <a:sym typeface="Arial"/>
              </a:rPr>
              <a:t>sustainably sourced fibers</a:t>
            </a:r>
            <a:r>
              <a:rPr lang="de-DE" sz="1050">
                <a:solidFill>
                  <a:srgbClr val="303030"/>
                </a:solidFill>
                <a:latin typeface="Arial"/>
                <a:ea typeface="Arial"/>
                <a:cs typeface="Arial"/>
                <a:sym typeface="Arial"/>
              </a:rPr>
              <a:t> and contain a high percentage of </a:t>
            </a:r>
            <a:r>
              <a:rPr lang="de-DE" sz="1050" b="1">
                <a:solidFill>
                  <a:srgbClr val="303030"/>
                </a:solidFill>
                <a:latin typeface="Arial"/>
                <a:ea typeface="Arial"/>
                <a:cs typeface="Arial"/>
                <a:sym typeface="Arial"/>
              </a:rPr>
              <a:t>recycled content</a:t>
            </a:r>
            <a:r>
              <a:rPr lang="de-DE" sz="1050">
                <a:solidFill>
                  <a:srgbClr val="303030"/>
                </a:solidFill>
                <a:latin typeface="Arial"/>
                <a:ea typeface="Arial"/>
                <a:cs typeface="Arial"/>
                <a:sym typeface="Arial"/>
              </a:rPr>
              <a:t>. Hazardous substances like heavy metals or certain dyes are strictly restricted.</a:t>
            </a:r>
            <a:endParaRPr/>
          </a:p>
        </p:txBody>
      </p:sp>
      <p:sp>
        <p:nvSpPr>
          <p:cNvPr id="764" name="Google Shape;764;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3" name="Google Shape;773;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782" name="Google Shape;782;p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62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de-DE" sz="1050">
                <a:solidFill>
                  <a:srgbClr val="303030"/>
                </a:solidFill>
                <a:latin typeface="Arial"/>
                <a:ea typeface="Arial"/>
                <a:cs typeface="Arial"/>
                <a:sym typeface="Arial"/>
              </a:rPr>
              <a:t>To ensure paper comes from a well-managed forest, look for the </a:t>
            </a:r>
            <a:r>
              <a:rPr lang="de-DE" sz="1050" b="1">
                <a:solidFill>
                  <a:srgbClr val="303030"/>
                </a:solidFill>
                <a:latin typeface="Arial"/>
                <a:ea typeface="Arial"/>
                <a:cs typeface="Arial"/>
                <a:sym typeface="Arial"/>
              </a:rPr>
              <a:t>FSC</a:t>
            </a:r>
            <a:r>
              <a:rPr lang="de-DE" sz="1050">
                <a:solidFill>
                  <a:srgbClr val="303030"/>
                </a:solidFill>
                <a:latin typeface="Arial"/>
                <a:ea typeface="Arial"/>
                <a:cs typeface="Arial"/>
                <a:sym typeface="Arial"/>
              </a:rPr>
              <a:t> or </a:t>
            </a:r>
            <a:r>
              <a:rPr lang="de-DE" sz="1050" b="1">
                <a:solidFill>
                  <a:srgbClr val="303030"/>
                </a:solidFill>
                <a:latin typeface="Arial"/>
                <a:ea typeface="Arial"/>
                <a:cs typeface="Arial"/>
                <a:sym typeface="Arial"/>
              </a:rPr>
              <a:t>PEFC</a:t>
            </a:r>
            <a:r>
              <a:rPr lang="de-DE" sz="1050">
                <a:solidFill>
                  <a:srgbClr val="303030"/>
                </a:solidFill>
                <a:latin typeface="Arial"/>
                <a:ea typeface="Arial"/>
                <a:cs typeface="Arial"/>
                <a:sym typeface="Arial"/>
              </a:rPr>
              <a:t> logos. For office electronics, the </a:t>
            </a:r>
            <a:r>
              <a:rPr lang="de-DE" sz="1050" b="1">
                <a:solidFill>
                  <a:srgbClr val="303030"/>
                </a:solidFill>
                <a:latin typeface="Arial"/>
                <a:ea typeface="Arial"/>
                <a:cs typeface="Arial"/>
                <a:sym typeface="Arial"/>
              </a:rPr>
              <a:t>Energy STAR</a:t>
            </a:r>
            <a:r>
              <a:rPr lang="de-DE" sz="1050">
                <a:solidFill>
                  <a:srgbClr val="303030"/>
                </a:solidFill>
                <a:latin typeface="Arial"/>
                <a:ea typeface="Arial"/>
                <a:cs typeface="Arial"/>
                <a:sym typeface="Arial"/>
              </a:rPr>
              <a:t> label ensures the equipment meets high energy-efficiency standards.</a:t>
            </a:r>
            <a:endParaRPr/>
          </a:p>
        </p:txBody>
      </p:sp>
      <p:sp>
        <p:nvSpPr>
          <p:cNvPr id="792" name="Google Shape;792;p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63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02" name="Google Shape;802;p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64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p>
        </p:txBody>
      </p:sp>
      <p:sp>
        <p:nvSpPr>
          <p:cNvPr id="809" name="Google Shape;80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65</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de-DE" sz="1050">
                <a:solidFill>
                  <a:srgbClr val="303030"/>
                </a:solidFill>
                <a:latin typeface="Arial"/>
                <a:ea typeface="Arial"/>
                <a:cs typeface="Arial"/>
                <a:sym typeface="Arial"/>
              </a:rPr>
              <a:t>The EU consumption of textiles has the </a:t>
            </a:r>
            <a:r>
              <a:rPr lang="de-DE" sz="1050" b="1">
                <a:solidFill>
                  <a:srgbClr val="303030"/>
                </a:solidFill>
                <a:latin typeface="Arial"/>
                <a:ea typeface="Arial"/>
                <a:cs typeface="Arial"/>
                <a:sym typeface="Arial"/>
              </a:rPr>
              <a:t>fourth highest impact</a:t>
            </a:r>
            <a:r>
              <a:rPr lang="de-DE" sz="1050">
                <a:solidFill>
                  <a:srgbClr val="303030"/>
                </a:solidFill>
                <a:latin typeface="Arial"/>
                <a:ea typeface="Arial"/>
                <a:cs typeface="Arial"/>
                <a:sym typeface="Arial"/>
              </a:rPr>
              <a:t> on the environment after food, housing, and mobility. This strategy aligns with the </a:t>
            </a:r>
            <a:r>
              <a:rPr lang="de-DE" sz="1050" b="1">
                <a:solidFill>
                  <a:srgbClr val="303030"/>
                </a:solidFill>
                <a:latin typeface="Arial"/>
                <a:ea typeface="Arial"/>
                <a:cs typeface="Arial"/>
                <a:sym typeface="Arial"/>
              </a:rPr>
              <a:t>European Green Deal</a:t>
            </a:r>
            <a:r>
              <a:rPr lang="de-DE" sz="1050">
                <a:solidFill>
                  <a:srgbClr val="303030"/>
                </a:solidFill>
                <a:latin typeface="Arial"/>
                <a:ea typeface="Arial"/>
                <a:cs typeface="Arial"/>
                <a:sym typeface="Arial"/>
              </a:rPr>
              <a:t> to move the entire industry toward a </a:t>
            </a:r>
            <a:r>
              <a:rPr lang="de-DE" sz="1050" b="1">
                <a:solidFill>
                  <a:srgbClr val="303030"/>
                </a:solidFill>
                <a:latin typeface="Arial"/>
                <a:ea typeface="Arial"/>
                <a:cs typeface="Arial"/>
                <a:sym typeface="Arial"/>
              </a:rPr>
              <a:t>circular model</a:t>
            </a:r>
            <a:r>
              <a:rPr lang="de-DE" sz="1050">
                <a:solidFill>
                  <a:srgbClr val="303030"/>
                </a:solidFill>
                <a:latin typeface="Arial"/>
                <a:ea typeface="Arial"/>
                <a:cs typeface="Arial"/>
                <a:sym typeface="Arial"/>
              </a:rPr>
              <a:t>, where products are designed to last longer and be easier to recycle.</a:t>
            </a:r>
            <a:endParaRPr/>
          </a:p>
        </p:txBody>
      </p:sp>
      <p:sp>
        <p:nvSpPr>
          <p:cNvPr id="198" name="Google Shape;19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1">
  <p:cSld name="Titel 1">
    <p:bg>
      <p:bgPr>
        <a:solidFill>
          <a:schemeClr val="lt1"/>
        </a:solidFill>
        <a:effectLst/>
      </p:bgPr>
    </p:bg>
    <p:spTree>
      <p:nvGrpSpPr>
        <p:cNvPr id="1" name="Shape 15"/>
        <p:cNvGrpSpPr/>
        <p:nvPr/>
      </p:nvGrpSpPr>
      <p:grpSpPr>
        <a:xfrm>
          <a:off x="0" y="0"/>
          <a:ext cx="0" cy="0"/>
          <a:chOff x="0" y="0"/>
          <a:chExt cx="0" cy="0"/>
        </a:xfrm>
      </p:grpSpPr>
      <p:sp>
        <p:nvSpPr>
          <p:cNvPr id="16" name="Google Shape;16;p17"/>
          <p:cNvSpPr/>
          <p:nvPr/>
        </p:nvSpPr>
        <p:spPr>
          <a:xfrm rot="10800000">
            <a:off x="332000" y="4831776"/>
            <a:ext cx="4356925" cy="4052448"/>
          </a:xfrm>
          <a:prstGeom prst="pie">
            <a:avLst>
              <a:gd name="adj1" fmla="val 0"/>
              <a:gd name="adj2" fmla="val 10801609"/>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 name="Google Shape;17;p17"/>
          <p:cNvSpPr txBox="1">
            <a:spLocks noGrp="1"/>
          </p:cNvSpPr>
          <p:nvPr>
            <p:ph type="ctrTitle"/>
          </p:nvPr>
        </p:nvSpPr>
        <p:spPr>
          <a:xfrm>
            <a:off x="6309904" y="41147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8" name="Google Shape;18;p17"/>
          <p:cNvCxnSpPr/>
          <p:nvPr/>
        </p:nvCxnSpPr>
        <p:spPr>
          <a:xfrm>
            <a:off x="6309360" y="3950208"/>
            <a:ext cx="2133600" cy="3992"/>
          </a:xfrm>
          <a:prstGeom prst="straightConnector1">
            <a:avLst/>
          </a:prstGeom>
          <a:noFill/>
          <a:ln w="101600" cap="flat" cmpd="sng">
            <a:solidFill>
              <a:schemeClr val="accent3"/>
            </a:solidFill>
            <a:prstDash val="solid"/>
            <a:miter lim="800000"/>
            <a:headEnd type="none" w="sm" len="sm"/>
            <a:tailEnd type="none" w="sm" len="sm"/>
          </a:ln>
        </p:spPr>
      </p:cxnSp>
      <p:sp>
        <p:nvSpPr>
          <p:cNvPr id="19" name="Google Shape;19;p17"/>
          <p:cNvSpPr/>
          <p:nvPr/>
        </p:nvSpPr>
        <p:spPr>
          <a:xfrm rot="10800000">
            <a:off x="-1304496" y="5613097"/>
            <a:ext cx="2624490" cy="2489806"/>
          </a:xfrm>
          <a:prstGeom prst="pie">
            <a:avLst>
              <a:gd name="adj1" fmla="val 5413995"/>
              <a:gd name="adj2" fmla="val 10826281"/>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 name="Google Shape;20;p17"/>
          <p:cNvSpPr/>
          <p:nvPr/>
        </p:nvSpPr>
        <p:spPr>
          <a:xfrm rot="-5400000">
            <a:off x="-1055890" y="818688"/>
            <a:ext cx="2127278" cy="2127278"/>
          </a:xfrm>
          <a:prstGeom prst="pie">
            <a:avLst>
              <a:gd name="adj1" fmla="val 0"/>
              <a:gd name="adj2" fmla="val 1085180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STO">
  <p:cSld name="TESTO">
    <p:spTree>
      <p:nvGrpSpPr>
        <p:cNvPr id="1" name="Shape 74"/>
        <p:cNvGrpSpPr/>
        <p:nvPr/>
      </p:nvGrpSpPr>
      <p:grpSpPr>
        <a:xfrm>
          <a:off x="0" y="0"/>
          <a:ext cx="0" cy="0"/>
          <a:chOff x="0" y="0"/>
          <a:chExt cx="0" cy="0"/>
        </a:xfrm>
      </p:grpSpPr>
      <p:pic>
        <p:nvPicPr>
          <p:cNvPr id="75" name="Google Shape;75;p90"/>
          <p:cNvPicPr preferRelativeResize="0"/>
          <p:nvPr/>
        </p:nvPicPr>
        <p:blipFill rotWithShape="1">
          <a:blip r:embed="rId2">
            <a:alphaModFix/>
          </a:blip>
          <a:srcRect/>
          <a:stretch/>
        </p:blipFill>
        <p:spPr>
          <a:xfrm>
            <a:off x="0" y="1"/>
            <a:ext cx="12192000" cy="6864625"/>
          </a:xfrm>
          <a:prstGeom prst="rect">
            <a:avLst/>
          </a:prstGeom>
          <a:noFill/>
          <a:ln>
            <a:noFill/>
          </a:ln>
        </p:spPr>
      </p:pic>
      <p:sp>
        <p:nvSpPr>
          <p:cNvPr id="76" name="Google Shape;76;p90"/>
          <p:cNvSpPr txBox="1">
            <a:spLocks noGrp="1"/>
          </p:cNvSpPr>
          <p:nvPr>
            <p:ph type="sldNum" idx="12"/>
          </p:nvPr>
        </p:nvSpPr>
        <p:spPr>
          <a:xfrm>
            <a:off x="11351299" y="6288618"/>
            <a:ext cx="620568"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1" i="0" u="none" strike="noStrike" cap="none">
                <a:solidFill>
                  <a:schemeClr val="lt1"/>
                </a:solidFill>
                <a:latin typeface="Arial"/>
                <a:ea typeface="Arial"/>
                <a:cs typeface="Arial"/>
                <a:sym typeface="Arial"/>
              </a:defRPr>
            </a:lvl1pPr>
            <a:lvl2pPr marL="0" lvl="1" indent="0" algn="r">
              <a:lnSpc>
                <a:spcPct val="100000"/>
              </a:lnSpc>
              <a:spcBef>
                <a:spcPts val="0"/>
              </a:spcBef>
              <a:spcAft>
                <a:spcPts val="0"/>
              </a:spcAft>
              <a:buSzPts val="1200"/>
              <a:buNone/>
              <a:defRPr sz="1200" b="1" i="0" u="none" strike="noStrike" cap="none">
                <a:solidFill>
                  <a:schemeClr val="lt1"/>
                </a:solidFill>
                <a:latin typeface="Arial"/>
                <a:ea typeface="Arial"/>
                <a:cs typeface="Arial"/>
                <a:sym typeface="Arial"/>
              </a:defRPr>
            </a:lvl2pPr>
            <a:lvl3pPr marL="0" lvl="2" indent="0" algn="r">
              <a:lnSpc>
                <a:spcPct val="100000"/>
              </a:lnSpc>
              <a:spcBef>
                <a:spcPts val="0"/>
              </a:spcBef>
              <a:spcAft>
                <a:spcPts val="0"/>
              </a:spcAft>
              <a:buSzPts val="1200"/>
              <a:buNone/>
              <a:defRPr sz="1200" b="1" i="0" u="none" strike="noStrike" cap="none">
                <a:solidFill>
                  <a:schemeClr val="lt1"/>
                </a:solidFill>
                <a:latin typeface="Arial"/>
                <a:ea typeface="Arial"/>
                <a:cs typeface="Arial"/>
                <a:sym typeface="Arial"/>
              </a:defRPr>
            </a:lvl3pPr>
            <a:lvl4pPr marL="0" lvl="3" indent="0" algn="r">
              <a:lnSpc>
                <a:spcPct val="100000"/>
              </a:lnSpc>
              <a:spcBef>
                <a:spcPts val="0"/>
              </a:spcBef>
              <a:spcAft>
                <a:spcPts val="0"/>
              </a:spcAft>
              <a:buSzPts val="1200"/>
              <a:buNone/>
              <a:defRPr sz="1200" b="1" i="0" u="none" strike="noStrike" cap="none">
                <a:solidFill>
                  <a:schemeClr val="lt1"/>
                </a:solidFill>
                <a:latin typeface="Arial"/>
                <a:ea typeface="Arial"/>
                <a:cs typeface="Arial"/>
                <a:sym typeface="Arial"/>
              </a:defRPr>
            </a:lvl4pPr>
            <a:lvl5pPr marL="0" lvl="4" indent="0" algn="r">
              <a:lnSpc>
                <a:spcPct val="100000"/>
              </a:lnSpc>
              <a:spcBef>
                <a:spcPts val="0"/>
              </a:spcBef>
              <a:spcAft>
                <a:spcPts val="0"/>
              </a:spcAft>
              <a:buSzPts val="1200"/>
              <a:buNone/>
              <a:defRPr sz="1200" b="1" i="0" u="none" strike="noStrike" cap="none">
                <a:solidFill>
                  <a:schemeClr val="lt1"/>
                </a:solidFill>
                <a:latin typeface="Arial"/>
                <a:ea typeface="Arial"/>
                <a:cs typeface="Arial"/>
                <a:sym typeface="Arial"/>
              </a:defRPr>
            </a:lvl5pPr>
            <a:lvl6pPr marL="0" lvl="5" indent="0" algn="r">
              <a:lnSpc>
                <a:spcPct val="100000"/>
              </a:lnSpc>
              <a:spcBef>
                <a:spcPts val="0"/>
              </a:spcBef>
              <a:spcAft>
                <a:spcPts val="0"/>
              </a:spcAft>
              <a:buSzPts val="1200"/>
              <a:buNone/>
              <a:defRPr sz="1200" b="1" i="0" u="none" strike="noStrike" cap="none">
                <a:solidFill>
                  <a:schemeClr val="lt1"/>
                </a:solidFill>
                <a:latin typeface="Arial"/>
                <a:ea typeface="Arial"/>
                <a:cs typeface="Arial"/>
                <a:sym typeface="Arial"/>
              </a:defRPr>
            </a:lvl6pPr>
            <a:lvl7pPr marL="0" lvl="6" indent="0" algn="r">
              <a:lnSpc>
                <a:spcPct val="100000"/>
              </a:lnSpc>
              <a:spcBef>
                <a:spcPts val="0"/>
              </a:spcBef>
              <a:spcAft>
                <a:spcPts val="0"/>
              </a:spcAft>
              <a:buSzPts val="1200"/>
              <a:buNone/>
              <a:defRPr sz="1200" b="1" i="0" u="none" strike="noStrike" cap="none">
                <a:solidFill>
                  <a:schemeClr val="lt1"/>
                </a:solidFill>
                <a:latin typeface="Arial"/>
                <a:ea typeface="Arial"/>
                <a:cs typeface="Arial"/>
                <a:sym typeface="Arial"/>
              </a:defRPr>
            </a:lvl7pPr>
            <a:lvl8pPr marL="0" lvl="7" indent="0" algn="r">
              <a:lnSpc>
                <a:spcPct val="100000"/>
              </a:lnSpc>
              <a:spcBef>
                <a:spcPts val="0"/>
              </a:spcBef>
              <a:spcAft>
                <a:spcPts val="0"/>
              </a:spcAft>
              <a:buSzPts val="1200"/>
              <a:buNone/>
              <a:defRPr sz="1200" b="1" i="0" u="none" strike="noStrike" cap="none">
                <a:solidFill>
                  <a:schemeClr val="lt1"/>
                </a:solidFill>
                <a:latin typeface="Arial"/>
                <a:ea typeface="Arial"/>
                <a:cs typeface="Arial"/>
                <a:sym typeface="Arial"/>
              </a:defRPr>
            </a:lvl8pPr>
            <a:lvl9pPr marL="0" lvl="8" indent="0" algn="r">
              <a:lnSpc>
                <a:spcPct val="100000"/>
              </a:lnSpc>
              <a:spcBef>
                <a:spcPts val="0"/>
              </a:spcBef>
              <a:spcAft>
                <a:spcPts val="0"/>
              </a:spcAft>
              <a:buSzPts val="1200"/>
              <a:buNone/>
              <a:defRPr sz="12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1">
  <p:cSld name="Agenda 1">
    <p:spTree>
      <p:nvGrpSpPr>
        <p:cNvPr id="1" name="Shape 21"/>
        <p:cNvGrpSpPr/>
        <p:nvPr/>
      </p:nvGrpSpPr>
      <p:grpSpPr>
        <a:xfrm>
          <a:off x="0" y="0"/>
          <a:ext cx="0" cy="0"/>
          <a:chOff x="0" y="0"/>
          <a:chExt cx="0" cy="0"/>
        </a:xfrm>
      </p:grpSpPr>
      <p:sp>
        <p:nvSpPr>
          <p:cNvPr id="22" name="Google Shape;22;p18"/>
          <p:cNvSpPr/>
          <p:nvPr/>
        </p:nvSpPr>
        <p:spPr>
          <a:xfrm>
            <a:off x="9879382" y="-1169095"/>
            <a:ext cx="2338190" cy="233819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18"/>
          <p:cNvSpPr txBox="1">
            <a:spLocks noGrp="1"/>
          </p:cNvSpPr>
          <p:nvPr>
            <p:ph type="title"/>
          </p:nvPr>
        </p:nvSpPr>
        <p:spPr>
          <a:xfrm>
            <a:off x="594360" y="189572"/>
            <a:ext cx="6787747" cy="1593507"/>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8"/>
          <p:cNvSpPr txBox="1">
            <a:spLocks noGrp="1"/>
          </p:cNvSpPr>
          <p:nvPr>
            <p:ph type="body" idx="1"/>
          </p:nvPr>
        </p:nvSpPr>
        <p:spPr>
          <a:xfrm>
            <a:off x="594359" y="2281918"/>
            <a:ext cx="6787747" cy="3708517"/>
          </a:xfrm>
          <a:prstGeom prst="rect">
            <a:avLst/>
          </a:prstGeom>
          <a:noFill/>
          <a:ln>
            <a:noFill/>
          </a:ln>
        </p:spPr>
        <p:txBody>
          <a:bodyPr spcFirstLastPara="1" wrap="square" lIns="0" tIns="228600" rIns="0" bIns="0" anchor="t" anchorCtr="0">
            <a:normAutofit/>
          </a:bodyPr>
          <a:lstStyle>
            <a:lvl1pPr marL="457200" lvl="0" indent="-228600" algn="l">
              <a:lnSpc>
                <a:spcPct val="80000"/>
              </a:lnSpc>
              <a:spcBef>
                <a:spcPts val="2200"/>
              </a:spcBef>
              <a:spcAft>
                <a:spcPts val="0"/>
              </a:spcAft>
              <a:buClr>
                <a:schemeClr val="accent4"/>
              </a:buClr>
              <a:buSzPts val="2400"/>
              <a:buFont typeface="Arial"/>
              <a:buNone/>
              <a:defRPr sz="2400" b="1" i="0">
                <a:solidFill>
                  <a:schemeClr val="accent4"/>
                </a:solidFill>
                <a:latin typeface="Arial"/>
                <a:ea typeface="Arial"/>
                <a:cs typeface="Arial"/>
                <a:sym typeface="Arial"/>
              </a:defRPr>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5" name="Google Shape;25;p18"/>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26" name="Google Shape;26;p18"/>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7" name="Google Shape;27;p18"/>
          <p:cNvCxnSpPr/>
          <p:nvPr/>
        </p:nvCxnSpPr>
        <p:spPr>
          <a:xfrm>
            <a:off x="594360" y="2148840"/>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28" name="Google Shape;28;p18"/>
          <p:cNvSpPr/>
          <p:nvPr/>
        </p:nvSpPr>
        <p:spPr>
          <a:xfrm>
            <a:off x="8076007" y="-706089"/>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 name="Google Shape;29;p18"/>
          <p:cNvSpPr/>
          <p:nvPr/>
        </p:nvSpPr>
        <p:spPr>
          <a:xfrm>
            <a:off x="9723419" y="301731"/>
            <a:ext cx="846741" cy="808715"/>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inhalt und Bild">
  <p:cSld name="Titelinhalt und Bild">
    <p:bg>
      <p:bgPr>
        <a:solidFill>
          <a:schemeClr val="lt1"/>
        </a:solidFill>
        <a:effectLst/>
      </p:bgPr>
    </p:bg>
    <p:spTree>
      <p:nvGrpSpPr>
        <p:cNvPr id="1" name="Shape 30"/>
        <p:cNvGrpSpPr/>
        <p:nvPr/>
      </p:nvGrpSpPr>
      <p:grpSpPr>
        <a:xfrm>
          <a:off x="0" y="0"/>
          <a:ext cx="0" cy="0"/>
          <a:chOff x="0" y="0"/>
          <a:chExt cx="0" cy="0"/>
        </a:xfrm>
      </p:grpSpPr>
      <p:sp>
        <p:nvSpPr>
          <p:cNvPr id="31" name="Google Shape;31;p25"/>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5"/>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cxnSp>
        <p:nvCxnSpPr>
          <p:cNvPr id="33" name="Google Shape;33;p25"/>
          <p:cNvCxnSpPr/>
          <p:nvPr/>
        </p:nvCxnSpPr>
        <p:spPr>
          <a:xfrm>
            <a:off x="594360" y="2997459"/>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34" name="Google Shape;34;p25"/>
          <p:cNvSpPr>
            <a:spLocks noGrp="1"/>
          </p:cNvSpPr>
          <p:nvPr>
            <p:ph type="pic" idx="2"/>
          </p:nvPr>
        </p:nvSpPr>
        <p:spPr>
          <a:xfrm flipH="1">
            <a:off x="6733505" y="0"/>
            <a:ext cx="5458495" cy="6858000"/>
          </a:xfrm>
          <a:prstGeom prst="flowChartDelay">
            <a:avLst/>
          </a:prstGeom>
          <a:solidFill>
            <a:srgbClr val="87C3CD"/>
          </a:solidFill>
          <a:ln>
            <a:noFill/>
          </a:ln>
        </p:spPr>
        <p:txBody>
          <a:bodyPr/>
          <a:lstStyle/>
          <a:p>
            <a:endParaRPr lang="de-DE"/>
          </a:p>
        </p:txBody>
      </p:sp>
      <p:sp>
        <p:nvSpPr>
          <p:cNvPr id="35" name="Google Shape;35;p25"/>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36" name="Google Shape;36;p25"/>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elle 2">
  <p:cSld name="Tabelle 2">
    <p:bg>
      <p:bgPr>
        <a:solidFill>
          <a:schemeClr val="lt1"/>
        </a:solidFill>
        <a:effectLst/>
      </p:bgPr>
    </p:bg>
    <p:spTree>
      <p:nvGrpSpPr>
        <p:cNvPr id="1" name="Shape 37"/>
        <p:cNvGrpSpPr/>
        <p:nvPr/>
      </p:nvGrpSpPr>
      <p:grpSpPr>
        <a:xfrm>
          <a:off x="0" y="0"/>
          <a:ext cx="0" cy="0"/>
          <a:chOff x="0" y="0"/>
          <a:chExt cx="0" cy="0"/>
        </a:xfrm>
      </p:grpSpPr>
      <p:sp>
        <p:nvSpPr>
          <p:cNvPr id="38" name="Google Shape;38;p28"/>
          <p:cNvSpPr txBox="1">
            <a:spLocks noGrp="1"/>
          </p:cNvSpPr>
          <p:nvPr>
            <p:ph type="title"/>
          </p:nvPr>
        </p:nvSpPr>
        <p:spPr>
          <a:xfrm>
            <a:off x="594360" y="202400"/>
            <a:ext cx="10972800" cy="1570325"/>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8"/>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40" name="Google Shape;40;p28"/>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1" name="Google Shape;41;p28"/>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2">
  <p:cSld name="Titel 2">
    <p:bg>
      <p:bgPr>
        <a:solidFill>
          <a:schemeClr val="lt1"/>
        </a:solidFill>
        <a:effectLst/>
      </p:bgPr>
    </p:bg>
    <p:spTree>
      <p:nvGrpSpPr>
        <p:cNvPr id="1" name="Shape 42"/>
        <p:cNvGrpSpPr/>
        <p:nvPr/>
      </p:nvGrpSpPr>
      <p:grpSpPr>
        <a:xfrm>
          <a:off x="0" y="0"/>
          <a:ext cx="0" cy="0"/>
          <a:chOff x="0" y="0"/>
          <a:chExt cx="0" cy="0"/>
        </a:xfrm>
      </p:grpSpPr>
      <p:sp>
        <p:nvSpPr>
          <p:cNvPr id="43" name="Google Shape;43;p21"/>
          <p:cNvSpPr txBox="1">
            <a:spLocks noGrp="1"/>
          </p:cNvSpPr>
          <p:nvPr>
            <p:ph type="ctrTitle"/>
          </p:nvPr>
        </p:nvSpPr>
        <p:spPr>
          <a:xfrm>
            <a:off x="6299835" y="43052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body" idx="1"/>
          </p:nvPr>
        </p:nvSpPr>
        <p:spPr>
          <a:xfrm>
            <a:off x="6299835" y="4568602"/>
            <a:ext cx="5486400" cy="164592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4"/>
              </a:buClr>
              <a:buSzPts val="2400"/>
              <a:buNone/>
              <a:defRPr sz="2400" b="1" i="0">
                <a:solidFill>
                  <a:schemeClr val="accent4"/>
                </a:solidFill>
                <a:latin typeface="Arial"/>
                <a:ea typeface="Arial"/>
                <a:cs typeface="Arial"/>
                <a:sym typeface="Arial"/>
              </a:defRPr>
            </a:lvl1pPr>
            <a:lvl2pPr marL="914400" lvl="1" indent="-482600" algn="l">
              <a:lnSpc>
                <a:spcPct val="90000"/>
              </a:lnSpc>
              <a:spcBef>
                <a:spcPts val="500"/>
              </a:spcBef>
              <a:spcAft>
                <a:spcPts val="0"/>
              </a:spcAft>
              <a:buClr>
                <a:srgbClr val="3F3F3F"/>
              </a:buClr>
              <a:buSzPts val="4000"/>
              <a:buChar char="•"/>
              <a:defRPr sz="4000"/>
            </a:lvl2pPr>
            <a:lvl3pPr marL="1371600" lvl="2" indent="-482600" algn="l">
              <a:lnSpc>
                <a:spcPct val="90000"/>
              </a:lnSpc>
              <a:spcBef>
                <a:spcPts val="500"/>
              </a:spcBef>
              <a:spcAft>
                <a:spcPts val="0"/>
              </a:spcAft>
              <a:buClr>
                <a:srgbClr val="3F3F3F"/>
              </a:buClr>
              <a:buSzPts val="4000"/>
              <a:buChar char="•"/>
              <a:defRPr sz="4000"/>
            </a:lvl3pPr>
            <a:lvl4pPr marL="1828800" lvl="3" indent="-482600" algn="l">
              <a:lnSpc>
                <a:spcPct val="90000"/>
              </a:lnSpc>
              <a:spcBef>
                <a:spcPts val="500"/>
              </a:spcBef>
              <a:spcAft>
                <a:spcPts val="0"/>
              </a:spcAft>
              <a:buClr>
                <a:srgbClr val="3F3F3F"/>
              </a:buClr>
              <a:buSzPts val="4000"/>
              <a:buChar char="•"/>
              <a:defRPr sz="4000"/>
            </a:lvl4pPr>
            <a:lvl5pPr marL="2286000" lvl="4" indent="-482600" algn="l">
              <a:lnSpc>
                <a:spcPct val="90000"/>
              </a:lnSpc>
              <a:spcBef>
                <a:spcPts val="500"/>
              </a:spcBef>
              <a:spcAft>
                <a:spcPts val="0"/>
              </a:spcAft>
              <a:buClr>
                <a:srgbClr val="3F3F3F"/>
              </a:buClr>
              <a:buSzPts val="4000"/>
              <a:buChar char="•"/>
              <a:defRPr sz="4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cxnSp>
        <p:nvCxnSpPr>
          <p:cNvPr id="45" name="Google Shape;45;p21"/>
          <p:cNvCxnSpPr/>
          <p:nvPr/>
        </p:nvCxnSpPr>
        <p:spPr>
          <a:xfrm>
            <a:off x="6309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46" name="Google Shape;46;p21"/>
          <p:cNvSpPr>
            <a:spLocks noGrp="1"/>
          </p:cNvSpPr>
          <p:nvPr>
            <p:ph type="pic" idx="2"/>
          </p:nvPr>
        </p:nvSpPr>
        <p:spPr>
          <a:xfrm>
            <a:off x="0" y="-11113"/>
            <a:ext cx="5628068" cy="6858000"/>
          </a:xfrm>
          <a:prstGeom prst="flowChartDelay">
            <a:avLst/>
          </a:prstGeom>
          <a:solidFill>
            <a:srgbClr val="87C3CD"/>
          </a:solidFill>
          <a:ln>
            <a:noFill/>
          </a:ln>
        </p:spPr>
        <p:txBody>
          <a:bodyPr/>
          <a:lstStyle/>
          <a:p>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p:cSld name="Titel">
    <p:bg>
      <p:bgPr>
        <a:solidFill>
          <a:schemeClr val="lt1"/>
        </a:solidFill>
        <a:effectLst/>
      </p:bgPr>
    </p:bg>
    <p:spTree>
      <p:nvGrpSpPr>
        <p:cNvPr id="1" name="Shape 47"/>
        <p:cNvGrpSpPr/>
        <p:nvPr/>
      </p:nvGrpSpPr>
      <p:grpSpPr>
        <a:xfrm>
          <a:off x="0" y="0"/>
          <a:ext cx="0" cy="0"/>
          <a:chOff x="0" y="0"/>
          <a:chExt cx="0" cy="0"/>
        </a:xfrm>
      </p:grpSpPr>
      <p:sp>
        <p:nvSpPr>
          <p:cNvPr id="48" name="Google Shape;48;p22"/>
          <p:cNvSpPr txBox="1">
            <a:spLocks noGrp="1"/>
          </p:cNvSpPr>
          <p:nvPr>
            <p:ph type="ctrTitle"/>
          </p:nvPr>
        </p:nvSpPr>
        <p:spPr>
          <a:xfrm>
            <a:off x="6309904" y="41147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9" name="Google Shape;49;p22"/>
          <p:cNvCxnSpPr/>
          <p:nvPr/>
        </p:nvCxnSpPr>
        <p:spPr>
          <a:xfrm>
            <a:off x="6309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50" name="Google Shape;50;p22"/>
          <p:cNvSpPr txBox="1">
            <a:spLocks noGrp="1"/>
          </p:cNvSpPr>
          <p:nvPr>
            <p:ph type="body" idx="1"/>
          </p:nvPr>
        </p:nvSpPr>
        <p:spPr>
          <a:xfrm>
            <a:off x="6309905" y="4549552"/>
            <a:ext cx="5486400" cy="164592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4"/>
              </a:buClr>
              <a:buSzPts val="2400"/>
              <a:buNone/>
              <a:defRPr sz="2400" b="1" i="0">
                <a:solidFill>
                  <a:schemeClr val="accent4"/>
                </a:solidFill>
                <a:latin typeface="Arial"/>
                <a:ea typeface="Arial"/>
                <a:cs typeface="Arial"/>
                <a:sym typeface="Arial"/>
              </a:defRPr>
            </a:lvl1pPr>
            <a:lvl2pPr marL="914400" lvl="1" indent="-482600" algn="l">
              <a:lnSpc>
                <a:spcPct val="90000"/>
              </a:lnSpc>
              <a:spcBef>
                <a:spcPts val="500"/>
              </a:spcBef>
              <a:spcAft>
                <a:spcPts val="0"/>
              </a:spcAft>
              <a:buClr>
                <a:srgbClr val="3F3F3F"/>
              </a:buClr>
              <a:buSzPts val="4000"/>
              <a:buChar char="•"/>
              <a:defRPr sz="4000"/>
            </a:lvl2pPr>
            <a:lvl3pPr marL="1371600" lvl="2" indent="-482600" algn="l">
              <a:lnSpc>
                <a:spcPct val="90000"/>
              </a:lnSpc>
              <a:spcBef>
                <a:spcPts val="500"/>
              </a:spcBef>
              <a:spcAft>
                <a:spcPts val="0"/>
              </a:spcAft>
              <a:buClr>
                <a:srgbClr val="3F3F3F"/>
              </a:buClr>
              <a:buSzPts val="4000"/>
              <a:buChar char="•"/>
              <a:defRPr sz="4000"/>
            </a:lvl3pPr>
            <a:lvl4pPr marL="1828800" lvl="3" indent="-482600" algn="l">
              <a:lnSpc>
                <a:spcPct val="90000"/>
              </a:lnSpc>
              <a:spcBef>
                <a:spcPts val="500"/>
              </a:spcBef>
              <a:spcAft>
                <a:spcPts val="0"/>
              </a:spcAft>
              <a:buClr>
                <a:srgbClr val="3F3F3F"/>
              </a:buClr>
              <a:buSzPts val="4000"/>
              <a:buChar char="•"/>
              <a:defRPr sz="4000"/>
            </a:lvl4pPr>
            <a:lvl5pPr marL="2286000" lvl="4" indent="-482600" algn="l">
              <a:lnSpc>
                <a:spcPct val="90000"/>
              </a:lnSpc>
              <a:spcBef>
                <a:spcPts val="500"/>
              </a:spcBef>
              <a:spcAft>
                <a:spcPts val="0"/>
              </a:spcAft>
              <a:buClr>
                <a:srgbClr val="3F3F3F"/>
              </a:buClr>
              <a:buSzPts val="4000"/>
              <a:buChar char="•"/>
              <a:defRPr sz="4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1" name="Google Shape;51;p22"/>
          <p:cNvSpPr/>
          <p:nvPr/>
        </p:nvSpPr>
        <p:spPr>
          <a:xfrm rot="-5400000">
            <a:off x="-1994302" y="2784058"/>
            <a:ext cx="3988604" cy="4143593"/>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 name="Google Shape;52;p22"/>
          <p:cNvSpPr/>
          <p:nvPr/>
        </p:nvSpPr>
        <p:spPr>
          <a:xfrm rot="10800000">
            <a:off x="1657654" y="5606713"/>
            <a:ext cx="2376839" cy="2502573"/>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 name="Google Shape;53;p22"/>
          <p:cNvSpPr/>
          <p:nvPr/>
        </p:nvSpPr>
        <p:spPr>
          <a:xfrm rot="-8153822">
            <a:off x="691437" y="2439793"/>
            <a:ext cx="1375053" cy="140689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el und zwei Inhalte 2">
  <p:cSld name="Titel und zwei Inhalte 2">
    <p:bg>
      <p:bgPr>
        <a:solidFill>
          <a:schemeClr val="lt1"/>
        </a:solidFill>
        <a:effectLst/>
      </p:bgPr>
    </p:bg>
    <p:spTree>
      <p:nvGrpSpPr>
        <p:cNvPr id="1" name="Shape 54"/>
        <p:cNvGrpSpPr/>
        <p:nvPr/>
      </p:nvGrpSpPr>
      <p:grpSpPr>
        <a:xfrm>
          <a:off x="0" y="0"/>
          <a:ext cx="0" cy="0"/>
          <a:chOff x="0" y="0"/>
          <a:chExt cx="0" cy="0"/>
        </a:xfrm>
      </p:grpSpPr>
      <p:sp>
        <p:nvSpPr>
          <p:cNvPr id="55" name="Google Shape;55;p23"/>
          <p:cNvSpPr txBox="1">
            <a:spLocks noGrp="1"/>
          </p:cNvSpPr>
          <p:nvPr>
            <p:ph type="title"/>
          </p:nvPr>
        </p:nvSpPr>
        <p:spPr>
          <a:xfrm>
            <a:off x="594360" y="278129"/>
            <a:ext cx="9778365" cy="1494596"/>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body" idx="1"/>
          </p:nvPr>
        </p:nvSpPr>
        <p:spPr>
          <a:xfrm>
            <a:off x="594360" y="2676525"/>
            <a:ext cx="4490827" cy="3597470"/>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7" name="Google Shape;57;p23"/>
          <p:cNvSpPr txBox="1">
            <a:spLocks noGrp="1"/>
          </p:cNvSpPr>
          <p:nvPr>
            <p:ph type="body" idx="2"/>
          </p:nvPr>
        </p:nvSpPr>
        <p:spPr>
          <a:xfrm>
            <a:off x="5881898" y="2676525"/>
            <a:ext cx="4490827" cy="3597470"/>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8" name="Google Shape;58;p23"/>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59" name="Google Shape;59;p23"/>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0" name="Google Shape;60;p23"/>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61" name="Google Shape;61;p23"/>
          <p:cNvSpPr/>
          <p:nvPr/>
        </p:nvSpPr>
        <p:spPr>
          <a:xfrm>
            <a:off x="9879382" y="-1169095"/>
            <a:ext cx="2338190" cy="2338190"/>
          </a:xfrm>
          <a:prstGeom prst="pie">
            <a:avLst>
              <a:gd name="adj1" fmla="val 0"/>
              <a:gd name="adj2" fmla="val 10795612"/>
            </a:avLst>
          </a:prstGeom>
          <a:solidFill>
            <a:srgbClr val="AFD7D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2" name="Google Shape;62;p23"/>
          <p:cNvSpPr/>
          <p:nvPr/>
        </p:nvSpPr>
        <p:spPr>
          <a:xfrm>
            <a:off x="8335968" y="-706089"/>
            <a:ext cx="1393345" cy="1412178"/>
          </a:xfrm>
          <a:prstGeom prst="pie">
            <a:avLst>
              <a:gd name="adj1" fmla="val 0"/>
              <a:gd name="adj2" fmla="val 10851802"/>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 name="Google Shape;63;p23"/>
          <p:cNvSpPr/>
          <p:nvPr/>
        </p:nvSpPr>
        <p:spPr>
          <a:xfrm>
            <a:off x="9624160" y="313424"/>
            <a:ext cx="1157486" cy="11574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el 3">
  <p:cSld name="Titel 3">
    <p:bg>
      <p:bgPr>
        <a:solidFill>
          <a:schemeClr val="lt1"/>
        </a:solidFill>
        <a:effectLst/>
      </p:bgPr>
    </p:bg>
    <p:spTree>
      <p:nvGrpSpPr>
        <p:cNvPr id="1" name="Shape 64"/>
        <p:cNvGrpSpPr/>
        <p:nvPr/>
      </p:nvGrpSpPr>
      <p:grpSpPr>
        <a:xfrm>
          <a:off x="0" y="0"/>
          <a:ext cx="0" cy="0"/>
          <a:chOff x="0" y="0"/>
          <a:chExt cx="0" cy="0"/>
        </a:xfrm>
      </p:grpSpPr>
      <p:sp>
        <p:nvSpPr>
          <p:cNvPr id="65" name="Google Shape;65;p20"/>
          <p:cNvSpPr txBox="1">
            <a:spLocks noGrp="1"/>
          </p:cNvSpPr>
          <p:nvPr>
            <p:ph type="ctrTitle"/>
          </p:nvPr>
        </p:nvSpPr>
        <p:spPr>
          <a:xfrm>
            <a:off x="594360" y="41147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0"/>
          <p:cNvSpPr txBox="1">
            <a:spLocks noGrp="1"/>
          </p:cNvSpPr>
          <p:nvPr>
            <p:ph type="body" idx="1"/>
          </p:nvPr>
        </p:nvSpPr>
        <p:spPr>
          <a:xfrm>
            <a:off x="594360" y="4549552"/>
            <a:ext cx="5486400" cy="164592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4"/>
              </a:buClr>
              <a:buSzPts val="2400"/>
              <a:buNone/>
              <a:defRPr sz="2400" b="1" i="0">
                <a:solidFill>
                  <a:schemeClr val="accent4"/>
                </a:solidFill>
                <a:latin typeface="Arial"/>
                <a:ea typeface="Arial"/>
                <a:cs typeface="Arial"/>
                <a:sym typeface="Arial"/>
              </a:defRPr>
            </a:lvl1pPr>
            <a:lvl2pPr marL="914400" lvl="1" indent="-482600" algn="l">
              <a:lnSpc>
                <a:spcPct val="90000"/>
              </a:lnSpc>
              <a:spcBef>
                <a:spcPts val="500"/>
              </a:spcBef>
              <a:spcAft>
                <a:spcPts val="0"/>
              </a:spcAft>
              <a:buClr>
                <a:srgbClr val="3F3F3F"/>
              </a:buClr>
              <a:buSzPts val="4000"/>
              <a:buChar char="•"/>
              <a:defRPr sz="4000"/>
            </a:lvl2pPr>
            <a:lvl3pPr marL="1371600" lvl="2" indent="-482600" algn="l">
              <a:lnSpc>
                <a:spcPct val="90000"/>
              </a:lnSpc>
              <a:spcBef>
                <a:spcPts val="500"/>
              </a:spcBef>
              <a:spcAft>
                <a:spcPts val="0"/>
              </a:spcAft>
              <a:buClr>
                <a:srgbClr val="3F3F3F"/>
              </a:buClr>
              <a:buSzPts val="4000"/>
              <a:buChar char="•"/>
              <a:defRPr sz="4000"/>
            </a:lvl3pPr>
            <a:lvl4pPr marL="1828800" lvl="3" indent="-482600" algn="l">
              <a:lnSpc>
                <a:spcPct val="90000"/>
              </a:lnSpc>
              <a:spcBef>
                <a:spcPts val="500"/>
              </a:spcBef>
              <a:spcAft>
                <a:spcPts val="0"/>
              </a:spcAft>
              <a:buClr>
                <a:srgbClr val="3F3F3F"/>
              </a:buClr>
              <a:buSzPts val="4000"/>
              <a:buChar char="•"/>
              <a:defRPr sz="4000"/>
            </a:lvl4pPr>
            <a:lvl5pPr marL="2286000" lvl="4" indent="-482600" algn="l">
              <a:lnSpc>
                <a:spcPct val="90000"/>
              </a:lnSpc>
              <a:spcBef>
                <a:spcPts val="500"/>
              </a:spcBef>
              <a:spcAft>
                <a:spcPts val="0"/>
              </a:spcAft>
              <a:buClr>
                <a:srgbClr val="3F3F3F"/>
              </a:buClr>
              <a:buSzPts val="4000"/>
              <a:buChar char="•"/>
              <a:defRPr sz="4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cxnSp>
        <p:nvCxnSpPr>
          <p:cNvPr id="67" name="Google Shape;67;p20"/>
          <p:cNvCxnSpPr/>
          <p:nvPr/>
        </p:nvCxnSpPr>
        <p:spPr>
          <a:xfrm>
            <a:off x="594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68" name="Google Shape;68;p20"/>
          <p:cNvSpPr/>
          <p:nvPr/>
        </p:nvSpPr>
        <p:spPr>
          <a:xfrm>
            <a:off x="10879755" y="-1244903"/>
            <a:ext cx="2624490" cy="2489806"/>
          </a:xfrm>
          <a:prstGeom prst="pie">
            <a:avLst>
              <a:gd name="adj1" fmla="val 5413995"/>
              <a:gd name="adj2" fmla="val 10826281"/>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 name="Google Shape;69;p20"/>
          <p:cNvSpPr/>
          <p:nvPr/>
        </p:nvSpPr>
        <p:spPr>
          <a:xfrm>
            <a:off x="6210036" y="-1896488"/>
            <a:ext cx="3792975" cy="3792975"/>
          </a:xfrm>
          <a:prstGeom prst="pie">
            <a:avLst>
              <a:gd name="adj1" fmla="val 0"/>
              <a:gd name="adj2" fmla="val 10851802"/>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 name="Google Shape;70;p20"/>
          <p:cNvSpPr/>
          <p:nvPr/>
        </p:nvSpPr>
        <p:spPr>
          <a:xfrm rot="5400000">
            <a:off x="10295512" y="1532512"/>
            <a:ext cx="3792975" cy="3792975"/>
          </a:xfrm>
          <a:prstGeom prst="pie">
            <a:avLst>
              <a:gd name="adj1" fmla="val 0"/>
              <a:gd name="adj2" fmla="val 10837603"/>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inanzierung">
  <p:cSld name="Finanzierung">
    <p:spTree>
      <p:nvGrpSpPr>
        <p:cNvPr id="1" name="Shape 71"/>
        <p:cNvGrpSpPr/>
        <p:nvPr/>
      </p:nvGrpSpPr>
      <p:grpSpPr>
        <a:xfrm>
          <a:off x="0" y="0"/>
          <a:ext cx="0" cy="0"/>
          <a:chOff x="0" y="0"/>
          <a:chExt cx="0" cy="0"/>
        </a:xfrm>
      </p:grpSpPr>
      <p:sp>
        <p:nvSpPr>
          <p:cNvPr id="72" name="Google Shape;72;p29"/>
          <p:cNvSpPr txBox="1">
            <a:spLocks noGrp="1"/>
          </p:cNvSpPr>
          <p:nvPr>
            <p:ph type="body" idx="1"/>
          </p:nvPr>
        </p:nvSpPr>
        <p:spPr>
          <a:xfrm>
            <a:off x="2179161" y="3113786"/>
            <a:ext cx="4749959" cy="20367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800"/>
              <a:buNone/>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73" name="Google Shape;73;p29" descr="Ein Bild, das Screenshot, Schrift, Text, Electric Blue (Farbe) enthält.&#10;&#10;Automatisch generierte Beschreibung"/>
          <p:cNvPicPr preferRelativeResize="0"/>
          <p:nvPr/>
        </p:nvPicPr>
        <p:blipFill rotWithShape="1">
          <a:blip r:embed="rId2">
            <a:alphaModFix/>
          </a:blip>
          <a:srcRect/>
          <a:stretch/>
        </p:blipFill>
        <p:spPr>
          <a:xfrm>
            <a:off x="2041071" y="2129065"/>
            <a:ext cx="3150689" cy="87296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body" idx="1"/>
          </p:nvPr>
        </p:nvSpPr>
        <p:spPr>
          <a:xfrm>
            <a:off x="594360" y="1825625"/>
            <a:ext cx="1100328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3F3F3F"/>
              </a:buClr>
              <a:buSzPts val="2800"/>
              <a:buFont typeface="Arial"/>
              <a:buNone/>
              <a:defRPr sz="2800" b="0"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11" name="Google Shape;11;p16"/>
          <p:cNvSpPr txBox="1">
            <a:spLocks noGrp="1"/>
          </p:cNvSpPr>
          <p:nvPr>
            <p:ph type="title"/>
          </p:nvPr>
        </p:nvSpPr>
        <p:spPr>
          <a:xfrm>
            <a:off x="594360" y="365125"/>
            <a:ext cx="11003280" cy="1325563"/>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3F3F3F"/>
              </a:buClr>
              <a:buSzPts val="4400"/>
              <a:buFont typeface="Play"/>
              <a:buNone/>
              <a:defRPr sz="4400" b="1" i="0" u="none" strike="noStrike" cap="none">
                <a:solidFill>
                  <a:srgbClr val="3F3F3F"/>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2" name="Google Shape;12;p16"/>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3" name="Google Shape;13;p16"/>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pic>
        <p:nvPicPr>
          <p:cNvPr id="14" name="Google Shape;14;p16" descr="Logo ProCure"/>
          <p:cNvPicPr preferRelativeResize="0"/>
          <p:nvPr/>
        </p:nvPicPr>
        <p:blipFill rotWithShape="1">
          <a:blip r:embed="rId12">
            <a:alphaModFix/>
          </a:blip>
          <a:srcRect/>
          <a:stretch/>
        </p:blipFill>
        <p:spPr>
          <a:xfrm>
            <a:off x="10419633" y="5890912"/>
            <a:ext cx="1307555" cy="71385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europarl.europa.eu/topics/en/article/20201208STO93327/the-impact-of-textile-production-and-waste-on-the-environment-infographics" TargetMode="External"/><Relationship Id="rId7" Type="http://schemas.openxmlformats.org/officeDocument/2006/relationships/hyperlink" Target="https://green-forum.ec.europa.eu/green-business/green-public-procurement/good-practice-library/application-international-labour-organisation-ilo-conventions-textiles-tender_en"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hyperlink" Target="https://www.ilo.org/sites/default/files/wcmsp5/groups/public/%40ed_dialogue/%40sector/documents/normativeinstrument/wcms_828429.pdf" TargetMode="External"/><Relationship Id="rId5" Type="http://schemas.openxmlformats.org/officeDocument/2006/relationships/hyperlink" Target="https://environment.ec.europa.eu/document/download/74126c90-5cbf-46d0-ab6b-60878644b395_en?filename=COM_2022_141_1_EN_ACT_part1_v8.pdf" TargetMode="External"/><Relationship Id="rId4" Type="http://schemas.openxmlformats.org/officeDocument/2006/relationships/hyperlink" Target="https://environment.ec.europa.eu/strategy/textiles-strategy_en"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digital-skills-jobs.europa.eu/en/latest/briefs/beyond-green-ict-building-truly-sustainable-digital-future-deep-dive"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hyperlink" Target="https://environment.ec.europa.eu/topics/circular-economy/eu-ecolabel/product-groups-and-criteria/electronic-equipment_en#:~:text=The%20EU%20Ecolabel%20guarantees%20that,can%20be%20recovered%20and%20recycled" TargetMode="External"/><Relationship Id="rId5" Type="http://schemas.openxmlformats.org/officeDocument/2006/relationships/hyperlink" Target="https://eeb.org/wp-content/uploads/2020/06/Towards-a-socially-sustainable-and-circular-ICT-sector.pdf" TargetMode="External"/><Relationship Id="rId4" Type="http://schemas.openxmlformats.org/officeDocument/2006/relationships/hyperlink" Target="https://green-forum.ec.europa.eu/green-business/green-public-procurement/good-practice-library/sustainability-and-circularity-starting-point-ict-procurement_en"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susproc.jrc.ec.europa.eu/product-bureau/sites/default/files/2020-02/cleaning.pdf"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comments" Target="../comments/comment1.xm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s://ec.europa.eu/environment/circular-economy"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8" Type="http://schemas.openxmlformats.org/officeDocument/2006/relationships/hyperlink" Target="https://environment.ec.europa.eu/topics/plastics_en" TargetMode="External"/><Relationship Id="rId3" Type="http://schemas.openxmlformats.org/officeDocument/2006/relationships/hyperlink" Target="https://green-forum.ec.europa.eu/green-business/green-public-procurement/gpp-criteria-and-requirements_en" TargetMode="External"/><Relationship Id="rId7" Type="http://schemas.openxmlformats.org/officeDocument/2006/relationships/hyperlink" Target="https://susproc.jrc.ec.europa.eu/product-bureau/product-groups/410/home" TargetMode="External"/><Relationship Id="rId12" Type="http://schemas.openxmlformats.org/officeDocument/2006/relationships/hyperlink" Target="https://circabc.europa.eu/ui/group/44278090-3fae-4515-bcc2-44fd57c1d0d1/library/95364f55-0e94-405d-a867-a5e7e0936c80/details"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hyperlink" Target="https://susproc.jrc.ec.europa.eu/product-bureau/product-groups/441/home" TargetMode="External"/><Relationship Id="rId11" Type="http://schemas.openxmlformats.org/officeDocument/2006/relationships/hyperlink" Target="https://circabc.europa.eu/ui/group/44278090-3fae-4515-bcc2-44fd57c1d0d1/library/f1b77f0a-74cf-4d1f-adfd-e43e111e637f/details" TargetMode="External"/><Relationship Id="rId5" Type="http://schemas.openxmlformats.org/officeDocument/2006/relationships/hyperlink" Target="https://susproc.jrc.ec.europa.eu/product-bureau/product-groups/460/home" TargetMode="External"/><Relationship Id="rId10" Type="http://schemas.openxmlformats.org/officeDocument/2006/relationships/hyperlink" Target="https://www.eurosac.org/media/news/monitoring-report-2024/?utm_source=chatgpt.com" TargetMode="External"/><Relationship Id="rId4" Type="http://schemas.openxmlformats.org/officeDocument/2006/relationships/hyperlink" Target="https://susproc.jrc.ec.europa.eu/product-bureau/product-groups/529/home" TargetMode="External"/><Relationship Id="rId9" Type="http://schemas.openxmlformats.org/officeDocument/2006/relationships/hyperlink" Target="https://environment.ec.europa.eu/strategy/plastics-strategy_en"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hyperlink" Target="https://commission.europa.eu/strategy-and-policy/priorities-2019-2024/european-green-deal_e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ec.europa.eu/info/strategy/priorities-2019-2024/europe-fit-digital-age/european-industrial-strategy_en" TargetMode="External"/><Relationship Id="rId4" Type="http://schemas.openxmlformats.org/officeDocument/2006/relationships/hyperlink" Target="https://environment.ec.europa.eu/strategy/circular-economy-action-plan_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 descr="Ein Bild, das Text, Schrift, Screenshot, Grafiken enthält.&#10;&#10;Automatisch generierte Beschreibung"/>
          <p:cNvPicPr preferRelativeResize="0"/>
          <p:nvPr/>
        </p:nvPicPr>
        <p:blipFill rotWithShape="1">
          <a:blip r:embed="rId3">
            <a:alphaModFix/>
          </a:blip>
          <a:srcRect/>
          <a:stretch/>
        </p:blipFill>
        <p:spPr>
          <a:xfrm>
            <a:off x="6096000" y="4836746"/>
            <a:ext cx="5273749" cy="1904297"/>
          </a:xfrm>
          <a:prstGeom prst="rect">
            <a:avLst/>
          </a:prstGeom>
          <a:noFill/>
          <a:ln>
            <a:noFill/>
          </a:ln>
        </p:spPr>
      </p:pic>
      <p:sp>
        <p:nvSpPr>
          <p:cNvPr id="83" name="Google Shape;83;p1"/>
          <p:cNvSpPr txBox="1"/>
          <p:nvPr/>
        </p:nvSpPr>
        <p:spPr>
          <a:xfrm>
            <a:off x="6309904" y="4085366"/>
            <a:ext cx="274519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a:solidFill>
                  <a:srgbClr val="3F3F3F"/>
                </a:solidFill>
                <a:latin typeface="Aptos" panose="020B0004020202020204" pitchFamily="34" charset="0"/>
                <a:sym typeface="Arial"/>
              </a:rPr>
              <a:t>Date</a:t>
            </a:r>
            <a:endParaRPr sz="1400" b="0" i="0" u="none" strike="noStrike" cap="none" dirty="0">
              <a:solidFill>
                <a:srgbClr val="000000"/>
              </a:solidFill>
              <a:latin typeface="Aptos" panose="020B0004020202020204" pitchFamily="34" charset="0"/>
              <a:sym typeface="Arial"/>
            </a:endParaRPr>
          </a:p>
        </p:txBody>
      </p:sp>
      <p:sp>
        <p:nvSpPr>
          <p:cNvPr id="84" name="Google Shape;84;p1"/>
          <p:cNvSpPr txBox="1"/>
          <p:nvPr/>
        </p:nvSpPr>
        <p:spPr>
          <a:xfrm>
            <a:off x="6309904" y="2291232"/>
            <a:ext cx="58821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3200" b="1" i="0" u="none" strike="noStrike" cap="none" dirty="0">
                <a:solidFill>
                  <a:srgbClr val="3F3F3F"/>
                </a:solidFill>
                <a:latin typeface="Aptos Serif" panose="02020604070405020304" pitchFamily="18" charset="0"/>
                <a:cs typeface="Aptos Serif" panose="02020604070405020304" pitchFamily="18" charset="0"/>
                <a:sym typeface="Arial"/>
              </a:rPr>
              <a:t>Module</a:t>
            </a:r>
            <a:r>
              <a:rPr lang="de-DE" sz="1400" b="1" i="0" u="none" strike="noStrike" cap="none" dirty="0">
                <a:solidFill>
                  <a:srgbClr val="000000"/>
                </a:solidFill>
                <a:latin typeface="Aptos Serif" panose="02020604070405020304" pitchFamily="18" charset="0"/>
                <a:cs typeface="Aptos Serif" panose="02020604070405020304" pitchFamily="18" charset="0"/>
                <a:sym typeface="Arial"/>
              </a:rPr>
              <a:t> </a:t>
            </a:r>
            <a:r>
              <a:rPr lang="de-DE" sz="3200" b="1" i="0" u="none" strike="noStrike" cap="none" dirty="0">
                <a:solidFill>
                  <a:srgbClr val="3F3F3F"/>
                </a:solidFill>
                <a:latin typeface="Aptos Serif" panose="02020604070405020304" pitchFamily="18" charset="0"/>
                <a:cs typeface="Aptos Serif" panose="02020604070405020304" pitchFamily="18" charset="0"/>
                <a:sym typeface="Arial"/>
              </a:rPr>
              <a:t>4: </a:t>
            </a:r>
            <a:r>
              <a:rPr lang="de-DE" sz="3200" b="1" i="0" u="none" strike="noStrike" cap="none" dirty="0" err="1">
                <a:solidFill>
                  <a:srgbClr val="3F3F3F"/>
                </a:solidFill>
                <a:latin typeface="Aptos Serif" panose="02020604070405020304" pitchFamily="18" charset="0"/>
                <a:cs typeface="Aptos Serif" panose="02020604070405020304" pitchFamily="18" charset="0"/>
                <a:sym typeface="Arial"/>
              </a:rPr>
              <a:t>Product</a:t>
            </a:r>
            <a:r>
              <a:rPr lang="de-DE" sz="3200" b="1" i="0" u="none" strike="noStrike" cap="none" dirty="0">
                <a:solidFill>
                  <a:srgbClr val="3F3F3F"/>
                </a:solidFill>
                <a:latin typeface="Aptos Serif" panose="02020604070405020304" pitchFamily="18" charset="0"/>
                <a:cs typeface="Aptos Serif" panose="02020604070405020304" pitchFamily="18" charset="0"/>
                <a:sym typeface="Arial"/>
              </a:rPr>
              <a:t> </a:t>
            </a:r>
            <a:r>
              <a:rPr lang="de-DE" sz="3200" b="1" i="0" u="none" strike="noStrike" cap="none" dirty="0" err="1">
                <a:solidFill>
                  <a:srgbClr val="3F3F3F"/>
                </a:solidFill>
                <a:latin typeface="Aptos Serif" panose="02020604070405020304" pitchFamily="18" charset="0"/>
                <a:cs typeface="Aptos Serif" panose="02020604070405020304" pitchFamily="18" charset="0"/>
                <a:sym typeface="Arial"/>
              </a:rPr>
              <a:t>group-specific</a:t>
            </a:r>
            <a:r>
              <a:rPr lang="de-DE" sz="3200" b="1" i="0" u="none" strike="noStrike" cap="none" dirty="0">
                <a:solidFill>
                  <a:srgbClr val="3F3F3F"/>
                </a:solidFill>
                <a:latin typeface="Aptos Serif" panose="02020604070405020304" pitchFamily="18" charset="0"/>
                <a:cs typeface="Aptos Serif" panose="02020604070405020304" pitchFamily="18" charset="0"/>
                <a:sym typeface="Arial"/>
              </a:rPr>
              <a:t> </a:t>
            </a:r>
            <a:r>
              <a:rPr lang="de-DE" sz="3200" b="1" i="0" u="none" strike="noStrike" cap="none" dirty="0" err="1">
                <a:solidFill>
                  <a:srgbClr val="3F3F3F"/>
                </a:solidFill>
                <a:latin typeface="Aptos Serif" panose="02020604070405020304" pitchFamily="18" charset="0"/>
                <a:cs typeface="Aptos Serif" panose="02020604070405020304" pitchFamily="18" charset="0"/>
                <a:sym typeface="Arial"/>
              </a:rPr>
              <a:t>criteria</a:t>
            </a:r>
            <a:r>
              <a:rPr lang="de-DE" sz="3200" b="1" i="0" u="none" strike="noStrike" cap="none" dirty="0">
                <a:solidFill>
                  <a:srgbClr val="3F3F3F"/>
                </a:solidFill>
                <a:latin typeface="Aptos Serif" panose="02020604070405020304" pitchFamily="18" charset="0"/>
                <a:cs typeface="Aptos Serif" panose="02020604070405020304" pitchFamily="18" charset="0"/>
                <a:sym typeface="Arial"/>
              </a:rPr>
              <a:t> </a:t>
            </a:r>
            <a:r>
              <a:rPr lang="de-DE" sz="3200" b="1" i="0" u="none" strike="noStrike" cap="none" dirty="0" err="1">
                <a:solidFill>
                  <a:srgbClr val="3F3F3F"/>
                </a:solidFill>
                <a:latin typeface="Aptos Serif" panose="02020604070405020304" pitchFamily="18" charset="0"/>
                <a:cs typeface="Aptos Serif" panose="02020604070405020304" pitchFamily="18" charset="0"/>
                <a:sym typeface="Arial"/>
              </a:rPr>
              <a:t>for</a:t>
            </a:r>
            <a:r>
              <a:rPr lang="de-DE" sz="3200" b="1" i="0" u="none" strike="noStrike" cap="none" dirty="0">
                <a:solidFill>
                  <a:srgbClr val="3F3F3F"/>
                </a:solidFill>
                <a:latin typeface="Aptos Serif" panose="02020604070405020304" pitchFamily="18" charset="0"/>
                <a:cs typeface="Aptos Serif" panose="02020604070405020304" pitchFamily="18" charset="0"/>
                <a:sym typeface="Arial"/>
              </a:rPr>
              <a:t> </a:t>
            </a:r>
            <a:r>
              <a:rPr lang="de-DE" sz="3200" b="1" i="0" u="none" strike="noStrike" cap="none" dirty="0" err="1">
                <a:solidFill>
                  <a:srgbClr val="3F3F3F"/>
                </a:solidFill>
                <a:latin typeface="Aptos Serif" panose="02020604070405020304" pitchFamily="18" charset="0"/>
                <a:cs typeface="Aptos Serif" panose="02020604070405020304" pitchFamily="18" charset="0"/>
                <a:sym typeface="Arial"/>
              </a:rPr>
              <a:t>Sustainable</a:t>
            </a:r>
            <a:r>
              <a:rPr lang="de-DE" sz="3200" b="1" i="0" u="none" strike="noStrike" cap="none" dirty="0">
                <a:solidFill>
                  <a:srgbClr val="3F3F3F"/>
                </a:solidFill>
                <a:latin typeface="Aptos Serif" panose="02020604070405020304" pitchFamily="18" charset="0"/>
                <a:cs typeface="Aptos Serif" panose="02020604070405020304" pitchFamily="18" charset="0"/>
                <a:sym typeface="Arial"/>
              </a:rPr>
              <a:t> </a:t>
            </a:r>
            <a:r>
              <a:rPr lang="de-DE" sz="3200" b="1" i="0" u="none" strike="noStrike" cap="none" dirty="0" err="1">
                <a:solidFill>
                  <a:srgbClr val="3F3F3F"/>
                </a:solidFill>
                <a:latin typeface="Aptos Serif" panose="02020604070405020304" pitchFamily="18" charset="0"/>
                <a:cs typeface="Aptos Serif" panose="02020604070405020304" pitchFamily="18" charset="0"/>
                <a:sym typeface="Arial"/>
              </a:rPr>
              <a:t>Procurement</a:t>
            </a:r>
            <a:endParaRPr sz="3200" b="1" i="0" u="none" strike="noStrike" cap="none" dirty="0">
              <a:solidFill>
                <a:srgbClr val="3F3F3F"/>
              </a:solidFill>
              <a:latin typeface="Aptos Serif" panose="02020604070405020304" pitchFamily="18" charset="0"/>
              <a:cs typeface="Aptos Serif" panose="02020604070405020304" pitchFamily="18" charset="0"/>
              <a:sym typeface="Arial"/>
            </a:endParaRPr>
          </a:p>
        </p:txBody>
      </p:sp>
      <p:pic>
        <p:nvPicPr>
          <p:cNvPr id="85" name="Google Shape;85;p1" descr="Ein Bild, das Screenshot, Grafiken, Schrift, Grafikdesign enthält.&#10;&#10;Automatisch generierte Beschreibung"/>
          <p:cNvPicPr preferRelativeResize="0"/>
          <p:nvPr/>
        </p:nvPicPr>
        <p:blipFill rotWithShape="1">
          <a:blip r:embed="rId4">
            <a:alphaModFix/>
          </a:blip>
          <a:srcRect/>
          <a:stretch/>
        </p:blipFill>
        <p:spPr>
          <a:xfrm>
            <a:off x="2671385" y="2224159"/>
            <a:ext cx="3409143" cy="1861207"/>
          </a:xfrm>
          <a:prstGeom prst="rect">
            <a:avLst/>
          </a:prstGeom>
          <a:noFill/>
          <a:ln>
            <a:noFill/>
          </a:ln>
        </p:spPr>
      </p:pic>
      <p:sp>
        <p:nvSpPr>
          <p:cNvPr id="86" name="Google Shape;86;p1"/>
          <p:cNvSpPr txBox="1"/>
          <p:nvPr/>
        </p:nvSpPr>
        <p:spPr>
          <a:xfrm>
            <a:off x="6309904" y="1921900"/>
            <a:ext cx="489149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800" i="0" u="none" strike="noStrike" cap="none" dirty="0" err="1">
                <a:solidFill>
                  <a:srgbClr val="3F3F3F"/>
                </a:solidFill>
                <a:latin typeface="Aptos" panose="020B0004020202020204" pitchFamily="34" charset="0"/>
                <a:sym typeface="Arial"/>
              </a:rPr>
              <a:t>Sustainable</a:t>
            </a:r>
            <a:r>
              <a:rPr lang="de-DE" sz="1800" i="0" u="none" strike="noStrike" cap="none" dirty="0">
                <a:solidFill>
                  <a:srgbClr val="3F3F3F"/>
                </a:solidFill>
                <a:latin typeface="Aptos" panose="020B0004020202020204" pitchFamily="34" charset="0"/>
                <a:sym typeface="Arial"/>
              </a:rPr>
              <a:t> </a:t>
            </a:r>
            <a:r>
              <a:rPr lang="de-DE" sz="1800" i="0" u="none" strike="noStrike" cap="none" dirty="0" err="1">
                <a:solidFill>
                  <a:srgbClr val="3F3F3F"/>
                </a:solidFill>
                <a:latin typeface="Aptos" panose="020B0004020202020204" pitchFamily="34" charset="0"/>
                <a:sym typeface="Arial"/>
              </a:rPr>
              <a:t>procurement</a:t>
            </a:r>
            <a:r>
              <a:rPr lang="de-DE" sz="1800" i="0" u="none" strike="noStrike" cap="none" dirty="0">
                <a:solidFill>
                  <a:srgbClr val="3F3F3F"/>
                </a:solidFill>
                <a:latin typeface="Aptos" panose="020B0004020202020204" pitchFamily="34" charset="0"/>
                <a:sym typeface="Arial"/>
              </a:rPr>
              <a:t> </a:t>
            </a:r>
            <a:r>
              <a:rPr lang="de-DE" sz="1800" i="0" u="none" strike="noStrike" cap="none" dirty="0" err="1">
                <a:solidFill>
                  <a:srgbClr val="3F3F3F"/>
                </a:solidFill>
                <a:latin typeface="Aptos" panose="020B0004020202020204" pitchFamily="34" charset="0"/>
                <a:sym typeface="Arial"/>
              </a:rPr>
              <a:t>curriculum</a:t>
            </a:r>
            <a:r>
              <a:rPr lang="de-DE" sz="1800" i="0" u="none" strike="noStrike" cap="none" dirty="0">
                <a:solidFill>
                  <a:srgbClr val="3F3F3F"/>
                </a:solidFill>
                <a:latin typeface="Aptos" panose="020B0004020202020204" pitchFamily="34" charset="0"/>
                <a:sym typeface="Arial"/>
              </a:rPr>
              <a:t> </a:t>
            </a:r>
            <a:endParaRPr sz="1800" i="0" u="none" strike="noStrike" cap="none" dirty="0">
              <a:solidFill>
                <a:srgbClr val="3F3F3F"/>
              </a:solidFill>
              <a:latin typeface="Aptos" panose="020B0004020202020204" pitchFamily="34" charset="0"/>
              <a:sym typeface="Arial"/>
            </a:endParaRPr>
          </a:p>
        </p:txBody>
      </p:sp>
      <p:pic>
        <p:nvPicPr>
          <p:cNvPr id="87" name="Google Shape;87;p1" descr="Ein Bild, das Text, Screenshot, Schrift, Design enthält.&#10;&#10;KI-generierte Inhalte können fehlerhaft sein."/>
          <p:cNvPicPr preferRelativeResize="0"/>
          <p:nvPr/>
        </p:nvPicPr>
        <p:blipFill rotWithShape="1">
          <a:blip r:embed="rId5">
            <a:alphaModFix/>
          </a:blip>
          <a:srcRect/>
          <a:stretch/>
        </p:blipFill>
        <p:spPr>
          <a:xfrm>
            <a:off x="1" y="5315712"/>
            <a:ext cx="3877055" cy="15422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6"/>
          <p:cNvSpPr txBox="1">
            <a:spLocks noGrp="1"/>
          </p:cNvSpPr>
          <p:nvPr>
            <p:ph type="body" idx="1"/>
          </p:nvPr>
        </p:nvSpPr>
        <p:spPr>
          <a:xfrm>
            <a:off x="3546282" y="4128133"/>
            <a:ext cx="8250022" cy="1645920"/>
          </a:xfrm>
          <a:prstGeom prst="rect">
            <a:avLst/>
          </a:prstGeom>
          <a:noFill/>
          <a:ln>
            <a:noFill/>
          </a:ln>
        </p:spPr>
        <p:txBody>
          <a:bodyPr spcFirstLastPara="1" wrap="square" lIns="0" tIns="0" rIns="0" bIns="0" anchor="t" anchorCtr="0">
            <a:noAutofit/>
          </a:bodyPr>
          <a:lstStyle/>
          <a:p>
            <a:pPr marL="228600" lvl="0" indent="0" algn="l" rtl="0">
              <a:lnSpc>
                <a:spcPct val="90000"/>
              </a:lnSpc>
              <a:spcBef>
                <a:spcPts val="1000"/>
              </a:spcBef>
              <a:spcAft>
                <a:spcPts val="0"/>
              </a:spcAft>
              <a:buClr>
                <a:schemeClr val="accent4"/>
              </a:buClr>
              <a:buSzPts val="2400"/>
            </a:pPr>
            <a:r>
              <a:rPr lang="de-DE" sz="2000" b="0" dirty="0">
                <a:solidFill>
                  <a:srgbClr val="393939"/>
                </a:solidFill>
                <a:latin typeface="Aptos" panose="020B0004020202020204" pitchFamily="34" charset="0"/>
                <a:sym typeface="Arial"/>
              </a:rPr>
              <a:t>EU </a:t>
            </a:r>
            <a:r>
              <a:rPr lang="de-DE" sz="2000" b="0" dirty="0" err="1">
                <a:solidFill>
                  <a:srgbClr val="393939"/>
                </a:solidFill>
                <a:latin typeface="Aptos" panose="020B0004020202020204" pitchFamily="34" charset="0"/>
                <a:sym typeface="Arial"/>
              </a:rPr>
              <a:t>consumption</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of</a:t>
            </a:r>
            <a:r>
              <a:rPr lang="de-DE" sz="2000" b="0" dirty="0">
                <a:solidFill>
                  <a:srgbClr val="393939"/>
                </a:solidFill>
                <a:latin typeface="Aptos" panose="020B0004020202020204" pitchFamily="34" charset="0"/>
                <a:sym typeface="Arial"/>
              </a:rPr>
              <a:t> textiles </a:t>
            </a:r>
            <a:r>
              <a:rPr lang="de-DE" sz="2000" b="0" dirty="0" err="1">
                <a:solidFill>
                  <a:srgbClr val="393939"/>
                </a:solidFill>
                <a:latin typeface="Aptos" panose="020B0004020202020204" pitchFamily="34" charset="0"/>
                <a:sym typeface="Arial"/>
              </a:rPr>
              <a:t>has</a:t>
            </a:r>
            <a:r>
              <a:rPr lang="de-DE" sz="2000" b="0" dirty="0">
                <a:solidFill>
                  <a:srgbClr val="393939"/>
                </a:solidFill>
                <a:latin typeface="Aptos" panose="020B0004020202020204" pitchFamily="34" charset="0"/>
                <a:sym typeface="Arial"/>
              </a:rPr>
              <a:t>, on </a:t>
            </a:r>
            <a:r>
              <a:rPr lang="de-DE" sz="2000" b="0" dirty="0" err="1">
                <a:solidFill>
                  <a:srgbClr val="393939"/>
                </a:solidFill>
                <a:latin typeface="Aptos" panose="020B0004020202020204" pitchFamily="34" charset="0"/>
                <a:sym typeface="Arial"/>
              </a:rPr>
              <a:t>average</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the</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fourth</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highest</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impact</a:t>
            </a:r>
            <a:r>
              <a:rPr lang="de-DE" sz="2000" b="0" dirty="0">
                <a:solidFill>
                  <a:srgbClr val="393939"/>
                </a:solidFill>
                <a:latin typeface="Aptos" panose="020B0004020202020204" pitchFamily="34" charset="0"/>
                <a:sym typeface="Arial"/>
              </a:rPr>
              <a:t> on </a:t>
            </a:r>
            <a:r>
              <a:rPr lang="de-DE" sz="2000" b="0" dirty="0" err="1">
                <a:solidFill>
                  <a:srgbClr val="393939"/>
                </a:solidFill>
                <a:latin typeface="Aptos" panose="020B0004020202020204" pitchFamily="34" charset="0"/>
                <a:sym typeface="Arial"/>
              </a:rPr>
              <a:t>the</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environment</a:t>
            </a:r>
            <a:r>
              <a:rPr lang="de-DE" sz="2000" b="0" dirty="0">
                <a:solidFill>
                  <a:srgbClr val="393939"/>
                </a:solidFill>
                <a:latin typeface="Aptos" panose="020B0004020202020204" pitchFamily="34" charset="0"/>
                <a:sym typeface="Arial"/>
              </a:rPr>
              <a:t> and </a:t>
            </a:r>
            <a:r>
              <a:rPr lang="de-DE" sz="2000" b="0" dirty="0" err="1">
                <a:solidFill>
                  <a:srgbClr val="393939"/>
                </a:solidFill>
                <a:latin typeface="Aptos" panose="020B0004020202020204" pitchFamily="34" charset="0"/>
                <a:sym typeface="Arial"/>
              </a:rPr>
              <a:t>climate</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change</a:t>
            </a:r>
            <a:r>
              <a:rPr lang="de-DE" sz="2000" b="0" dirty="0">
                <a:solidFill>
                  <a:srgbClr val="393939"/>
                </a:solidFill>
                <a:latin typeface="Aptos" panose="020B0004020202020204" pitchFamily="34" charset="0"/>
                <a:sym typeface="Arial"/>
              </a:rPr>
              <a:t>, after </a:t>
            </a:r>
            <a:r>
              <a:rPr lang="de-DE" sz="2000" b="0" dirty="0" err="1">
                <a:solidFill>
                  <a:srgbClr val="393939"/>
                </a:solidFill>
                <a:latin typeface="Aptos" panose="020B0004020202020204" pitchFamily="34" charset="0"/>
                <a:sym typeface="Arial"/>
              </a:rPr>
              <a:t>food</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housing</a:t>
            </a:r>
            <a:r>
              <a:rPr lang="de-DE" sz="2000" b="0" dirty="0">
                <a:solidFill>
                  <a:srgbClr val="393939"/>
                </a:solidFill>
                <a:latin typeface="Aptos" panose="020B0004020202020204" pitchFamily="34" charset="0"/>
                <a:sym typeface="Arial"/>
              </a:rPr>
              <a:t> and </a:t>
            </a:r>
            <a:r>
              <a:rPr lang="de-DE" sz="2000" b="0" dirty="0" err="1">
                <a:solidFill>
                  <a:srgbClr val="393939"/>
                </a:solidFill>
                <a:latin typeface="Aptos" panose="020B0004020202020204" pitchFamily="34" charset="0"/>
                <a:sym typeface="Arial"/>
              </a:rPr>
              <a:t>mobility</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It</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is</a:t>
            </a:r>
            <a:r>
              <a:rPr lang="de-DE" sz="2000" b="0" dirty="0">
                <a:solidFill>
                  <a:srgbClr val="393939"/>
                </a:solidFill>
                <a:latin typeface="Aptos" panose="020B0004020202020204" pitchFamily="34" charset="0"/>
                <a:sym typeface="Arial"/>
              </a:rPr>
              <a:t> also </a:t>
            </a:r>
            <a:r>
              <a:rPr lang="de-DE" sz="2000" b="0" dirty="0" err="1">
                <a:solidFill>
                  <a:srgbClr val="393939"/>
                </a:solidFill>
                <a:latin typeface="Aptos" panose="020B0004020202020204" pitchFamily="34" charset="0"/>
                <a:sym typeface="Arial"/>
              </a:rPr>
              <a:t>the</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third</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highest</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area</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of</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consumption</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for</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water</a:t>
            </a:r>
            <a:r>
              <a:rPr lang="de-DE" sz="2000" b="0" dirty="0">
                <a:solidFill>
                  <a:srgbClr val="393939"/>
                </a:solidFill>
                <a:latin typeface="Aptos" panose="020B0004020202020204" pitchFamily="34" charset="0"/>
                <a:sym typeface="Arial"/>
              </a:rPr>
              <a:t> and </a:t>
            </a:r>
            <a:r>
              <a:rPr lang="de-DE" sz="2000" b="0" dirty="0" err="1">
                <a:solidFill>
                  <a:srgbClr val="393939"/>
                </a:solidFill>
                <a:latin typeface="Aptos" panose="020B0004020202020204" pitchFamily="34" charset="0"/>
                <a:sym typeface="Arial"/>
              </a:rPr>
              <a:t>land</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use</a:t>
            </a:r>
            <a:r>
              <a:rPr lang="de-DE" sz="2000" b="0" dirty="0">
                <a:solidFill>
                  <a:srgbClr val="393939"/>
                </a:solidFill>
                <a:latin typeface="Aptos" panose="020B0004020202020204" pitchFamily="34" charset="0"/>
                <a:sym typeface="Arial"/>
              </a:rPr>
              <a:t>, and </a:t>
            </a:r>
            <a:r>
              <a:rPr lang="de-DE" sz="2000" b="0" dirty="0" err="1">
                <a:solidFill>
                  <a:srgbClr val="393939"/>
                </a:solidFill>
                <a:latin typeface="Aptos" panose="020B0004020202020204" pitchFamily="34" charset="0"/>
                <a:sym typeface="Arial"/>
              </a:rPr>
              <a:t>fifth</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highest</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for</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the</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use</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of</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primary</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raw</a:t>
            </a:r>
            <a:r>
              <a:rPr lang="de-DE" sz="2000" b="0" dirty="0">
                <a:solidFill>
                  <a:srgbClr val="393939"/>
                </a:solidFill>
                <a:latin typeface="Aptos" panose="020B0004020202020204" pitchFamily="34" charset="0"/>
                <a:sym typeface="Arial"/>
              </a:rPr>
              <a:t> </a:t>
            </a:r>
            <a:r>
              <a:rPr lang="de-DE" sz="2000" b="0" dirty="0" err="1">
                <a:solidFill>
                  <a:srgbClr val="393939"/>
                </a:solidFill>
                <a:latin typeface="Aptos" panose="020B0004020202020204" pitchFamily="34" charset="0"/>
                <a:sym typeface="Arial"/>
              </a:rPr>
              <a:t>materials</a:t>
            </a:r>
            <a:r>
              <a:rPr lang="de-DE" sz="2000" b="0" dirty="0">
                <a:solidFill>
                  <a:srgbClr val="393939"/>
                </a:solidFill>
                <a:latin typeface="Aptos" panose="020B0004020202020204" pitchFamily="34" charset="0"/>
                <a:sym typeface="Arial"/>
              </a:rPr>
              <a:t> and </a:t>
            </a:r>
            <a:r>
              <a:rPr lang="de-DE" sz="2000" b="0" dirty="0" err="1">
                <a:solidFill>
                  <a:srgbClr val="393939"/>
                </a:solidFill>
                <a:latin typeface="Aptos" panose="020B0004020202020204" pitchFamily="34" charset="0"/>
                <a:sym typeface="Arial"/>
              </a:rPr>
              <a:t>greenhouse</a:t>
            </a:r>
            <a:r>
              <a:rPr lang="de-DE" sz="2000" b="0" dirty="0">
                <a:solidFill>
                  <a:srgbClr val="393939"/>
                </a:solidFill>
                <a:latin typeface="Aptos" panose="020B0004020202020204" pitchFamily="34" charset="0"/>
                <a:sym typeface="Arial"/>
              </a:rPr>
              <a:t> gas </a:t>
            </a:r>
            <a:r>
              <a:rPr lang="de-DE" sz="2000" b="0" dirty="0" err="1">
                <a:solidFill>
                  <a:srgbClr val="393939"/>
                </a:solidFill>
                <a:latin typeface="Aptos" panose="020B0004020202020204" pitchFamily="34" charset="0"/>
                <a:sym typeface="Arial"/>
              </a:rPr>
              <a:t>emissions</a:t>
            </a:r>
            <a:r>
              <a:rPr lang="de-DE" sz="2000" b="0" dirty="0">
                <a:solidFill>
                  <a:srgbClr val="393939"/>
                </a:solidFill>
                <a:latin typeface="Aptos" panose="020B0004020202020204" pitchFamily="34" charset="0"/>
                <a:sym typeface="Arial"/>
              </a:rPr>
              <a:t>.</a:t>
            </a:r>
          </a:p>
        </p:txBody>
      </p:sp>
      <p:pic>
        <p:nvPicPr>
          <p:cNvPr id="207" name="Google Shape;207;p36" title="pexels-digitalbuggu-365066.jpg"/>
          <p:cNvPicPr preferRelativeResize="0"/>
          <p:nvPr/>
        </p:nvPicPr>
        <p:blipFill rotWithShape="1">
          <a:blip r:embed="rId3">
            <a:alphaModFix/>
          </a:blip>
          <a:srcRect l="11054" r="11046"/>
          <a:stretch/>
        </p:blipFill>
        <p:spPr>
          <a:xfrm>
            <a:off x="1795750" y="115575"/>
            <a:ext cx="4257075" cy="3074000"/>
          </a:xfrm>
          <a:prstGeom prst="rect">
            <a:avLst/>
          </a:prstGeom>
          <a:noFill/>
          <a:ln>
            <a:noFill/>
          </a:ln>
        </p:spPr>
      </p:pic>
      <p:sp>
        <p:nvSpPr>
          <p:cNvPr id="208" name="Google Shape;208;p36"/>
          <p:cNvSpPr txBox="1"/>
          <p:nvPr/>
        </p:nvSpPr>
        <p:spPr>
          <a:xfrm>
            <a:off x="6276256" y="1983178"/>
            <a:ext cx="4679843" cy="1844702"/>
          </a:xfrm>
          <a:prstGeom prst="rect">
            <a:avLst/>
          </a:prstGeom>
          <a:noFill/>
          <a:ln>
            <a:noFill/>
          </a:ln>
        </p:spPr>
        <p:txBody>
          <a:bodyPr spcFirstLastPara="1" wrap="square" lIns="0" tIns="0" rIns="0" bIns="0" anchor="b" anchorCtr="0">
            <a:noAutofit/>
          </a:bodyPr>
          <a:lstStyle/>
          <a:p>
            <a:pPr marL="0" marR="0" lvl="0" indent="0" algn="l" rtl="0">
              <a:lnSpc>
                <a:spcPct val="80000"/>
              </a:lnSpc>
              <a:spcBef>
                <a:spcPts val="0"/>
              </a:spcBef>
              <a:spcAft>
                <a:spcPts val="0"/>
              </a:spcAft>
              <a:buClr>
                <a:srgbClr val="3F3F3F"/>
              </a:buClr>
              <a:buSzPts val="6000"/>
              <a:buFont typeface="Play"/>
              <a:buNone/>
            </a:pPr>
            <a:r>
              <a:rPr lang="de-DE" sz="4400" b="1" i="0" u="none" strike="noStrike" cap="none" dirty="0">
                <a:solidFill>
                  <a:srgbClr val="3F3F3F"/>
                </a:solidFill>
                <a:latin typeface="Aptos Serif" panose="02020604070405020304" pitchFamily="18" charset="0"/>
                <a:cs typeface="Aptos Serif" panose="02020604070405020304" pitchFamily="18" charset="0"/>
                <a:sym typeface="Arial"/>
              </a:rPr>
              <a:t>EU </a:t>
            </a:r>
            <a:r>
              <a:rPr lang="de-DE" sz="4400" b="1" i="0" u="none" strike="noStrike" cap="none" dirty="0" err="1">
                <a:solidFill>
                  <a:srgbClr val="3F3F3F"/>
                </a:solidFill>
                <a:latin typeface="Aptos Serif" panose="02020604070405020304" pitchFamily="18" charset="0"/>
                <a:cs typeface="Aptos Serif" panose="02020604070405020304" pitchFamily="18" charset="0"/>
                <a:sym typeface="Arial"/>
              </a:rPr>
              <a:t>Strategy</a:t>
            </a:r>
            <a:r>
              <a:rPr lang="de-DE" sz="4400" b="1" i="0" u="none" strike="noStrike" cap="none" dirty="0">
                <a:solidFill>
                  <a:srgbClr val="3F3F3F"/>
                </a:solidFill>
                <a:latin typeface="Aptos Serif" panose="02020604070405020304" pitchFamily="18" charset="0"/>
                <a:cs typeface="Aptos Serif" panose="02020604070405020304" pitchFamily="18" charset="0"/>
                <a:sym typeface="Arial"/>
              </a:rPr>
              <a:t> </a:t>
            </a:r>
            <a:r>
              <a:rPr lang="de-DE" sz="4400" b="1" i="0" u="none" strike="noStrike" cap="none" dirty="0" err="1">
                <a:solidFill>
                  <a:srgbClr val="3F3F3F"/>
                </a:solidFill>
                <a:latin typeface="Aptos Serif" panose="02020604070405020304" pitchFamily="18" charset="0"/>
                <a:cs typeface="Aptos Serif" panose="02020604070405020304" pitchFamily="18" charset="0"/>
                <a:sym typeface="Arial"/>
              </a:rPr>
              <a:t>for</a:t>
            </a:r>
            <a:r>
              <a:rPr lang="de-DE" sz="4400" b="1" i="0" u="none" strike="noStrike" cap="none" dirty="0">
                <a:solidFill>
                  <a:srgbClr val="3F3F3F"/>
                </a:solidFill>
                <a:latin typeface="Aptos Serif" panose="02020604070405020304" pitchFamily="18" charset="0"/>
                <a:cs typeface="Aptos Serif" panose="02020604070405020304" pitchFamily="18" charset="0"/>
                <a:sym typeface="Arial"/>
              </a:rPr>
              <a:t> </a:t>
            </a:r>
            <a:r>
              <a:rPr lang="de-DE" sz="4400" b="1" i="0" u="none" strike="noStrike" cap="none" dirty="0" err="1">
                <a:solidFill>
                  <a:srgbClr val="3F3F3F"/>
                </a:solidFill>
                <a:latin typeface="Aptos Serif" panose="02020604070405020304" pitchFamily="18" charset="0"/>
                <a:cs typeface="Aptos Serif" panose="02020604070405020304" pitchFamily="18" charset="0"/>
                <a:sym typeface="Arial"/>
              </a:rPr>
              <a:t>Sustainable</a:t>
            </a:r>
            <a:r>
              <a:rPr lang="de-DE" sz="4400" b="1" i="0" u="none" strike="noStrike" cap="none" dirty="0">
                <a:solidFill>
                  <a:srgbClr val="3F3F3F"/>
                </a:solidFill>
                <a:latin typeface="Aptos Serif" panose="02020604070405020304" pitchFamily="18" charset="0"/>
                <a:cs typeface="Aptos Serif" panose="02020604070405020304" pitchFamily="18" charset="0"/>
                <a:sym typeface="Arial"/>
              </a:rPr>
              <a:t> and </a:t>
            </a:r>
            <a:r>
              <a:rPr lang="de-DE" sz="4400" b="1" i="0" u="none" strike="noStrike" cap="none" dirty="0" err="1">
                <a:solidFill>
                  <a:srgbClr val="3F3F3F"/>
                </a:solidFill>
                <a:latin typeface="Aptos Serif" panose="02020604070405020304" pitchFamily="18" charset="0"/>
                <a:cs typeface="Aptos Serif" panose="02020604070405020304" pitchFamily="18" charset="0"/>
                <a:sym typeface="Arial"/>
              </a:rPr>
              <a:t>Circular</a:t>
            </a:r>
            <a:r>
              <a:rPr lang="de-DE" sz="4400" b="1" i="0" u="none" strike="noStrike" cap="none" dirty="0">
                <a:solidFill>
                  <a:srgbClr val="3F3F3F"/>
                </a:solidFill>
                <a:latin typeface="Aptos Serif" panose="02020604070405020304" pitchFamily="18" charset="0"/>
                <a:cs typeface="Aptos Serif" panose="02020604070405020304" pitchFamily="18" charset="0"/>
                <a:sym typeface="Arial"/>
              </a:rPr>
              <a:t> Textiles</a:t>
            </a:r>
            <a:endParaRPr sz="4400" b="1" i="0" u="none" strike="noStrike" cap="none" dirty="0">
              <a:solidFill>
                <a:srgbClr val="3F3F3F"/>
              </a:solidFill>
              <a:latin typeface="Aptos Serif" panose="02020604070405020304" pitchFamily="18" charset="0"/>
              <a:cs typeface="Aptos Serif" panose="02020604070405020304" pitchFamily="18" charset="0"/>
              <a:sym typeface="Arial"/>
            </a:endParaRPr>
          </a:p>
        </p:txBody>
      </p:sp>
      <p:sp>
        <p:nvSpPr>
          <p:cNvPr id="209" name="Google Shape;209;p36"/>
          <p:cNvSpPr txBox="1"/>
          <p:nvPr/>
        </p:nvSpPr>
        <p:spPr>
          <a:xfrm>
            <a:off x="7056175" y="6338550"/>
            <a:ext cx="33519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600">
                <a:solidFill>
                  <a:schemeClr val="dk1"/>
                </a:solidFill>
                <a:latin typeface="Roboto"/>
                <a:ea typeface="Roboto"/>
                <a:cs typeface="Roboto"/>
                <a:sym typeface="Roboto"/>
              </a:rPr>
              <a:t>Foto di Digital Buggu: https://www.pexels.com/it-it/foto/pila-di-stoffa-365066/</a:t>
            </a:r>
            <a:endParaRPr sz="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7"/>
          <p:cNvSpPr txBox="1">
            <a:spLocks noGrp="1"/>
          </p:cNvSpPr>
          <p:nvPr>
            <p:ph type="title"/>
          </p:nvPr>
        </p:nvSpPr>
        <p:spPr>
          <a:xfrm>
            <a:off x="594360" y="1074974"/>
            <a:ext cx="6050958" cy="235402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3. EU GPP </a:t>
            </a:r>
            <a:r>
              <a:rPr lang="de-DE" dirty="0" err="1">
                <a:latin typeface="Aptos Serif" panose="02020604070405020304" pitchFamily="18" charset="0"/>
                <a:ea typeface="Arial"/>
                <a:cs typeface="Aptos Serif" panose="02020604070405020304" pitchFamily="18" charset="0"/>
                <a:sym typeface="Arial"/>
              </a:rPr>
              <a:t>Criteria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textile and </a:t>
            </a:r>
            <a:r>
              <a:rPr lang="de-DE" dirty="0" err="1">
                <a:latin typeface="Aptos Serif" panose="02020604070405020304" pitchFamily="18" charset="0"/>
                <a:ea typeface="Arial"/>
                <a:cs typeface="Aptos Serif" panose="02020604070405020304" pitchFamily="18" charset="0"/>
                <a:sym typeface="Arial"/>
              </a:rPr>
              <a:t>leather</a:t>
            </a:r>
            <a:r>
              <a:rPr lang="de-DE" dirty="0">
                <a:latin typeface="Aptos Serif" panose="02020604070405020304" pitchFamily="18" charset="0"/>
                <a:ea typeface="Arial"/>
                <a:cs typeface="Aptos Serif" panose="02020604070405020304" pitchFamily="18" charset="0"/>
                <a:sym typeface="Arial"/>
              </a:rPr>
              <a:t> </a:t>
            </a:r>
            <a:br>
              <a:rPr lang="de-DE" dirty="0">
                <a:latin typeface="Aptos Serif" panose="02020604070405020304" pitchFamily="18" charset="0"/>
                <a:ea typeface="Arial"/>
                <a:cs typeface="Aptos Serif" panose="02020604070405020304" pitchFamily="18" charset="0"/>
                <a:sym typeface="Arial"/>
              </a:rPr>
            </a:br>
            <a:endParaRPr dirty="0">
              <a:latin typeface="Aptos Serif" panose="02020604070405020304" pitchFamily="18" charset="0"/>
              <a:ea typeface="Arial"/>
              <a:cs typeface="Aptos Serif" panose="02020604070405020304" pitchFamily="18" charset="0"/>
              <a:sym typeface="Arial"/>
            </a:endParaRPr>
          </a:p>
        </p:txBody>
      </p:sp>
      <p:pic>
        <p:nvPicPr>
          <p:cNvPr id="215" name="Google Shape;215;p37" title="pexels-teona-swift-6850497.jpg"/>
          <p:cNvPicPr preferRelativeResize="0">
            <a:picLocks noGrp="1"/>
          </p:cNvPicPr>
          <p:nvPr>
            <p:ph type="pic" idx="2"/>
          </p:nvPr>
        </p:nvPicPr>
        <p:blipFill rotWithShape="1">
          <a:blip r:embed="rId3">
            <a:alphaModFix/>
          </a:blip>
          <a:srcRect t="7763" b="7763"/>
          <a:stretch/>
        </p:blipFill>
        <p:spPr>
          <a:xfrm flipH="1">
            <a:off x="6733500" y="0"/>
            <a:ext cx="5458500" cy="6858000"/>
          </a:xfrm>
          <a:prstGeom prst="flowChartDelay">
            <a:avLst/>
          </a:prstGeom>
          <a:solidFill>
            <a:srgbClr val="87C3CD"/>
          </a:solidFill>
          <a:ln>
            <a:noFill/>
          </a:ln>
        </p:spPr>
      </p:pic>
      <p:sp>
        <p:nvSpPr>
          <p:cNvPr id="216" name="Google Shape;216;p37"/>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457200" lvl="0" indent="-228600" algn="l" rtl="0">
              <a:lnSpc>
                <a:spcPct val="90000"/>
              </a:lnSpc>
              <a:spcBef>
                <a:spcPts val="1800"/>
              </a:spcBef>
              <a:spcAft>
                <a:spcPts val="0"/>
              </a:spcAft>
              <a:buClr>
                <a:srgbClr val="3F3F3F"/>
              </a:buClr>
              <a:buSzPts val="2000"/>
              <a:buFont typeface="Arial"/>
              <a:buNone/>
            </a:pPr>
            <a:r>
              <a:rPr lang="de-DE" b="1" dirty="0">
                <a:latin typeface="Aptos" panose="020B0004020202020204" pitchFamily="34" charset="0"/>
                <a:sym typeface="Arial"/>
              </a:rPr>
              <a:t>EU </a:t>
            </a:r>
            <a:r>
              <a:rPr lang="de-DE" b="1" dirty="0" err="1">
                <a:latin typeface="Aptos" panose="020B0004020202020204" pitchFamily="34" charset="0"/>
                <a:sym typeface="Arial"/>
              </a:rPr>
              <a:t>green</a:t>
            </a:r>
            <a:r>
              <a:rPr lang="de-DE" b="1" dirty="0">
                <a:latin typeface="Aptos" panose="020B0004020202020204" pitchFamily="34" charset="0"/>
                <a:sym typeface="Arial"/>
              </a:rPr>
              <a:t> </a:t>
            </a:r>
            <a:r>
              <a:rPr lang="de-DE" b="1" dirty="0" err="1">
                <a:latin typeface="Aptos" panose="020B0004020202020204" pitchFamily="34" charset="0"/>
                <a:sym typeface="Arial"/>
              </a:rPr>
              <a:t>public</a:t>
            </a:r>
            <a:r>
              <a:rPr lang="de-DE" b="1" dirty="0">
                <a:latin typeface="Aptos" panose="020B0004020202020204" pitchFamily="34" charset="0"/>
                <a:sym typeface="Arial"/>
              </a:rPr>
              <a:t> </a:t>
            </a:r>
            <a:r>
              <a:rPr lang="de-DE" b="1" dirty="0" err="1">
                <a:latin typeface="Aptos" panose="020B0004020202020204" pitchFamily="34" charset="0"/>
                <a:sym typeface="Arial"/>
              </a:rPr>
              <a:t>procurement</a:t>
            </a:r>
            <a:r>
              <a:rPr lang="de-DE" b="1" dirty="0">
                <a:latin typeface="Aptos" panose="020B0004020202020204" pitchFamily="34" charset="0"/>
                <a:sym typeface="Arial"/>
              </a:rPr>
              <a:t> (GPP) </a:t>
            </a:r>
            <a:r>
              <a:rPr lang="de-DE" dirty="0" err="1">
                <a:latin typeface="Aptos" panose="020B0004020202020204" pitchFamily="34" charset="0"/>
                <a:sym typeface="Arial"/>
              </a:rPr>
              <a:t>criteria</a:t>
            </a:r>
            <a:r>
              <a:rPr lang="de-DE" dirty="0">
                <a:latin typeface="Aptos" panose="020B0004020202020204" pitchFamily="34" charset="0"/>
                <a:sym typeface="Arial"/>
              </a:rPr>
              <a:t> </a:t>
            </a:r>
            <a:r>
              <a:rPr lang="de-DE" dirty="0" err="1">
                <a:latin typeface="Aptos" panose="020B0004020202020204" pitchFamily="34" charset="0"/>
                <a:sym typeface="Arial"/>
              </a:rPr>
              <a:t>are</a:t>
            </a:r>
            <a:r>
              <a:rPr lang="de-DE" dirty="0">
                <a:latin typeface="Aptos" panose="020B0004020202020204" pitchFamily="34" charset="0"/>
                <a:sym typeface="Arial"/>
              </a:rPr>
              <a:t> </a:t>
            </a:r>
            <a:r>
              <a:rPr lang="de-DE" dirty="0" err="1">
                <a:latin typeface="Aptos" panose="020B0004020202020204" pitchFamily="34" charset="0"/>
                <a:sym typeface="Arial"/>
              </a:rPr>
              <a:t>designed</a:t>
            </a:r>
            <a:r>
              <a:rPr lang="de-DE" dirty="0">
                <a:latin typeface="Aptos" panose="020B0004020202020204" pitchFamily="34" charset="0"/>
                <a:sym typeface="Arial"/>
              </a:rPr>
              <a:t> </a:t>
            </a:r>
            <a:r>
              <a:rPr lang="de-DE" dirty="0" err="1">
                <a:latin typeface="Aptos" panose="020B0004020202020204" pitchFamily="34" charset="0"/>
                <a:sym typeface="Arial"/>
              </a:rPr>
              <a:t>to</a:t>
            </a:r>
            <a:r>
              <a:rPr lang="de-DE" dirty="0">
                <a:latin typeface="Aptos" panose="020B0004020202020204" pitchFamily="34" charset="0"/>
                <a:sym typeface="Arial"/>
              </a:rPr>
              <a:t> </a:t>
            </a:r>
            <a:r>
              <a:rPr lang="de-DE" dirty="0" err="1">
                <a:latin typeface="Aptos" panose="020B0004020202020204" pitchFamily="34" charset="0"/>
                <a:sym typeface="Arial"/>
              </a:rPr>
              <a:t>make</a:t>
            </a:r>
            <a:r>
              <a:rPr lang="de-DE" dirty="0">
                <a:latin typeface="Aptos" panose="020B0004020202020204" pitchFamily="34" charset="0"/>
                <a:sym typeface="Arial"/>
              </a:rPr>
              <a:t> </a:t>
            </a:r>
            <a:r>
              <a:rPr lang="de-DE" dirty="0" err="1">
                <a:latin typeface="Aptos" panose="020B0004020202020204" pitchFamily="34" charset="0"/>
                <a:sym typeface="Arial"/>
              </a:rPr>
              <a:t>it</a:t>
            </a:r>
            <a:r>
              <a:rPr lang="de-DE" dirty="0">
                <a:latin typeface="Aptos" panose="020B0004020202020204" pitchFamily="34" charset="0"/>
                <a:sym typeface="Arial"/>
              </a:rPr>
              <a:t> </a:t>
            </a:r>
            <a:r>
              <a:rPr lang="de-DE" dirty="0" err="1">
                <a:latin typeface="Aptos" panose="020B0004020202020204" pitchFamily="34" charset="0"/>
                <a:sym typeface="Arial"/>
              </a:rPr>
              <a:t>easier</a:t>
            </a:r>
            <a:r>
              <a:rPr lang="de-DE" dirty="0">
                <a:latin typeface="Aptos" panose="020B0004020202020204" pitchFamily="34" charset="0"/>
                <a:sym typeface="Arial"/>
              </a:rPr>
              <a:t> </a:t>
            </a:r>
            <a:r>
              <a:rPr lang="de-DE" dirty="0" err="1">
                <a:latin typeface="Aptos" panose="020B0004020202020204" pitchFamily="34" charset="0"/>
                <a:sym typeface="Arial"/>
              </a:rPr>
              <a:t>for</a:t>
            </a:r>
            <a:r>
              <a:rPr lang="de-DE" dirty="0">
                <a:latin typeface="Aptos" panose="020B0004020202020204" pitchFamily="34" charset="0"/>
                <a:sym typeface="Arial"/>
              </a:rPr>
              <a:t> </a:t>
            </a:r>
            <a:r>
              <a:rPr lang="de-DE" dirty="0" err="1">
                <a:latin typeface="Aptos" panose="020B0004020202020204" pitchFamily="34" charset="0"/>
                <a:sym typeface="Arial"/>
              </a:rPr>
              <a:t>public</a:t>
            </a:r>
            <a:r>
              <a:rPr lang="de-DE" dirty="0">
                <a:latin typeface="Aptos" panose="020B0004020202020204" pitchFamily="34" charset="0"/>
                <a:sym typeface="Arial"/>
              </a:rPr>
              <a:t> </a:t>
            </a:r>
            <a:r>
              <a:rPr lang="de-DE" dirty="0" err="1">
                <a:latin typeface="Aptos" panose="020B0004020202020204" pitchFamily="34" charset="0"/>
                <a:sym typeface="Arial"/>
              </a:rPr>
              <a:t>authorities</a:t>
            </a:r>
            <a:r>
              <a:rPr lang="de-DE" dirty="0">
                <a:latin typeface="Aptos" panose="020B0004020202020204" pitchFamily="34" charset="0"/>
                <a:sym typeface="Arial"/>
              </a:rPr>
              <a:t> </a:t>
            </a:r>
            <a:r>
              <a:rPr lang="de-DE" dirty="0" err="1">
                <a:latin typeface="Aptos" panose="020B0004020202020204" pitchFamily="34" charset="0"/>
                <a:sym typeface="Arial"/>
              </a:rPr>
              <a:t>to</a:t>
            </a:r>
            <a:r>
              <a:rPr lang="de-DE" dirty="0">
                <a:latin typeface="Aptos" panose="020B0004020202020204" pitchFamily="34" charset="0"/>
                <a:sym typeface="Arial"/>
              </a:rPr>
              <a:t> </a:t>
            </a:r>
            <a:r>
              <a:rPr lang="de-DE" dirty="0" err="1">
                <a:latin typeface="Aptos" panose="020B0004020202020204" pitchFamily="34" charset="0"/>
                <a:sym typeface="Arial"/>
              </a:rPr>
              <a:t>purchase</a:t>
            </a:r>
            <a:r>
              <a:rPr lang="de-DE" dirty="0">
                <a:latin typeface="Aptos" panose="020B0004020202020204" pitchFamily="34" charset="0"/>
                <a:sym typeface="Arial"/>
              </a:rPr>
              <a:t> </a:t>
            </a:r>
            <a:r>
              <a:rPr lang="de-DE" dirty="0" err="1">
                <a:latin typeface="Aptos" panose="020B0004020202020204" pitchFamily="34" charset="0"/>
                <a:sym typeface="Arial"/>
              </a:rPr>
              <a:t>goods</a:t>
            </a:r>
            <a:r>
              <a:rPr lang="de-DE" dirty="0">
                <a:latin typeface="Aptos" panose="020B0004020202020204" pitchFamily="34" charset="0"/>
                <a:sym typeface="Arial"/>
              </a:rPr>
              <a:t>, </a:t>
            </a:r>
            <a:r>
              <a:rPr lang="de-DE" dirty="0" err="1">
                <a:latin typeface="Aptos" panose="020B0004020202020204" pitchFamily="34" charset="0"/>
                <a:sym typeface="Arial"/>
              </a:rPr>
              <a:t>services</a:t>
            </a:r>
            <a:r>
              <a:rPr lang="de-DE" dirty="0">
                <a:latin typeface="Aptos" panose="020B0004020202020204" pitchFamily="34" charset="0"/>
                <a:sym typeface="Arial"/>
              </a:rPr>
              <a:t> and </a:t>
            </a:r>
            <a:r>
              <a:rPr lang="de-DE" dirty="0" err="1">
                <a:latin typeface="Aptos" panose="020B0004020202020204" pitchFamily="34" charset="0"/>
                <a:sym typeface="Arial"/>
              </a:rPr>
              <a:t>works</a:t>
            </a:r>
            <a:r>
              <a:rPr lang="de-DE" dirty="0">
                <a:latin typeface="Aptos" panose="020B0004020202020204" pitchFamily="34" charset="0"/>
                <a:sym typeface="Arial"/>
              </a:rPr>
              <a:t> </a:t>
            </a:r>
            <a:r>
              <a:rPr lang="de-DE" dirty="0" err="1">
                <a:latin typeface="Aptos" panose="020B0004020202020204" pitchFamily="34" charset="0"/>
                <a:sym typeface="Arial"/>
              </a:rPr>
              <a:t>with</a:t>
            </a:r>
            <a:r>
              <a:rPr lang="de-DE" dirty="0">
                <a:latin typeface="Aptos" panose="020B0004020202020204" pitchFamily="34" charset="0"/>
                <a:sym typeface="Arial"/>
              </a:rPr>
              <a:t> </a:t>
            </a:r>
            <a:r>
              <a:rPr lang="de-DE" dirty="0" err="1">
                <a:latin typeface="Aptos" panose="020B0004020202020204" pitchFamily="34" charset="0"/>
                <a:sym typeface="Arial"/>
              </a:rPr>
              <a:t>reduced</a:t>
            </a:r>
            <a:r>
              <a:rPr lang="de-DE" dirty="0">
                <a:latin typeface="Aptos" panose="020B0004020202020204" pitchFamily="34" charset="0"/>
                <a:sym typeface="Arial"/>
              </a:rPr>
              <a:t> environmental </a:t>
            </a:r>
            <a:r>
              <a:rPr lang="de-DE" dirty="0" err="1">
                <a:latin typeface="Aptos" panose="020B0004020202020204" pitchFamily="34" charset="0"/>
                <a:sym typeface="Arial"/>
              </a:rPr>
              <a:t>impacts</a:t>
            </a:r>
            <a:r>
              <a:rPr lang="de-DE" dirty="0">
                <a:latin typeface="Aptos" panose="020B0004020202020204" pitchFamily="34" charset="0"/>
                <a:sym typeface="Arial"/>
              </a:rPr>
              <a:t>. </a:t>
            </a:r>
            <a:endParaRPr dirty="0">
              <a:latin typeface="Aptos" panose="020B0004020202020204" pitchFamily="34" charset="0"/>
            </a:endParaRPr>
          </a:p>
          <a:p>
            <a:pPr marL="457200" lvl="0" indent="-228600" algn="l" rtl="0">
              <a:lnSpc>
                <a:spcPct val="90000"/>
              </a:lnSpc>
              <a:spcBef>
                <a:spcPts val="1800"/>
              </a:spcBef>
              <a:spcAft>
                <a:spcPts val="0"/>
              </a:spcAft>
              <a:buClr>
                <a:srgbClr val="3F3F3F"/>
              </a:buClr>
              <a:buSzPts val="2000"/>
              <a:buFont typeface="Arial"/>
              <a:buNone/>
            </a:pPr>
            <a:r>
              <a:rPr lang="de-DE" dirty="0">
                <a:latin typeface="Aptos" panose="020B0004020202020204" pitchFamily="34" charset="0"/>
                <a:sym typeface="Arial"/>
              </a:rPr>
              <a:t>The </a:t>
            </a:r>
            <a:r>
              <a:rPr lang="de-DE" dirty="0" err="1">
                <a:latin typeface="Aptos" panose="020B0004020202020204" pitchFamily="34" charset="0"/>
                <a:sym typeface="Arial"/>
              </a:rPr>
              <a:t>criteria</a:t>
            </a:r>
            <a:r>
              <a:rPr lang="de-DE" dirty="0">
                <a:latin typeface="Aptos" panose="020B0004020202020204" pitchFamily="34" charset="0"/>
                <a:sym typeface="Arial"/>
              </a:rPr>
              <a:t> </a:t>
            </a:r>
            <a:r>
              <a:rPr lang="de-DE" dirty="0" err="1">
                <a:latin typeface="Aptos" panose="020B0004020202020204" pitchFamily="34" charset="0"/>
                <a:sym typeface="Arial"/>
              </a:rPr>
              <a:t>are</a:t>
            </a:r>
            <a:r>
              <a:rPr lang="de-DE" dirty="0">
                <a:latin typeface="Aptos" panose="020B0004020202020204" pitchFamily="34" charset="0"/>
                <a:sym typeface="Arial"/>
              </a:rPr>
              <a:t> </a:t>
            </a:r>
            <a:r>
              <a:rPr lang="de-DE" dirty="0" err="1">
                <a:latin typeface="Aptos" panose="020B0004020202020204" pitchFamily="34" charset="0"/>
                <a:sym typeface="Arial"/>
              </a:rPr>
              <a:t>split</a:t>
            </a:r>
            <a:r>
              <a:rPr lang="de-DE" dirty="0">
                <a:latin typeface="Aptos" panose="020B0004020202020204" pitchFamily="34" charset="0"/>
                <a:sym typeface="Arial"/>
              </a:rPr>
              <a:t> </a:t>
            </a:r>
            <a:r>
              <a:rPr lang="de-DE" dirty="0" err="1">
                <a:latin typeface="Aptos" panose="020B0004020202020204" pitchFamily="34" charset="0"/>
                <a:sym typeface="Arial"/>
              </a:rPr>
              <a:t>into</a:t>
            </a:r>
            <a:r>
              <a:rPr lang="de-DE" dirty="0">
                <a:latin typeface="Aptos" panose="020B0004020202020204" pitchFamily="34" charset="0"/>
                <a:sym typeface="Arial"/>
              </a:rPr>
              <a:t> </a:t>
            </a:r>
            <a:r>
              <a:rPr lang="de-DE" b="1" dirty="0" err="1">
                <a:latin typeface="Aptos" panose="020B0004020202020204" pitchFamily="34" charset="0"/>
                <a:sym typeface="Arial"/>
              </a:rPr>
              <a:t>selection</a:t>
            </a:r>
            <a:r>
              <a:rPr lang="de-DE" b="1" dirty="0">
                <a:latin typeface="Aptos" panose="020B0004020202020204" pitchFamily="34" charset="0"/>
                <a:sym typeface="Arial"/>
              </a:rPr>
              <a:t> </a:t>
            </a:r>
            <a:r>
              <a:rPr lang="de-DE" b="1" dirty="0" err="1">
                <a:latin typeface="Aptos" panose="020B0004020202020204" pitchFamily="34" charset="0"/>
                <a:sym typeface="Arial"/>
              </a:rPr>
              <a:t>criteria</a:t>
            </a:r>
            <a:r>
              <a:rPr lang="de-DE" b="1" dirty="0">
                <a:latin typeface="Aptos" panose="020B0004020202020204" pitchFamily="34" charset="0"/>
                <a:sym typeface="Arial"/>
              </a:rPr>
              <a:t>, </a:t>
            </a:r>
            <a:r>
              <a:rPr lang="de-DE" b="1" dirty="0" err="1">
                <a:latin typeface="Aptos" panose="020B0004020202020204" pitchFamily="34" charset="0"/>
                <a:sym typeface="Arial"/>
              </a:rPr>
              <a:t>technical</a:t>
            </a:r>
            <a:r>
              <a:rPr lang="de-DE" b="1" dirty="0">
                <a:latin typeface="Aptos" panose="020B0004020202020204" pitchFamily="34" charset="0"/>
                <a:sym typeface="Arial"/>
              </a:rPr>
              <a:t> </a:t>
            </a:r>
            <a:r>
              <a:rPr lang="de-DE" b="1" dirty="0" err="1">
                <a:latin typeface="Aptos" panose="020B0004020202020204" pitchFamily="34" charset="0"/>
                <a:sym typeface="Arial"/>
              </a:rPr>
              <a:t>specifications</a:t>
            </a:r>
            <a:r>
              <a:rPr lang="de-DE" b="1" dirty="0">
                <a:latin typeface="Aptos" panose="020B0004020202020204" pitchFamily="34" charset="0"/>
                <a:sym typeface="Arial"/>
              </a:rPr>
              <a:t>, </a:t>
            </a:r>
            <a:r>
              <a:rPr lang="de-DE" b="1" dirty="0" err="1">
                <a:latin typeface="Aptos" panose="020B0004020202020204" pitchFamily="34" charset="0"/>
                <a:sym typeface="Arial"/>
              </a:rPr>
              <a:t>award</a:t>
            </a:r>
            <a:r>
              <a:rPr lang="de-DE" b="1" dirty="0">
                <a:latin typeface="Aptos" panose="020B0004020202020204" pitchFamily="34" charset="0"/>
                <a:sym typeface="Arial"/>
              </a:rPr>
              <a:t> </a:t>
            </a:r>
            <a:r>
              <a:rPr lang="de-DE" b="1" dirty="0" err="1">
                <a:latin typeface="Aptos" panose="020B0004020202020204" pitchFamily="34" charset="0"/>
                <a:sym typeface="Arial"/>
              </a:rPr>
              <a:t>criteria</a:t>
            </a:r>
            <a:r>
              <a:rPr lang="de-DE" b="1" dirty="0">
                <a:latin typeface="Aptos" panose="020B0004020202020204" pitchFamily="34" charset="0"/>
                <a:sym typeface="Arial"/>
              </a:rPr>
              <a:t> and </a:t>
            </a:r>
            <a:r>
              <a:rPr lang="de-DE" b="1" dirty="0" err="1">
                <a:latin typeface="Aptos" panose="020B0004020202020204" pitchFamily="34" charset="0"/>
                <a:sym typeface="Arial"/>
              </a:rPr>
              <a:t>contract</a:t>
            </a:r>
            <a:r>
              <a:rPr lang="de-DE" b="1" dirty="0">
                <a:latin typeface="Aptos" panose="020B0004020202020204" pitchFamily="34" charset="0"/>
                <a:sym typeface="Arial"/>
              </a:rPr>
              <a:t> </a:t>
            </a:r>
            <a:r>
              <a:rPr lang="de-DE" b="1" dirty="0" err="1">
                <a:latin typeface="Aptos" panose="020B0004020202020204" pitchFamily="34" charset="0"/>
                <a:sym typeface="Arial"/>
              </a:rPr>
              <a:t>performance</a:t>
            </a:r>
            <a:r>
              <a:rPr lang="de-DE" b="1" dirty="0">
                <a:latin typeface="Aptos" panose="020B0004020202020204" pitchFamily="34" charset="0"/>
                <a:sym typeface="Arial"/>
              </a:rPr>
              <a:t> </a:t>
            </a:r>
            <a:r>
              <a:rPr lang="de-DE" b="1" dirty="0" err="1">
                <a:latin typeface="Aptos" panose="020B0004020202020204" pitchFamily="34" charset="0"/>
                <a:sym typeface="Arial"/>
              </a:rPr>
              <a:t>clauses</a:t>
            </a:r>
            <a:r>
              <a:rPr lang="de-DE" b="1" dirty="0">
                <a:latin typeface="Aptos" panose="020B0004020202020204" pitchFamily="34" charset="0"/>
                <a:sym typeface="Arial"/>
              </a:rPr>
              <a:t>.</a:t>
            </a:r>
            <a:endParaRPr b="1" dirty="0">
              <a:latin typeface="Aptos" panose="020B0004020202020204" pitchFamily="34" charset="0"/>
              <a:sym typeface="Arial"/>
            </a:endParaRPr>
          </a:p>
        </p:txBody>
      </p:sp>
      <p:sp>
        <p:nvSpPr>
          <p:cNvPr id="217" name="Google Shape;217;p37"/>
          <p:cNvSpPr txBox="1"/>
          <p:nvPr/>
        </p:nvSpPr>
        <p:spPr>
          <a:xfrm>
            <a:off x="4431500" y="6581100"/>
            <a:ext cx="36465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600">
                <a:solidFill>
                  <a:schemeClr val="dk1"/>
                </a:solidFill>
                <a:latin typeface="Roboto"/>
                <a:ea typeface="Roboto"/>
                <a:cs typeface="Roboto"/>
                <a:sym typeface="Roboto"/>
              </a:rPr>
              <a:t>Photo by Teona Swift: https://www.pexels.com/it-it/foto/luce-leggero-soleggiato-creativo-6850497/</a:t>
            </a:r>
            <a:endParaRPr sz="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8"/>
          <p:cNvSpPr txBox="1">
            <a:spLocks noGrp="1"/>
          </p:cNvSpPr>
          <p:nvPr>
            <p:ph type="title"/>
          </p:nvPr>
        </p:nvSpPr>
        <p:spPr>
          <a:xfrm>
            <a:off x="544256" y="591279"/>
            <a:ext cx="9778365" cy="149459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3. EU GPP </a:t>
            </a:r>
            <a:r>
              <a:rPr lang="de-DE" dirty="0" err="1">
                <a:latin typeface="Aptos Serif" panose="02020604070405020304" pitchFamily="18" charset="0"/>
                <a:ea typeface="Arial"/>
                <a:cs typeface="Aptos Serif" panose="02020604070405020304" pitchFamily="18" charset="0"/>
                <a:sym typeface="Arial"/>
              </a:rPr>
              <a:t>Criteria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textile and </a:t>
            </a:r>
            <a:r>
              <a:rPr lang="de-DE" dirty="0" err="1">
                <a:latin typeface="Aptos Serif" panose="02020604070405020304" pitchFamily="18" charset="0"/>
                <a:ea typeface="Arial"/>
                <a:cs typeface="Aptos Serif" panose="02020604070405020304" pitchFamily="18" charset="0"/>
                <a:sym typeface="Arial"/>
              </a:rPr>
              <a:t>leather</a:t>
            </a:r>
            <a:endParaRPr dirty="0">
              <a:latin typeface="Aptos Serif" panose="02020604070405020304" pitchFamily="18" charset="0"/>
              <a:ea typeface="Arial"/>
              <a:cs typeface="Aptos Serif" panose="02020604070405020304" pitchFamily="18" charset="0"/>
              <a:sym typeface="Arial"/>
            </a:endParaRPr>
          </a:p>
        </p:txBody>
      </p:sp>
      <p:sp>
        <p:nvSpPr>
          <p:cNvPr id="223" name="Google Shape;223;p38"/>
          <p:cNvSpPr txBox="1">
            <a:spLocks noGrp="1"/>
          </p:cNvSpPr>
          <p:nvPr>
            <p:ph type="body" idx="1"/>
          </p:nvPr>
        </p:nvSpPr>
        <p:spPr>
          <a:xfrm>
            <a:off x="380997" y="2281275"/>
            <a:ext cx="4931700" cy="752400"/>
          </a:xfrm>
          <a:prstGeom prst="rect">
            <a:avLst/>
          </a:prstGeom>
          <a:noFill/>
          <a:ln>
            <a:noFill/>
          </a:ln>
        </p:spPr>
        <p:txBody>
          <a:bodyPr spcFirstLastPara="1" wrap="square" lIns="0" tIns="45700" rIns="0" bIns="0" anchor="t" anchorCtr="0">
            <a:normAutofit/>
          </a:bodyPr>
          <a:lstStyle/>
          <a:p>
            <a:pPr marL="457200" lvl="0" indent="-228600" algn="l" rtl="0">
              <a:lnSpc>
                <a:spcPct val="90000"/>
              </a:lnSpc>
              <a:spcBef>
                <a:spcPts val="1800"/>
              </a:spcBef>
              <a:spcAft>
                <a:spcPts val="0"/>
              </a:spcAft>
              <a:buClr>
                <a:srgbClr val="3F3F3F"/>
              </a:buClr>
              <a:buSzPct val="100000"/>
              <a:buFont typeface="Arial"/>
              <a:buNone/>
            </a:pPr>
            <a:r>
              <a:rPr lang="de-DE" b="1" dirty="0">
                <a:solidFill>
                  <a:schemeClr val="tx1">
                    <a:lumMod val="75000"/>
                    <a:lumOff val="25000"/>
                  </a:schemeClr>
                </a:solidFill>
                <a:latin typeface="Aptos" panose="020B0004020202020204" pitchFamily="34" charset="0"/>
                <a:sym typeface="Arial"/>
              </a:rPr>
              <a:t>Supplier </a:t>
            </a:r>
            <a:r>
              <a:rPr lang="de-DE" b="1" dirty="0" err="1">
                <a:solidFill>
                  <a:schemeClr val="tx1">
                    <a:lumMod val="75000"/>
                    <a:lumOff val="25000"/>
                  </a:schemeClr>
                </a:solidFill>
                <a:latin typeface="Aptos" panose="020B0004020202020204" pitchFamily="34" charset="0"/>
                <a:sym typeface="Arial"/>
              </a:rPr>
              <a:t>Requirements</a:t>
            </a:r>
            <a:r>
              <a:rPr lang="de-DE" b="1" dirty="0">
                <a:solidFill>
                  <a:schemeClr val="tx1">
                    <a:lumMod val="75000"/>
                    <a:lumOff val="25000"/>
                  </a:schemeClr>
                </a:solidFill>
                <a:latin typeface="Aptos" panose="020B0004020202020204" pitchFamily="34" charset="0"/>
                <a:sym typeface="Arial"/>
              </a:rPr>
              <a:t> – Textile </a:t>
            </a:r>
            <a:r>
              <a:rPr lang="de-DE" b="1" dirty="0" err="1">
                <a:solidFill>
                  <a:schemeClr val="tx1">
                    <a:lumMod val="75000"/>
                    <a:lumOff val="25000"/>
                  </a:schemeClr>
                </a:solidFill>
                <a:latin typeface="Aptos" panose="020B0004020202020204" pitchFamily="34" charset="0"/>
                <a:sym typeface="Arial"/>
              </a:rPr>
              <a:t>Sector</a:t>
            </a:r>
            <a:endParaRPr dirty="0">
              <a:solidFill>
                <a:schemeClr val="tx1">
                  <a:lumMod val="75000"/>
                  <a:lumOff val="25000"/>
                </a:schemeClr>
              </a:solidFill>
              <a:latin typeface="Aptos" panose="020B0004020202020204" pitchFamily="34" charset="0"/>
            </a:endParaRPr>
          </a:p>
          <a:p>
            <a:pPr marL="457200" lvl="0" indent="-228600" algn="l" rtl="0">
              <a:lnSpc>
                <a:spcPct val="90000"/>
              </a:lnSpc>
              <a:spcBef>
                <a:spcPts val="1800"/>
              </a:spcBef>
              <a:spcAft>
                <a:spcPts val="0"/>
              </a:spcAft>
              <a:buClr>
                <a:srgbClr val="3F3F3F"/>
              </a:buClr>
              <a:buSzPct val="100000"/>
              <a:buFont typeface="Arial"/>
              <a:buNone/>
            </a:pPr>
            <a:endParaRPr b="1" dirty="0">
              <a:solidFill>
                <a:schemeClr val="tx1">
                  <a:lumMod val="75000"/>
                  <a:lumOff val="25000"/>
                </a:schemeClr>
              </a:solidFill>
              <a:latin typeface="Aptos" panose="020B0004020202020204" pitchFamily="34" charset="0"/>
              <a:sym typeface="Arial"/>
            </a:endParaRPr>
          </a:p>
        </p:txBody>
      </p:sp>
      <p:sp>
        <p:nvSpPr>
          <p:cNvPr id="224" name="Google Shape;224;p38"/>
          <p:cNvSpPr txBox="1">
            <a:spLocks noGrp="1"/>
          </p:cNvSpPr>
          <p:nvPr>
            <p:ph type="body" idx="2"/>
          </p:nvPr>
        </p:nvSpPr>
        <p:spPr>
          <a:xfrm>
            <a:off x="380997" y="3686561"/>
            <a:ext cx="4490827" cy="2230093"/>
          </a:xfrm>
          <a:prstGeom prst="rect">
            <a:avLst/>
          </a:prstGeom>
          <a:noFill/>
          <a:ln>
            <a:noFill/>
          </a:ln>
        </p:spPr>
        <p:txBody>
          <a:bodyPr spcFirstLastPara="1" wrap="square" lIns="0" tIns="45700" rIns="0" bIns="0" anchor="t" anchorCtr="0">
            <a:normAutofit/>
          </a:bodyPr>
          <a:lstStyle/>
          <a:p>
            <a:pPr marL="457200" lvl="0" indent="-228600" algn="l" rtl="0">
              <a:lnSpc>
                <a:spcPct val="90000"/>
              </a:lnSpc>
              <a:spcBef>
                <a:spcPts val="1800"/>
              </a:spcBef>
              <a:spcAft>
                <a:spcPts val="0"/>
              </a:spcAft>
              <a:buClr>
                <a:srgbClr val="3F3F3F"/>
              </a:buClr>
              <a:buSzPts val="2000"/>
              <a:buFont typeface="Arial"/>
              <a:buNone/>
            </a:pPr>
            <a:r>
              <a:rPr lang="de-DE" sz="1800" b="1" dirty="0">
                <a:solidFill>
                  <a:srgbClr val="397D88"/>
                </a:solidFill>
                <a:latin typeface="Aptos" panose="020B0004020202020204" pitchFamily="34" charset="0"/>
                <a:sym typeface="Arial"/>
              </a:rPr>
              <a:t>Textile </a:t>
            </a:r>
            <a:r>
              <a:rPr lang="de-DE" sz="1800" b="1" dirty="0" err="1">
                <a:solidFill>
                  <a:srgbClr val="397D88"/>
                </a:solidFill>
                <a:latin typeface="Aptos" panose="020B0004020202020204" pitchFamily="34" charset="0"/>
                <a:sym typeface="Arial"/>
              </a:rPr>
              <a:t>Fibre</a:t>
            </a:r>
            <a:r>
              <a:rPr lang="de-DE" sz="1800" b="1" dirty="0">
                <a:solidFill>
                  <a:srgbClr val="397D88"/>
                </a:solidFill>
                <a:latin typeface="Aptos" panose="020B0004020202020204" pitchFamily="34" charset="0"/>
                <a:sym typeface="Arial"/>
              </a:rPr>
              <a:t> </a:t>
            </a:r>
            <a:r>
              <a:rPr lang="de-DE" sz="1800" b="1" dirty="0" err="1">
                <a:solidFill>
                  <a:srgbClr val="397D88"/>
                </a:solidFill>
                <a:latin typeface="Aptos" panose="020B0004020202020204" pitchFamily="34" charset="0"/>
                <a:sym typeface="Arial"/>
              </a:rPr>
              <a:t>Traceability</a:t>
            </a:r>
            <a:endParaRPr lang="de-DE" sz="1800" b="1" dirty="0">
              <a:solidFill>
                <a:srgbClr val="397D88"/>
              </a:solidFill>
              <a:latin typeface="Aptos" panose="020B0004020202020204" pitchFamily="34" charset="0"/>
            </a:endParaRPr>
          </a:p>
          <a:p>
            <a:pPr marL="228600" lvl="0" indent="0"/>
            <a:r>
              <a:rPr lang="de-DE" sz="1800" b="1" dirty="0">
                <a:latin typeface="Aptos" panose="020B0004020202020204" pitchFamily="34" charset="0"/>
              </a:rPr>
              <a:t>Systems </a:t>
            </a:r>
            <a:r>
              <a:rPr lang="de-DE" sz="1800" b="1" dirty="0" err="1">
                <a:latin typeface="Aptos" panose="020B0004020202020204" pitchFamily="34" charset="0"/>
              </a:rPr>
              <a:t>to</a:t>
            </a:r>
            <a:r>
              <a:rPr lang="de-DE" sz="1800" b="1" dirty="0">
                <a:latin typeface="Aptos" panose="020B0004020202020204" pitchFamily="34" charset="0"/>
              </a:rPr>
              <a:t> trace </a:t>
            </a:r>
            <a:r>
              <a:rPr lang="de-DE" sz="1800" b="1" dirty="0" err="1">
                <a:latin typeface="Aptos" panose="020B0004020202020204" pitchFamily="34" charset="0"/>
              </a:rPr>
              <a:t>the</a:t>
            </a:r>
            <a:r>
              <a:rPr lang="de-DE" sz="1800" b="1" dirty="0">
                <a:latin typeface="Aptos" panose="020B0004020202020204" pitchFamily="34" charset="0"/>
              </a:rPr>
              <a:t> </a:t>
            </a:r>
            <a:r>
              <a:rPr lang="de-DE" sz="1800" b="1" dirty="0" err="1">
                <a:latin typeface="Aptos" panose="020B0004020202020204" pitchFamily="34" charset="0"/>
              </a:rPr>
              <a:t>origin</a:t>
            </a:r>
            <a:r>
              <a:rPr lang="de-DE" sz="1800" dirty="0">
                <a:latin typeface="Aptos" panose="020B0004020202020204" pitchFamily="34" charset="0"/>
              </a:rPr>
              <a:t>, </a:t>
            </a:r>
            <a:r>
              <a:rPr lang="de-DE" sz="1800" dirty="0" err="1">
                <a:latin typeface="Aptos" panose="020B0004020202020204" pitchFamily="34" charset="0"/>
              </a:rPr>
              <a:t>content</a:t>
            </a:r>
            <a:r>
              <a:rPr lang="de-DE" sz="1800" dirty="0">
                <a:latin typeface="Aptos" panose="020B0004020202020204" pitchFamily="34" charset="0"/>
              </a:rPr>
              <a:t>, and </a:t>
            </a:r>
            <a:r>
              <a:rPr lang="de-DE" sz="1800" dirty="0" err="1">
                <a:latin typeface="Aptos" panose="020B0004020202020204" pitchFamily="34" charset="0"/>
              </a:rPr>
              <a:t>production</a:t>
            </a:r>
            <a:r>
              <a:rPr lang="de-DE" sz="1800" dirty="0">
                <a:latin typeface="Aptos" panose="020B0004020202020204" pitchFamily="34" charset="0"/>
              </a:rPr>
              <a:t> </a:t>
            </a:r>
            <a:r>
              <a:rPr lang="de-DE" sz="1800" dirty="0" err="1">
                <a:latin typeface="Aptos" panose="020B0004020202020204" pitchFamily="34" charset="0"/>
              </a:rPr>
              <a:t>processes</a:t>
            </a:r>
            <a:r>
              <a:rPr lang="de-DE" sz="1800" dirty="0">
                <a:latin typeface="Aptos" panose="020B0004020202020204" pitchFamily="34" charset="0"/>
              </a:rPr>
              <a:t> </a:t>
            </a:r>
            <a:r>
              <a:rPr lang="de-DE" sz="1800" dirty="0" err="1">
                <a:latin typeface="Aptos" panose="020B0004020202020204" pitchFamily="34" charset="0"/>
              </a:rPr>
              <a:t>of</a:t>
            </a:r>
            <a:r>
              <a:rPr lang="de-DE" sz="1800" dirty="0">
                <a:latin typeface="Aptos" panose="020B0004020202020204" pitchFamily="34" charset="0"/>
              </a:rPr>
              <a:t> </a:t>
            </a:r>
            <a:r>
              <a:rPr lang="de-DE" sz="1800" dirty="0" err="1">
                <a:latin typeface="Aptos" panose="020B0004020202020204" pitchFamily="34" charset="0"/>
              </a:rPr>
              <a:t>natural</a:t>
            </a:r>
            <a:r>
              <a:rPr lang="de-DE" sz="1800" dirty="0">
                <a:latin typeface="Aptos" panose="020B0004020202020204" pitchFamily="34" charset="0"/>
              </a:rPr>
              <a:t> and man-made </a:t>
            </a:r>
            <a:r>
              <a:rPr lang="de-DE" sz="1800" dirty="0" err="1">
                <a:latin typeface="Aptos" panose="020B0004020202020204" pitchFamily="34" charset="0"/>
              </a:rPr>
              <a:t>fibres</a:t>
            </a:r>
            <a:r>
              <a:rPr lang="de-DE" sz="1800" dirty="0">
                <a:latin typeface="Aptos" panose="020B0004020202020204" pitchFamily="34" charset="0"/>
              </a:rPr>
              <a:t>, </a:t>
            </a:r>
            <a:r>
              <a:rPr lang="de-DE" sz="1800" dirty="0" err="1">
                <a:latin typeface="Aptos" panose="020B0004020202020204" pitchFamily="34" charset="0"/>
              </a:rPr>
              <a:t>supported</a:t>
            </a:r>
            <a:r>
              <a:rPr lang="de-DE" sz="1800" dirty="0">
                <a:latin typeface="Aptos" panose="020B0004020202020204" pitchFamily="34" charset="0"/>
              </a:rPr>
              <a:t> </a:t>
            </a:r>
            <a:r>
              <a:rPr lang="de-DE" sz="1800" dirty="0" err="1">
                <a:latin typeface="Aptos" panose="020B0004020202020204" pitchFamily="34" charset="0"/>
              </a:rPr>
              <a:t>by</a:t>
            </a:r>
            <a:r>
              <a:rPr lang="de-DE" sz="1800" dirty="0">
                <a:latin typeface="Aptos" panose="020B0004020202020204" pitchFamily="34" charset="0"/>
              </a:rPr>
              <a:t> </a:t>
            </a:r>
            <a:r>
              <a:rPr lang="de-DE" sz="1800" dirty="0" err="1">
                <a:latin typeface="Aptos" panose="020B0004020202020204" pitchFamily="34" charset="0"/>
              </a:rPr>
              <a:t>transaction</a:t>
            </a:r>
            <a:r>
              <a:rPr lang="de-DE" sz="1800" dirty="0">
                <a:latin typeface="Aptos" panose="020B0004020202020204" pitchFamily="34" charset="0"/>
              </a:rPr>
              <a:t> </a:t>
            </a:r>
            <a:r>
              <a:rPr lang="de-DE" sz="1800" dirty="0" err="1">
                <a:latin typeface="Aptos" panose="020B0004020202020204" pitchFamily="34" charset="0"/>
              </a:rPr>
              <a:t>records</a:t>
            </a:r>
            <a:r>
              <a:rPr lang="de-DE" sz="1800" dirty="0">
                <a:latin typeface="Aptos" panose="020B0004020202020204" pitchFamily="34" charset="0"/>
              </a:rPr>
              <a:t> and </a:t>
            </a:r>
            <a:r>
              <a:rPr lang="de-DE" sz="1800" dirty="0" err="1">
                <a:latin typeface="Aptos" panose="020B0004020202020204" pitchFamily="34" charset="0"/>
              </a:rPr>
              <a:t>third</a:t>
            </a:r>
            <a:r>
              <a:rPr lang="de-DE" sz="1800" dirty="0">
                <a:latin typeface="Aptos" panose="020B0004020202020204" pitchFamily="34" charset="0"/>
              </a:rPr>
              <a:t>-party </a:t>
            </a:r>
            <a:r>
              <a:rPr lang="de-DE" sz="1800" dirty="0" err="1">
                <a:latin typeface="Aptos" panose="020B0004020202020204" pitchFamily="34" charset="0"/>
              </a:rPr>
              <a:t>certifications</a:t>
            </a:r>
            <a:r>
              <a:rPr lang="de-DE" sz="1800" dirty="0">
                <a:latin typeface="Aptos" panose="020B0004020202020204" pitchFamily="34" charset="0"/>
              </a:rPr>
              <a:t>.</a:t>
            </a:r>
            <a:endParaRPr sz="1800" dirty="0">
              <a:latin typeface="Aptos" panose="020B0004020202020204" pitchFamily="34" charset="0"/>
            </a:endParaRPr>
          </a:p>
        </p:txBody>
      </p:sp>
      <p:sp>
        <p:nvSpPr>
          <p:cNvPr id="225" name="Google Shape;225;p38"/>
          <p:cNvSpPr txBox="1"/>
          <p:nvPr/>
        </p:nvSpPr>
        <p:spPr>
          <a:xfrm>
            <a:off x="5904679" y="3674369"/>
            <a:ext cx="4980248" cy="2763007"/>
          </a:xfrm>
          <a:prstGeom prst="rect">
            <a:avLst/>
          </a:prstGeom>
          <a:noFill/>
          <a:ln>
            <a:noFill/>
          </a:ln>
        </p:spPr>
        <p:txBody>
          <a:bodyPr spcFirstLastPara="1" wrap="square" lIns="0" tIns="45700" rIns="0" bIns="0" anchor="t" anchorCtr="0">
            <a:normAutofit/>
          </a:bodyPr>
          <a:lstStyle/>
          <a:p>
            <a:pPr marL="457200" marR="0" lvl="0" indent="-228600" algn="l" rtl="0">
              <a:lnSpc>
                <a:spcPct val="90000"/>
              </a:lnSpc>
              <a:spcBef>
                <a:spcPts val="1800"/>
              </a:spcBef>
              <a:spcAft>
                <a:spcPts val="0"/>
              </a:spcAft>
              <a:buClr>
                <a:srgbClr val="3F3F3F"/>
              </a:buClr>
              <a:buSzPts val="2000"/>
              <a:buFont typeface="Arial"/>
              <a:buNone/>
            </a:pPr>
            <a:r>
              <a:rPr lang="de-DE" sz="1800" b="1" i="0" u="none" strike="noStrike" cap="none" dirty="0">
                <a:solidFill>
                  <a:srgbClr val="397D88"/>
                </a:solidFill>
                <a:latin typeface="Aptos" panose="020B0004020202020204" pitchFamily="34" charset="0"/>
                <a:sym typeface="Arial"/>
              </a:rPr>
              <a:t>Chemical Management</a:t>
            </a:r>
            <a:endParaRPr lang="de-DE" sz="1800" dirty="0">
              <a:solidFill>
                <a:srgbClr val="3F3F3F"/>
              </a:solidFill>
              <a:latin typeface="Aptos" panose="020B0004020202020204" pitchFamily="34" charset="0"/>
            </a:endParaRPr>
          </a:p>
          <a:p>
            <a:pPr marL="228600" lvl="0">
              <a:lnSpc>
                <a:spcPct val="90000"/>
              </a:lnSpc>
              <a:spcBef>
                <a:spcPts val="1800"/>
              </a:spcBef>
              <a:buClr>
                <a:srgbClr val="3F3F3F"/>
              </a:buClr>
              <a:buSzPts val="2000"/>
            </a:pPr>
            <a:r>
              <a:rPr lang="de-DE" sz="1800" dirty="0">
                <a:solidFill>
                  <a:srgbClr val="3F3F3F"/>
                </a:solidFill>
                <a:latin typeface="Aptos" panose="020B0004020202020204" pitchFamily="34" charset="0"/>
              </a:rPr>
              <a:t>Implementation </a:t>
            </a:r>
            <a:r>
              <a:rPr lang="de-DE" sz="1800" dirty="0" err="1">
                <a:solidFill>
                  <a:srgbClr val="3F3F3F"/>
                </a:solidFill>
                <a:latin typeface="Aptos" panose="020B0004020202020204" pitchFamily="34" charset="0"/>
              </a:rPr>
              <a:t>of</a:t>
            </a:r>
            <a:r>
              <a:rPr lang="de-DE" sz="1800" dirty="0">
                <a:solidFill>
                  <a:srgbClr val="3F3F3F"/>
                </a:solidFill>
                <a:latin typeface="Aptos" panose="020B0004020202020204" pitchFamily="34" charset="0"/>
              </a:rPr>
              <a:t> a </a:t>
            </a:r>
            <a:r>
              <a:rPr lang="de-DE" sz="1800" b="1" dirty="0" err="1">
                <a:solidFill>
                  <a:srgbClr val="3F3F3F"/>
                </a:solidFill>
                <a:latin typeface="Aptos" panose="020B0004020202020204" pitchFamily="34" charset="0"/>
              </a:rPr>
              <a:t>Restricted</a:t>
            </a:r>
            <a:r>
              <a:rPr lang="de-DE" sz="1800" b="1" dirty="0">
                <a:solidFill>
                  <a:srgbClr val="3F3F3F"/>
                </a:solidFill>
                <a:latin typeface="Aptos" panose="020B0004020202020204" pitchFamily="34" charset="0"/>
              </a:rPr>
              <a:t> </a:t>
            </a:r>
            <a:r>
              <a:rPr lang="de-DE" sz="1800" b="1" dirty="0" err="1">
                <a:solidFill>
                  <a:srgbClr val="3F3F3F"/>
                </a:solidFill>
                <a:latin typeface="Aptos" panose="020B0004020202020204" pitchFamily="34" charset="0"/>
              </a:rPr>
              <a:t>Substances</a:t>
            </a:r>
            <a:r>
              <a:rPr lang="de-DE" sz="1800" b="1" dirty="0">
                <a:solidFill>
                  <a:srgbClr val="3F3F3F"/>
                </a:solidFill>
                <a:latin typeface="Aptos" panose="020B0004020202020204" pitchFamily="34" charset="0"/>
              </a:rPr>
              <a:t> List (RSL)</a:t>
            </a:r>
            <a:r>
              <a:rPr lang="de-DE" sz="1800" dirty="0">
                <a:solidFill>
                  <a:srgbClr val="3F3F3F"/>
                </a:solidFill>
                <a:latin typeface="Aptos" panose="020B0004020202020204" pitchFamily="34" charset="0"/>
              </a:rPr>
              <a:t>, </a:t>
            </a:r>
            <a:r>
              <a:rPr lang="de-DE" sz="1800" dirty="0" err="1">
                <a:solidFill>
                  <a:srgbClr val="3F3F3F"/>
                </a:solidFill>
                <a:latin typeface="Aptos" panose="020B0004020202020204" pitchFamily="34" charset="0"/>
              </a:rPr>
              <a:t>communication</a:t>
            </a:r>
            <a:r>
              <a:rPr lang="de-DE" sz="1800" dirty="0">
                <a:solidFill>
                  <a:srgbClr val="3F3F3F"/>
                </a:solidFill>
                <a:latin typeface="Aptos" panose="020B0004020202020204" pitchFamily="34" charset="0"/>
              </a:rPr>
              <a:t> </a:t>
            </a:r>
            <a:r>
              <a:rPr lang="de-DE" sz="1800" dirty="0" err="1">
                <a:solidFill>
                  <a:srgbClr val="3F3F3F"/>
                </a:solidFill>
                <a:latin typeface="Aptos" panose="020B0004020202020204" pitchFamily="34" charset="0"/>
              </a:rPr>
              <a:t>to</a:t>
            </a:r>
            <a:r>
              <a:rPr lang="de-DE" sz="1800" dirty="0">
                <a:solidFill>
                  <a:srgbClr val="3F3F3F"/>
                </a:solidFill>
                <a:latin typeface="Aptos" panose="020B0004020202020204" pitchFamily="34" charset="0"/>
              </a:rPr>
              <a:t> </a:t>
            </a:r>
            <a:r>
              <a:rPr lang="de-DE" sz="1800" dirty="0" err="1">
                <a:solidFill>
                  <a:srgbClr val="3F3F3F"/>
                </a:solidFill>
                <a:latin typeface="Aptos" panose="020B0004020202020204" pitchFamily="34" charset="0"/>
              </a:rPr>
              <a:t>production</a:t>
            </a:r>
            <a:r>
              <a:rPr lang="de-DE" sz="1800" dirty="0">
                <a:solidFill>
                  <a:srgbClr val="3F3F3F"/>
                </a:solidFill>
                <a:latin typeface="Aptos" panose="020B0004020202020204" pitchFamily="34" charset="0"/>
              </a:rPr>
              <a:t> </a:t>
            </a:r>
            <a:r>
              <a:rPr lang="de-DE" sz="1800" dirty="0" err="1">
                <a:solidFill>
                  <a:srgbClr val="3F3F3F"/>
                </a:solidFill>
                <a:latin typeface="Aptos" panose="020B0004020202020204" pitchFamily="34" charset="0"/>
              </a:rPr>
              <a:t>sites</a:t>
            </a:r>
            <a:r>
              <a:rPr lang="de-DE" sz="1800" dirty="0">
                <a:solidFill>
                  <a:srgbClr val="3F3F3F"/>
                </a:solidFill>
                <a:latin typeface="Aptos" panose="020B0004020202020204" pitchFamily="34" charset="0"/>
              </a:rPr>
              <a:t>, </a:t>
            </a:r>
            <a:r>
              <a:rPr lang="de-DE" sz="1800" dirty="0" err="1">
                <a:solidFill>
                  <a:srgbClr val="3F3F3F"/>
                </a:solidFill>
                <a:latin typeface="Aptos" panose="020B0004020202020204" pitchFamily="34" charset="0"/>
              </a:rPr>
              <a:t>compliance</a:t>
            </a:r>
            <a:r>
              <a:rPr lang="de-DE" sz="1800" dirty="0">
                <a:solidFill>
                  <a:srgbClr val="3F3F3F"/>
                </a:solidFill>
                <a:latin typeface="Aptos" panose="020B0004020202020204" pitchFamily="34" charset="0"/>
              </a:rPr>
              <a:t> </a:t>
            </a:r>
            <a:r>
              <a:rPr lang="de-DE" sz="1800" dirty="0" err="1">
                <a:solidFill>
                  <a:srgbClr val="3F3F3F"/>
                </a:solidFill>
                <a:latin typeface="Aptos" panose="020B0004020202020204" pitchFamily="34" charset="0"/>
              </a:rPr>
              <a:t>monitoring</a:t>
            </a:r>
            <a:r>
              <a:rPr lang="de-DE" sz="1800" dirty="0">
                <a:solidFill>
                  <a:srgbClr val="3F3F3F"/>
                </a:solidFill>
                <a:latin typeface="Aptos" panose="020B0004020202020204" pitchFamily="34" charset="0"/>
              </a:rPr>
              <a:t> (</a:t>
            </a:r>
            <a:r>
              <a:rPr lang="de-DE" sz="1800" dirty="0" err="1">
                <a:solidFill>
                  <a:srgbClr val="3F3F3F"/>
                </a:solidFill>
                <a:latin typeface="Aptos" panose="020B0004020202020204" pitchFamily="34" charset="0"/>
              </a:rPr>
              <a:t>products</a:t>
            </a:r>
            <a:r>
              <a:rPr lang="de-DE" sz="1800" dirty="0">
                <a:solidFill>
                  <a:srgbClr val="3F3F3F"/>
                </a:solidFill>
                <a:latin typeface="Aptos" panose="020B0004020202020204" pitchFamily="34" charset="0"/>
              </a:rPr>
              <a:t> and </a:t>
            </a:r>
            <a:r>
              <a:rPr lang="de-DE" sz="1800" dirty="0" err="1">
                <a:solidFill>
                  <a:srgbClr val="3F3F3F"/>
                </a:solidFill>
                <a:latin typeface="Aptos" panose="020B0004020202020204" pitchFamily="34" charset="0"/>
              </a:rPr>
              <a:t>sites</a:t>
            </a:r>
            <a:r>
              <a:rPr lang="de-DE" sz="1800" dirty="0">
                <a:solidFill>
                  <a:srgbClr val="3F3F3F"/>
                </a:solidFill>
                <a:latin typeface="Aptos" panose="020B0004020202020204" pitchFamily="34" charset="0"/>
              </a:rPr>
              <a:t>), and </a:t>
            </a:r>
            <a:r>
              <a:rPr lang="de-DE" sz="1800" dirty="0" err="1">
                <a:solidFill>
                  <a:srgbClr val="3F3F3F"/>
                </a:solidFill>
                <a:latin typeface="Aptos" panose="020B0004020202020204" pitchFamily="34" charset="0"/>
              </a:rPr>
              <a:t>testing</a:t>
            </a:r>
            <a:r>
              <a:rPr lang="de-DE" sz="1800" dirty="0">
                <a:solidFill>
                  <a:srgbClr val="3F3F3F"/>
                </a:solidFill>
                <a:latin typeface="Aptos" panose="020B0004020202020204" pitchFamily="34" charset="0"/>
              </a:rPr>
              <a:t> </a:t>
            </a:r>
            <a:r>
              <a:rPr lang="de-DE" sz="1800" dirty="0" err="1">
                <a:solidFill>
                  <a:srgbClr val="3F3F3F"/>
                </a:solidFill>
                <a:latin typeface="Aptos" panose="020B0004020202020204" pitchFamily="34" charset="0"/>
              </a:rPr>
              <a:t>by</a:t>
            </a:r>
            <a:r>
              <a:rPr lang="de-DE" sz="1800" dirty="0">
                <a:solidFill>
                  <a:srgbClr val="3F3F3F"/>
                </a:solidFill>
                <a:latin typeface="Aptos" panose="020B0004020202020204" pitchFamily="34" charset="0"/>
              </a:rPr>
              <a:t> </a:t>
            </a:r>
            <a:r>
              <a:rPr lang="de-DE" sz="1800" b="1" dirty="0" err="1">
                <a:solidFill>
                  <a:srgbClr val="3F3F3F"/>
                </a:solidFill>
                <a:latin typeface="Aptos" panose="020B0004020202020204" pitchFamily="34" charset="0"/>
              </a:rPr>
              <a:t>accredited</a:t>
            </a:r>
            <a:r>
              <a:rPr lang="de-DE" sz="1800" b="1" dirty="0">
                <a:solidFill>
                  <a:srgbClr val="3F3F3F"/>
                </a:solidFill>
                <a:latin typeface="Aptos" panose="020B0004020202020204" pitchFamily="34" charset="0"/>
              </a:rPr>
              <a:t> </a:t>
            </a:r>
            <a:r>
              <a:rPr lang="de-DE" sz="1800" b="1" dirty="0" err="1">
                <a:solidFill>
                  <a:srgbClr val="3F3F3F"/>
                </a:solidFill>
                <a:latin typeface="Aptos" panose="020B0004020202020204" pitchFamily="34" charset="0"/>
              </a:rPr>
              <a:t>bodies</a:t>
            </a:r>
            <a:r>
              <a:rPr lang="de-DE" sz="1800" b="1" dirty="0">
                <a:solidFill>
                  <a:srgbClr val="3F3F3F"/>
                </a:solidFill>
                <a:latin typeface="Aptos" panose="020B0004020202020204" pitchFamily="34" charset="0"/>
              </a:rPr>
              <a:t> (e.g. ISO 17025, ISO 17065, ISO 19011).</a:t>
            </a:r>
            <a:endParaRPr sz="1800" dirty="0">
              <a:latin typeface="Aptos" panose="020B0004020202020204" pitchFamily="34" charset="0"/>
            </a:endParaRPr>
          </a:p>
        </p:txBody>
      </p:sp>
      <p:sp>
        <p:nvSpPr>
          <p:cNvPr id="226" name="Google Shape;226;p38"/>
          <p:cNvSpPr txBox="1"/>
          <p:nvPr/>
        </p:nvSpPr>
        <p:spPr>
          <a:xfrm>
            <a:off x="528802" y="3033675"/>
            <a:ext cx="832302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800" i="0" u="none" strike="noStrike" cap="none" dirty="0" err="1">
                <a:solidFill>
                  <a:schemeClr val="tx1">
                    <a:lumMod val="75000"/>
                    <a:lumOff val="25000"/>
                  </a:schemeClr>
                </a:solidFill>
                <a:latin typeface="Aptos" panose="020B0004020202020204" pitchFamily="34" charset="0"/>
                <a:sym typeface="Arial"/>
              </a:rPr>
              <a:t>Tenderers</a:t>
            </a:r>
            <a:r>
              <a:rPr lang="de-DE" sz="1800" i="0" u="none" strike="noStrike" cap="none" dirty="0">
                <a:solidFill>
                  <a:schemeClr val="tx1">
                    <a:lumMod val="75000"/>
                    <a:lumOff val="25000"/>
                  </a:schemeClr>
                </a:solidFill>
                <a:latin typeface="Aptos" panose="020B0004020202020204" pitchFamily="34" charset="0"/>
                <a:sym typeface="Arial"/>
              </a:rPr>
              <a:t> </a:t>
            </a:r>
            <a:r>
              <a:rPr lang="de-DE" sz="1800" i="0" u="none" strike="noStrike" cap="none" dirty="0" err="1">
                <a:solidFill>
                  <a:schemeClr val="tx1">
                    <a:lumMod val="75000"/>
                    <a:lumOff val="25000"/>
                  </a:schemeClr>
                </a:solidFill>
                <a:latin typeface="Aptos" panose="020B0004020202020204" pitchFamily="34" charset="0"/>
                <a:sym typeface="Arial"/>
              </a:rPr>
              <a:t>must</a:t>
            </a:r>
            <a:r>
              <a:rPr lang="de-DE" sz="1800" i="0" u="none" strike="noStrike" cap="none" dirty="0">
                <a:solidFill>
                  <a:schemeClr val="tx1">
                    <a:lumMod val="75000"/>
                    <a:lumOff val="25000"/>
                  </a:schemeClr>
                </a:solidFill>
                <a:latin typeface="Aptos" panose="020B0004020202020204" pitchFamily="34" charset="0"/>
                <a:sym typeface="Arial"/>
              </a:rPr>
              <a:t> </a:t>
            </a:r>
            <a:r>
              <a:rPr lang="de-DE" sz="1800" i="0" u="none" strike="noStrike" cap="none" dirty="0" err="1">
                <a:solidFill>
                  <a:schemeClr val="tx1">
                    <a:lumMod val="75000"/>
                    <a:lumOff val="25000"/>
                  </a:schemeClr>
                </a:solidFill>
                <a:latin typeface="Aptos" panose="020B0004020202020204" pitchFamily="34" charset="0"/>
                <a:sym typeface="Arial"/>
              </a:rPr>
              <a:t>demonstrate</a:t>
            </a:r>
            <a:r>
              <a:rPr lang="de-DE" sz="1800" i="0" u="none" strike="noStrike" cap="none" dirty="0">
                <a:solidFill>
                  <a:schemeClr val="tx1">
                    <a:lumMod val="75000"/>
                    <a:lumOff val="25000"/>
                  </a:schemeClr>
                </a:solidFill>
                <a:latin typeface="Aptos" panose="020B0004020202020204" pitchFamily="34" charset="0"/>
                <a:sym typeface="Arial"/>
              </a:rPr>
              <a:t> </a:t>
            </a:r>
            <a:r>
              <a:rPr lang="de-DE" sz="1800" i="0" u="none" strike="noStrike" cap="none" dirty="0" err="1">
                <a:solidFill>
                  <a:schemeClr val="tx1">
                    <a:lumMod val="75000"/>
                    <a:lumOff val="25000"/>
                  </a:schemeClr>
                </a:solidFill>
                <a:latin typeface="Aptos" panose="020B0004020202020204" pitchFamily="34" charset="0"/>
                <a:sym typeface="Arial"/>
              </a:rPr>
              <a:t>resources</a:t>
            </a:r>
            <a:r>
              <a:rPr lang="de-DE" sz="1800" i="0" u="none" strike="noStrike" cap="none" dirty="0">
                <a:solidFill>
                  <a:schemeClr val="tx1">
                    <a:lumMod val="75000"/>
                    <a:lumOff val="25000"/>
                  </a:schemeClr>
                </a:solidFill>
                <a:latin typeface="Aptos" panose="020B0004020202020204" pitchFamily="34" charset="0"/>
                <a:sym typeface="Arial"/>
              </a:rPr>
              <a:t>, </a:t>
            </a:r>
            <a:r>
              <a:rPr lang="de-DE" sz="1800" i="0" u="none" strike="noStrike" cap="none" dirty="0" err="1">
                <a:solidFill>
                  <a:schemeClr val="tx1">
                    <a:lumMod val="75000"/>
                    <a:lumOff val="25000"/>
                  </a:schemeClr>
                </a:solidFill>
                <a:latin typeface="Aptos" panose="020B0004020202020204" pitchFamily="34" charset="0"/>
                <a:sym typeface="Arial"/>
              </a:rPr>
              <a:t>expertise</a:t>
            </a:r>
            <a:r>
              <a:rPr lang="de-DE" sz="1800" i="0" u="none" strike="noStrike" cap="none" dirty="0">
                <a:solidFill>
                  <a:schemeClr val="tx1">
                    <a:lumMod val="75000"/>
                    <a:lumOff val="25000"/>
                  </a:schemeClr>
                </a:solidFill>
                <a:latin typeface="Aptos" panose="020B0004020202020204" pitchFamily="34" charset="0"/>
                <a:sym typeface="Arial"/>
              </a:rPr>
              <a:t>, and </a:t>
            </a:r>
            <a:r>
              <a:rPr lang="de-DE" sz="1800" i="0" u="none" strike="noStrike" cap="none" dirty="0" err="1">
                <a:solidFill>
                  <a:schemeClr val="tx1">
                    <a:lumMod val="75000"/>
                    <a:lumOff val="25000"/>
                  </a:schemeClr>
                </a:solidFill>
                <a:latin typeface="Aptos" panose="020B0004020202020204" pitchFamily="34" charset="0"/>
                <a:sym typeface="Arial"/>
              </a:rPr>
              <a:t>documented</a:t>
            </a:r>
            <a:r>
              <a:rPr lang="de-DE" sz="1800" i="0" u="none" strike="noStrike" cap="none" dirty="0">
                <a:solidFill>
                  <a:schemeClr val="tx1">
                    <a:lumMod val="75000"/>
                    <a:lumOff val="25000"/>
                  </a:schemeClr>
                </a:solidFill>
                <a:latin typeface="Aptos" panose="020B0004020202020204" pitchFamily="34" charset="0"/>
                <a:sym typeface="Arial"/>
              </a:rPr>
              <a:t> </a:t>
            </a:r>
            <a:r>
              <a:rPr lang="de-DE" sz="1800" i="0" u="none" strike="noStrike" cap="none" dirty="0" err="1">
                <a:solidFill>
                  <a:schemeClr val="tx1">
                    <a:lumMod val="75000"/>
                    <a:lumOff val="25000"/>
                  </a:schemeClr>
                </a:solidFill>
                <a:latin typeface="Aptos" panose="020B0004020202020204" pitchFamily="34" charset="0"/>
                <a:sym typeface="Arial"/>
              </a:rPr>
              <a:t>systems</a:t>
            </a:r>
            <a:r>
              <a:rPr lang="de-DE" sz="1800" i="0" u="none" strike="noStrike" cap="none" dirty="0">
                <a:solidFill>
                  <a:schemeClr val="tx1">
                    <a:lumMod val="75000"/>
                    <a:lumOff val="25000"/>
                  </a:schemeClr>
                </a:solidFill>
                <a:latin typeface="Aptos" panose="020B0004020202020204" pitchFamily="34" charset="0"/>
                <a:sym typeface="Arial"/>
              </a:rPr>
              <a:t> </a:t>
            </a:r>
            <a:r>
              <a:rPr lang="de-DE" sz="1800" i="0" u="none" strike="noStrike" cap="none" dirty="0" err="1">
                <a:solidFill>
                  <a:schemeClr val="tx1">
                    <a:lumMod val="75000"/>
                    <a:lumOff val="25000"/>
                  </a:schemeClr>
                </a:solidFill>
                <a:latin typeface="Aptos" panose="020B0004020202020204" pitchFamily="34" charset="0"/>
                <a:sym typeface="Arial"/>
              </a:rPr>
              <a:t>for</a:t>
            </a:r>
            <a:r>
              <a:rPr lang="de-DE" sz="1800" i="0" u="none" strike="noStrike" cap="none" dirty="0">
                <a:solidFill>
                  <a:schemeClr val="tx1">
                    <a:lumMod val="75000"/>
                    <a:lumOff val="25000"/>
                  </a:schemeClr>
                </a:solidFill>
                <a:latin typeface="Aptos" panose="020B0004020202020204" pitchFamily="34" charset="0"/>
                <a:sym typeface="Arial"/>
              </a:rPr>
              <a:t>:</a:t>
            </a:r>
            <a:endParaRPr sz="1800" i="0" u="none" strike="noStrike" cap="none" dirty="0">
              <a:solidFill>
                <a:schemeClr val="tx1">
                  <a:lumMod val="75000"/>
                  <a:lumOff val="25000"/>
                </a:schemeClr>
              </a:solidFill>
              <a:latin typeface="Aptos" panose="020B0004020202020204" pitchFamily="34" charset="0"/>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9"/>
          <p:cNvSpPr txBox="1">
            <a:spLocks noGrp="1"/>
          </p:cNvSpPr>
          <p:nvPr>
            <p:ph type="title"/>
          </p:nvPr>
        </p:nvSpPr>
        <p:spPr>
          <a:xfrm>
            <a:off x="594360" y="278129"/>
            <a:ext cx="9778365" cy="149459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3. EU GPP </a:t>
            </a:r>
            <a:r>
              <a:rPr lang="de-DE" dirty="0" err="1">
                <a:latin typeface="Aptos Serif" panose="02020604070405020304" pitchFamily="18" charset="0"/>
                <a:ea typeface="Arial"/>
                <a:cs typeface="Aptos Serif" panose="02020604070405020304" pitchFamily="18" charset="0"/>
                <a:sym typeface="Arial"/>
              </a:rPr>
              <a:t>Criteria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textile and </a:t>
            </a:r>
            <a:r>
              <a:rPr lang="de-DE" dirty="0" err="1">
                <a:latin typeface="Aptos Serif" panose="02020604070405020304" pitchFamily="18" charset="0"/>
                <a:ea typeface="Arial"/>
                <a:cs typeface="Aptos Serif" panose="02020604070405020304" pitchFamily="18" charset="0"/>
                <a:sym typeface="Arial"/>
              </a:rPr>
              <a:t>leather</a:t>
            </a:r>
            <a:endParaRPr dirty="0">
              <a:latin typeface="Aptos Serif" panose="02020604070405020304" pitchFamily="18" charset="0"/>
              <a:ea typeface="Arial"/>
              <a:cs typeface="Aptos Serif" panose="02020604070405020304" pitchFamily="18" charset="0"/>
              <a:sym typeface="Arial"/>
            </a:endParaRPr>
          </a:p>
        </p:txBody>
      </p:sp>
      <p:sp>
        <p:nvSpPr>
          <p:cNvPr id="232" name="Google Shape;232;p39"/>
          <p:cNvSpPr txBox="1">
            <a:spLocks noGrp="1"/>
          </p:cNvSpPr>
          <p:nvPr>
            <p:ph type="body" idx="1"/>
          </p:nvPr>
        </p:nvSpPr>
        <p:spPr>
          <a:xfrm>
            <a:off x="430433" y="2282728"/>
            <a:ext cx="8698500" cy="752400"/>
          </a:xfrm>
          <a:prstGeom prst="rect">
            <a:avLst/>
          </a:prstGeom>
          <a:noFill/>
          <a:ln>
            <a:noFill/>
          </a:ln>
        </p:spPr>
        <p:txBody>
          <a:bodyPr spcFirstLastPara="1" wrap="square" lIns="0" tIns="45700" rIns="0" bIns="0" anchor="t" anchorCtr="0">
            <a:normAutofit/>
          </a:bodyPr>
          <a:lstStyle/>
          <a:p>
            <a:pPr marL="457200" lvl="0" indent="-228600" algn="l" rtl="0">
              <a:lnSpc>
                <a:spcPct val="90000"/>
              </a:lnSpc>
              <a:spcBef>
                <a:spcPts val="1800"/>
              </a:spcBef>
              <a:spcAft>
                <a:spcPts val="0"/>
              </a:spcAft>
              <a:buClr>
                <a:srgbClr val="3F3F3F"/>
              </a:buClr>
              <a:buSzPts val="2000"/>
              <a:buFont typeface="Arial"/>
              <a:buNone/>
            </a:pPr>
            <a:r>
              <a:rPr lang="de-DE" sz="1800" b="1" dirty="0">
                <a:solidFill>
                  <a:srgbClr val="035854"/>
                </a:solidFill>
                <a:latin typeface="Aptos" panose="020B0004020202020204" pitchFamily="34" charset="0"/>
                <a:sym typeface="Arial"/>
              </a:rPr>
              <a:t>Technical </a:t>
            </a:r>
            <a:r>
              <a:rPr lang="de-DE" sz="1800" b="1" dirty="0" err="1">
                <a:solidFill>
                  <a:srgbClr val="035854"/>
                </a:solidFill>
                <a:latin typeface="Aptos" panose="020B0004020202020204" pitchFamily="34" charset="0"/>
                <a:sym typeface="Arial"/>
              </a:rPr>
              <a:t>Specification</a:t>
            </a:r>
            <a:r>
              <a:rPr lang="de-DE" sz="1800" b="1" dirty="0">
                <a:solidFill>
                  <a:srgbClr val="035854"/>
                </a:solidFill>
                <a:latin typeface="Aptos" panose="020B0004020202020204" pitchFamily="34" charset="0"/>
                <a:sym typeface="Arial"/>
              </a:rPr>
              <a:t>: Cotton Fiber, Wool Fiber and Wood Pulp </a:t>
            </a:r>
            <a:endParaRPr sz="1800" dirty="0">
              <a:latin typeface="Aptos" panose="020B0004020202020204" pitchFamily="34" charset="0"/>
            </a:endParaRPr>
          </a:p>
          <a:p>
            <a:pPr marL="457200" lvl="0" indent="-228600" algn="l" rtl="0">
              <a:lnSpc>
                <a:spcPct val="90000"/>
              </a:lnSpc>
              <a:spcBef>
                <a:spcPts val="1800"/>
              </a:spcBef>
              <a:spcAft>
                <a:spcPts val="0"/>
              </a:spcAft>
              <a:buClr>
                <a:srgbClr val="3F3F3F"/>
              </a:buClr>
              <a:buSzPts val="2000"/>
              <a:buFont typeface="Arial"/>
              <a:buNone/>
            </a:pPr>
            <a:endParaRPr sz="1800" b="1" dirty="0">
              <a:solidFill>
                <a:srgbClr val="035854"/>
              </a:solidFill>
              <a:latin typeface="Aptos" panose="020B0004020202020204" pitchFamily="34" charset="0"/>
              <a:sym typeface="Arial"/>
            </a:endParaRPr>
          </a:p>
        </p:txBody>
      </p:sp>
      <p:sp>
        <p:nvSpPr>
          <p:cNvPr id="233" name="Google Shape;233;p39"/>
          <p:cNvSpPr txBox="1">
            <a:spLocks noGrp="1"/>
          </p:cNvSpPr>
          <p:nvPr>
            <p:ph type="body" idx="2"/>
          </p:nvPr>
        </p:nvSpPr>
        <p:spPr>
          <a:xfrm>
            <a:off x="430433" y="3121400"/>
            <a:ext cx="3364954" cy="2715729"/>
          </a:xfrm>
          <a:prstGeom prst="rect">
            <a:avLst/>
          </a:prstGeom>
          <a:noFill/>
          <a:ln w="9525" cap="flat" cmpd="sng">
            <a:solidFill>
              <a:srgbClr val="FFC000"/>
            </a:solidFill>
            <a:prstDash val="solid"/>
            <a:round/>
            <a:headEnd type="none" w="sm" len="sm"/>
            <a:tailEnd type="none" w="sm" len="sm"/>
          </a:ln>
        </p:spPr>
        <p:txBody>
          <a:bodyPr spcFirstLastPara="1" wrap="square" lIns="0" tIns="45700" rIns="0" bIns="0" anchor="t" anchorCtr="0">
            <a:noAutofit/>
          </a:bodyPr>
          <a:lstStyle/>
          <a:p>
            <a:pPr marL="457200" lvl="0" indent="-228600" algn="l" rtl="0">
              <a:lnSpc>
                <a:spcPct val="90000"/>
              </a:lnSpc>
              <a:spcBef>
                <a:spcPts val="1800"/>
              </a:spcBef>
              <a:spcAft>
                <a:spcPts val="0"/>
              </a:spcAft>
              <a:buClr>
                <a:srgbClr val="3F3F3F"/>
              </a:buClr>
              <a:buSzPct val="108108"/>
              <a:buFont typeface="Arial"/>
              <a:buNone/>
            </a:pPr>
            <a:r>
              <a:rPr lang="de-DE" sz="1800" b="1" dirty="0">
                <a:solidFill>
                  <a:srgbClr val="397D88"/>
                </a:solidFill>
                <a:latin typeface="Aptos" panose="020B0004020202020204" pitchFamily="34" charset="0"/>
                <a:sym typeface="Arial"/>
              </a:rPr>
              <a:t>Cotton: </a:t>
            </a:r>
            <a:endParaRPr sz="1800" dirty="0">
              <a:latin typeface="Aptos" panose="020B0004020202020204" pitchFamily="34" charset="0"/>
            </a:endParaRPr>
          </a:p>
          <a:p>
            <a:pPr marL="457200" lvl="0" indent="-228600" algn="l" rtl="0">
              <a:lnSpc>
                <a:spcPct val="90000"/>
              </a:lnSpc>
              <a:spcBef>
                <a:spcPts val="1800"/>
              </a:spcBef>
              <a:spcAft>
                <a:spcPts val="0"/>
              </a:spcAft>
              <a:buClr>
                <a:srgbClr val="3F3F3F"/>
              </a:buClr>
              <a:buSzPct val="108108"/>
              <a:buFont typeface="Arial"/>
              <a:buNone/>
            </a:pPr>
            <a:r>
              <a:rPr lang="de-DE" sz="1800" b="1" dirty="0">
                <a:latin typeface="Aptos" panose="020B0004020202020204" pitchFamily="34" charset="0"/>
                <a:sym typeface="Arial"/>
              </a:rPr>
              <a:t>A </a:t>
            </a:r>
            <a:r>
              <a:rPr lang="de-DE" sz="1800" b="1" dirty="0" err="1">
                <a:latin typeface="Aptos" panose="020B0004020202020204" pitchFamily="34" charset="0"/>
                <a:sym typeface="Arial"/>
              </a:rPr>
              <a:t>minimum</a:t>
            </a:r>
            <a:r>
              <a:rPr lang="de-DE" sz="1800" b="1" dirty="0">
                <a:latin typeface="Aptos" panose="020B0004020202020204" pitchFamily="34" charset="0"/>
                <a:sym typeface="Arial"/>
              </a:rPr>
              <a:t> </a:t>
            </a:r>
            <a:r>
              <a:rPr lang="de-DE" sz="1800" b="1" dirty="0" err="1">
                <a:latin typeface="Aptos" panose="020B0004020202020204" pitchFamily="34" charset="0"/>
                <a:sym typeface="Arial"/>
              </a:rPr>
              <a:t>of</a:t>
            </a:r>
            <a:r>
              <a:rPr lang="de-DE" sz="1800" b="1" dirty="0">
                <a:latin typeface="Aptos" panose="020B0004020202020204" pitchFamily="34" charset="0"/>
                <a:sym typeface="Arial"/>
              </a:rPr>
              <a:t> 20 % </a:t>
            </a:r>
            <a:r>
              <a:rPr lang="de-DE" sz="1800" b="1" dirty="0" err="1">
                <a:latin typeface="Aptos" panose="020B0004020202020204" pitchFamily="34" charset="0"/>
                <a:sym typeface="Arial"/>
              </a:rPr>
              <a:t>of</a:t>
            </a:r>
            <a:r>
              <a:rPr lang="de-DE" sz="1800" b="1" dirty="0">
                <a:latin typeface="Aptos" panose="020B0004020202020204" pitchFamily="34" charset="0"/>
                <a:sym typeface="Arial"/>
              </a:rPr>
              <a:t> </a:t>
            </a:r>
            <a:r>
              <a:rPr lang="de-DE" sz="1800" b="1" dirty="0" err="1">
                <a:latin typeface="Aptos" panose="020B0004020202020204" pitchFamily="34" charset="0"/>
                <a:sym typeface="Arial"/>
              </a:rPr>
              <a:t>the</a:t>
            </a:r>
            <a:r>
              <a:rPr lang="de-DE" sz="1800" b="1" dirty="0">
                <a:latin typeface="Aptos" panose="020B0004020202020204" pitchFamily="34" charset="0"/>
                <a:sym typeface="Arial"/>
              </a:rPr>
              <a:t> </a:t>
            </a:r>
            <a:r>
              <a:rPr lang="de-DE" sz="1800" b="1" dirty="0" err="1">
                <a:latin typeface="Aptos" panose="020B0004020202020204" pitchFamily="34" charset="0"/>
                <a:sym typeface="Arial"/>
              </a:rPr>
              <a:t>content</a:t>
            </a:r>
            <a:r>
              <a:rPr lang="de-DE" sz="1800" b="1" dirty="0">
                <a:latin typeface="Aptos" panose="020B0004020202020204" pitchFamily="34" charset="0"/>
                <a:sym typeface="Arial"/>
              </a:rPr>
              <a:t> </a:t>
            </a:r>
            <a:r>
              <a:rPr lang="de-DE" sz="1800" b="1" dirty="0" err="1">
                <a:latin typeface="Aptos" panose="020B0004020202020204" pitchFamily="34" charset="0"/>
                <a:sym typeface="Arial"/>
              </a:rPr>
              <a:t>of</a:t>
            </a:r>
            <a:r>
              <a:rPr lang="de-DE" sz="1800" b="1" dirty="0">
                <a:latin typeface="Aptos" panose="020B0004020202020204" pitchFamily="34" charset="0"/>
                <a:sym typeface="Arial"/>
              </a:rPr>
              <a:t> </a:t>
            </a:r>
            <a:r>
              <a:rPr lang="de-DE" sz="1800" b="1" dirty="0" err="1">
                <a:latin typeface="Aptos" panose="020B0004020202020204" pitchFamily="34" charset="0"/>
                <a:sym typeface="Arial"/>
              </a:rPr>
              <a:t>cotton</a:t>
            </a:r>
            <a:r>
              <a:rPr lang="de-DE" sz="1800" b="1" dirty="0">
                <a:latin typeface="Aptos" panose="020B0004020202020204" pitchFamily="34" charset="0"/>
                <a:sym typeface="Arial"/>
              </a:rPr>
              <a:t> </a:t>
            </a:r>
            <a:r>
              <a:rPr lang="de-DE" sz="1800" b="1" dirty="0" err="1">
                <a:latin typeface="Aptos" panose="020B0004020202020204" pitchFamily="34" charset="0"/>
                <a:sym typeface="Arial"/>
              </a:rPr>
              <a:t>goods</a:t>
            </a:r>
            <a:r>
              <a:rPr lang="de-DE" sz="1800" b="1" dirty="0">
                <a:latin typeface="Aptos" panose="020B0004020202020204" pitchFamily="34" charset="0"/>
                <a:sym typeface="Arial"/>
              </a:rPr>
              <a:t> </a:t>
            </a:r>
            <a:r>
              <a:rPr lang="de-DE" sz="1800" b="1" dirty="0" err="1">
                <a:latin typeface="Aptos" panose="020B0004020202020204" pitchFamily="34" charset="0"/>
                <a:sym typeface="Arial"/>
              </a:rPr>
              <a:t>used</a:t>
            </a:r>
            <a:r>
              <a:rPr lang="de-DE" sz="1800" b="1" dirty="0">
                <a:latin typeface="Aptos" panose="020B0004020202020204" pitchFamily="34" charset="0"/>
                <a:sym typeface="Arial"/>
              </a:rPr>
              <a:t> </a:t>
            </a:r>
            <a:r>
              <a:rPr lang="de-DE" sz="1800" b="1" dirty="0" err="1">
                <a:latin typeface="Aptos" panose="020B0004020202020204" pitchFamily="34" charset="0"/>
                <a:sym typeface="Arial"/>
              </a:rPr>
              <a:t>to</a:t>
            </a:r>
            <a:r>
              <a:rPr lang="de-DE" sz="1800" b="1" dirty="0">
                <a:latin typeface="Aptos" panose="020B0004020202020204" pitchFamily="34" charset="0"/>
                <a:sym typeface="Arial"/>
              </a:rPr>
              <a:t> </a:t>
            </a:r>
            <a:r>
              <a:rPr lang="de-DE" sz="1800" b="1" dirty="0" err="1">
                <a:latin typeface="Aptos" panose="020B0004020202020204" pitchFamily="34" charset="0"/>
                <a:sym typeface="Arial"/>
              </a:rPr>
              <a:t>fulfil</a:t>
            </a:r>
            <a:r>
              <a:rPr lang="de-DE" sz="1800" b="1" dirty="0">
                <a:latin typeface="Aptos" panose="020B0004020202020204" pitchFamily="34" charset="0"/>
                <a:sym typeface="Arial"/>
              </a:rPr>
              <a:t> </a:t>
            </a:r>
            <a:r>
              <a:rPr lang="de-DE" sz="1800" b="1" dirty="0" err="1">
                <a:latin typeface="Aptos" panose="020B0004020202020204" pitchFamily="34" charset="0"/>
                <a:sym typeface="Arial"/>
              </a:rPr>
              <a:t>the</a:t>
            </a:r>
            <a:r>
              <a:rPr lang="de-DE" sz="1800" b="1" dirty="0">
                <a:latin typeface="Aptos" panose="020B0004020202020204" pitchFamily="34" charset="0"/>
                <a:sym typeface="Arial"/>
              </a:rPr>
              <a:t> </a:t>
            </a:r>
            <a:r>
              <a:rPr lang="de-DE" sz="1800" b="1" dirty="0" err="1">
                <a:latin typeface="Aptos" panose="020B0004020202020204" pitchFamily="34" charset="0"/>
                <a:sym typeface="Arial"/>
              </a:rPr>
              <a:t>contract</a:t>
            </a:r>
            <a:r>
              <a:rPr lang="de-DE" sz="1800" b="1" dirty="0">
                <a:latin typeface="Aptos" panose="020B0004020202020204" pitchFamily="34" charset="0"/>
                <a:sym typeface="Arial"/>
              </a:rPr>
              <a:t> </a:t>
            </a:r>
            <a:r>
              <a:rPr lang="de-DE" sz="1800" b="1" dirty="0" err="1">
                <a:latin typeface="Aptos" panose="020B0004020202020204" pitchFamily="34" charset="0"/>
                <a:sym typeface="Arial"/>
              </a:rPr>
              <a:t>must</a:t>
            </a:r>
            <a:r>
              <a:rPr lang="de-DE" sz="1800" b="1" dirty="0">
                <a:latin typeface="Aptos" panose="020B0004020202020204" pitchFamily="34" charset="0"/>
                <a:sym typeface="Arial"/>
              </a:rPr>
              <a:t> </a:t>
            </a:r>
            <a:r>
              <a:rPr lang="de-DE" sz="1800" b="1" dirty="0" err="1">
                <a:latin typeface="Aptos" panose="020B0004020202020204" pitchFamily="34" charset="0"/>
                <a:sym typeface="Arial"/>
              </a:rPr>
              <a:t>be</a:t>
            </a:r>
            <a:r>
              <a:rPr lang="de-DE" sz="1800" b="1" dirty="0">
                <a:latin typeface="Aptos" panose="020B0004020202020204" pitchFamily="34" charset="0"/>
                <a:sym typeface="Arial"/>
              </a:rPr>
              <a:t> </a:t>
            </a:r>
            <a:r>
              <a:rPr lang="de-DE" sz="1800" b="1" dirty="0" err="1">
                <a:latin typeface="Aptos" panose="020B0004020202020204" pitchFamily="34" charset="0"/>
                <a:sym typeface="Arial"/>
              </a:rPr>
              <a:t>either</a:t>
            </a:r>
            <a:r>
              <a:rPr lang="de-DE" sz="1800" b="1" dirty="0">
                <a:latin typeface="Aptos" panose="020B0004020202020204" pitchFamily="34" charset="0"/>
                <a:sym typeface="Arial"/>
              </a:rPr>
              <a:t>:</a:t>
            </a:r>
            <a:endParaRPr sz="1800" dirty="0">
              <a:latin typeface="Aptos" panose="020B0004020202020204" pitchFamily="34" charset="0"/>
            </a:endParaRPr>
          </a:p>
          <a:p>
            <a:pPr marL="571500" lvl="0" indent="-342900" algn="l" rtl="0">
              <a:lnSpc>
                <a:spcPct val="90000"/>
              </a:lnSpc>
              <a:spcBef>
                <a:spcPts val="1800"/>
              </a:spcBef>
              <a:spcAft>
                <a:spcPts val="0"/>
              </a:spcAft>
              <a:buSzPct val="108108"/>
              <a:buFont typeface="Arial"/>
              <a:buChar char="-"/>
            </a:pPr>
            <a:r>
              <a:rPr lang="de-DE" sz="1800" b="1" dirty="0" err="1">
                <a:solidFill>
                  <a:srgbClr val="397D88"/>
                </a:solidFill>
                <a:latin typeface="Aptos" panose="020B0004020202020204" pitchFamily="34" charset="0"/>
                <a:sym typeface="Arial"/>
              </a:rPr>
              <a:t>Organic</a:t>
            </a:r>
            <a:r>
              <a:rPr lang="de-DE" sz="1800" b="1" dirty="0">
                <a:solidFill>
                  <a:srgbClr val="397D88"/>
                </a:solidFill>
                <a:latin typeface="Aptos" panose="020B0004020202020204" pitchFamily="34" charset="0"/>
                <a:sym typeface="Arial"/>
              </a:rPr>
              <a:t>;</a:t>
            </a:r>
            <a:endParaRPr sz="1800" dirty="0">
              <a:latin typeface="Aptos" panose="020B0004020202020204" pitchFamily="34" charset="0"/>
            </a:endParaRPr>
          </a:p>
          <a:p>
            <a:pPr marL="571500" lvl="0" indent="-342900" algn="l" rtl="0">
              <a:lnSpc>
                <a:spcPct val="90000"/>
              </a:lnSpc>
              <a:spcBef>
                <a:spcPts val="1800"/>
              </a:spcBef>
              <a:spcAft>
                <a:spcPts val="0"/>
              </a:spcAft>
              <a:buSzPct val="108108"/>
              <a:buFont typeface="Arial"/>
              <a:buChar char="-"/>
            </a:pPr>
            <a:r>
              <a:rPr lang="de-DE" sz="1800" b="1" dirty="0">
                <a:solidFill>
                  <a:srgbClr val="397D88"/>
                </a:solidFill>
                <a:latin typeface="Aptos" panose="020B0004020202020204" pitchFamily="34" charset="0"/>
                <a:sym typeface="Arial"/>
              </a:rPr>
              <a:t>Integrated Pest Management (IPM)</a:t>
            </a:r>
            <a:endParaRPr sz="1800" dirty="0">
              <a:latin typeface="Aptos" panose="020B0004020202020204" pitchFamily="34" charset="0"/>
            </a:endParaRPr>
          </a:p>
        </p:txBody>
      </p:sp>
      <p:sp>
        <p:nvSpPr>
          <p:cNvPr id="234" name="Google Shape;234;p39"/>
          <p:cNvSpPr txBox="1"/>
          <p:nvPr/>
        </p:nvSpPr>
        <p:spPr>
          <a:xfrm>
            <a:off x="4140103" y="3121399"/>
            <a:ext cx="3588456" cy="2715729"/>
          </a:xfrm>
          <a:prstGeom prst="rect">
            <a:avLst/>
          </a:prstGeom>
          <a:noFill/>
          <a:ln w="9525" cap="flat" cmpd="sng">
            <a:solidFill>
              <a:srgbClr val="00B0F0"/>
            </a:solidFill>
            <a:prstDash val="solid"/>
            <a:round/>
            <a:headEnd type="none" w="sm" len="sm"/>
            <a:tailEnd type="none" w="sm" len="sm"/>
          </a:ln>
        </p:spPr>
        <p:txBody>
          <a:bodyPr spcFirstLastPara="1" wrap="square" lIns="0" tIns="45700" rIns="0" bIns="0" anchor="t" anchorCtr="0">
            <a:noAutofit/>
          </a:bodyPr>
          <a:lstStyle/>
          <a:p>
            <a:pPr marL="457200" marR="0" lvl="0" indent="-228600" algn="l" rtl="0">
              <a:lnSpc>
                <a:spcPct val="90000"/>
              </a:lnSpc>
              <a:spcBef>
                <a:spcPts val="1800"/>
              </a:spcBef>
              <a:spcAft>
                <a:spcPts val="0"/>
              </a:spcAft>
              <a:buClr>
                <a:srgbClr val="3F3F3F"/>
              </a:buClr>
              <a:buSzPct val="108108"/>
              <a:buFont typeface="Arial"/>
              <a:buNone/>
            </a:pPr>
            <a:r>
              <a:rPr lang="de-DE" sz="1800" b="1" i="0" u="none" strike="noStrike" cap="none" dirty="0">
                <a:solidFill>
                  <a:srgbClr val="397D88"/>
                </a:solidFill>
                <a:latin typeface="Aptos" panose="020B0004020202020204" pitchFamily="34" charset="0"/>
                <a:sym typeface="Arial"/>
              </a:rPr>
              <a:t>Wool Fiber: </a:t>
            </a:r>
            <a:endParaRPr sz="1800" dirty="0">
              <a:latin typeface="Aptos" panose="020B0004020202020204" pitchFamily="34" charset="0"/>
            </a:endParaRPr>
          </a:p>
          <a:p>
            <a:pPr marL="457200" marR="0" lvl="0" indent="-228600" algn="l" rtl="0">
              <a:lnSpc>
                <a:spcPct val="90000"/>
              </a:lnSpc>
              <a:spcBef>
                <a:spcPts val="1800"/>
              </a:spcBef>
              <a:spcAft>
                <a:spcPts val="0"/>
              </a:spcAft>
              <a:buClr>
                <a:srgbClr val="3F3F3F"/>
              </a:buClr>
              <a:buSzPct val="108108"/>
              <a:buFont typeface="Arial"/>
              <a:buNone/>
            </a:pPr>
            <a:r>
              <a:rPr lang="de-DE" sz="1800" b="0" i="0" u="none" strike="noStrike" cap="none" dirty="0">
                <a:solidFill>
                  <a:srgbClr val="3F3F3F"/>
                </a:solidFill>
                <a:latin typeface="Aptos" panose="020B0004020202020204" pitchFamily="34" charset="0"/>
                <a:sym typeface="Arial"/>
              </a:rPr>
              <a:t> The </a:t>
            </a:r>
            <a:r>
              <a:rPr lang="de-DE" sz="1800" b="0" i="0" u="none" strike="noStrike" cap="none" dirty="0" err="1">
                <a:solidFill>
                  <a:srgbClr val="3F3F3F"/>
                </a:solidFill>
                <a:latin typeface="Aptos" panose="020B0004020202020204" pitchFamily="34" charset="0"/>
                <a:sym typeface="Arial"/>
              </a:rPr>
              <a:t>wastewater</a:t>
            </a:r>
            <a:r>
              <a:rPr lang="de-DE" sz="1800" b="0"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discharges</a:t>
            </a:r>
            <a:r>
              <a:rPr lang="de-DE" sz="1800" b="0"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from</a:t>
            </a:r>
            <a:r>
              <a:rPr lang="de-DE" sz="1800" b="0"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wool</a:t>
            </a:r>
            <a:r>
              <a:rPr lang="de-DE" sz="1800" b="0"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scouring</a:t>
            </a:r>
            <a:r>
              <a:rPr lang="de-DE" sz="1800" b="0" i="0" u="none" strike="noStrike" cap="none" dirty="0">
                <a:solidFill>
                  <a:srgbClr val="3F3F3F"/>
                </a:solidFill>
                <a:latin typeface="Aptos" panose="020B0004020202020204" pitchFamily="34" charset="0"/>
                <a:sym typeface="Arial"/>
              </a:rPr>
              <a:t> </a:t>
            </a:r>
            <a:r>
              <a:rPr lang="de-DE" sz="1800" b="1" i="0" u="none" strike="noStrike" cap="none" dirty="0" err="1">
                <a:solidFill>
                  <a:srgbClr val="3F3F3F"/>
                </a:solidFill>
                <a:latin typeface="Aptos" panose="020B0004020202020204" pitchFamily="34" charset="0"/>
                <a:sym typeface="Arial"/>
              </a:rPr>
              <a:t>must</a:t>
            </a:r>
            <a:r>
              <a:rPr lang="de-DE" sz="1800" b="1" i="0" u="none" strike="noStrike" cap="none" dirty="0">
                <a:solidFill>
                  <a:srgbClr val="3F3F3F"/>
                </a:solidFill>
                <a:latin typeface="Aptos" panose="020B0004020202020204" pitchFamily="34" charset="0"/>
                <a:sym typeface="Arial"/>
              </a:rPr>
              <a:t> </a:t>
            </a:r>
            <a:r>
              <a:rPr lang="de-DE" sz="1800" b="1" i="0" u="none" strike="noStrike" cap="none" dirty="0" err="1">
                <a:solidFill>
                  <a:srgbClr val="3F3F3F"/>
                </a:solidFill>
                <a:latin typeface="Aptos" panose="020B0004020202020204" pitchFamily="34" charset="0"/>
                <a:sym typeface="Arial"/>
              </a:rPr>
              <a:t>be</a:t>
            </a:r>
            <a:r>
              <a:rPr lang="de-DE" sz="1800" b="1" i="0" u="none" strike="noStrike" cap="none" dirty="0">
                <a:solidFill>
                  <a:srgbClr val="3F3F3F"/>
                </a:solidFill>
                <a:latin typeface="Aptos" panose="020B0004020202020204" pitchFamily="34" charset="0"/>
                <a:sym typeface="Arial"/>
              </a:rPr>
              <a:t> ≤25 </a:t>
            </a:r>
            <a:r>
              <a:rPr lang="de-DE" sz="1800" b="1" i="0" u="none" strike="noStrike" cap="none" dirty="0" err="1">
                <a:solidFill>
                  <a:srgbClr val="3F3F3F"/>
                </a:solidFill>
                <a:latin typeface="Aptos" panose="020B0004020202020204" pitchFamily="34" charset="0"/>
                <a:sym typeface="Arial"/>
              </a:rPr>
              <a:t>g</a:t>
            </a:r>
            <a:r>
              <a:rPr lang="de-DE" sz="1800" b="1" i="0" u="none" strike="noStrike" cap="none" dirty="0">
                <a:solidFill>
                  <a:srgbClr val="3F3F3F"/>
                </a:solidFill>
                <a:latin typeface="Aptos" panose="020B0004020202020204" pitchFamily="34" charset="0"/>
                <a:sym typeface="Arial"/>
              </a:rPr>
              <a:t> </a:t>
            </a:r>
            <a:r>
              <a:rPr lang="de-DE" sz="1800" b="1" i="0" u="none" strike="noStrike" cap="none" dirty="0" err="1">
                <a:solidFill>
                  <a:srgbClr val="3F3F3F"/>
                </a:solidFill>
                <a:latin typeface="Aptos" panose="020B0004020202020204" pitchFamily="34" charset="0"/>
                <a:sym typeface="Arial"/>
              </a:rPr>
              <a:t>for</a:t>
            </a:r>
            <a:r>
              <a:rPr lang="de-DE" sz="1800" b="1" i="0" u="none" strike="noStrike" cap="none" dirty="0">
                <a:solidFill>
                  <a:srgbClr val="3F3F3F"/>
                </a:solidFill>
                <a:latin typeface="Aptos" panose="020B0004020202020204" pitchFamily="34" charset="0"/>
                <a:sym typeface="Arial"/>
              </a:rPr>
              <a:t> </a:t>
            </a:r>
            <a:r>
              <a:rPr lang="de-DE" sz="1800" b="1" i="0" u="none" strike="noStrike" cap="none" dirty="0" err="1">
                <a:solidFill>
                  <a:srgbClr val="3F3F3F"/>
                </a:solidFill>
                <a:latin typeface="Aptos" panose="020B0004020202020204" pitchFamily="34" charset="0"/>
                <a:sym typeface="Arial"/>
              </a:rPr>
              <a:t>coarse</a:t>
            </a:r>
            <a:r>
              <a:rPr lang="de-DE" sz="1800" b="1" i="0" u="none" strike="noStrike" cap="none" dirty="0">
                <a:solidFill>
                  <a:srgbClr val="3F3F3F"/>
                </a:solidFill>
                <a:latin typeface="Aptos" panose="020B0004020202020204" pitchFamily="34" charset="0"/>
                <a:sym typeface="Arial"/>
              </a:rPr>
              <a:t> </a:t>
            </a:r>
            <a:r>
              <a:rPr lang="de-DE" sz="1800" b="1" i="0" u="none" strike="noStrike" cap="none" dirty="0" err="1">
                <a:solidFill>
                  <a:srgbClr val="3F3F3F"/>
                </a:solidFill>
                <a:latin typeface="Aptos" panose="020B0004020202020204" pitchFamily="34" charset="0"/>
                <a:sym typeface="Arial"/>
              </a:rPr>
              <a:t>wool</a:t>
            </a:r>
            <a:r>
              <a:rPr lang="de-DE" sz="1800" b="1" i="0" u="none" strike="noStrike" cap="none" dirty="0">
                <a:solidFill>
                  <a:srgbClr val="3F3F3F"/>
                </a:solidFill>
                <a:latin typeface="Aptos" panose="020B0004020202020204" pitchFamily="34" charset="0"/>
                <a:sym typeface="Arial"/>
              </a:rPr>
              <a:t> and </a:t>
            </a:r>
            <a:r>
              <a:rPr lang="de-DE" sz="1800" b="1" i="0" u="none" strike="noStrike" cap="none" dirty="0" err="1">
                <a:solidFill>
                  <a:srgbClr val="3F3F3F"/>
                </a:solidFill>
                <a:latin typeface="Aptos" panose="020B0004020202020204" pitchFamily="34" charset="0"/>
                <a:sym typeface="Arial"/>
              </a:rPr>
              <a:t>lambswool</a:t>
            </a:r>
            <a:r>
              <a:rPr lang="de-DE" sz="1800" b="1" i="0" u="none" strike="noStrike" cap="none" dirty="0">
                <a:solidFill>
                  <a:srgbClr val="3F3F3F"/>
                </a:solidFill>
                <a:latin typeface="Aptos" panose="020B0004020202020204" pitchFamily="34" charset="0"/>
                <a:sym typeface="Arial"/>
              </a:rPr>
              <a:t> and ≤45 </a:t>
            </a:r>
            <a:r>
              <a:rPr lang="de-DE" sz="1800" b="1" i="0" u="none" strike="noStrike" cap="none" dirty="0" err="1">
                <a:solidFill>
                  <a:srgbClr val="3F3F3F"/>
                </a:solidFill>
                <a:latin typeface="Aptos" panose="020B0004020202020204" pitchFamily="34" charset="0"/>
                <a:sym typeface="Arial"/>
              </a:rPr>
              <a:t>g</a:t>
            </a:r>
            <a:r>
              <a:rPr lang="de-DE" sz="1800" b="1" i="0" u="none" strike="noStrike" cap="none" dirty="0">
                <a:solidFill>
                  <a:srgbClr val="3F3F3F"/>
                </a:solidFill>
                <a:latin typeface="Aptos" panose="020B0004020202020204" pitchFamily="34" charset="0"/>
                <a:sym typeface="Arial"/>
              </a:rPr>
              <a:t> </a:t>
            </a:r>
            <a:r>
              <a:rPr lang="de-DE" sz="1800" b="1" i="0" u="none" strike="noStrike" cap="none" dirty="0" err="1">
                <a:solidFill>
                  <a:srgbClr val="3F3F3F"/>
                </a:solidFill>
                <a:latin typeface="Aptos" panose="020B0004020202020204" pitchFamily="34" charset="0"/>
                <a:sym typeface="Arial"/>
              </a:rPr>
              <a:t>for</a:t>
            </a:r>
            <a:r>
              <a:rPr lang="de-DE" sz="1800" b="1" i="0" u="none" strike="noStrike" cap="none" dirty="0">
                <a:solidFill>
                  <a:srgbClr val="3F3F3F"/>
                </a:solidFill>
                <a:latin typeface="Aptos" panose="020B0004020202020204" pitchFamily="34" charset="0"/>
                <a:sym typeface="Arial"/>
              </a:rPr>
              <a:t> </a:t>
            </a:r>
            <a:r>
              <a:rPr lang="de-DE" sz="1800" b="1" i="0" u="none" strike="noStrike" cap="none" dirty="0" err="1">
                <a:solidFill>
                  <a:srgbClr val="3F3F3F"/>
                </a:solidFill>
                <a:latin typeface="Aptos" panose="020B0004020202020204" pitchFamily="34" charset="0"/>
                <a:sym typeface="Arial"/>
              </a:rPr>
              <a:t>fine</a:t>
            </a:r>
            <a:r>
              <a:rPr lang="de-DE" sz="1800" b="1" i="0" u="none" strike="noStrike" cap="none" dirty="0">
                <a:solidFill>
                  <a:srgbClr val="3F3F3F"/>
                </a:solidFill>
                <a:latin typeface="Aptos" panose="020B0004020202020204" pitchFamily="34" charset="0"/>
                <a:sym typeface="Arial"/>
              </a:rPr>
              <a:t> </a:t>
            </a:r>
            <a:r>
              <a:rPr lang="de-DE" sz="1800" b="1" i="0" u="none" strike="noStrike" cap="none" dirty="0" err="1">
                <a:solidFill>
                  <a:srgbClr val="3F3F3F"/>
                </a:solidFill>
                <a:latin typeface="Aptos" panose="020B0004020202020204" pitchFamily="34" charset="0"/>
                <a:sym typeface="Arial"/>
              </a:rPr>
              <a:t>wool</a:t>
            </a:r>
            <a:r>
              <a:rPr lang="de-DE" sz="1800" b="0" i="0" u="none" strike="noStrike" cap="none" dirty="0">
                <a:solidFill>
                  <a:srgbClr val="3F3F3F"/>
                </a:solidFill>
                <a:latin typeface="Aptos" panose="020B0004020202020204" pitchFamily="34" charset="0"/>
                <a:sym typeface="Arial"/>
              </a:rPr>
              <a:t>.</a:t>
            </a:r>
            <a:endParaRPr sz="1800" dirty="0">
              <a:latin typeface="Aptos" panose="020B0004020202020204" pitchFamily="34" charset="0"/>
            </a:endParaRPr>
          </a:p>
          <a:p>
            <a:pPr marL="457200" marR="0" lvl="0" indent="-228600" algn="l" rtl="0">
              <a:lnSpc>
                <a:spcPct val="90000"/>
              </a:lnSpc>
              <a:spcBef>
                <a:spcPts val="1800"/>
              </a:spcBef>
              <a:spcAft>
                <a:spcPts val="0"/>
              </a:spcAft>
              <a:buClr>
                <a:srgbClr val="3F3F3F"/>
              </a:buClr>
              <a:buSzPct val="108108"/>
              <a:buFont typeface="Arial"/>
              <a:buNone/>
            </a:pPr>
            <a:r>
              <a:rPr lang="de-DE" sz="1800" b="0" i="0" u="none" strike="noStrike" cap="none" dirty="0">
                <a:solidFill>
                  <a:srgbClr val="3F3F3F"/>
                </a:solidFill>
                <a:latin typeface="Aptos" panose="020B0004020202020204" pitchFamily="34" charset="0"/>
                <a:sym typeface="Arial"/>
              </a:rPr>
              <a:t>Sulphur </a:t>
            </a:r>
            <a:r>
              <a:rPr lang="de-DE" sz="1800" b="0" i="0" u="none" strike="noStrike" cap="none" dirty="0" err="1">
                <a:solidFill>
                  <a:srgbClr val="3F3F3F"/>
                </a:solidFill>
                <a:latin typeface="Aptos" panose="020B0004020202020204" pitchFamily="34" charset="0"/>
                <a:sym typeface="Arial"/>
              </a:rPr>
              <a:t>emissions</a:t>
            </a:r>
            <a:r>
              <a:rPr lang="de-DE" sz="1800" b="0"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from</a:t>
            </a:r>
            <a:r>
              <a:rPr lang="de-DE" sz="1800" b="0"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viscose</a:t>
            </a:r>
            <a:r>
              <a:rPr lang="de-DE" sz="1800" b="0" i="0" u="none" strike="noStrike" cap="none" dirty="0">
                <a:solidFill>
                  <a:srgbClr val="3F3F3F"/>
                </a:solidFill>
                <a:latin typeface="Aptos" panose="020B0004020202020204" pitchFamily="34" charset="0"/>
                <a:sym typeface="Arial"/>
              </a:rPr>
              <a:t> and modal </a:t>
            </a:r>
            <a:r>
              <a:rPr lang="de-DE" sz="1800" b="0" i="0" u="none" strike="noStrike" cap="none" dirty="0" err="1">
                <a:solidFill>
                  <a:srgbClr val="3F3F3F"/>
                </a:solidFill>
                <a:latin typeface="Aptos" panose="020B0004020202020204" pitchFamily="34" charset="0"/>
                <a:sym typeface="Arial"/>
              </a:rPr>
              <a:t>must</a:t>
            </a:r>
            <a:r>
              <a:rPr lang="de-DE" sz="1800" b="0" i="0" u="none" strike="noStrike" cap="none" dirty="0">
                <a:solidFill>
                  <a:srgbClr val="3F3F3F"/>
                </a:solidFill>
                <a:latin typeface="Aptos" panose="020B0004020202020204" pitchFamily="34" charset="0"/>
                <a:sym typeface="Arial"/>
              </a:rPr>
              <a:t> not </a:t>
            </a:r>
            <a:r>
              <a:rPr lang="de-DE" sz="1800" b="0" i="0" u="none" strike="noStrike" cap="none" dirty="0" err="1">
                <a:solidFill>
                  <a:srgbClr val="3F3F3F"/>
                </a:solidFill>
                <a:latin typeface="Aptos" panose="020B0004020202020204" pitchFamily="34" charset="0"/>
                <a:sym typeface="Arial"/>
              </a:rPr>
              <a:t>exceed</a:t>
            </a:r>
            <a:r>
              <a:rPr lang="de-DE" sz="1800" b="0"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set</a:t>
            </a:r>
            <a:r>
              <a:rPr lang="de-DE" sz="1800" b="0" i="0" u="none" strike="noStrike" cap="none" dirty="0">
                <a:solidFill>
                  <a:srgbClr val="3F3F3F"/>
                </a:solidFill>
                <a:latin typeface="Aptos" panose="020B0004020202020204" pitchFamily="34" charset="0"/>
                <a:sym typeface="Arial"/>
              </a:rPr>
              <a:t> annual </a:t>
            </a:r>
            <a:r>
              <a:rPr lang="de-DE" sz="1800" b="0" i="0" u="none" strike="noStrike" cap="none" dirty="0" err="1">
                <a:solidFill>
                  <a:srgbClr val="3F3F3F"/>
                </a:solidFill>
                <a:latin typeface="Aptos" panose="020B0004020202020204" pitchFamily="34" charset="0"/>
                <a:sym typeface="Arial"/>
              </a:rPr>
              <a:t>limits</a:t>
            </a:r>
            <a:r>
              <a:rPr lang="de-DE" sz="1800" b="0" i="0" u="none" strike="noStrike" cap="none" dirty="0">
                <a:solidFill>
                  <a:srgbClr val="3F3F3F"/>
                </a:solidFill>
                <a:latin typeface="Aptos" panose="020B0004020202020204" pitchFamily="34" charset="0"/>
                <a:sym typeface="Arial"/>
              </a:rPr>
              <a:t>.</a:t>
            </a:r>
            <a:endParaRPr sz="1800" b="1" i="0" u="none" strike="noStrike" cap="none" dirty="0">
              <a:solidFill>
                <a:srgbClr val="397D88"/>
              </a:solidFill>
              <a:latin typeface="Aptos" panose="020B0004020202020204" pitchFamily="34" charset="0"/>
              <a:sym typeface="Arial"/>
            </a:endParaRPr>
          </a:p>
          <a:p>
            <a:pPr marL="457200" marR="0" lvl="0" indent="-228600" algn="l" rtl="0">
              <a:lnSpc>
                <a:spcPct val="90000"/>
              </a:lnSpc>
              <a:spcBef>
                <a:spcPts val="1800"/>
              </a:spcBef>
              <a:spcAft>
                <a:spcPts val="0"/>
              </a:spcAft>
              <a:buClr>
                <a:srgbClr val="3F3F3F"/>
              </a:buClr>
              <a:buSzPct val="108108"/>
              <a:buFont typeface="Arial"/>
              <a:buNone/>
            </a:pPr>
            <a:endParaRPr sz="1800" b="1" i="0" u="none" strike="noStrike" cap="none" dirty="0">
              <a:solidFill>
                <a:srgbClr val="3F3F3F"/>
              </a:solidFill>
              <a:latin typeface="Aptos" panose="020B0004020202020204" pitchFamily="34" charset="0"/>
              <a:sym typeface="Arial"/>
            </a:endParaRPr>
          </a:p>
        </p:txBody>
      </p:sp>
      <p:sp>
        <p:nvSpPr>
          <p:cNvPr id="235" name="Google Shape;235;p39"/>
          <p:cNvSpPr txBox="1"/>
          <p:nvPr/>
        </p:nvSpPr>
        <p:spPr>
          <a:xfrm>
            <a:off x="8073275" y="3121399"/>
            <a:ext cx="3588456" cy="2715729"/>
          </a:xfrm>
          <a:prstGeom prst="rect">
            <a:avLst/>
          </a:prstGeom>
          <a:noFill/>
          <a:ln w="9525" cap="flat" cmpd="sng">
            <a:solidFill>
              <a:srgbClr val="92D050"/>
            </a:solidFill>
            <a:prstDash val="solid"/>
            <a:round/>
            <a:headEnd type="none" w="sm" len="sm"/>
            <a:tailEnd type="none" w="sm" len="sm"/>
          </a:ln>
        </p:spPr>
        <p:txBody>
          <a:bodyPr spcFirstLastPara="1" wrap="square" lIns="0" tIns="45700" rIns="0" bIns="0" anchor="t" anchorCtr="0">
            <a:noAutofit/>
          </a:bodyPr>
          <a:lstStyle/>
          <a:p>
            <a:pPr marL="457200" marR="0" lvl="0" indent="-228600" algn="l" rtl="0">
              <a:lnSpc>
                <a:spcPct val="90000"/>
              </a:lnSpc>
              <a:spcBef>
                <a:spcPts val="1800"/>
              </a:spcBef>
              <a:spcAft>
                <a:spcPts val="0"/>
              </a:spcAft>
              <a:buClr>
                <a:srgbClr val="3F3F3F"/>
              </a:buClr>
              <a:buSzPct val="98039"/>
              <a:buFont typeface="Arial"/>
              <a:buNone/>
            </a:pPr>
            <a:r>
              <a:rPr lang="de-DE" sz="1800" b="1" i="0" u="none" strike="noStrike" cap="none">
                <a:solidFill>
                  <a:srgbClr val="397D88"/>
                </a:solidFill>
                <a:latin typeface="Aptos" panose="020B0004020202020204" pitchFamily="34" charset="0"/>
                <a:sym typeface="Arial"/>
              </a:rPr>
              <a:t>Wood Pulp: </a:t>
            </a:r>
            <a:endParaRPr sz="1800">
              <a:latin typeface="Aptos" panose="020B0004020202020204" pitchFamily="34" charset="0"/>
            </a:endParaRPr>
          </a:p>
          <a:p>
            <a:pPr marL="457200" marR="0" lvl="0" indent="-228600" algn="l" rtl="0">
              <a:lnSpc>
                <a:spcPct val="90000"/>
              </a:lnSpc>
              <a:spcBef>
                <a:spcPts val="1800"/>
              </a:spcBef>
              <a:spcAft>
                <a:spcPts val="0"/>
              </a:spcAft>
              <a:buClr>
                <a:srgbClr val="3F3F3F"/>
              </a:buClr>
              <a:buSzPct val="117647"/>
              <a:buFont typeface="Arial"/>
              <a:buNone/>
            </a:pPr>
            <a:r>
              <a:rPr lang="de-DE" sz="1800" b="1" i="0" u="none" strike="noStrike" cap="none">
                <a:solidFill>
                  <a:srgbClr val="3F3F3F"/>
                </a:solidFill>
                <a:latin typeface="Aptos" panose="020B0004020202020204" pitchFamily="34" charset="0"/>
                <a:sym typeface="Arial"/>
              </a:rPr>
              <a:t>EU Member States apply different criteria </a:t>
            </a:r>
            <a:r>
              <a:rPr lang="de-DE" sz="1800" b="0" i="0" u="none" strike="noStrike" cap="none">
                <a:solidFill>
                  <a:srgbClr val="3F3F3F"/>
                </a:solidFill>
                <a:latin typeface="Aptos" panose="020B0004020202020204" pitchFamily="34" charset="0"/>
                <a:sym typeface="Arial"/>
              </a:rPr>
              <a:t>and processes to define sustainable forest management.</a:t>
            </a:r>
            <a:endParaRPr sz="1800">
              <a:latin typeface="Aptos" panose="020B0004020202020204" pitchFamily="34" charset="0"/>
            </a:endParaRPr>
          </a:p>
          <a:p>
            <a:pPr marL="457200" marR="0" lvl="0" indent="-228600" algn="l" rtl="0">
              <a:lnSpc>
                <a:spcPct val="90000"/>
              </a:lnSpc>
              <a:spcBef>
                <a:spcPts val="1800"/>
              </a:spcBef>
              <a:spcAft>
                <a:spcPts val="0"/>
              </a:spcAft>
              <a:buClr>
                <a:srgbClr val="3F3F3F"/>
              </a:buClr>
              <a:buSzPct val="117647"/>
              <a:buFont typeface="Arial"/>
              <a:buNone/>
            </a:pPr>
            <a:r>
              <a:rPr lang="de-DE" sz="1800" b="0" i="0" u="none" strike="noStrike" cap="none">
                <a:solidFill>
                  <a:srgbClr val="3F3F3F"/>
                </a:solidFill>
                <a:latin typeface="Aptos" panose="020B0004020202020204" pitchFamily="34" charset="0"/>
                <a:sym typeface="Arial"/>
              </a:rPr>
              <a:t>Most agree that </a:t>
            </a:r>
            <a:r>
              <a:rPr lang="de-DE" sz="1800" b="1" i="0" u="none" strike="noStrike" cap="none">
                <a:solidFill>
                  <a:srgbClr val="3F3F3F"/>
                </a:solidFill>
                <a:latin typeface="Aptos" panose="020B0004020202020204" pitchFamily="34" charset="0"/>
                <a:sym typeface="Arial"/>
              </a:rPr>
              <a:t>FSC and PEFC </a:t>
            </a:r>
            <a:r>
              <a:rPr lang="de-DE" sz="1800" b="0" i="0" u="none" strike="noStrike" cap="none">
                <a:solidFill>
                  <a:srgbClr val="3F3F3F"/>
                </a:solidFill>
                <a:latin typeface="Aptos" panose="020B0004020202020204" pitchFamily="34" charset="0"/>
                <a:sym typeface="Arial"/>
              </a:rPr>
              <a:t>certifications generally provide sufficient assurance for compliance with national policies.</a:t>
            </a:r>
            <a:endParaRPr sz="1800" b="1" i="0" u="none" strike="noStrike" cap="none">
              <a:solidFill>
                <a:srgbClr val="3F3F3F"/>
              </a:solidFill>
              <a:latin typeface="Aptos" panose="020B0004020202020204" pitchFamily="34" charset="0"/>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0"/>
          <p:cNvSpPr txBox="1">
            <a:spLocks noGrp="1"/>
          </p:cNvSpPr>
          <p:nvPr>
            <p:ph type="title"/>
          </p:nvPr>
        </p:nvSpPr>
        <p:spPr>
          <a:xfrm>
            <a:off x="594360" y="529152"/>
            <a:ext cx="9778365" cy="149459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3. EU GPP </a:t>
            </a:r>
            <a:r>
              <a:rPr lang="de-DE" dirty="0" err="1">
                <a:latin typeface="Aptos Serif" panose="02020604070405020304" pitchFamily="18" charset="0"/>
                <a:ea typeface="Arial"/>
                <a:cs typeface="Aptos Serif" panose="02020604070405020304" pitchFamily="18" charset="0"/>
                <a:sym typeface="Arial"/>
              </a:rPr>
              <a:t>Criteria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textile and </a:t>
            </a:r>
            <a:r>
              <a:rPr lang="de-DE" dirty="0" err="1">
                <a:latin typeface="Aptos Serif" panose="02020604070405020304" pitchFamily="18" charset="0"/>
                <a:ea typeface="Arial"/>
                <a:cs typeface="Aptos Serif" panose="02020604070405020304" pitchFamily="18" charset="0"/>
                <a:sym typeface="Arial"/>
              </a:rPr>
              <a:t>leather</a:t>
            </a:r>
            <a:endParaRPr dirty="0">
              <a:latin typeface="Aptos Serif" panose="02020604070405020304" pitchFamily="18" charset="0"/>
              <a:ea typeface="Arial"/>
              <a:cs typeface="Aptos Serif" panose="02020604070405020304" pitchFamily="18" charset="0"/>
              <a:sym typeface="Arial"/>
            </a:endParaRPr>
          </a:p>
        </p:txBody>
      </p:sp>
      <p:sp>
        <p:nvSpPr>
          <p:cNvPr id="241" name="Google Shape;241;p40"/>
          <p:cNvSpPr txBox="1">
            <a:spLocks noGrp="1"/>
          </p:cNvSpPr>
          <p:nvPr>
            <p:ph type="body" idx="1"/>
          </p:nvPr>
        </p:nvSpPr>
        <p:spPr>
          <a:xfrm>
            <a:off x="370225" y="2316880"/>
            <a:ext cx="8886600" cy="752400"/>
          </a:xfrm>
          <a:prstGeom prst="rect">
            <a:avLst/>
          </a:prstGeom>
          <a:noFill/>
          <a:ln>
            <a:noFill/>
          </a:ln>
        </p:spPr>
        <p:txBody>
          <a:bodyPr spcFirstLastPara="1" wrap="square" lIns="0" tIns="45700" rIns="0" bIns="0" anchor="t" anchorCtr="0">
            <a:normAutofit/>
          </a:bodyPr>
          <a:lstStyle/>
          <a:p>
            <a:pPr marL="457200" lvl="0" indent="-228600" algn="l" rtl="0">
              <a:lnSpc>
                <a:spcPct val="90000"/>
              </a:lnSpc>
              <a:spcBef>
                <a:spcPts val="1800"/>
              </a:spcBef>
              <a:spcAft>
                <a:spcPts val="0"/>
              </a:spcAft>
              <a:buClr>
                <a:srgbClr val="3F3F3F"/>
              </a:buClr>
              <a:buSzPts val="2000"/>
              <a:buFont typeface="Arial"/>
              <a:buNone/>
            </a:pPr>
            <a:r>
              <a:rPr lang="de-DE" sz="1800" b="1" dirty="0">
                <a:solidFill>
                  <a:srgbClr val="035854"/>
                </a:solidFill>
                <a:latin typeface="Aptos" panose="020B0004020202020204" pitchFamily="34" charset="0"/>
                <a:sym typeface="Arial"/>
              </a:rPr>
              <a:t>Technical </a:t>
            </a:r>
            <a:r>
              <a:rPr lang="de-DE" sz="1800" b="1" dirty="0" err="1">
                <a:solidFill>
                  <a:srgbClr val="035854"/>
                </a:solidFill>
                <a:latin typeface="Aptos" panose="020B0004020202020204" pitchFamily="34" charset="0"/>
                <a:sym typeface="Arial"/>
              </a:rPr>
              <a:t>Specification</a:t>
            </a:r>
            <a:r>
              <a:rPr lang="de-DE" sz="1800" b="1" dirty="0">
                <a:solidFill>
                  <a:srgbClr val="035854"/>
                </a:solidFill>
                <a:latin typeface="Aptos" panose="020B0004020202020204" pitchFamily="34" charset="0"/>
                <a:sym typeface="Arial"/>
              </a:rPr>
              <a:t>: Chemical </a:t>
            </a:r>
            <a:r>
              <a:rPr lang="de-DE" sz="1800" b="1" dirty="0" err="1">
                <a:solidFill>
                  <a:srgbClr val="035854"/>
                </a:solidFill>
                <a:latin typeface="Aptos" panose="020B0004020202020204" pitchFamily="34" charset="0"/>
                <a:sym typeface="Arial"/>
              </a:rPr>
              <a:t>restrictions</a:t>
            </a:r>
            <a:r>
              <a:rPr lang="de-DE" sz="1800" b="1" dirty="0">
                <a:solidFill>
                  <a:srgbClr val="035854"/>
                </a:solidFill>
                <a:latin typeface="Aptos" panose="020B0004020202020204" pitchFamily="34" charset="0"/>
                <a:sym typeface="Arial"/>
              </a:rPr>
              <a:t> and </a:t>
            </a:r>
            <a:r>
              <a:rPr lang="de-DE" sz="1800" b="1" dirty="0" err="1">
                <a:solidFill>
                  <a:srgbClr val="035854"/>
                </a:solidFill>
                <a:latin typeface="Aptos" panose="020B0004020202020204" pitchFamily="34" charset="0"/>
                <a:sym typeface="Arial"/>
              </a:rPr>
              <a:t>Durability</a:t>
            </a:r>
            <a:r>
              <a:rPr lang="de-DE" sz="1800" b="1" dirty="0">
                <a:solidFill>
                  <a:srgbClr val="035854"/>
                </a:solidFill>
                <a:latin typeface="Aptos" panose="020B0004020202020204" pitchFamily="34" charset="0"/>
                <a:sym typeface="Arial"/>
              </a:rPr>
              <a:t> Standards </a:t>
            </a:r>
            <a:endParaRPr sz="1800" dirty="0">
              <a:latin typeface="Aptos" panose="020B0004020202020204" pitchFamily="34" charset="0"/>
            </a:endParaRPr>
          </a:p>
          <a:p>
            <a:pPr marL="457200" lvl="0" indent="-228600" algn="l" rtl="0">
              <a:lnSpc>
                <a:spcPct val="90000"/>
              </a:lnSpc>
              <a:spcBef>
                <a:spcPts val="1800"/>
              </a:spcBef>
              <a:spcAft>
                <a:spcPts val="0"/>
              </a:spcAft>
              <a:buClr>
                <a:srgbClr val="3F3F3F"/>
              </a:buClr>
              <a:buSzPts val="2000"/>
              <a:buFont typeface="Arial"/>
              <a:buNone/>
            </a:pPr>
            <a:endParaRPr sz="1800" b="1" dirty="0">
              <a:solidFill>
                <a:srgbClr val="035854"/>
              </a:solidFill>
              <a:latin typeface="Aptos" panose="020B0004020202020204" pitchFamily="34" charset="0"/>
              <a:sym typeface="Arial"/>
            </a:endParaRPr>
          </a:p>
        </p:txBody>
      </p:sp>
      <p:sp>
        <p:nvSpPr>
          <p:cNvPr id="242" name="Google Shape;242;p40"/>
          <p:cNvSpPr txBox="1">
            <a:spLocks noGrp="1"/>
          </p:cNvSpPr>
          <p:nvPr>
            <p:ph type="body" idx="2"/>
          </p:nvPr>
        </p:nvSpPr>
        <p:spPr>
          <a:xfrm>
            <a:off x="655901" y="3228231"/>
            <a:ext cx="4490827" cy="3485720"/>
          </a:xfrm>
          <a:prstGeom prst="rect">
            <a:avLst/>
          </a:prstGeom>
          <a:noFill/>
          <a:ln w="9525" cap="flat" cmpd="sng">
            <a:solidFill>
              <a:srgbClr val="00B0F0"/>
            </a:solidFill>
            <a:prstDash val="solid"/>
            <a:round/>
            <a:headEnd type="none" w="sm" len="sm"/>
            <a:tailEnd type="none" w="sm" len="sm"/>
          </a:ln>
        </p:spPr>
        <p:txBody>
          <a:bodyPr spcFirstLastPara="1" wrap="square" lIns="0" tIns="45700" rIns="0" bIns="0" anchor="t" anchorCtr="0">
            <a:normAutofit/>
          </a:bodyPr>
          <a:lstStyle/>
          <a:p>
            <a:pPr marL="514350" lvl="0" indent="-285750" algn="l" rtl="0">
              <a:lnSpc>
                <a:spcPct val="90000"/>
              </a:lnSpc>
              <a:spcBef>
                <a:spcPts val="1800"/>
              </a:spcBef>
              <a:spcAft>
                <a:spcPts val="0"/>
              </a:spcAft>
              <a:buSzPts val="2000"/>
              <a:buFont typeface="Arial" panose="020B0604020202020204" pitchFamily="34" charset="0"/>
              <a:buChar char="•"/>
            </a:pPr>
            <a:r>
              <a:rPr lang="de-DE" sz="1800" dirty="0">
                <a:latin typeface="Aptos" panose="020B0004020202020204" pitchFamily="34" charset="0"/>
                <a:sym typeface="Arial"/>
              </a:rPr>
              <a:t>The </a:t>
            </a:r>
            <a:r>
              <a:rPr lang="de-DE" sz="1800" dirty="0" err="1">
                <a:latin typeface="Aptos" panose="020B0004020202020204" pitchFamily="34" charset="0"/>
                <a:sym typeface="Arial"/>
              </a:rPr>
              <a:t>tenderer</a:t>
            </a:r>
            <a:r>
              <a:rPr lang="de-DE" sz="1800" dirty="0">
                <a:latin typeface="Aptos" panose="020B0004020202020204" pitchFamily="34" charset="0"/>
                <a:sym typeface="Arial"/>
              </a:rPr>
              <a:t> </a:t>
            </a:r>
            <a:r>
              <a:rPr lang="de-DE" sz="1800" dirty="0" err="1">
                <a:latin typeface="Aptos" panose="020B0004020202020204" pitchFamily="34" charset="0"/>
                <a:sym typeface="Arial"/>
              </a:rPr>
              <a:t>must</a:t>
            </a:r>
            <a:r>
              <a:rPr lang="de-DE" sz="1800" dirty="0">
                <a:latin typeface="Aptos" panose="020B0004020202020204" pitchFamily="34" charset="0"/>
                <a:sym typeface="Arial"/>
              </a:rPr>
              <a:t> </a:t>
            </a:r>
            <a:r>
              <a:rPr lang="de-DE" sz="1800" dirty="0" err="1">
                <a:latin typeface="Aptos" panose="020B0004020202020204" pitchFamily="34" charset="0"/>
                <a:sym typeface="Arial"/>
              </a:rPr>
              <a:t>declare</a:t>
            </a:r>
            <a:r>
              <a:rPr lang="de-DE" sz="1800" dirty="0">
                <a:latin typeface="Aptos" panose="020B0004020202020204" pitchFamily="34" charset="0"/>
                <a:sym typeface="Arial"/>
              </a:rPr>
              <a:t> </a:t>
            </a:r>
            <a:r>
              <a:rPr lang="de-DE" sz="1800" dirty="0" err="1">
                <a:latin typeface="Aptos" panose="020B0004020202020204" pitchFamily="34" charset="0"/>
                <a:sym typeface="Arial"/>
              </a:rPr>
              <a:t>the</a:t>
            </a:r>
            <a:r>
              <a:rPr lang="de-DE" sz="1800" dirty="0">
                <a:latin typeface="Aptos" panose="020B0004020202020204" pitchFamily="34" charset="0"/>
                <a:sym typeface="Arial"/>
              </a:rPr>
              <a:t> </a:t>
            </a:r>
            <a:r>
              <a:rPr lang="de-DE" sz="1800" dirty="0" err="1">
                <a:latin typeface="Aptos" panose="020B0004020202020204" pitchFamily="34" charset="0"/>
                <a:sym typeface="Arial"/>
              </a:rPr>
              <a:t>presence</a:t>
            </a:r>
            <a:r>
              <a:rPr lang="de-DE" sz="1800" dirty="0">
                <a:latin typeface="Aptos" panose="020B0004020202020204" pitchFamily="34" charset="0"/>
                <a:sym typeface="Arial"/>
              </a:rPr>
              <a:t> </a:t>
            </a:r>
            <a:r>
              <a:rPr lang="de-DE" sz="1800" dirty="0" err="1">
                <a:latin typeface="Aptos" panose="020B0004020202020204" pitchFamily="34" charset="0"/>
                <a:sym typeface="Arial"/>
              </a:rPr>
              <a:t>of</a:t>
            </a:r>
            <a:r>
              <a:rPr lang="de-DE" sz="1800" dirty="0">
                <a:latin typeface="Aptos" panose="020B0004020202020204" pitchFamily="34" charset="0"/>
                <a:sym typeface="Arial"/>
              </a:rPr>
              <a:t> </a:t>
            </a:r>
            <a:r>
              <a:rPr lang="de-DE" sz="1800" b="1" dirty="0" err="1">
                <a:latin typeface="Aptos" panose="020B0004020202020204" pitchFamily="34" charset="0"/>
                <a:sym typeface="Arial"/>
              </a:rPr>
              <a:t>any</a:t>
            </a:r>
            <a:r>
              <a:rPr lang="de-DE" sz="1800" b="1" dirty="0">
                <a:latin typeface="Aptos" panose="020B0004020202020204" pitchFamily="34" charset="0"/>
                <a:sym typeface="Arial"/>
              </a:rPr>
              <a:t> REACH </a:t>
            </a:r>
            <a:r>
              <a:rPr lang="de-DE" sz="1800" b="1" dirty="0" err="1">
                <a:latin typeface="Aptos" panose="020B0004020202020204" pitchFamily="34" charset="0"/>
                <a:sym typeface="Arial"/>
              </a:rPr>
              <a:t>Candidate</a:t>
            </a:r>
            <a:r>
              <a:rPr lang="de-DE" sz="1800" b="1" dirty="0">
                <a:latin typeface="Aptos" panose="020B0004020202020204" pitchFamily="34" charset="0"/>
                <a:sym typeface="Arial"/>
              </a:rPr>
              <a:t> List13 </a:t>
            </a:r>
            <a:r>
              <a:rPr lang="de-DE" sz="1800" b="1" dirty="0" err="1">
                <a:latin typeface="Aptos" panose="020B0004020202020204" pitchFamily="34" charset="0"/>
                <a:sym typeface="Arial"/>
              </a:rPr>
              <a:t>substances</a:t>
            </a:r>
            <a:r>
              <a:rPr lang="de-DE" sz="1800" b="1" dirty="0">
                <a:latin typeface="Aptos" panose="020B0004020202020204" pitchFamily="34" charset="0"/>
                <a:sym typeface="Arial"/>
              </a:rPr>
              <a:t> at a </a:t>
            </a:r>
            <a:r>
              <a:rPr lang="de-DE" sz="1800" b="1" dirty="0" err="1">
                <a:latin typeface="Aptos" panose="020B0004020202020204" pitchFamily="34" charset="0"/>
                <a:sym typeface="Arial"/>
              </a:rPr>
              <a:t>concentration</a:t>
            </a:r>
            <a:r>
              <a:rPr lang="de-DE" sz="1800" b="1" dirty="0">
                <a:latin typeface="Aptos" panose="020B0004020202020204" pitchFamily="34" charset="0"/>
                <a:sym typeface="Arial"/>
              </a:rPr>
              <a:t> </a:t>
            </a:r>
            <a:r>
              <a:rPr lang="de-DE" sz="1800" b="1" dirty="0" err="1">
                <a:latin typeface="Aptos" panose="020B0004020202020204" pitchFamily="34" charset="0"/>
                <a:sym typeface="Arial"/>
              </a:rPr>
              <a:t>of</a:t>
            </a:r>
            <a:r>
              <a:rPr lang="de-DE" sz="1800" b="1" dirty="0">
                <a:latin typeface="Aptos" panose="020B0004020202020204" pitchFamily="34" charset="0"/>
                <a:sym typeface="Arial"/>
              </a:rPr>
              <a:t> </a:t>
            </a:r>
            <a:r>
              <a:rPr lang="de-DE" sz="1800" b="1" dirty="0" err="1">
                <a:latin typeface="Aptos" panose="020B0004020202020204" pitchFamily="34" charset="0"/>
                <a:sym typeface="Arial"/>
              </a:rPr>
              <a:t>greater</a:t>
            </a:r>
            <a:r>
              <a:rPr lang="de-DE" sz="1800" b="1" dirty="0">
                <a:latin typeface="Aptos" panose="020B0004020202020204" pitchFamily="34" charset="0"/>
                <a:sym typeface="Arial"/>
              </a:rPr>
              <a:t> </a:t>
            </a:r>
            <a:r>
              <a:rPr lang="de-DE" sz="1800" b="1" dirty="0" err="1">
                <a:latin typeface="Aptos" panose="020B0004020202020204" pitchFamily="34" charset="0"/>
                <a:sym typeface="Arial"/>
              </a:rPr>
              <a:t>than</a:t>
            </a:r>
            <a:r>
              <a:rPr lang="de-DE" sz="1800" b="1" dirty="0">
                <a:latin typeface="Aptos" panose="020B0004020202020204" pitchFamily="34" charset="0"/>
                <a:sym typeface="Arial"/>
              </a:rPr>
              <a:t> 0.1 % </a:t>
            </a:r>
            <a:r>
              <a:rPr lang="de-DE" sz="1800" dirty="0">
                <a:latin typeface="Aptos" panose="020B0004020202020204" pitchFamily="34" charset="0"/>
                <a:sym typeface="Arial"/>
              </a:rPr>
              <a:t>(</a:t>
            </a:r>
            <a:r>
              <a:rPr lang="de-DE" sz="1800" dirty="0" err="1">
                <a:latin typeface="Aptos" panose="020B0004020202020204" pitchFamily="34" charset="0"/>
                <a:sym typeface="Arial"/>
              </a:rPr>
              <a:t>weight</a:t>
            </a:r>
            <a:r>
              <a:rPr lang="de-DE" sz="1800" dirty="0">
                <a:latin typeface="Aptos" panose="020B0004020202020204" pitchFamily="34" charset="0"/>
                <a:sym typeface="Arial"/>
              </a:rPr>
              <a:t> </a:t>
            </a:r>
            <a:r>
              <a:rPr lang="de-DE" sz="1800" dirty="0" err="1">
                <a:latin typeface="Aptos" panose="020B0004020202020204" pitchFamily="34" charset="0"/>
                <a:sym typeface="Arial"/>
              </a:rPr>
              <a:t>by</a:t>
            </a:r>
            <a:r>
              <a:rPr lang="de-DE" sz="1800" dirty="0">
                <a:latin typeface="Aptos" panose="020B0004020202020204" pitchFamily="34" charset="0"/>
                <a:sym typeface="Arial"/>
              </a:rPr>
              <a:t> </a:t>
            </a:r>
            <a:r>
              <a:rPr lang="de-DE" sz="1800" dirty="0" err="1">
                <a:latin typeface="Aptos" panose="020B0004020202020204" pitchFamily="34" charset="0"/>
                <a:sym typeface="Arial"/>
              </a:rPr>
              <a:t>weight</a:t>
            </a:r>
            <a:r>
              <a:rPr lang="de-DE" sz="1800" dirty="0">
                <a:latin typeface="Aptos" panose="020B0004020202020204" pitchFamily="34" charset="0"/>
                <a:sym typeface="Arial"/>
              </a:rPr>
              <a:t>) in </a:t>
            </a:r>
            <a:r>
              <a:rPr lang="de-DE" sz="1800" dirty="0" err="1">
                <a:latin typeface="Aptos" panose="020B0004020202020204" pitchFamily="34" charset="0"/>
                <a:sym typeface="Arial"/>
              </a:rPr>
              <a:t>the</a:t>
            </a:r>
            <a:r>
              <a:rPr lang="de-DE" sz="1800" dirty="0">
                <a:latin typeface="Aptos" panose="020B0004020202020204" pitchFamily="34" charset="0"/>
                <a:sym typeface="Arial"/>
              </a:rPr>
              <a:t> </a:t>
            </a:r>
            <a:r>
              <a:rPr lang="de-DE" sz="1800" dirty="0" err="1">
                <a:latin typeface="Aptos" panose="020B0004020202020204" pitchFamily="34" charset="0"/>
                <a:sym typeface="Arial"/>
              </a:rPr>
              <a:t>finished</a:t>
            </a:r>
            <a:r>
              <a:rPr lang="de-DE" sz="1800" dirty="0">
                <a:latin typeface="Aptos" panose="020B0004020202020204" pitchFamily="34" charset="0"/>
                <a:sym typeface="Arial"/>
              </a:rPr>
              <a:t> </a:t>
            </a:r>
            <a:r>
              <a:rPr lang="de-DE" sz="1800" dirty="0" err="1">
                <a:latin typeface="Aptos" panose="020B0004020202020204" pitchFamily="34" charset="0"/>
                <a:sym typeface="Arial"/>
              </a:rPr>
              <a:t>product</a:t>
            </a:r>
            <a:r>
              <a:rPr lang="de-DE" sz="1800" dirty="0">
                <a:latin typeface="Aptos" panose="020B0004020202020204" pitchFamily="34" charset="0"/>
                <a:sym typeface="Arial"/>
              </a:rPr>
              <a:t>. The final </a:t>
            </a:r>
            <a:r>
              <a:rPr lang="de-DE" sz="1800" dirty="0" err="1">
                <a:latin typeface="Aptos" panose="020B0004020202020204" pitchFamily="34" charset="0"/>
                <a:sym typeface="Arial"/>
              </a:rPr>
              <a:t>supplied</a:t>
            </a:r>
            <a:r>
              <a:rPr lang="de-DE" sz="1800" dirty="0">
                <a:latin typeface="Aptos" panose="020B0004020202020204" pitchFamily="34" charset="0"/>
                <a:sym typeface="Arial"/>
              </a:rPr>
              <a:t> </a:t>
            </a:r>
            <a:r>
              <a:rPr lang="de-DE" sz="1800" dirty="0" err="1">
                <a:latin typeface="Aptos" panose="020B0004020202020204" pitchFamily="34" charset="0"/>
                <a:sym typeface="Arial"/>
              </a:rPr>
              <a:t>product</a:t>
            </a:r>
            <a:r>
              <a:rPr lang="de-DE" sz="1800" dirty="0">
                <a:latin typeface="Aptos" panose="020B0004020202020204" pitchFamily="34" charset="0"/>
                <a:sym typeface="Arial"/>
              </a:rPr>
              <a:t> </a:t>
            </a:r>
            <a:r>
              <a:rPr lang="de-DE" sz="1800" b="1" dirty="0" err="1">
                <a:latin typeface="Aptos" panose="020B0004020202020204" pitchFamily="34" charset="0"/>
                <a:sym typeface="Arial"/>
              </a:rPr>
              <a:t>must</a:t>
            </a:r>
            <a:r>
              <a:rPr lang="de-DE" sz="1800" b="1" dirty="0">
                <a:latin typeface="Aptos" panose="020B0004020202020204" pitchFamily="34" charset="0"/>
                <a:sym typeface="Arial"/>
              </a:rPr>
              <a:t> not </a:t>
            </a:r>
            <a:r>
              <a:rPr lang="de-DE" sz="1800" b="1" dirty="0" err="1">
                <a:latin typeface="Aptos" panose="020B0004020202020204" pitchFamily="34" charset="0"/>
                <a:sym typeface="Arial"/>
              </a:rPr>
              <a:t>contain</a:t>
            </a:r>
            <a:r>
              <a:rPr lang="de-DE" sz="1800" b="1" dirty="0">
                <a:latin typeface="Aptos" panose="020B0004020202020204" pitchFamily="34" charset="0"/>
                <a:sym typeface="Arial"/>
              </a:rPr>
              <a:t> </a:t>
            </a:r>
            <a:r>
              <a:rPr lang="de-DE" sz="1800" dirty="0" err="1">
                <a:latin typeface="Aptos" panose="020B0004020202020204" pitchFamily="34" charset="0"/>
                <a:sym typeface="Arial"/>
              </a:rPr>
              <a:t>the</a:t>
            </a:r>
            <a:r>
              <a:rPr lang="de-DE" sz="1800" dirty="0">
                <a:latin typeface="Aptos" panose="020B0004020202020204" pitchFamily="34" charset="0"/>
                <a:sym typeface="Arial"/>
              </a:rPr>
              <a:t> </a:t>
            </a:r>
            <a:r>
              <a:rPr lang="de-DE" sz="1800" dirty="0" err="1">
                <a:latin typeface="Aptos" panose="020B0004020202020204" pitchFamily="34" charset="0"/>
                <a:sym typeface="Arial"/>
              </a:rPr>
              <a:t>substances</a:t>
            </a:r>
            <a:r>
              <a:rPr lang="de-DE" sz="1800" dirty="0">
                <a:latin typeface="Aptos" panose="020B0004020202020204" pitchFamily="34" charset="0"/>
                <a:sym typeface="Arial"/>
              </a:rPr>
              <a:t> </a:t>
            </a:r>
            <a:r>
              <a:rPr lang="de-DE" sz="1800" dirty="0" err="1">
                <a:latin typeface="Aptos" panose="020B0004020202020204" pitchFamily="34" charset="0"/>
                <a:sym typeface="Arial"/>
              </a:rPr>
              <a:t>listed</a:t>
            </a:r>
            <a:r>
              <a:rPr lang="de-DE" sz="1800" dirty="0">
                <a:latin typeface="Aptos" panose="020B0004020202020204" pitchFamily="34" charset="0"/>
                <a:sym typeface="Arial"/>
              </a:rPr>
              <a:t> in Annex 1 </a:t>
            </a:r>
            <a:r>
              <a:rPr lang="de-DE" sz="1800" dirty="0" err="1">
                <a:latin typeface="Aptos" panose="020B0004020202020204" pitchFamily="34" charset="0"/>
                <a:sym typeface="Arial"/>
              </a:rPr>
              <a:t>of</a:t>
            </a:r>
            <a:r>
              <a:rPr lang="de-DE" sz="1800" dirty="0">
                <a:latin typeface="Aptos" panose="020B0004020202020204" pitchFamily="34" charset="0"/>
                <a:sym typeface="Arial"/>
              </a:rPr>
              <a:t> </a:t>
            </a:r>
            <a:r>
              <a:rPr lang="de-DE" sz="1800" dirty="0" err="1">
                <a:latin typeface="Aptos" panose="020B0004020202020204" pitchFamily="34" charset="0"/>
                <a:sym typeface="Arial"/>
              </a:rPr>
              <a:t>the</a:t>
            </a:r>
            <a:r>
              <a:rPr lang="de-DE" sz="1800" dirty="0">
                <a:latin typeface="Aptos" panose="020B0004020202020204" pitchFamily="34" charset="0"/>
                <a:sym typeface="Arial"/>
              </a:rPr>
              <a:t> GPP </a:t>
            </a:r>
            <a:r>
              <a:rPr lang="de-DE" sz="1800" dirty="0" err="1">
                <a:latin typeface="Aptos" panose="020B0004020202020204" pitchFamily="34" charset="0"/>
                <a:sym typeface="Arial"/>
              </a:rPr>
              <a:t>Criteria</a:t>
            </a:r>
            <a:r>
              <a:rPr lang="de-DE" sz="1800" dirty="0">
                <a:latin typeface="Aptos" panose="020B0004020202020204" pitchFamily="34" charset="0"/>
                <a:sym typeface="Arial"/>
              </a:rPr>
              <a:t> at </a:t>
            </a:r>
            <a:r>
              <a:rPr lang="de-DE" sz="1800" dirty="0" err="1">
                <a:latin typeface="Aptos" panose="020B0004020202020204" pitchFamily="34" charset="0"/>
                <a:sym typeface="Arial"/>
              </a:rPr>
              <a:t>greater</a:t>
            </a:r>
            <a:r>
              <a:rPr lang="de-DE" sz="1800" dirty="0">
                <a:latin typeface="Aptos" panose="020B0004020202020204" pitchFamily="34" charset="0"/>
                <a:sym typeface="Arial"/>
              </a:rPr>
              <a:t> </a:t>
            </a:r>
            <a:r>
              <a:rPr lang="de-DE" sz="1800" dirty="0" err="1">
                <a:latin typeface="Aptos" panose="020B0004020202020204" pitchFamily="34" charset="0"/>
                <a:sym typeface="Arial"/>
              </a:rPr>
              <a:t>than</a:t>
            </a:r>
            <a:r>
              <a:rPr lang="de-DE" sz="1800" dirty="0">
                <a:latin typeface="Aptos" panose="020B0004020202020204" pitchFamily="34" charset="0"/>
                <a:sym typeface="Arial"/>
              </a:rPr>
              <a:t> </a:t>
            </a:r>
            <a:r>
              <a:rPr lang="de-DE" sz="1800" dirty="0" err="1">
                <a:latin typeface="Aptos" panose="020B0004020202020204" pitchFamily="34" charset="0"/>
                <a:sym typeface="Arial"/>
              </a:rPr>
              <a:t>the</a:t>
            </a:r>
            <a:r>
              <a:rPr lang="de-DE" sz="1800" dirty="0">
                <a:latin typeface="Aptos" panose="020B0004020202020204" pitchFamily="34" charset="0"/>
                <a:sym typeface="Arial"/>
              </a:rPr>
              <a:t> individual </a:t>
            </a:r>
            <a:r>
              <a:rPr lang="de-DE" sz="1800" dirty="0" err="1">
                <a:latin typeface="Aptos" panose="020B0004020202020204" pitchFamily="34" charset="0"/>
                <a:sym typeface="Arial"/>
              </a:rPr>
              <a:t>or</a:t>
            </a:r>
            <a:r>
              <a:rPr lang="de-DE" sz="1800" dirty="0">
                <a:latin typeface="Aptos" panose="020B0004020202020204" pitchFamily="34" charset="0"/>
                <a:sym typeface="Arial"/>
              </a:rPr>
              <a:t> </a:t>
            </a:r>
            <a:r>
              <a:rPr lang="de-DE" sz="1800" dirty="0" err="1">
                <a:latin typeface="Aptos" panose="020B0004020202020204" pitchFamily="34" charset="0"/>
                <a:sym typeface="Arial"/>
              </a:rPr>
              <a:t>sum</a:t>
            </a:r>
            <a:r>
              <a:rPr lang="de-DE" sz="1800" dirty="0">
                <a:latin typeface="Aptos" panose="020B0004020202020204" pitchFamily="34" charset="0"/>
                <a:sym typeface="Arial"/>
              </a:rPr>
              <a:t> total </a:t>
            </a:r>
            <a:r>
              <a:rPr lang="de-DE" sz="1800" dirty="0" err="1">
                <a:latin typeface="Aptos" panose="020B0004020202020204" pitchFamily="34" charset="0"/>
                <a:sym typeface="Arial"/>
              </a:rPr>
              <a:t>concentration</a:t>
            </a:r>
            <a:r>
              <a:rPr lang="de-DE" sz="1800" dirty="0">
                <a:latin typeface="Aptos" panose="020B0004020202020204" pitchFamily="34" charset="0"/>
                <a:sym typeface="Arial"/>
              </a:rPr>
              <a:t> </a:t>
            </a:r>
            <a:r>
              <a:rPr lang="de-DE" sz="1800" dirty="0" err="1">
                <a:latin typeface="Aptos" panose="020B0004020202020204" pitchFamily="34" charset="0"/>
                <a:sym typeface="Arial"/>
              </a:rPr>
              <a:t>limits</a:t>
            </a:r>
            <a:r>
              <a:rPr lang="de-DE" sz="1800" dirty="0">
                <a:latin typeface="Aptos" panose="020B0004020202020204" pitchFamily="34" charset="0"/>
                <a:sym typeface="Arial"/>
              </a:rPr>
              <a:t>. </a:t>
            </a:r>
            <a:endParaRPr sz="1800" dirty="0">
              <a:latin typeface="Aptos" panose="020B0004020202020204" pitchFamily="34" charset="0"/>
            </a:endParaRPr>
          </a:p>
        </p:txBody>
      </p:sp>
      <p:sp>
        <p:nvSpPr>
          <p:cNvPr id="243" name="Google Shape;243;p40"/>
          <p:cNvSpPr txBox="1"/>
          <p:nvPr/>
        </p:nvSpPr>
        <p:spPr>
          <a:xfrm>
            <a:off x="5656149" y="3228231"/>
            <a:ext cx="4716576" cy="3485720"/>
          </a:xfrm>
          <a:prstGeom prst="rect">
            <a:avLst/>
          </a:prstGeom>
          <a:noFill/>
          <a:ln w="9525" cap="flat" cmpd="sng">
            <a:solidFill>
              <a:srgbClr val="00B0F0"/>
            </a:solidFill>
            <a:prstDash val="solid"/>
            <a:round/>
            <a:headEnd type="none" w="sm" len="sm"/>
            <a:tailEnd type="none" w="sm" len="sm"/>
          </a:ln>
        </p:spPr>
        <p:txBody>
          <a:bodyPr spcFirstLastPara="1" wrap="square" lIns="0" tIns="45700" rIns="0" bIns="0" anchor="t" anchorCtr="0">
            <a:normAutofit/>
          </a:bodyPr>
          <a:lstStyle/>
          <a:p>
            <a:pPr marL="514350" marR="0" lvl="0" indent="-285750" algn="l" rtl="0">
              <a:lnSpc>
                <a:spcPct val="90000"/>
              </a:lnSpc>
              <a:spcBef>
                <a:spcPts val="1800"/>
              </a:spcBef>
              <a:spcAft>
                <a:spcPts val="0"/>
              </a:spcAft>
              <a:buClr>
                <a:srgbClr val="3F3F3F"/>
              </a:buClr>
              <a:buSzPts val="2000"/>
              <a:buFont typeface="Arial" panose="020B0604020202020204" pitchFamily="34" charset="0"/>
              <a:buChar char="•"/>
            </a:pPr>
            <a:r>
              <a:rPr lang="de-DE" sz="1800" b="0" i="0" u="none" strike="noStrike" cap="none" dirty="0">
                <a:solidFill>
                  <a:srgbClr val="3F3F3F"/>
                </a:solidFill>
                <a:latin typeface="Aptos" panose="020B0004020202020204" pitchFamily="34" charset="0"/>
                <a:sym typeface="Arial"/>
              </a:rPr>
              <a:t>The textile </a:t>
            </a:r>
            <a:r>
              <a:rPr lang="de-DE" sz="1800" b="0" i="0" u="none" strike="noStrike" cap="none" dirty="0" err="1">
                <a:solidFill>
                  <a:srgbClr val="3F3F3F"/>
                </a:solidFill>
                <a:latin typeface="Aptos" panose="020B0004020202020204" pitchFamily="34" charset="0"/>
                <a:sym typeface="Arial"/>
              </a:rPr>
              <a:t>products</a:t>
            </a:r>
            <a:r>
              <a:rPr lang="de-DE" sz="1800" b="0"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must</a:t>
            </a:r>
            <a:r>
              <a:rPr lang="de-DE" sz="1800" b="0"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meet</a:t>
            </a:r>
            <a:r>
              <a:rPr lang="de-DE" sz="1800" b="0"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the</a:t>
            </a:r>
            <a:r>
              <a:rPr lang="de-DE" sz="1800" b="0" i="0" u="none" strike="noStrike" cap="none" dirty="0">
                <a:solidFill>
                  <a:srgbClr val="3F3F3F"/>
                </a:solidFill>
                <a:latin typeface="Aptos" panose="020B0004020202020204" pitchFamily="34" charset="0"/>
                <a:sym typeface="Arial"/>
              </a:rPr>
              <a:t> relevant </a:t>
            </a:r>
            <a:r>
              <a:rPr lang="de-DE" sz="1800" b="1" i="0" u="none" strike="noStrike" cap="none" dirty="0" err="1">
                <a:solidFill>
                  <a:srgbClr val="3F3F3F"/>
                </a:solidFill>
                <a:latin typeface="Aptos" panose="020B0004020202020204" pitchFamily="34" charset="0"/>
                <a:sym typeface="Arial"/>
              </a:rPr>
              <a:t>durability</a:t>
            </a:r>
            <a:r>
              <a:rPr lang="de-DE" sz="1800" b="1" i="0" u="none" strike="noStrike" cap="none" dirty="0">
                <a:solidFill>
                  <a:srgbClr val="3F3F3F"/>
                </a:solidFill>
                <a:latin typeface="Aptos" panose="020B0004020202020204" pitchFamily="34" charset="0"/>
                <a:sym typeface="Arial"/>
              </a:rPr>
              <a:t> </a:t>
            </a:r>
            <a:r>
              <a:rPr lang="de-DE" sz="1800" b="1" i="0" u="none" strike="noStrike" cap="none" dirty="0" err="1">
                <a:solidFill>
                  <a:srgbClr val="3F3F3F"/>
                </a:solidFill>
                <a:latin typeface="Aptos" panose="020B0004020202020204" pitchFamily="34" charset="0"/>
                <a:sym typeface="Arial"/>
              </a:rPr>
              <a:t>requirements</a:t>
            </a:r>
            <a:r>
              <a:rPr lang="de-DE" sz="1800" b="1" i="0" u="none" strike="noStrike" cap="none" dirty="0">
                <a:solidFill>
                  <a:srgbClr val="3F3F3F"/>
                </a:solidFill>
                <a:latin typeface="Aptos" panose="020B0004020202020204" pitchFamily="34" charset="0"/>
                <a:sym typeface="Arial"/>
              </a:rPr>
              <a:t>.</a:t>
            </a:r>
            <a:endParaRPr sz="1800" dirty="0">
              <a:latin typeface="Aptos" panose="020B0004020202020204" pitchFamily="34" charset="0"/>
            </a:endParaRPr>
          </a:p>
          <a:p>
            <a:pPr marL="514350" marR="0" lvl="0" indent="-285750" algn="l" rtl="0">
              <a:lnSpc>
                <a:spcPct val="90000"/>
              </a:lnSpc>
              <a:spcBef>
                <a:spcPts val="1800"/>
              </a:spcBef>
              <a:spcAft>
                <a:spcPts val="0"/>
              </a:spcAft>
              <a:buClr>
                <a:srgbClr val="3F3F3F"/>
              </a:buClr>
              <a:buSzPts val="2000"/>
              <a:buFont typeface="Arial" panose="020B0604020202020204" pitchFamily="34" charset="0"/>
              <a:buChar char="•"/>
            </a:pPr>
            <a:r>
              <a:rPr lang="de-DE" sz="1800" b="1" i="0" u="none" strike="noStrike" cap="none" dirty="0" err="1">
                <a:solidFill>
                  <a:srgbClr val="3F3F3F"/>
                </a:solidFill>
                <a:latin typeface="Aptos" panose="020B0004020202020204" pitchFamily="34" charset="0"/>
                <a:sym typeface="Arial"/>
              </a:rPr>
              <a:t>Availability</a:t>
            </a:r>
            <a:r>
              <a:rPr lang="de-DE" sz="1800" b="1" i="0" u="none" strike="noStrike" cap="none" dirty="0">
                <a:solidFill>
                  <a:srgbClr val="3F3F3F"/>
                </a:solidFill>
                <a:latin typeface="Aptos" panose="020B0004020202020204" pitchFamily="34" charset="0"/>
                <a:sym typeface="Arial"/>
              </a:rPr>
              <a:t> </a:t>
            </a:r>
            <a:r>
              <a:rPr lang="de-DE" sz="1800" b="1" i="0" u="none" strike="noStrike" cap="none" dirty="0" err="1">
                <a:solidFill>
                  <a:srgbClr val="3F3F3F"/>
                </a:solidFill>
                <a:latin typeface="Aptos" panose="020B0004020202020204" pitchFamily="34" charset="0"/>
                <a:sym typeface="Arial"/>
              </a:rPr>
              <a:t>of</a:t>
            </a:r>
            <a:r>
              <a:rPr lang="de-DE" sz="1800" b="1" i="0" u="none" strike="noStrike" cap="none" dirty="0">
                <a:solidFill>
                  <a:srgbClr val="3F3F3F"/>
                </a:solidFill>
                <a:latin typeface="Aptos" panose="020B0004020202020204" pitchFamily="34" charset="0"/>
                <a:sym typeface="Arial"/>
              </a:rPr>
              <a:t> Parts &amp; </a:t>
            </a:r>
            <a:r>
              <a:rPr lang="de-DE" sz="1800" b="1" i="0" u="none" strike="noStrike" cap="none" dirty="0" err="1">
                <a:solidFill>
                  <a:srgbClr val="3F3F3F"/>
                </a:solidFill>
                <a:latin typeface="Aptos" panose="020B0004020202020204" pitchFamily="34" charset="0"/>
                <a:sym typeface="Arial"/>
              </a:rPr>
              <a:t>Accessories</a:t>
            </a:r>
            <a:r>
              <a:rPr lang="de-DE" sz="1800" b="1" i="0" u="none" strike="noStrike" cap="none" dirty="0">
                <a:solidFill>
                  <a:srgbClr val="3F3F3F"/>
                </a:solidFill>
                <a:latin typeface="Aptos" panose="020B0004020202020204" pitchFamily="34" charset="0"/>
                <a:sym typeface="Arial"/>
              </a:rPr>
              <a:t>:</a:t>
            </a:r>
            <a:endParaRPr sz="1800" dirty="0">
              <a:latin typeface="Aptos" panose="020B0004020202020204" pitchFamily="34" charset="0"/>
            </a:endParaRPr>
          </a:p>
          <a:p>
            <a:pPr marL="571500" marR="0" lvl="0" indent="-342900" algn="l" rtl="0">
              <a:lnSpc>
                <a:spcPct val="90000"/>
              </a:lnSpc>
              <a:spcBef>
                <a:spcPts val="1800"/>
              </a:spcBef>
              <a:spcAft>
                <a:spcPts val="0"/>
              </a:spcAft>
              <a:buClr>
                <a:srgbClr val="3F3F3F"/>
              </a:buClr>
              <a:buSzPts val="2000"/>
              <a:buFont typeface="Arial"/>
              <a:buChar char="-"/>
            </a:pPr>
            <a:r>
              <a:rPr lang="de-DE" sz="1800" b="1" i="0" u="none" strike="noStrike" cap="none" dirty="0">
                <a:solidFill>
                  <a:srgbClr val="3F3F3F"/>
                </a:solidFill>
                <a:latin typeface="Aptos" panose="020B0004020202020204" pitchFamily="34" charset="0"/>
                <a:sym typeface="Arial"/>
              </a:rPr>
              <a:t>Spare </a:t>
            </a:r>
            <a:r>
              <a:rPr lang="de-DE" sz="1800" b="1" i="0" u="none" strike="noStrike" cap="none" dirty="0" err="1">
                <a:solidFill>
                  <a:srgbClr val="3F3F3F"/>
                </a:solidFill>
                <a:latin typeface="Aptos" panose="020B0004020202020204" pitchFamily="34" charset="0"/>
                <a:sym typeface="Arial"/>
              </a:rPr>
              <a:t>parts</a:t>
            </a:r>
            <a:r>
              <a:rPr lang="de-DE" sz="1800" b="1"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must</a:t>
            </a:r>
            <a:r>
              <a:rPr lang="de-DE" sz="1800" b="0"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be</a:t>
            </a:r>
            <a:r>
              <a:rPr lang="de-DE" sz="1800" b="0"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available</a:t>
            </a:r>
            <a:r>
              <a:rPr lang="de-DE" sz="1800" b="0"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for</a:t>
            </a:r>
            <a:r>
              <a:rPr lang="de-DE" sz="1800" b="0" i="0" u="none" strike="noStrike" cap="none" dirty="0">
                <a:solidFill>
                  <a:srgbClr val="3F3F3F"/>
                </a:solidFill>
                <a:latin typeface="Aptos" panose="020B0004020202020204" pitchFamily="34" charset="0"/>
                <a:sym typeface="Arial"/>
              </a:rPr>
              <a:t> </a:t>
            </a:r>
            <a:r>
              <a:rPr lang="de-DE" sz="1800" b="1" i="0" u="none" strike="noStrike" cap="none" dirty="0">
                <a:solidFill>
                  <a:srgbClr val="3F3F3F"/>
                </a:solidFill>
                <a:latin typeface="Aptos" panose="020B0004020202020204" pitchFamily="34" charset="0"/>
                <a:sym typeface="Arial"/>
              </a:rPr>
              <a:t>at least 2 </a:t>
            </a:r>
            <a:r>
              <a:rPr lang="de-DE" sz="1800" b="1" i="0" u="none" strike="noStrike" cap="none" dirty="0" err="1">
                <a:solidFill>
                  <a:srgbClr val="3F3F3F"/>
                </a:solidFill>
                <a:latin typeface="Aptos" panose="020B0004020202020204" pitchFamily="34" charset="0"/>
                <a:sym typeface="Arial"/>
              </a:rPr>
              <a:t>years</a:t>
            </a:r>
            <a:r>
              <a:rPr lang="de-DE" sz="1800" b="1" i="0" u="none" strike="noStrike" cap="none" dirty="0">
                <a:solidFill>
                  <a:srgbClr val="3F3F3F"/>
                </a:solidFill>
                <a:latin typeface="Aptos" panose="020B0004020202020204" pitchFamily="34" charset="0"/>
                <a:sym typeface="Arial"/>
              </a:rPr>
              <a:t> </a:t>
            </a:r>
            <a:r>
              <a:rPr lang="de-DE" sz="1800" b="0" i="0" u="none" strike="noStrike" cap="none" dirty="0">
                <a:solidFill>
                  <a:srgbClr val="3F3F3F"/>
                </a:solidFill>
                <a:latin typeface="Aptos" panose="020B0004020202020204" pitchFamily="34" charset="0"/>
                <a:sym typeface="Arial"/>
              </a:rPr>
              <a:t>after </a:t>
            </a:r>
            <a:r>
              <a:rPr lang="de-DE" sz="1800" b="0" i="0" u="none" strike="noStrike" cap="none" dirty="0" err="1">
                <a:solidFill>
                  <a:srgbClr val="3F3F3F"/>
                </a:solidFill>
                <a:latin typeface="Aptos" panose="020B0004020202020204" pitchFamily="34" charset="0"/>
                <a:sym typeface="Arial"/>
              </a:rPr>
              <a:t>delivery</a:t>
            </a:r>
            <a:r>
              <a:rPr lang="de-DE" sz="1800" b="0"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or</a:t>
            </a:r>
            <a:r>
              <a:rPr lang="de-DE" sz="1800" b="0"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contract</a:t>
            </a:r>
            <a:r>
              <a:rPr lang="de-DE" sz="1800" b="0"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duration</a:t>
            </a:r>
            <a:endParaRPr sz="1800" dirty="0">
              <a:latin typeface="Aptos" panose="020B0004020202020204" pitchFamily="34" charset="0"/>
            </a:endParaRPr>
          </a:p>
          <a:p>
            <a:pPr marL="571500" marR="0" lvl="0" indent="-342900" algn="l" rtl="0">
              <a:lnSpc>
                <a:spcPct val="90000"/>
              </a:lnSpc>
              <a:spcBef>
                <a:spcPts val="1800"/>
              </a:spcBef>
              <a:spcAft>
                <a:spcPts val="0"/>
              </a:spcAft>
              <a:buClr>
                <a:srgbClr val="3F3F3F"/>
              </a:buClr>
              <a:buSzPts val="2000"/>
              <a:buFont typeface="Arial"/>
              <a:buChar char="-"/>
            </a:pPr>
            <a:r>
              <a:rPr lang="de-DE" sz="1800" b="0" i="0" u="none" strike="noStrike" cap="none" dirty="0">
                <a:solidFill>
                  <a:srgbClr val="3F3F3F"/>
                </a:solidFill>
                <a:latin typeface="Aptos" panose="020B0004020202020204" pitchFamily="34" charset="0"/>
                <a:sym typeface="Arial"/>
              </a:rPr>
              <a:t>A </a:t>
            </a:r>
            <a:r>
              <a:rPr lang="de-DE" sz="1800" b="1" i="0" u="none" strike="noStrike" cap="none" dirty="0" err="1">
                <a:solidFill>
                  <a:srgbClr val="3F3F3F"/>
                </a:solidFill>
                <a:latin typeface="Aptos" panose="020B0004020202020204" pitchFamily="34" charset="0"/>
                <a:sym typeface="Arial"/>
              </a:rPr>
              <a:t>price</a:t>
            </a:r>
            <a:r>
              <a:rPr lang="de-DE" sz="1800" b="1" i="0" u="none" strike="noStrike" cap="none" dirty="0">
                <a:solidFill>
                  <a:srgbClr val="3F3F3F"/>
                </a:solidFill>
                <a:latin typeface="Aptos" panose="020B0004020202020204" pitchFamily="34" charset="0"/>
                <a:sym typeface="Arial"/>
              </a:rPr>
              <a:t> </a:t>
            </a:r>
            <a:r>
              <a:rPr lang="de-DE" sz="1800" b="1" i="0" u="none" strike="noStrike" cap="none" dirty="0" err="1">
                <a:solidFill>
                  <a:srgbClr val="3F3F3F"/>
                </a:solidFill>
                <a:latin typeface="Aptos" panose="020B0004020202020204" pitchFamily="34" charset="0"/>
                <a:sym typeface="Arial"/>
              </a:rPr>
              <a:t>list</a:t>
            </a:r>
            <a:r>
              <a:rPr lang="de-DE" sz="1800" b="1"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for</a:t>
            </a:r>
            <a:r>
              <a:rPr lang="de-DE" sz="1800" b="0"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these</a:t>
            </a:r>
            <a:r>
              <a:rPr lang="de-DE" sz="1800" b="0"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parts</a:t>
            </a:r>
            <a:r>
              <a:rPr lang="de-DE" sz="1800" b="0"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must</a:t>
            </a:r>
            <a:r>
              <a:rPr lang="de-DE" sz="1800" b="0"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be</a:t>
            </a:r>
            <a:r>
              <a:rPr lang="de-DE" sz="1800" b="0" i="0" u="none" strike="noStrike" cap="none" dirty="0">
                <a:solidFill>
                  <a:srgbClr val="3F3F3F"/>
                </a:solidFill>
                <a:latin typeface="Aptos" panose="020B0004020202020204" pitchFamily="34" charset="0"/>
                <a:sym typeface="Arial"/>
              </a:rPr>
              <a:t> </a:t>
            </a:r>
            <a:r>
              <a:rPr lang="de-DE" sz="1800" b="0" i="0" u="none" strike="noStrike" cap="none" dirty="0" err="1">
                <a:solidFill>
                  <a:srgbClr val="3F3F3F"/>
                </a:solidFill>
                <a:latin typeface="Aptos" panose="020B0004020202020204" pitchFamily="34" charset="0"/>
                <a:sym typeface="Arial"/>
              </a:rPr>
              <a:t>included</a:t>
            </a:r>
            <a:r>
              <a:rPr lang="de-DE" sz="1800" b="0" i="0" u="none" strike="noStrike" cap="none" dirty="0">
                <a:solidFill>
                  <a:srgbClr val="3F3F3F"/>
                </a:solidFill>
                <a:latin typeface="Aptos" panose="020B0004020202020204" pitchFamily="34" charset="0"/>
                <a:sym typeface="Arial"/>
              </a:rPr>
              <a:t>. </a:t>
            </a:r>
            <a:endParaRPr sz="1800" dirty="0">
              <a:latin typeface="Aptos" panose="020B0004020202020204" pitchFamily="34" charset="0"/>
            </a:endParaRPr>
          </a:p>
          <a:p>
            <a:pPr marL="228600" marR="0" lvl="0" indent="0" algn="l" rtl="0">
              <a:lnSpc>
                <a:spcPct val="90000"/>
              </a:lnSpc>
              <a:spcBef>
                <a:spcPts val="1800"/>
              </a:spcBef>
              <a:spcAft>
                <a:spcPts val="0"/>
              </a:spcAft>
              <a:buClr>
                <a:srgbClr val="3F3F3F"/>
              </a:buClr>
              <a:buSzPts val="2000"/>
              <a:buFont typeface="Arial"/>
              <a:buNone/>
            </a:pPr>
            <a:endParaRPr sz="1800" b="1" i="0" u="none" strike="noStrike" cap="none" dirty="0">
              <a:solidFill>
                <a:srgbClr val="3F3F3F"/>
              </a:solidFill>
              <a:latin typeface="Aptos" panose="020B0004020202020204" pitchFamily="34" charset="0"/>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1"/>
          <p:cNvSpPr txBox="1">
            <a:spLocks noGrp="1"/>
          </p:cNvSpPr>
          <p:nvPr>
            <p:ph type="body" idx="1"/>
          </p:nvPr>
        </p:nvSpPr>
        <p:spPr>
          <a:xfrm>
            <a:off x="385121" y="2277862"/>
            <a:ext cx="4490700" cy="752400"/>
          </a:xfrm>
          <a:prstGeom prst="rect">
            <a:avLst/>
          </a:prstGeom>
          <a:noFill/>
          <a:ln>
            <a:noFill/>
          </a:ln>
        </p:spPr>
        <p:txBody>
          <a:bodyPr spcFirstLastPara="1" wrap="square" lIns="0" tIns="45700" rIns="0" bIns="0" anchor="t" anchorCtr="0">
            <a:normAutofit/>
          </a:bodyPr>
          <a:lstStyle/>
          <a:p>
            <a:pPr marL="457200" lvl="0" indent="-228600" algn="l" rtl="0">
              <a:lnSpc>
                <a:spcPct val="90000"/>
              </a:lnSpc>
              <a:spcBef>
                <a:spcPts val="1800"/>
              </a:spcBef>
              <a:spcAft>
                <a:spcPts val="0"/>
              </a:spcAft>
              <a:buClr>
                <a:srgbClr val="3F3F3F"/>
              </a:buClr>
              <a:buSzPts val="2000"/>
              <a:buFont typeface="Arial"/>
              <a:buNone/>
            </a:pPr>
            <a:r>
              <a:rPr lang="de-DE" b="1">
                <a:solidFill>
                  <a:srgbClr val="035854"/>
                </a:solidFill>
                <a:latin typeface="Aptos" panose="020B0004020202020204" pitchFamily="34" charset="0"/>
                <a:sym typeface="Arial"/>
              </a:rPr>
              <a:t>AWARD CRITERIA:</a:t>
            </a:r>
            <a:endParaRPr>
              <a:latin typeface="Aptos" panose="020B0004020202020204" pitchFamily="34" charset="0"/>
            </a:endParaRPr>
          </a:p>
        </p:txBody>
      </p:sp>
      <p:sp>
        <p:nvSpPr>
          <p:cNvPr id="250" name="Google Shape;250;p41"/>
          <p:cNvSpPr txBox="1">
            <a:spLocks noGrp="1"/>
          </p:cNvSpPr>
          <p:nvPr>
            <p:ph type="title"/>
          </p:nvPr>
        </p:nvSpPr>
        <p:spPr>
          <a:xfrm>
            <a:off x="581834" y="484741"/>
            <a:ext cx="9778365" cy="149459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3. EU GPP </a:t>
            </a:r>
            <a:r>
              <a:rPr lang="de-DE" dirty="0" err="1">
                <a:latin typeface="Aptos Serif" panose="02020604070405020304" pitchFamily="18" charset="0"/>
                <a:ea typeface="Arial"/>
                <a:cs typeface="Aptos Serif" panose="02020604070405020304" pitchFamily="18" charset="0"/>
                <a:sym typeface="Arial"/>
              </a:rPr>
              <a:t>Criteria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textile and </a:t>
            </a:r>
            <a:r>
              <a:rPr lang="de-DE" dirty="0" err="1">
                <a:latin typeface="Aptos Serif" panose="02020604070405020304" pitchFamily="18" charset="0"/>
                <a:ea typeface="Arial"/>
                <a:cs typeface="Aptos Serif" panose="02020604070405020304" pitchFamily="18" charset="0"/>
                <a:sym typeface="Arial"/>
              </a:rPr>
              <a:t>leather</a:t>
            </a:r>
            <a:endParaRPr dirty="0">
              <a:latin typeface="Aptos Serif" panose="02020604070405020304" pitchFamily="18" charset="0"/>
              <a:ea typeface="Arial"/>
              <a:cs typeface="Aptos Serif" panose="02020604070405020304" pitchFamily="18" charset="0"/>
              <a:sym typeface="Arial"/>
            </a:endParaRPr>
          </a:p>
        </p:txBody>
      </p:sp>
      <p:grpSp>
        <p:nvGrpSpPr>
          <p:cNvPr id="251" name="Google Shape;251;p41"/>
          <p:cNvGrpSpPr/>
          <p:nvPr/>
        </p:nvGrpSpPr>
        <p:grpSpPr>
          <a:xfrm>
            <a:off x="676310" y="3097695"/>
            <a:ext cx="10964222" cy="3302476"/>
            <a:chOff x="176" y="0"/>
            <a:chExt cx="10964222" cy="3302476"/>
          </a:xfrm>
        </p:grpSpPr>
        <p:sp>
          <p:nvSpPr>
            <p:cNvPr id="252" name="Google Shape;252;p41"/>
            <p:cNvSpPr/>
            <p:nvPr/>
          </p:nvSpPr>
          <p:spPr>
            <a:xfrm>
              <a:off x="176" y="0"/>
              <a:ext cx="634075" cy="63407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253" name="Google Shape;253;p41"/>
            <p:cNvSpPr/>
            <p:nvPr/>
          </p:nvSpPr>
          <p:spPr>
            <a:xfrm>
              <a:off x="63583" y="63407"/>
              <a:ext cx="507260" cy="507260"/>
            </a:xfrm>
            <a:prstGeom prst="chord">
              <a:avLst>
                <a:gd name="adj1" fmla="val 1800000"/>
                <a:gd name="adj2" fmla="val 9000000"/>
              </a:avLst>
            </a:prstGeom>
            <a:solidFill>
              <a:srgbClr val="A7D3DA"/>
            </a:solidFill>
            <a:ln w="25400" cap="flat" cmpd="sng">
              <a:solidFill>
                <a:srgbClr val="A7D3D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254" name="Google Shape;254;p41"/>
            <p:cNvSpPr/>
            <p:nvPr/>
          </p:nvSpPr>
          <p:spPr>
            <a:xfrm>
              <a:off x="766351" y="634075"/>
              <a:ext cx="1875806" cy="266840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255" name="Google Shape;255;p41"/>
            <p:cNvSpPr txBox="1"/>
            <p:nvPr/>
          </p:nvSpPr>
          <p:spPr>
            <a:xfrm>
              <a:off x="766351" y="634075"/>
              <a:ext cx="1875806" cy="2668401"/>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de-DE" sz="1800" b="0" i="0" u="none" strike="noStrike" cap="none" dirty="0">
                  <a:solidFill>
                    <a:srgbClr val="000000"/>
                  </a:solidFill>
                  <a:latin typeface="Aptos" panose="020B0004020202020204" pitchFamily="34" charset="0"/>
                  <a:sym typeface="Arial"/>
                </a:rPr>
                <a:t>Points </a:t>
              </a:r>
              <a:r>
                <a:rPr lang="de-DE" sz="1800" b="0" i="0" u="none" strike="noStrike" cap="none" dirty="0" err="1">
                  <a:solidFill>
                    <a:srgbClr val="000000"/>
                  </a:solidFill>
                  <a:latin typeface="Aptos" panose="020B0004020202020204" pitchFamily="34" charset="0"/>
                  <a:sym typeface="Arial"/>
                </a:rPr>
                <a:t>awarded</a:t>
              </a:r>
              <a:r>
                <a:rPr lang="de-DE" sz="1800" b="0" i="0" u="none" strike="noStrike" cap="none" dirty="0">
                  <a:solidFill>
                    <a:srgbClr val="000000"/>
                  </a:solidFill>
                  <a:latin typeface="Aptos" panose="020B0004020202020204" pitchFamily="34" charset="0"/>
                  <a:sym typeface="Arial"/>
                </a:rPr>
                <a:t> </a:t>
              </a:r>
              <a:r>
                <a:rPr lang="de-DE" sz="1800" b="0" i="0" u="none" strike="noStrike" cap="none" dirty="0" err="1">
                  <a:solidFill>
                    <a:srgbClr val="000000"/>
                  </a:solidFill>
                  <a:latin typeface="Aptos" panose="020B0004020202020204" pitchFamily="34" charset="0"/>
                  <a:sym typeface="Arial"/>
                </a:rPr>
                <a:t>for</a:t>
              </a:r>
              <a:r>
                <a:rPr lang="de-DE" sz="1800" b="0" i="0" u="none" strike="noStrike" cap="none" dirty="0">
                  <a:solidFill>
                    <a:srgbClr val="000000"/>
                  </a:solidFill>
                  <a:latin typeface="Aptos" panose="020B0004020202020204" pitchFamily="34" charset="0"/>
                  <a:sym typeface="Arial"/>
                </a:rPr>
                <a:t> </a:t>
              </a:r>
              <a:r>
                <a:rPr lang="de-DE" sz="1800" b="1" i="0" u="none" strike="noStrike" cap="none" dirty="0" err="1">
                  <a:solidFill>
                    <a:srgbClr val="000000"/>
                  </a:solidFill>
                  <a:latin typeface="Aptos" panose="020B0004020202020204" pitchFamily="34" charset="0"/>
                  <a:sym typeface="Arial"/>
                </a:rPr>
                <a:t>every</a:t>
              </a:r>
              <a:r>
                <a:rPr lang="de-DE" sz="1800" b="1" i="0" u="none" strike="noStrike" cap="none" dirty="0">
                  <a:solidFill>
                    <a:srgbClr val="000000"/>
                  </a:solidFill>
                  <a:latin typeface="Aptos" panose="020B0004020202020204" pitchFamily="34" charset="0"/>
                  <a:sym typeface="Arial"/>
                </a:rPr>
                <a:t> + 10% </a:t>
              </a:r>
              <a:r>
                <a:rPr lang="de-DE" sz="1800" b="0" i="0" u="none" strike="noStrike" cap="none" dirty="0" err="1">
                  <a:solidFill>
                    <a:srgbClr val="000000"/>
                  </a:solidFill>
                  <a:latin typeface="Aptos" panose="020B0004020202020204" pitchFamily="34" charset="0"/>
                  <a:sym typeface="Arial"/>
                </a:rPr>
                <a:t>over</a:t>
              </a:r>
              <a:r>
                <a:rPr lang="de-DE" sz="1800" b="0" i="0" u="none" strike="noStrike" cap="none" dirty="0">
                  <a:solidFill>
                    <a:srgbClr val="000000"/>
                  </a:solidFill>
                  <a:latin typeface="Aptos" panose="020B0004020202020204" pitchFamily="34" charset="0"/>
                  <a:sym typeface="Arial"/>
                </a:rPr>
                <a:t> </a:t>
              </a:r>
              <a:r>
                <a:rPr lang="de-DE" sz="1800" b="0" i="0" u="none" strike="noStrike" cap="none" dirty="0" err="1">
                  <a:solidFill>
                    <a:srgbClr val="000000"/>
                  </a:solidFill>
                  <a:latin typeface="Aptos" panose="020B0004020202020204" pitchFamily="34" charset="0"/>
                  <a:sym typeface="Arial"/>
                </a:rPr>
                <a:t>minimum</a:t>
              </a:r>
              <a:r>
                <a:rPr lang="de-DE" sz="1800" b="0" i="0" u="none" strike="noStrike" cap="none" dirty="0">
                  <a:solidFill>
                    <a:srgbClr val="000000"/>
                  </a:solidFill>
                  <a:latin typeface="Aptos" panose="020B0004020202020204" pitchFamily="34" charset="0"/>
                  <a:sym typeface="Arial"/>
                </a:rPr>
                <a:t> IPM </a:t>
              </a:r>
              <a:r>
                <a:rPr lang="de-DE" sz="1800" b="0" i="0" u="none" strike="noStrike" cap="none" dirty="0" err="1">
                  <a:solidFill>
                    <a:srgbClr val="000000"/>
                  </a:solidFill>
                  <a:latin typeface="Aptos" panose="020B0004020202020204" pitchFamily="34" charset="0"/>
                  <a:sym typeface="Arial"/>
                </a:rPr>
                <a:t>or</a:t>
              </a:r>
              <a:r>
                <a:rPr lang="de-DE" sz="1800" b="0" i="0" u="none" strike="noStrike" cap="none" dirty="0">
                  <a:solidFill>
                    <a:srgbClr val="000000"/>
                  </a:solidFill>
                  <a:latin typeface="Aptos" panose="020B0004020202020204" pitchFamily="34" charset="0"/>
                  <a:sym typeface="Arial"/>
                </a:rPr>
                <a:t> </a:t>
              </a:r>
              <a:r>
                <a:rPr lang="de-DE" sz="1800" b="0" i="0" u="none" strike="noStrike" cap="none" dirty="0" err="1">
                  <a:solidFill>
                    <a:srgbClr val="000000"/>
                  </a:solidFill>
                  <a:latin typeface="Aptos" panose="020B0004020202020204" pitchFamily="34" charset="0"/>
                  <a:sym typeface="Arial"/>
                </a:rPr>
                <a:t>organic</a:t>
              </a:r>
              <a:r>
                <a:rPr lang="de-DE" sz="1800" b="0" i="0" u="none" strike="noStrike" cap="none" dirty="0">
                  <a:solidFill>
                    <a:srgbClr val="000000"/>
                  </a:solidFill>
                  <a:latin typeface="Aptos" panose="020B0004020202020204" pitchFamily="34" charset="0"/>
                  <a:sym typeface="Arial"/>
                </a:rPr>
                <a:t> </a:t>
              </a:r>
              <a:r>
                <a:rPr lang="de-DE" sz="1800" b="0" i="0" u="none" strike="noStrike" cap="none" dirty="0" err="1">
                  <a:solidFill>
                    <a:srgbClr val="000000"/>
                  </a:solidFill>
                  <a:latin typeface="Aptos" panose="020B0004020202020204" pitchFamily="34" charset="0"/>
                  <a:sym typeface="Arial"/>
                </a:rPr>
                <a:t>cotton</a:t>
              </a:r>
              <a:r>
                <a:rPr lang="de-DE" sz="1800" b="0" i="0" u="none" strike="noStrike" cap="none" dirty="0">
                  <a:solidFill>
                    <a:srgbClr val="000000"/>
                  </a:solidFill>
                  <a:latin typeface="Aptos" panose="020B0004020202020204" pitchFamily="34" charset="0"/>
                  <a:sym typeface="Arial"/>
                </a:rPr>
                <a:t> </a:t>
              </a:r>
              <a:r>
                <a:rPr lang="de-DE" sz="1800" b="0" i="0" u="none" strike="noStrike" cap="none" dirty="0" err="1">
                  <a:solidFill>
                    <a:srgbClr val="000000"/>
                  </a:solidFill>
                  <a:latin typeface="Aptos" panose="020B0004020202020204" pitchFamily="34" charset="0"/>
                  <a:sym typeface="Arial"/>
                </a:rPr>
                <a:t>content</a:t>
              </a:r>
              <a:endParaRPr sz="1800" b="0" i="0" u="none" strike="noStrike" cap="none" dirty="0">
                <a:solidFill>
                  <a:srgbClr val="000000"/>
                </a:solidFill>
                <a:latin typeface="Aptos" panose="020B0004020202020204" pitchFamily="34" charset="0"/>
                <a:sym typeface="Arial"/>
              </a:endParaRPr>
            </a:p>
          </p:txBody>
        </p:sp>
        <p:sp>
          <p:nvSpPr>
            <p:cNvPr id="256" name="Google Shape;256;p41"/>
            <p:cNvSpPr/>
            <p:nvPr/>
          </p:nvSpPr>
          <p:spPr>
            <a:xfrm>
              <a:off x="766351" y="0"/>
              <a:ext cx="1875806" cy="63407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257" name="Google Shape;257;p41"/>
            <p:cNvSpPr txBox="1"/>
            <p:nvPr/>
          </p:nvSpPr>
          <p:spPr>
            <a:xfrm>
              <a:off x="766351" y="0"/>
              <a:ext cx="1875806" cy="634075"/>
            </a:xfrm>
            <a:prstGeom prst="rect">
              <a:avLst/>
            </a:prstGeom>
            <a:noFill/>
            <a:ln>
              <a:noFill/>
            </a:ln>
          </p:spPr>
          <p:txBody>
            <a:bodyPr spcFirstLastPara="1" wrap="square" lIns="45700" tIns="45700" rIns="45700" bIns="45700" anchor="b" anchorCtr="0">
              <a:noAutofit/>
            </a:bodyPr>
            <a:lstStyle/>
            <a:p>
              <a:pPr marL="0" marR="0" lvl="0" indent="0" algn="l" rtl="0">
                <a:lnSpc>
                  <a:spcPct val="90000"/>
                </a:lnSpc>
                <a:spcBef>
                  <a:spcPts val="0"/>
                </a:spcBef>
                <a:spcAft>
                  <a:spcPts val="0"/>
                </a:spcAft>
                <a:buClr>
                  <a:srgbClr val="000000"/>
                </a:buClr>
                <a:buSzPts val="1800"/>
                <a:buFont typeface="Arial"/>
                <a:buNone/>
              </a:pPr>
              <a:r>
                <a:rPr lang="de-DE" sz="1800" b="1" i="0" u="none" strike="noStrike" cap="none" dirty="0">
                  <a:solidFill>
                    <a:srgbClr val="035854"/>
                  </a:solidFill>
                  <a:latin typeface="Aptos" panose="020B0004020202020204" pitchFamily="34" charset="0"/>
                  <a:sym typeface="Arial"/>
                </a:rPr>
                <a:t>Certified Cotton Content </a:t>
              </a:r>
              <a:endParaRPr dirty="0">
                <a:latin typeface="Aptos" panose="020B0004020202020204" pitchFamily="34" charset="0"/>
              </a:endParaRPr>
            </a:p>
          </p:txBody>
        </p:sp>
        <p:sp>
          <p:nvSpPr>
            <p:cNvPr id="258" name="Google Shape;258;p41"/>
            <p:cNvSpPr/>
            <p:nvPr/>
          </p:nvSpPr>
          <p:spPr>
            <a:xfrm>
              <a:off x="2790159" y="0"/>
              <a:ext cx="634075" cy="63407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259" name="Google Shape;259;p41"/>
            <p:cNvSpPr/>
            <p:nvPr/>
          </p:nvSpPr>
          <p:spPr>
            <a:xfrm>
              <a:off x="2630930" y="1404730"/>
              <a:ext cx="507260" cy="507260"/>
            </a:xfrm>
            <a:prstGeom prst="chord">
              <a:avLst>
                <a:gd name="adj1" fmla="val 0"/>
                <a:gd name="adj2" fmla="val 10800000"/>
              </a:avLst>
            </a:prstGeom>
            <a:solidFill>
              <a:schemeClr val="l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260" name="Google Shape;260;p41"/>
            <p:cNvSpPr/>
            <p:nvPr/>
          </p:nvSpPr>
          <p:spPr>
            <a:xfrm>
              <a:off x="3540431" y="634075"/>
              <a:ext cx="1875806" cy="266840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261" name="Google Shape;261;p41"/>
            <p:cNvSpPr txBox="1"/>
            <p:nvPr/>
          </p:nvSpPr>
          <p:spPr>
            <a:xfrm>
              <a:off x="3540431" y="634075"/>
              <a:ext cx="1875806" cy="2668401"/>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de-DE" sz="1800" b="0" i="0" u="none" strike="noStrike" cap="none">
                  <a:solidFill>
                    <a:srgbClr val="000000"/>
                  </a:solidFill>
                  <a:latin typeface="Aptos" panose="020B0004020202020204" pitchFamily="34" charset="0"/>
                  <a:sym typeface="Arial"/>
                </a:rPr>
                <a:t>Points for </a:t>
              </a:r>
              <a:r>
                <a:rPr lang="de-DE" sz="1800" b="1" i="0" u="none" strike="noStrike" cap="none">
                  <a:solidFill>
                    <a:srgbClr val="000000"/>
                  </a:solidFill>
                  <a:latin typeface="Aptos" panose="020B0004020202020204" pitchFamily="34" charset="0"/>
                  <a:sym typeface="Arial"/>
                </a:rPr>
                <a:t>every +10% over 20% </a:t>
              </a:r>
              <a:r>
                <a:rPr lang="de-DE" sz="1800" b="0" i="0" u="none" strike="noStrike" cap="none">
                  <a:solidFill>
                    <a:srgbClr val="000000"/>
                  </a:solidFill>
                  <a:latin typeface="Aptos" panose="020B0004020202020204" pitchFamily="34" charset="0"/>
                  <a:sym typeface="Arial"/>
                </a:rPr>
                <a:t>minimum recycled polyester/nylon. </a:t>
              </a:r>
              <a:endParaRPr>
                <a:latin typeface="Aptos" panose="020B0004020202020204" pitchFamily="34" charset="0"/>
              </a:endParaRPr>
            </a:p>
          </p:txBody>
        </p:sp>
        <p:sp>
          <p:nvSpPr>
            <p:cNvPr id="262" name="Google Shape;262;p41"/>
            <p:cNvSpPr/>
            <p:nvPr/>
          </p:nvSpPr>
          <p:spPr>
            <a:xfrm>
              <a:off x="3540431" y="0"/>
              <a:ext cx="1875806" cy="63407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263" name="Google Shape;263;p41"/>
            <p:cNvSpPr txBox="1"/>
            <p:nvPr/>
          </p:nvSpPr>
          <p:spPr>
            <a:xfrm>
              <a:off x="3540431" y="0"/>
              <a:ext cx="1875806" cy="634075"/>
            </a:xfrm>
            <a:prstGeom prst="rect">
              <a:avLst/>
            </a:prstGeom>
            <a:noFill/>
            <a:ln>
              <a:noFill/>
            </a:ln>
          </p:spPr>
          <p:txBody>
            <a:bodyPr spcFirstLastPara="1" wrap="square" lIns="45700" tIns="45700" rIns="45700" bIns="45700" anchor="b" anchorCtr="0">
              <a:noAutofit/>
            </a:bodyPr>
            <a:lstStyle/>
            <a:p>
              <a:pPr marL="0" marR="0" lvl="0" indent="0" algn="l" rtl="0">
                <a:lnSpc>
                  <a:spcPct val="90000"/>
                </a:lnSpc>
                <a:spcBef>
                  <a:spcPts val="0"/>
                </a:spcBef>
                <a:spcAft>
                  <a:spcPts val="0"/>
                </a:spcAft>
                <a:buClr>
                  <a:srgbClr val="000000"/>
                </a:buClr>
                <a:buSzPts val="1800"/>
                <a:buFont typeface="Arial"/>
                <a:buNone/>
              </a:pPr>
              <a:r>
                <a:rPr lang="de-DE" sz="1800" b="1" i="0" u="none" strike="noStrike" cap="none">
                  <a:solidFill>
                    <a:srgbClr val="035854"/>
                  </a:solidFill>
                  <a:latin typeface="Aptos" panose="020B0004020202020204" pitchFamily="34" charset="0"/>
                  <a:sym typeface="Arial"/>
                </a:rPr>
                <a:t>Recycled Synthetic Fibres </a:t>
              </a:r>
              <a:endParaRPr>
                <a:latin typeface="Aptos" panose="020B0004020202020204" pitchFamily="34" charset="0"/>
              </a:endParaRPr>
            </a:p>
          </p:txBody>
        </p:sp>
        <p:sp>
          <p:nvSpPr>
            <p:cNvPr id="264" name="Google Shape;264;p41"/>
            <p:cNvSpPr/>
            <p:nvPr/>
          </p:nvSpPr>
          <p:spPr>
            <a:xfrm>
              <a:off x="5548337" y="0"/>
              <a:ext cx="634075" cy="634075"/>
            </a:xfrm>
            <a:prstGeom prst="ellipse">
              <a:avLst/>
            </a:prstGeom>
            <a:solidFill>
              <a:srgbClr val="E1EF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265" name="Google Shape;265;p41"/>
            <p:cNvSpPr/>
            <p:nvPr/>
          </p:nvSpPr>
          <p:spPr>
            <a:xfrm>
              <a:off x="5611745" y="63407"/>
              <a:ext cx="507260" cy="507260"/>
            </a:xfrm>
            <a:prstGeom prst="chord">
              <a:avLst>
                <a:gd name="adj1" fmla="val 19800000"/>
                <a:gd name="adj2" fmla="val 12600000"/>
              </a:avLst>
            </a:prstGeom>
            <a:blipFill rotWithShape="1">
              <a:blip r:embed="rId5">
                <a:alphaModFix/>
              </a:blip>
              <a:stretch>
                <a:fillRect/>
              </a:stretch>
            </a:blipFill>
            <a:ln w="25400" cap="flat" cmpd="sng">
              <a:solidFill>
                <a:srgbClr val="A7D3D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266" name="Google Shape;266;p41"/>
            <p:cNvSpPr/>
            <p:nvPr/>
          </p:nvSpPr>
          <p:spPr>
            <a:xfrm>
              <a:off x="6314512" y="634075"/>
              <a:ext cx="1875806" cy="266840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267" name="Google Shape;267;p41"/>
            <p:cNvSpPr txBox="1"/>
            <p:nvPr/>
          </p:nvSpPr>
          <p:spPr>
            <a:xfrm>
              <a:off x="6314512" y="634075"/>
              <a:ext cx="1875806" cy="2668401"/>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de-DE" sz="1800" b="0" i="0" u="none" strike="noStrike" cap="none">
                  <a:solidFill>
                    <a:srgbClr val="000000"/>
                  </a:solidFill>
                  <a:latin typeface="Aptos" panose="020B0004020202020204" pitchFamily="34" charset="0"/>
                  <a:sym typeface="Arial"/>
                </a:rPr>
                <a:t>Points for </a:t>
              </a:r>
              <a:r>
                <a:rPr lang="de-DE" sz="1800" b="1" i="0" u="none" strike="noStrike" cap="none">
                  <a:solidFill>
                    <a:srgbClr val="000000"/>
                  </a:solidFill>
                  <a:latin typeface="Aptos" panose="020B0004020202020204" pitchFamily="34" charset="0"/>
                  <a:sym typeface="Arial"/>
                </a:rPr>
                <a:t>restricting hazardous substances</a:t>
              </a:r>
              <a:r>
                <a:rPr lang="de-DE" sz="1800" b="0" i="0" u="none" strike="noStrike" cap="none">
                  <a:solidFill>
                    <a:srgbClr val="000000"/>
                  </a:solidFill>
                  <a:latin typeface="Aptos" panose="020B0004020202020204" pitchFamily="34" charset="0"/>
                  <a:sym typeface="Arial"/>
                </a:rPr>
                <a:t> during dyeing, printing, and finishing</a:t>
              </a:r>
              <a:endParaRPr sz="1800" b="0" i="0" u="none" strike="noStrike" cap="none">
                <a:solidFill>
                  <a:srgbClr val="000000"/>
                </a:solidFill>
                <a:latin typeface="Aptos" panose="020B0004020202020204" pitchFamily="34" charset="0"/>
                <a:sym typeface="Arial"/>
              </a:endParaRPr>
            </a:p>
          </p:txBody>
        </p:sp>
        <p:sp>
          <p:nvSpPr>
            <p:cNvPr id="268" name="Google Shape;268;p41"/>
            <p:cNvSpPr/>
            <p:nvPr/>
          </p:nvSpPr>
          <p:spPr>
            <a:xfrm>
              <a:off x="6314512" y="0"/>
              <a:ext cx="1875806" cy="63407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269" name="Google Shape;269;p41"/>
            <p:cNvSpPr txBox="1"/>
            <p:nvPr/>
          </p:nvSpPr>
          <p:spPr>
            <a:xfrm>
              <a:off x="6314512" y="0"/>
              <a:ext cx="1875806" cy="634075"/>
            </a:xfrm>
            <a:prstGeom prst="rect">
              <a:avLst/>
            </a:prstGeom>
            <a:noFill/>
            <a:ln>
              <a:noFill/>
            </a:ln>
          </p:spPr>
          <p:txBody>
            <a:bodyPr spcFirstLastPara="1" wrap="square" lIns="45700" tIns="45700" rIns="45700" bIns="45700" anchor="b" anchorCtr="0">
              <a:noAutofit/>
            </a:bodyPr>
            <a:lstStyle/>
            <a:p>
              <a:pPr marL="0" marR="0" lvl="0" indent="0" algn="l" rtl="0">
                <a:lnSpc>
                  <a:spcPct val="90000"/>
                </a:lnSpc>
                <a:spcBef>
                  <a:spcPts val="0"/>
                </a:spcBef>
                <a:spcAft>
                  <a:spcPts val="0"/>
                </a:spcAft>
                <a:buClr>
                  <a:srgbClr val="000000"/>
                </a:buClr>
                <a:buSzPts val="1800"/>
                <a:buFont typeface="Arial"/>
                <a:buNone/>
              </a:pPr>
              <a:r>
                <a:rPr lang="de-DE" sz="1800" b="1" i="0" u="none" strike="noStrike" cap="none">
                  <a:solidFill>
                    <a:srgbClr val="035854"/>
                  </a:solidFill>
                  <a:latin typeface="Aptos" panose="020B0004020202020204" pitchFamily="34" charset="0"/>
                  <a:sym typeface="Arial"/>
                </a:rPr>
                <a:t>Chemical Use Restriction</a:t>
              </a:r>
              <a:endParaRPr sz="1800" b="1" i="0" u="none" strike="noStrike" cap="none">
                <a:solidFill>
                  <a:srgbClr val="035854"/>
                </a:solidFill>
                <a:latin typeface="Aptos" panose="020B0004020202020204" pitchFamily="34" charset="0"/>
                <a:sym typeface="Arial"/>
              </a:endParaRPr>
            </a:p>
          </p:txBody>
        </p:sp>
        <p:sp>
          <p:nvSpPr>
            <p:cNvPr id="270" name="Google Shape;270;p41"/>
            <p:cNvSpPr/>
            <p:nvPr/>
          </p:nvSpPr>
          <p:spPr>
            <a:xfrm>
              <a:off x="8322418" y="0"/>
              <a:ext cx="634075" cy="634075"/>
            </a:xfrm>
            <a:prstGeom prst="ellipse">
              <a:avLst/>
            </a:prstGeom>
            <a:solidFill>
              <a:srgbClr val="E1EF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271" name="Google Shape;271;p41"/>
            <p:cNvSpPr/>
            <p:nvPr/>
          </p:nvSpPr>
          <p:spPr>
            <a:xfrm>
              <a:off x="8385825" y="63407"/>
              <a:ext cx="507260" cy="507260"/>
            </a:xfrm>
            <a:prstGeom prst="chord">
              <a:avLst>
                <a:gd name="adj1" fmla="val 16200000"/>
                <a:gd name="adj2" fmla="val 16200000"/>
              </a:avLst>
            </a:prstGeom>
            <a:blipFill rotWithShape="1">
              <a:blip r:embed="rId6">
                <a:alphaModFix/>
              </a:blip>
              <a:stretch>
                <a:fillRect/>
              </a:stretch>
            </a:blipFill>
            <a:ln w="25400" cap="flat" cmpd="sng">
              <a:solidFill>
                <a:srgbClr val="A7D3D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272" name="Google Shape;272;p41"/>
            <p:cNvSpPr/>
            <p:nvPr/>
          </p:nvSpPr>
          <p:spPr>
            <a:xfrm>
              <a:off x="9088592" y="634075"/>
              <a:ext cx="1875806" cy="266840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273" name="Google Shape;273;p41"/>
            <p:cNvSpPr txBox="1"/>
            <p:nvPr/>
          </p:nvSpPr>
          <p:spPr>
            <a:xfrm>
              <a:off x="9088592" y="634075"/>
              <a:ext cx="1875806" cy="2668401"/>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de-DE" sz="1800" b="0" i="0" u="none" strike="noStrike" cap="none">
                  <a:solidFill>
                    <a:srgbClr val="000000"/>
                  </a:solidFill>
                  <a:latin typeface="Aptos" panose="020B0004020202020204" pitchFamily="34" charset="0"/>
                  <a:sym typeface="Arial"/>
                </a:rPr>
                <a:t>Garments must allow </a:t>
              </a:r>
              <a:r>
                <a:rPr lang="de-DE" sz="1800" b="1" i="0" u="none" strike="noStrike" cap="none">
                  <a:solidFill>
                    <a:srgbClr val="000000"/>
                  </a:solidFill>
                  <a:latin typeface="Aptos" panose="020B0004020202020204" pitchFamily="34" charset="0"/>
                  <a:sym typeface="Arial"/>
                </a:rPr>
                <a:t>logos/Ids to be removed </a:t>
              </a:r>
              <a:r>
                <a:rPr lang="de-DE" sz="1800" b="0" i="0" u="none" strike="noStrike" cap="none">
                  <a:solidFill>
                    <a:srgbClr val="000000"/>
                  </a:solidFill>
                  <a:latin typeface="Aptos" panose="020B0004020202020204" pitchFamily="34" charset="0"/>
                  <a:sym typeface="Arial"/>
                </a:rPr>
                <a:t>or overprinted without damage.</a:t>
              </a:r>
              <a:endParaRPr>
                <a:latin typeface="Aptos" panose="020B0004020202020204" pitchFamily="34" charset="0"/>
              </a:endParaRPr>
            </a:p>
          </p:txBody>
        </p:sp>
        <p:sp>
          <p:nvSpPr>
            <p:cNvPr id="274" name="Google Shape;274;p41"/>
            <p:cNvSpPr/>
            <p:nvPr/>
          </p:nvSpPr>
          <p:spPr>
            <a:xfrm>
              <a:off x="9088592" y="0"/>
              <a:ext cx="1875806" cy="63407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275" name="Google Shape;275;p41"/>
            <p:cNvSpPr txBox="1"/>
            <p:nvPr/>
          </p:nvSpPr>
          <p:spPr>
            <a:xfrm>
              <a:off x="9088592" y="0"/>
              <a:ext cx="1875806" cy="634075"/>
            </a:xfrm>
            <a:prstGeom prst="rect">
              <a:avLst/>
            </a:prstGeom>
            <a:noFill/>
            <a:ln>
              <a:noFill/>
            </a:ln>
          </p:spPr>
          <p:txBody>
            <a:bodyPr spcFirstLastPara="1" wrap="square" lIns="45700" tIns="45700" rIns="45700" bIns="45700" anchor="b" anchorCtr="0">
              <a:noAutofit/>
            </a:bodyPr>
            <a:lstStyle/>
            <a:p>
              <a:pPr marL="0" marR="0" lvl="0" indent="0" algn="l" rtl="0">
                <a:lnSpc>
                  <a:spcPct val="90000"/>
                </a:lnSpc>
                <a:spcBef>
                  <a:spcPts val="0"/>
                </a:spcBef>
                <a:spcAft>
                  <a:spcPts val="0"/>
                </a:spcAft>
                <a:buClr>
                  <a:srgbClr val="000000"/>
                </a:buClr>
                <a:buSzPts val="1800"/>
                <a:buFont typeface="Arial"/>
                <a:buNone/>
              </a:pPr>
              <a:r>
                <a:rPr lang="de-DE" sz="1800" b="1">
                  <a:solidFill>
                    <a:srgbClr val="035854"/>
                  </a:solidFill>
                  <a:latin typeface="Aptos" panose="020B0004020202020204" pitchFamily="34" charset="0"/>
                </a:rPr>
                <a:t>Wiederverwendung </a:t>
              </a:r>
              <a:r>
                <a:rPr lang="de-DE" sz="1800" b="1" i="0" u="none" strike="noStrike" cap="none">
                  <a:solidFill>
                    <a:srgbClr val="035854"/>
                  </a:solidFill>
                  <a:latin typeface="Aptos" panose="020B0004020202020204" pitchFamily="34" charset="0"/>
                  <a:sym typeface="Arial"/>
                </a:rPr>
                <a:t>&amp; Recycling </a:t>
              </a:r>
              <a:endParaRPr>
                <a:latin typeface="Aptos" panose="020B0004020202020204" pitchFamily="34"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2"/>
          <p:cNvSpPr txBox="1">
            <a:spLocks noGrp="1"/>
          </p:cNvSpPr>
          <p:nvPr>
            <p:ph type="title"/>
          </p:nvPr>
        </p:nvSpPr>
        <p:spPr>
          <a:xfrm>
            <a:off x="594360" y="278129"/>
            <a:ext cx="9778365" cy="149459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3. EU GPP </a:t>
            </a:r>
            <a:r>
              <a:rPr lang="de-DE" dirty="0" err="1">
                <a:latin typeface="Aptos Serif" panose="02020604070405020304" pitchFamily="18" charset="0"/>
                <a:ea typeface="Arial"/>
                <a:cs typeface="Aptos Serif" panose="02020604070405020304" pitchFamily="18" charset="0"/>
                <a:sym typeface="Arial"/>
              </a:rPr>
              <a:t>Criteria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textile and </a:t>
            </a:r>
            <a:r>
              <a:rPr lang="de-DE" dirty="0" err="1">
                <a:latin typeface="Aptos Serif" panose="02020604070405020304" pitchFamily="18" charset="0"/>
                <a:ea typeface="Arial"/>
                <a:cs typeface="Aptos Serif" panose="02020604070405020304" pitchFamily="18" charset="0"/>
                <a:sym typeface="Arial"/>
              </a:rPr>
              <a:t>leather</a:t>
            </a:r>
            <a:endParaRPr dirty="0">
              <a:latin typeface="Aptos Serif" panose="02020604070405020304" pitchFamily="18" charset="0"/>
              <a:ea typeface="Arial"/>
              <a:cs typeface="Aptos Serif" panose="02020604070405020304" pitchFamily="18" charset="0"/>
              <a:sym typeface="Arial"/>
            </a:endParaRPr>
          </a:p>
        </p:txBody>
      </p:sp>
      <p:sp>
        <p:nvSpPr>
          <p:cNvPr id="282" name="Google Shape;282;p42"/>
          <p:cNvSpPr txBox="1">
            <a:spLocks noGrp="1"/>
          </p:cNvSpPr>
          <p:nvPr>
            <p:ph type="body" idx="1"/>
          </p:nvPr>
        </p:nvSpPr>
        <p:spPr>
          <a:xfrm>
            <a:off x="347543" y="2895981"/>
            <a:ext cx="4490827" cy="3597470"/>
          </a:xfrm>
          <a:prstGeom prst="rect">
            <a:avLst/>
          </a:prstGeom>
          <a:noFill/>
          <a:ln>
            <a:noFill/>
          </a:ln>
        </p:spPr>
        <p:txBody>
          <a:bodyPr spcFirstLastPara="1" wrap="square" lIns="0" tIns="45700" rIns="0" bIns="0" anchor="t" anchorCtr="0">
            <a:normAutofit/>
          </a:bodyPr>
          <a:lstStyle/>
          <a:p>
            <a:pPr marL="457200" lvl="0" indent="-228600" algn="l" rtl="0">
              <a:lnSpc>
                <a:spcPct val="90000"/>
              </a:lnSpc>
              <a:spcBef>
                <a:spcPts val="1800"/>
              </a:spcBef>
              <a:spcAft>
                <a:spcPts val="0"/>
              </a:spcAft>
              <a:buClr>
                <a:srgbClr val="3F3F3F"/>
              </a:buClr>
              <a:buSzPts val="2000"/>
              <a:buFont typeface="Arial"/>
              <a:buNone/>
            </a:pPr>
            <a:r>
              <a:rPr lang="de-DE" dirty="0">
                <a:latin typeface="Aptos" panose="020B0004020202020204" pitchFamily="34" charset="0"/>
                <a:sym typeface="Arial"/>
              </a:rPr>
              <a:t>The textile </a:t>
            </a:r>
            <a:r>
              <a:rPr lang="de-DE" dirty="0" err="1">
                <a:latin typeface="Aptos" panose="020B0004020202020204" pitchFamily="34" charset="0"/>
                <a:sym typeface="Arial"/>
              </a:rPr>
              <a:t>supply</a:t>
            </a:r>
            <a:r>
              <a:rPr lang="de-DE" dirty="0">
                <a:latin typeface="Aptos" panose="020B0004020202020204" pitchFamily="34" charset="0"/>
                <a:sym typeface="Arial"/>
              </a:rPr>
              <a:t> </a:t>
            </a:r>
            <a:r>
              <a:rPr lang="de-DE" dirty="0" err="1">
                <a:latin typeface="Aptos" panose="020B0004020202020204" pitchFamily="34" charset="0"/>
                <a:sym typeface="Arial"/>
              </a:rPr>
              <a:t>chain</a:t>
            </a:r>
            <a:r>
              <a:rPr lang="de-DE" dirty="0">
                <a:latin typeface="Aptos" panose="020B0004020202020204" pitchFamily="34" charset="0"/>
                <a:sym typeface="Arial"/>
              </a:rPr>
              <a:t>, due </a:t>
            </a:r>
            <a:r>
              <a:rPr lang="de-DE" dirty="0" err="1">
                <a:latin typeface="Aptos" panose="020B0004020202020204" pitchFamily="34" charset="0"/>
                <a:sym typeface="Arial"/>
              </a:rPr>
              <a:t>to</a:t>
            </a:r>
            <a:r>
              <a:rPr lang="de-DE" dirty="0">
                <a:latin typeface="Aptos" panose="020B0004020202020204" pitchFamily="34" charset="0"/>
                <a:sym typeface="Arial"/>
              </a:rPr>
              <a:t> </a:t>
            </a:r>
            <a:r>
              <a:rPr lang="de-DE" dirty="0" err="1">
                <a:latin typeface="Aptos" panose="020B0004020202020204" pitchFamily="34" charset="0"/>
                <a:sym typeface="Arial"/>
              </a:rPr>
              <a:t>its</a:t>
            </a:r>
            <a:r>
              <a:rPr lang="de-DE" dirty="0">
                <a:latin typeface="Aptos" panose="020B0004020202020204" pitchFamily="34" charset="0"/>
                <a:sym typeface="Arial"/>
              </a:rPr>
              <a:t> </a:t>
            </a:r>
            <a:r>
              <a:rPr lang="de-DE" dirty="0" err="1">
                <a:latin typeface="Aptos" panose="020B0004020202020204" pitchFamily="34" charset="0"/>
                <a:sym typeface="Arial"/>
              </a:rPr>
              <a:t>constitution</a:t>
            </a:r>
            <a:r>
              <a:rPr lang="de-DE" dirty="0">
                <a:latin typeface="Aptos" panose="020B0004020202020204" pitchFamily="34" charset="0"/>
                <a:sym typeface="Arial"/>
              </a:rPr>
              <a:t>, </a:t>
            </a:r>
            <a:r>
              <a:rPr lang="de-DE" dirty="0" err="1">
                <a:latin typeface="Aptos" panose="020B0004020202020204" pitchFamily="34" charset="0"/>
                <a:sym typeface="Arial"/>
              </a:rPr>
              <a:t>is</a:t>
            </a:r>
            <a:r>
              <a:rPr lang="de-DE" dirty="0">
                <a:latin typeface="Aptos" panose="020B0004020202020204" pitchFamily="34" charset="0"/>
                <a:sym typeface="Arial"/>
              </a:rPr>
              <a:t> </a:t>
            </a:r>
            <a:r>
              <a:rPr lang="de-DE" dirty="0" err="1">
                <a:latin typeface="Aptos" panose="020B0004020202020204" pitchFamily="34" charset="0"/>
                <a:sym typeface="Arial"/>
              </a:rPr>
              <a:t>often</a:t>
            </a:r>
            <a:r>
              <a:rPr lang="de-DE" dirty="0">
                <a:latin typeface="Aptos" panose="020B0004020202020204" pitchFamily="34" charset="0"/>
                <a:sym typeface="Arial"/>
              </a:rPr>
              <a:t> </a:t>
            </a:r>
            <a:r>
              <a:rPr lang="de-DE" dirty="0" err="1">
                <a:latin typeface="Aptos" panose="020B0004020202020204" pitchFamily="34" charset="0"/>
                <a:sym typeface="Arial"/>
              </a:rPr>
              <a:t>subject</a:t>
            </a:r>
            <a:r>
              <a:rPr lang="de-DE" dirty="0">
                <a:latin typeface="Aptos" panose="020B0004020202020204" pitchFamily="34" charset="0"/>
                <a:sym typeface="Arial"/>
              </a:rPr>
              <a:t> </a:t>
            </a:r>
            <a:r>
              <a:rPr lang="de-DE" dirty="0" err="1">
                <a:latin typeface="Aptos" panose="020B0004020202020204" pitchFamily="34" charset="0"/>
                <a:sym typeface="Arial"/>
              </a:rPr>
              <a:t>to</a:t>
            </a:r>
            <a:r>
              <a:rPr lang="de-DE" dirty="0">
                <a:latin typeface="Aptos" panose="020B0004020202020204" pitchFamily="34" charset="0"/>
                <a:sym typeface="Arial"/>
              </a:rPr>
              <a:t> </a:t>
            </a:r>
            <a:r>
              <a:rPr lang="de-DE" b="1" dirty="0" err="1">
                <a:latin typeface="Aptos" panose="020B0004020202020204" pitchFamily="34" charset="0"/>
                <a:sym typeface="Arial"/>
              </a:rPr>
              <a:t>risks</a:t>
            </a:r>
            <a:r>
              <a:rPr lang="de-DE" b="1" dirty="0">
                <a:latin typeface="Aptos" panose="020B0004020202020204" pitchFamily="34" charset="0"/>
                <a:sym typeface="Arial"/>
              </a:rPr>
              <a:t> </a:t>
            </a:r>
            <a:r>
              <a:rPr lang="de-DE" b="1" dirty="0" err="1">
                <a:latin typeface="Aptos" panose="020B0004020202020204" pitchFamily="34" charset="0"/>
                <a:sym typeface="Arial"/>
              </a:rPr>
              <a:t>of</a:t>
            </a:r>
            <a:r>
              <a:rPr lang="de-DE" b="1" dirty="0">
                <a:latin typeface="Aptos" panose="020B0004020202020204" pitchFamily="34" charset="0"/>
                <a:sym typeface="Arial"/>
              </a:rPr>
              <a:t> </a:t>
            </a:r>
            <a:r>
              <a:rPr lang="de-DE" b="1" dirty="0" err="1">
                <a:latin typeface="Aptos" panose="020B0004020202020204" pitchFamily="34" charset="0"/>
                <a:sym typeface="Arial"/>
              </a:rPr>
              <a:t>violation</a:t>
            </a:r>
            <a:r>
              <a:rPr lang="de-DE" b="1" dirty="0">
                <a:latin typeface="Aptos" panose="020B0004020202020204" pitchFamily="34" charset="0"/>
                <a:sym typeface="Arial"/>
              </a:rPr>
              <a:t> </a:t>
            </a:r>
            <a:r>
              <a:rPr lang="de-DE" b="1" dirty="0" err="1">
                <a:latin typeface="Aptos" panose="020B0004020202020204" pitchFamily="34" charset="0"/>
                <a:sym typeface="Arial"/>
              </a:rPr>
              <a:t>of</a:t>
            </a:r>
            <a:r>
              <a:rPr lang="de-DE" b="1" dirty="0">
                <a:latin typeface="Aptos" panose="020B0004020202020204" pitchFamily="34" charset="0"/>
                <a:sym typeface="Arial"/>
              </a:rPr>
              <a:t> human </a:t>
            </a:r>
            <a:r>
              <a:rPr lang="de-DE" b="1" dirty="0" err="1">
                <a:latin typeface="Aptos" panose="020B0004020202020204" pitchFamily="34" charset="0"/>
                <a:sym typeface="Arial"/>
              </a:rPr>
              <a:t>rights</a:t>
            </a:r>
            <a:r>
              <a:rPr lang="de-DE" b="1" dirty="0">
                <a:latin typeface="Aptos" panose="020B0004020202020204" pitchFamily="34" charset="0"/>
                <a:sym typeface="Arial"/>
              </a:rPr>
              <a:t> and fundamental </a:t>
            </a:r>
            <a:r>
              <a:rPr lang="de-DE" b="1" dirty="0" err="1">
                <a:latin typeface="Aptos" panose="020B0004020202020204" pitchFamily="34" charset="0"/>
                <a:sym typeface="Arial"/>
              </a:rPr>
              <a:t>workers</a:t>
            </a:r>
            <a:r>
              <a:rPr lang="de-DE" b="1" dirty="0">
                <a:latin typeface="Aptos" panose="020B0004020202020204" pitchFamily="34" charset="0"/>
                <a:sym typeface="Arial"/>
              </a:rPr>
              <a:t>’ </a:t>
            </a:r>
            <a:r>
              <a:rPr lang="de-DE" b="1" dirty="0" err="1">
                <a:latin typeface="Aptos" panose="020B0004020202020204" pitchFamily="34" charset="0"/>
                <a:sym typeface="Arial"/>
              </a:rPr>
              <a:t>rights</a:t>
            </a:r>
            <a:r>
              <a:rPr lang="de-DE" b="1" dirty="0">
                <a:latin typeface="Aptos" panose="020B0004020202020204" pitchFamily="34" charset="0"/>
                <a:sym typeface="Arial"/>
              </a:rPr>
              <a:t>.</a:t>
            </a:r>
            <a:endParaRPr dirty="0">
              <a:latin typeface="Aptos" panose="020B0004020202020204" pitchFamily="34" charset="0"/>
            </a:endParaRPr>
          </a:p>
          <a:p>
            <a:pPr marL="457200" lvl="0" indent="-228600" algn="l" rtl="0">
              <a:lnSpc>
                <a:spcPct val="90000"/>
              </a:lnSpc>
              <a:spcBef>
                <a:spcPts val="1800"/>
              </a:spcBef>
              <a:spcAft>
                <a:spcPts val="0"/>
              </a:spcAft>
              <a:buClr>
                <a:srgbClr val="3F3F3F"/>
              </a:buClr>
              <a:buSzPts val="2000"/>
              <a:buFont typeface="Arial"/>
              <a:buNone/>
            </a:pPr>
            <a:endParaRPr b="1" dirty="0">
              <a:latin typeface="Aptos" panose="020B0004020202020204" pitchFamily="34" charset="0"/>
              <a:sym typeface="Arial"/>
            </a:endParaRPr>
          </a:p>
        </p:txBody>
      </p:sp>
      <p:sp>
        <p:nvSpPr>
          <p:cNvPr id="283" name="Google Shape;283;p42"/>
          <p:cNvSpPr txBox="1">
            <a:spLocks noGrp="1"/>
          </p:cNvSpPr>
          <p:nvPr>
            <p:ph type="body" idx="2"/>
          </p:nvPr>
        </p:nvSpPr>
        <p:spPr>
          <a:xfrm>
            <a:off x="7448811" y="2895981"/>
            <a:ext cx="4490827" cy="2985239"/>
          </a:xfrm>
          <a:prstGeom prst="rect">
            <a:avLst/>
          </a:prstGeom>
          <a:noFill/>
          <a:ln>
            <a:noFill/>
          </a:ln>
        </p:spPr>
        <p:txBody>
          <a:bodyPr spcFirstLastPara="1" wrap="square" lIns="0" tIns="45700" rIns="0" bIns="0" anchor="t" anchorCtr="0">
            <a:normAutofit/>
          </a:bodyPr>
          <a:lstStyle/>
          <a:p>
            <a:pPr marL="457200" lvl="0" indent="-228600" algn="l" rtl="0">
              <a:lnSpc>
                <a:spcPct val="90000"/>
              </a:lnSpc>
              <a:spcBef>
                <a:spcPts val="1800"/>
              </a:spcBef>
              <a:spcAft>
                <a:spcPts val="0"/>
              </a:spcAft>
              <a:buClr>
                <a:srgbClr val="3F3F3F"/>
              </a:buClr>
              <a:buSzPts val="2000"/>
              <a:buFont typeface="Arial"/>
              <a:buNone/>
            </a:pPr>
            <a:r>
              <a:rPr lang="de-DE" dirty="0">
                <a:latin typeface="Aptos" panose="020B0004020202020204" pitchFamily="34" charset="0"/>
                <a:sym typeface="Arial"/>
              </a:rPr>
              <a:t>By </a:t>
            </a:r>
            <a:r>
              <a:rPr lang="de-DE" b="1" dirty="0" err="1">
                <a:latin typeface="Aptos" panose="020B0004020202020204" pitchFamily="34" charset="0"/>
                <a:sym typeface="Arial"/>
              </a:rPr>
              <a:t>integrating</a:t>
            </a:r>
            <a:r>
              <a:rPr lang="de-DE" b="1" dirty="0">
                <a:latin typeface="Aptos" panose="020B0004020202020204" pitchFamily="34" charset="0"/>
                <a:sym typeface="Arial"/>
              </a:rPr>
              <a:t> social </a:t>
            </a:r>
            <a:r>
              <a:rPr lang="de-DE" b="1" dirty="0" err="1">
                <a:latin typeface="Aptos" panose="020B0004020202020204" pitchFamily="34" charset="0"/>
                <a:sym typeface="Arial"/>
              </a:rPr>
              <a:t>criteria</a:t>
            </a:r>
            <a:r>
              <a:rPr lang="de-DE" b="1" dirty="0">
                <a:latin typeface="Aptos" panose="020B0004020202020204" pitchFamily="34" charset="0"/>
                <a:sym typeface="Arial"/>
              </a:rPr>
              <a:t> </a:t>
            </a:r>
            <a:r>
              <a:rPr lang="de-DE" b="1" dirty="0" err="1">
                <a:latin typeface="Aptos" panose="020B0004020202020204" pitchFamily="34" charset="0"/>
                <a:sym typeface="Arial"/>
              </a:rPr>
              <a:t>relating</a:t>
            </a:r>
            <a:r>
              <a:rPr lang="de-DE" b="1" dirty="0">
                <a:latin typeface="Aptos" panose="020B0004020202020204" pitchFamily="34" charset="0"/>
                <a:sym typeface="Arial"/>
              </a:rPr>
              <a:t> </a:t>
            </a:r>
            <a:r>
              <a:rPr lang="de-DE" b="1" dirty="0" err="1">
                <a:latin typeface="Aptos" panose="020B0004020202020204" pitchFamily="34" charset="0"/>
                <a:sym typeface="Arial"/>
              </a:rPr>
              <a:t>to</a:t>
            </a:r>
            <a:r>
              <a:rPr lang="de-DE" b="1" dirty="0">
                <a:latin typeface="Aptos" panose="020B0004020202020204" pitchFamily="34" charset="0"/>
                <a:sym typeface="Arial"/>
              </a:rPr>
              <a:t> human </a:t>
            </a:r>
            <a:r>
              <a:rPr lang="de-DE" b="1" dirty="0" err="1">
                <a:latin typeface="Aptos" panose="020B0004020202020204" pitchFamily="34" charset="0"/>
                <a:sym typeface="Arial"/>
              </a:rPr>
              <a:t>rights</a:t>
            </a:r>
            <a:r>
              <a:rPr lang="de-DE" b="1" dirty="0">
                <a:latin typeface="Aptos" panose="020B0004020202020204" pitchFamily="34" charset="0"/>
                <a:sym typeface="Arial"/>
              </a:rPr>
              <a:t>, </a:t>
            </a:r>
            <a:r>
              <a:rPr lang="de-DE" b="1" dirty="0" err="1">
                <a:latin typeface="Aptos" panose="020B0004020202020204" pitchFamily="34" charset="0"/>
                <a:sym typeface="Arial"/>
              </a:rPr>
              <a:t>workers</a:t>
            </a:r>
            <a:r>
              <a:rPr lang="de-DE" b="1" dirty="0">
                <a:latin typeface="Aptos" panose="020B0004020202020204" pitchFamily="34" charset="0"/>
                <a:sym typeface="Arial"/>
              </a:rPr>
              <a:t>' </a:t>
            </a:r>
            <a:r>
              <a:rPr lang="de-DE" b="1" dirty="0" err="1">
                <a:latin typeface="Aptos" panose="020B0004020202020204" pitchFamily="34" charset="0"/>
                <a:sym typeface="Arial"/>
              </a:rPr>
              <a:t>rights</a:t>
            </a:r>
            <a:r>
              <a:rPr lang="de-DE" b="1" dirty="0">
                <a:latin typeface="Aptos" panose="020B0004020202020204" pitchFamily="34" charset="0"/>
                <a:sym typeface="Arial"/>
              </a:rPr>
              <a:t> and </a:t>
            </a:r>
            <a:r>
              <a:rPr lang="de-DE" b="1" dirty="0" err="1">
                <a:latin typeface="Aptos" panose="020B0004020202020204" pitchFamily="34" charset="0"/>
                <a:sym typeface="Arial"/>
              </a:rPr>
              <a:t>working</a:t>
            </a:r>
            <a:r>
              <a:rPr lang="de-DE" b="1" dirty="0">
                <a:latin typeface="Aptos" panose="020B0004020202020204" pitchFamily="34" charset="0"/>
                <a:sym typeface="Arial"/>
              </a:rPr>
              <a:t> </a:t>
            </a:r>
            <a:r>
              <a:rPr lang="de-DE" b="1" dirty="0" err="1">
                <a:latin typeface="Aptos" panose="020B0004020202020204" pitchFamily="34" charset="0"/>
                <a:sym typeface="Arial"/>
              </a:rPr>
              <a:t>conditions</a:t>
            </a:r>
            <a:r>
              <a:rPr lang="de-DE" dirty="0">
                <a:latin typeface="Aptos" panose="020B0004020202020204" pitchFamily="34" charset="0"/>
                <a:sym typeface="Arial"/>
              </a:rPr>
              <a:t>, </a:t>
            </a:r>
            <a:r>
              <a:rPr lang="de-DE" dirty="0" err="1">
                <a:latin typeface="Aptos" panose="020B0004020202020204" pitchFamily="34" charset="0"/>
                <a:sym typeface="Arial"/>
              </a:rPr>
              <a:t>it</a:t>
            </a:r>
            <a:r>
              <a:rPr lang="de-DE" dirty="0">
                <a:latin typeface="Aptos" panose="020B0004020202020204" pitchFamily="34" charset="0"/>
                <a:sym typeface="Arial"/>
              </a:rPr>
              <a:t> </a:t>
            </a:r>
            <a:r>
              <a:rPr lang="de-DE" dirty="0" err="1">
                <a:latin typeface="Aptos" panose="020B0004020202020204" pitchFamily="34" charset="0"/>
                <a:sym typeface="Arial"/>
              </a:rPr>
              <a:t>is</a:t>
            </a:r>
            <a:r>
              <a:rPr lang="de-DE" dirty="0">
                <a:latin typeface="Aptos" panose="020B0004020202020204" pitchFamily="34" charset="0"/>
                <a:sym typeface="Arial"/>
              </a:rPr>
              <a:t> possible </a:t>
            </a:r>
            <a:r>
              <a:rPr lang="de-DE" dirty="0" err="1">
                <a:latin typeface="Aptos" panose="020B0004020202020204" pitchFamily="34" charset="0"/>
                <a:sym typeface="Arial"/>
              </a:rPr>
              <a:t>to</a:t>
            </a:r>
            <a:r>
              <a:rPr lang="de-DE" dirty="0">
                <a:latin typeface="Aptos" panose="020B0004020202020204" pitchFamily="34" charset="0"/>
                <a:sym typeface="Arial"/>
              </a:rPr>
              <a:t> </a:t>
            </a:r>
            <a:r>
              <a:rPr lang="de-DE" dirty="0" err="1">
                <a:latin typeface="Aptos" panose="020B0004020202020204" pitchFamily="34" charset="0"/>
                <a:sym typeface="Arial"/>
              </a:rPr>
              <a:t>address</a:t>
            </a:r>
            <a:r>
              <a:rPr lang="de-DE" dirty="0">
                <a:latin typeface="Aptos" panose="020B0004020202020204" pitchFamily="34" charset="0"/>
                <a:sym typeface="Arial"/>
              </a:rPr>
              <a:t> </a:t>
            </a:r>
            <a:r>
              <a:rPr lang="de-DE" dirty="0" err="1">
                <a:latin typeface="Aptos" panose="020B0004020202020204" pitchFamily="34" charset="0"/>
                <a:sym typeface="Arial"/>
              </a:rPr>
              <a:t>these</a:t>
            </a:r>
            <a:r>
              <a:rPr lang="de-DE" dirty="0">
                <a:latin typeface="Aptos" panose="020B0004020202020204" pitchFamily="34" charset="0"/>
                <a:sym typeface="Arial"/>
              </a:rPr>
              <a:t> </a:t>
            </a:r>
            <a:r>
              <a:rPr lang="de-DE" dirty="0" err="1">
                <a:latin typeface="Aptos" panose="020B0004020202020204" pitchFamily="34" charset="0"/>
                <a:sym typeface="Arial"/>
              </a:rPr>
              <a:t>aspects</a:t>
            </a:r>
            <a:r>
              <a:rPr lang="de-DE" dirty="0">
                <a:latin typeface="Aptos" panose="020B0004020202020204" pitchFamily="34" charset="0"/>
                <a:sym typeface="Arial"/>
              </a:rPr>
              <a:t> </a:t>
            </a:r>
            <a:r>
              <a:rPr lang="de-DE" dirty="0" err="1">
                <a:latin typeface="Aptos" panose="020B0004020202020204" pitchFamily="34" charset="0"/>
                <a:sym typeface="Arial"/>
              </a:rPr>
              <a:t>of</a:t>
            </a:r>
            <a:r>
              <a:rPr lang="de-DE" dirty="0">
                <a:latin typeface="Aptos" panose="020B0004020202020204" pitchFamily="34" charset="0"/>
                <a:sym typeface="Arial"/>
              </a:rPr>
              <a:t> </a:t>
            </a:r>
            <a:r>
              <a:rPr lang="de-DE" dirty="0" err="1">
                <a:latin typeface="Aptos" panose="020B0004020202020204" pitchFamily="34" charset="0"/>
                <a:sym typeface="Arial"/>
              </a:rPr>
              <a:t>the</a:t>
            </a:r>
            <a:r>
              <a:rPr lang="de-DE" dirty="0">
                <a:latin typeface="Aptos" panose="020B0004020202020204" pitchFamily="34" charset="0"/>
                <a:sym typeface="Arial"/>
              </a:rPr>
              <a:t> </a:t>
            </a:r>
            <a:r>
              <a:rPr lang="de-DE" dirty="0" err="1">
                <a:latin typeface="Aptos" panose="020B0004020202020204" pitchFamily="34" charset="0"/>
                <a:sym typeface="Arial"/>
              </a:rPr>
              <a:t>supply</a:t>
            </a:r>
            <a:r>
              <a:rPr lang="de-DE" dirty="0">
                <a:latin typeface="Aptos" panose="020B0004020202020204" pitchFamily="34" charset="0"/>
                <a:sym typeface="Arial"/>
              </a:rPr>
              <a:t> </a:t>
            </a:r>
            <a:r>
              <a:rPr lang="de-DE" dirty="0" err="1">
                <a:latin typeface="Aptos" panose="020B0004020202020204" pitchFamily="34" charset="0"/>
                <a:sym typeface="Arial"/>
              </a:rPr>
              <a:t>chain</a:t>
            </a:r>
            <a:r>
              <a:rPr lang="de-DE" dirty="0">
                <a:latin typeface="Aptos" panose="020B0004020202020204" pitchFamily="34" charset="0"/>
                <a:sym typeface="Arial"/>
              </a:rPr>
              <a:t>. </a:t>
            </a:r>
            <a:endParaRPr dirty="0">
              <a:latin typeface="Aptos" panose="020B0004020202020204" pitchFamily="34" charset="0"/>
            </a:endParaRPr>
          </a:p>
        </p:txBody>
      </p:sp>
      <p:sp>
        <p:nvSpPr>
          <p:cNvPr id="284" name="Google Shape;284;p42"/>
          <p:cNvSpPr txBox="1"/>
          <p:nvPr/>
        </p:nvSpPr>
        <p:spPr>
          <a:xfrm>
            <a:off x="347543" y="2249397"/>
            <a:ext cx="4490700" cy="752400"/>
          </a:xfrm>
          <a:prstGeom prst="rect">
            <a:avLst/>
          </a:prstGeom>
          <a:noFill/>
          <a:ln>
            <a:noFill/>
          </a:ln>
        </p:spPr>
        <p:txBody>
          <a:bodyPr spcFirstLastPara="1" wrap="square" lIns="0" tIns="45700" rIns="0" bIns="0" anchor="t" anchorCtr="0">
            <a:normAutofit/>
          </a:bodyPr>
          <a:lstStyle/>
          <a:p>
            <a:pPr marL="457200" marR="0" lvl="0" indent="-228600" algn="l" rtl="0">
              <a:lnSpc>
                <a:spcPct val="90000"/>
              </a:lnSpc>
              <a:spcBef>
                <a:spcPts val="1800"/>
              </a:spcBef>
              <a:spcAft>
                <a:spcPts val="0"/>
              </a:spcAft>
              <a:buClr>
                <a:srgbClr val="3F3F3F"/>
              </a:buClr>
              <a:buSzPts val="2000"/>
              <a:buFont typeface="Arial"/>
              <a:buNone/>
            </a:pPr>
            <a:r>
              <a:rPr lang="de-DE" sz="2000" b="1" i="0" u="none" strike="noStrike" cap="none">
                <a:solidFill>
                  <a:srgbClr val="035854"/>
                </a:solidFill>
                <a:latin typeface="Aptos" panose="020B0004020202020204" pitchFamily="34" charset="0"/>
                <a:sym typeface="Arial"/>
              </a:rPr>
              <a:t>SOCIAL CRITERIA:</a:t>
            </a:r>
            <a:endParaRPr sz="2000">
              <a:latin typeface="Aptos" panose="020B0004020202020204" pitchFamily="34" charset="0"/>
            </a:endParaRPr>
          </a:p>
        </p:txBody>
      </p:sp>
      <p:sp>
        <p:nvSpPr>
          <p:cNvPr id="285" name="Google Shape;285;p42"/>
          <p:cNvSpPr/>
          <p:nvPr/>
        </p:nvSpPr>
        <p:spPr>
          <a:xfrm>
            <a:off x="5483542" y="3203128"/>
            <a:ext cx="1691013" cy="1096259"/>
          </a:xfrm>
          <a:prstGeom prst="stripedRightArrow">
            <a:avLst>
              <a:gd name="adj1" fmla="val 50000"/>
              <a:gd name="adj2" fmla="val 50000"/>
            </a:avLst>
          </a:prstGeom>
          <a:solidFill>
            <a:srgbClr val="A3C429"/>
          </a:solidFill>
          <a:ln w="25400" cap="flat" cmpd="sng">
            <a:solidFill>
              <a:srgbClr val="4759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3"/>
          <p:cNvSpPr txBox="1">
            <a:spLocks noGrp="1"/>
          </p:cNvSpPr>
          <p:nvPr>
            <p:ph type="ctrTitle"/>
          </p:nvPr>
        </p:nvSpPr>
        <p:spPr>
          <a:xfrm>
            <a:off x="6299835" y="430529"/>
            <a:ext cx="5486400" cy="329184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6000"/>
              <a:buFont typeface="Play"/>
              <a:buNone/>
            </a:pPr>
            <a:r>
              <a:rPr lang="de-DE" dirty="0" err="1">
                <a:latin typeface="Aptos Serif" panose="02020604070405020304" pitchFamily="18" charset="0"/>
                <a:ea typeface="Arial"/>
                <a:cs typeface="Aptos Serif" panose="02020604070405020304" pitchFamily="18" charset="0"/>
                <a:sym typeface="Arial"/>
              </a:rPr>
              <a:t>Social</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criteria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references</a:t>
            </a:r>
            <a:endParaRPr dirty="0">
              <a:latin typeface="Aptos Serif" panose="02020604070405020304" pitchFamily="18" charset="0"/>
              <a:ea typeface="Arial"/>
              <a:cs typeface="Aptos Serif" panose="02020604070405020304" pitchFamily="18" charset="0"/>
              <a:sym typeface="Arial"/>
            </a:endParaRPr>
          </a:p>
        </p:txBody>
      </p:sp>
      <p:sp>
        <p:nvSpPr>
          <p:cNvPr id="291" name="Google Shape;291;p43"/>
          <p:cNvSpPr txBox="1">
            <a:spLocks noGrp="1"/>
          </p:cNvSpPr>
          <p:nvPr>
            <p:ph type="body" idx="1"/>
          </p:nvPr>
        </p:nvSpPr>
        <p:spPr>
          <a:xfrm>
            <a:off x="6096000" y="4255451"/>
            <a:ext cx="5486400" cy="1645800"/>
          </a:xfrm>
          <a:prstGeom prst="rect">
            <a:avLst/>
          </a:prstGeom>
          <a:noFill/>
          <a:ln>
            <a:noFill/>
          </a:ln>
        </p:spPr>
        <p:txBody>
          <a:bodyPr spcFirstLastPara="1" wrap="square" lIns="0" tIns="0" rIns="0" bIns="0" anchor="t" anchorCtr="0">
            <a:noAutofit/>
          </a:bodyPr>
          <a:lstStyle/>
          <a:p>
            <a:pPr marL="228600" indent="0"/>
            <a:r>
              <a:rPr lang="de-DE" dirty="0">
                <a:latin typeface="Aptos" panose="020B0004020202020204" pitchFamily="34" charset="0"/>
              </a:rPr>
              <a:t>Fundamental Conventions </a:t>
            </a:r>
            <a:r>
              <a:rPr lang="de-DE" dirty="0" err="1">
                <a:latin typeface="Aptos" panose="020B0004020202020204" pitchFamily="34" charset="0"/>
              </a:rPr>
              <a:t>of</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International Labour Organisation </a:t>
            </a:r>
            <a:r>
              <a:rPr lang="de-DE" b="0" dirty="0">
                <a:latin typeface="Aptos" panose="020B0004020202020204" pitchFamily="34" charset="0"/>
              </a:rPr>
              <a:t>(ILO)</a:t>
            </a:r>
            <a:endParaRPr lang="de-DE" dirty="0">
              <a:latin typeface="Aptos" panose="020B0004020202020204" pitchFamily="34" charset="0"/>
            </a:endParaRPr>
          </a:p>
          <a:p>
            <a:pPr marL="228600" lvl="0" indent="0" algn="l" rtl="0">
              <a:lnSpc>
                <a:spcPct val="90000"/>
              </a:lnSpc>
              <a:spcBef>
                <a:spcPts val="1000"/>
              </a:spcBef>
              <a:spcAft>
                <a:spcPts val="0"/>
              </a:spcAft>
              <a:buClr>
                <a:schemeClr val="accent4"/>
              </a:buClr>
              <a:buSzPts val="2400"/>
            </a:pPr>
            <a:endParaRPr dirty="0">
              <a:latin typeface="Aptos" panose="020B0004020202020204" pitchFamily="34" charset="0"/>
              <a:sym typeface="Arial"/>
            </a:endParaRPr>
          </a:p>
        </p:txBody>
      </p:sp>
      <p:pic>
        <p:nvPicPr>
          <p:cNvPr id="292" name="Google Shape;292;p43"/>
          <p:cNvPicPr preferRelativeResize="0">
            <a:picLocks noGrp="1"/>
          </p:cNvPicPr>
          <p:nvPr>
            <p:ph type="pic" idx="2"/>
          </p:nvPr>
        </p:nvPicPr>
        <p:blipFill rotWithShape="1">
          <a:blip r:embed="rId3">
            <a:alphaModFix/>
          </a:blip>
          <a:srcRect l="8970" r="8970"/>
          <a:stretch/>
        </p:blipFill>
        <p:spPr>
          <a:xfrm>
            <a:off x="0" y="-11113"/>
            <a:ext cx="5628068" cy="6858000"/>
          </a:xfrm>
          <a:prstGeom prst="flowChartDelay">
            <a:avLst/>
          </a:prstGeom>
          <a:solidFill>
            <a:srgbClr val="87C3CD"/>
          </a:solid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4"/>
          <p:cNvSpPr txBox="1">
            <a:spLocks noGrp="1"/>
          </p:cNvSpPr>
          <p:nvPr>
            <p:ph type="title"/>
          </p:nvPr>
        </p:nvSpPr>
        <p:spPr>
          <a:xfrm>
            <a:off x="594360" y="453493"/>
            <a:ext cx="9050681" cy="149459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4. EU GPP Standards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textile and </a:t>
            </a:r>
            <a:r>
              <a:rPr lang="de-DE" dirty="0" err="1">
                <a:latin typeface="Aptos Serif" panose="02020604070405020304" pitchFamily="18" charset="0"/>
                <a:ea typeface="Arial"/>
                <a:cs typeface="Aptos Serif" panose="02020604070405020304" pitchFamily="18" charset="0"/>
                <a:sym typeface="Arial"/>
              </a:rPr>
              <a:t>leather</a:t>
            </a:r>
            <a:endParaRPr dirty="0">
              <a:latin typeface="Aptos Serif" panose="02020604070405020304" pitchFamily="18" charset="0"/>
              <a:ea typeface="Arial"/>
              <a:cs typeface="Aptos Serif" panose="02020604070405020304" pitchFamily="18" charset="0"/>
              <a:sym typeface="Arial"/>
            </a:endParaRPr>
          </a:p>
        </p:txBody>
      </p:sp>
      <p:sp>
        <p:nvSpPr>
          <p:cNvPr id="299" name="Google Shape;299;p44"/>
          <p:cNvSpPr txBox="1">
            <a:spLocks noGrp="1"/>
          </p:cNvSpPr>
          <p:nvPr>
            <p:ph type="body" idx="1"/>
          </p:nvPr>
        </p:nvSpPr>
        <p:spPr>
          <a:xfrm>
            <a:off x="594360" y="2167003"/>
            <a:ext cx="4490827" cy="4106992"/>
          </a:xfrm>
          <a:prstGeom prst="rect">
            <a:avLst/>
          </a:prstGeom>
          <a:noFill/>
          <a:ln>
            <a:noFill/>
          </a:ln>
        </p:spPr>
        <p:txBody>
          <a:bodyPr spcFirstLastPara="1" wrap="square" lIns="0" tIns="45700" rIns="0" bIns="0" anchor="t" anchorCtr="0">
            <a:normAutofit/>
          </a:bodyPr>
          <a:lstStyle/>
          <a:p>
            <a:pPr marL="457200" lvl="0" indent="-228600" algn="l" rtl="0">
              <a:lnSpc>
                <a:spcPct val="90000"/>
              </a:lnSpc>
              <a:spcBef>
                <a:spcPts val="1800"/>
              </a:spcBef>
              <a:spcAft>
                <a:spcPts val="0"/>
              </a:spcAft>
              <a:buClr>
                <a:srgbClr val="3F3F3F"/>
              </a:buClr>
              <a:buSzPts val="2000"/>
              <a:buFont typeface="Arial"/>
              <a:buNone/>
            </a:pPr>
            <a:r>
              <a:rPr lang="de-DE" sz="1800" b="0" i="0" dirty="0">
                <a:latin typeface="Aptos" panose="020B0004020202020204" pitchFamily="34" charset="0"/>
                <a:sym typeface="Arial"/>
              </a:rPr>
              <a:t>These </a:t>
            </a:r>
            <a:r>
              <a:rPr lang="de-DE" sz="1800" b="0" i="0" dirty="0" err="1">
                <a:latin typeface="Aptos" panose="020B0004020202020204" pitchFamily="34" charset="0"/>
                <a:sym typeface="Arial"/>
              </a:rPr>
              <a:t>criteria</a:t>
            </a:r>
            <a:r>
              <a:rPr lang="de-DE" sz="1800" b="0" i="0" dirty="0">
                <a:latin typeface="Aptos" panose="020B0004020202020204" pitchFamily="34" charset="0"/>
                <a:sym typeface="Arial"/>
              </a:rPr>
              <a:t> </a:t>
            </a:r>
            <a:r>
              <a:rPr lang="de-DE" sz="1800" b="0" i="0" dirty="0" err="1">
                <a:latin typeface="Aptos" panose="020B0004020202020204" pitchFamily="34" charset="0"/>
                <a:sym typeface="Arial"/>
              </a:rPr>
              <a:t>are</a:t>
            </a:r>
            <a:r>
              <a:rPr lang="de-DE" sz="1800" b="0" i="0" dirty="0">
                <a:latin typeface="Aptos" panose="020B0004020202020204" pitchFamily="34" charset="0"/>
                <a:sym typeface="Arial"/>
              </a:rPr>
              <a:t> </a:t>
            </a:r>
            <a:r>
              <a:rPr lang="de-DE" sz="1800" b="0" i="0" dirty="0" err="1">
                <a:latin typeface="Aptos" panose="020B0004020202020204" pitchFamily="34" charset="0"/>
                <a:sym typeface="Arial"/>
              </a:rPr>
              <a:t>often</a:t>
            </a:r>
            <a:r>
              <a:rPr lang="de-DE" sz="1800" b="0" i="0" dirty="0">
                <a:latin typeface="Aptos" panose="020B0004020202020204" pitchFamily="34" charset="0"/>
                <a:sym typeface="Arial"/>
              </a:rPr>
              <a:t> </a:t>
            </a:r>
            <a:r>
              <a:rPr lang="de-DE" sz="1800" b="0" i="0" dirty="0" err="1">
                <a:latin typeface="Aptos" panose="020B0004020202020204" pitchFamily="34" charset="0"/>
                <a:sym typeface="Arial"/>
              </a:rPr>
              <a:t>assessed</a:t>
            </a:r>
            <a:r>
              <a:rPr lang="de-DE" sz="1800" b="0" i="0" dirty="0">
                <a:latin typeface="Aptos" panose="020B0004020202020204" pitchFamily="34" charset="0"/>
                <a:sym typeface="Arial"/>
              </a:rPr>
              <a:t> </a:t>
            </a:r>
            <a:r>
              <a:rPr lang="de-DE" sz="1800" b="0" i="0" dirty="0" err="1">
                <a:latin typeface="Aptos" panose="020B0004020202020204" pitchFamily="34" charset="0"/>
                <a:sym typeface="Arial"/>
              </a:rPr>
              <a:t>through</a:t>
            </a:r>
            <a:r>
              <a:rPr lang="de-DE" sz="1800" b="0" i="0" dirty="0">
                <a:latin typeface="Aptos" panose="020B0004020202020204" pitchFamily="34" charset="0"/>
                <a:sym typeface="Arial"/>
              </a:rPr>
              <a:t> </a:t>
            </a:r>
            <a:r>
              <a:rPr lang="de-DE" sz="1800" b="0" i="0" dirty="0" err="1">
                <a:latin typeface="Aptos" panose="020B0004020202020204" pitchFamily="34" charset="0"/>
                <a:sym typeface="Arial"/>
              </a:rPr>
              <a:t>standards</a:t>
            </a:r>
            <a:r>
              <a:rPr lang="de-DE" sz="1800" b="0" i="0" dirty="0">
                <a:latin typeface="Aptos" panose="020B0004020202020204" pitchFamily="34" charset="0"/>
                <a:sym typeface="Arial"/>
              </a:rPr>
              <a:t> like:</a:t>
            </a:r>
            <a:endParaRPr sz="1800" dirty="0">
              <a:latin typeface="Aptos" panose="020B0004020202020204" pitchFamily="34" charset="0"/>
            </a:endParaRPr>
          </a:p>
          <a:p>
            <a:pPr marL="571500" lvl="0" indent="-342900" algn="l" rtl="0">
              <a:lnSpc>
                <a:spcPct val="90000"/>
              </a:lnSpc>
              <a:spcBef>
                <a:spcPts val="1800"/>
              </a:spcBef>
              <a:spcAft>
                <a:spcPts val="0"/>
              </a:spcAft>
              <a:buSzPts val="2000"/>
              <a:buFont typeface="Arial"/>
              <a:buChar char="•"/>
            </a:pPr>
            <a:r>
              <a:rPr lang="de-DE" sz="1800" b="1" dirty="0">
                <a:solidFill>
                  <a:srgbClr val="035854"/>
                </a:solidFill>
                <a:latin typeface="Aptos" panose="020B0004020202020204" pitchFamily="34" charset="0"/>
                <a:sym typeface="Arial"/>
              </a:rPr>
              <a:t>GOTS (Global </a:t>
            </a:r>
            <a:r>
              <a:rPr lang="de-DE" sz="1800" b="1" dirty="0" err="1">
                <a:solidFill>
                  <a:srgbClr val="035854"/>
                </a:solidFill>
                <a:latin typeface="Aptos" panose="020B0004020202020204" pitchFamily="34" charset="0"/>
                <a:sym typeface="Arial"/>
              </a:rPr>
              <a:t>Organic</a:t>
            </a:r>
            <a:r>
              <a:rPr lang="de-DE" sz="1800" b="1" dirty="0">
                <a:solidFill>
                  <a:srgbClr val="035854"/>
                </a:solidFill>
                <a:latin typeface="Aptos" panose="020B0004020202020204" pitchFamily="34" charset="0"/>
                <a:sym typeface="Arial"/>
              </a:rPr>
              <a:t> Textile Standard) </a:t>
            </a:r>
            <a:r>
              <a:rPr lang="de-DE" sz="1800" dirty="0">
                <a:latin typeface="Aptos" panose="020B0004020202020204" pitchFamily="34" charset="0"/>
                <a:sym typeface="Arial"/>
              </a:rPr>
              <a:t>- </a:t>
            </a:r>
            <a:r>
              <a:rPr lang="de-DE" sz="1800" b="0" i="0" u="none" strike="noStrike" cap="none" dirty="0">
                <a:solidFill>
                  <a:schemeClr val="dk1"/>
                </a:solidFill>
                <a:latin typeface="Aptos" panose="020B0004020202020204" pitchFamily="34" charset="0"/>
                <a:sym typeface="Arial"/>
              </a:rPr>
              <a:t>Includes environmental and social </a:t>
            </a:r>
            <a:r>
              <a:rPr lang="de-DE" sz="1800" b="0" i="0" u="none" strike="noStrike" cap="none" dirty="0" err="1">
                <a:solidFill>
                  <a:schemeClr val="dk1"/>
                </a:solidFill>
                <a:latin typeface="Aptos" panose="020B0004020202020204" pitchFamily="34" charset="0"/>
                <a:sym typeface="Arial"/>
              </a:rPr>
              <a:t>criteria</a:t>
            </a:r>
            <a:r>
              <a:rPr lang="de-DE" sz="1800" b="0" i="0" u="none" strike="noStrike" cap="none" dirty="0">
                <a:solidFill>
                  <a:schemeClr val="dk1"/>
                </a:solidFill>
                <a:latin typeface="Aptos" panose="020B0004020202020204" pitchFamily="34" charset="0"/>
                <a:sym typeface="Arial"/>
              </a:rPr>
              <a:t> </a:t>
            </a:r>
            <a:r>
              <a:rPr lang="de-DE" sz="1800" b="0" i="0" u="none" strike="noStrike" cap="none" dirty="0" err="1">
                <a:solidFill>
                  <a:schemeClr val="dk1"/>
                </a:solidFill>
                <a:latin typeface="Aptos" panose="020B0004020202020204" pitchFamily="34" charset="0"/>
                <a:sym typeface="Arial"/>
              </a:rPr>
              <a:t>throughout</a:t>
            </a:r>
            <a:r>
              <a:rPr lang="de-DE" sz="1800" b="0" i="0" u="none" strike="noStrike" cap="none" dirty="0">
                <a:solidFill>
                  <a:schemeClr val="dk1"/>
                </a:solidFill>
                <a:latin typeface="Aptos" panose="020B0004020202020204" pitchFamily="34" charset="0"/>
                <a:sym typeface="Arial"/>
              </a:rPr>
              <a:t> </a:t>
            </a:r>
            <a:r>
              <a:rPr lang="de-DE" sz="1800" b="0" i="0" u="none" strike="noStrike" cap="none" dirty="0" err="1">
                <a:solidFill>
                  <a:schemeClr val="dk1"/>
                </a:solidFill>
                <a:latin typeface="Aptos" panose="020B0004020202020204" pitchFamily="34" charset="0"/>
                <a:sym typeface="Arial"/>
              </a:rPr>
              <a:t>the</a:t>
            </a:r>
            <a:r>
              <a:rPr lang="de-DE" sz="1800" b="0" i="0" u="none" strike="noStrike" cap="none" dirty="0">
                <a:solidFill>
                  <a:schemeClr val="dk1"/>
                </a:solidFill>
                <a:latin typeface="Aptos" panose="020B0004020202020204" pitchFamily="34" charset="0"/>
                <a:sym typeface="Arial"/>
              </a:rPr>
              <a:t> </a:t>
            </a:r>
            <a:r>
              <a:rPr lang="de-DE" sz="1800" b="0" i="0" u="none" strike="noStrike" cap="none" dirty="0" err="1">
                <a:solidFill>
                  <a:schemeClr val="dk1"/>
                </a:solidFill>
                <a:latin typeface="Aptos" panose="020B0004020202020204" pitchFamily="34" charset="0"/>
                <a:sym typeface="Arial"/>
              </a:rPr>
              <a:t>supply</a:t>
            </a:r>
            <a:r>
              <a:rPr lang="de-DE" sz="1800" b="0" i="0" u="none" strike="noStrike" cap="none" dirty="0">
                <a:solidFill>
                  <a:schemeClr val="dk1"/>
                </a:solidFill>
                <a:latin typeface="Aptos" panose="020B0004020202020204" pitchFamily="34" charset="0"/>
                <a:sym typeface="Arial"/>
              </a:rPr>
              <a:t> </a:t>
            </a:r>
            <a:r>
              <a:rPr lang="de-DE" sz="1800" b="0" i="0" u="none" strike="noStrike" cap="none" dirty="0" err="1">
                <a:solidFill>
                  <a:schemeClr val="dk1"/>
                </a:solidFill>
                <a:latin typeface="Aptos" panose="020B0004020202020204" pitchFamily="34" charset="0"/>
                <a:sym typeface="Arial"/>
              </a:rPr>
              <a:t>chain</a:t>
            </a:r>
            <a:r>
              <a:rPr lang="de-DE" sz="1800" b="0" i="0" u="none" strike="noStrike" cap="none" dirty="0">
                <a:solidFill>
                  <a:schemeClr val="dk1"/>
                </a:solidFill>
                <a:latin typeface="Aptos" panose="020B0004020202020204" pitchFamily="34" charset="0"/>
                <a:sym typeface="Arial"/>
              </a:rPr>
              <a:t>;</a:t>
            </a:r>
            <a:endParaRPr sz="1800" dirty="0">
              <a:latin typeface="Aptos" panose="020B0004020202020204" pitchFamily="34" charset="0"/>
            </a:endParaRPr>
          </a:p>
          <a:p>
            <a:pPr marL="571500" lvl="0" indent="-342900" algn="l" rtl="0">
              <a:lnSpc>
                <a:spcPct val="90000"/>
              </a:lnSpc>
              <a:spcBef>
                <a:spcPts val="1800"/>
              </a:spcBef>
              <a:spcAft>
                <a:spcPts val="0"/>
              </a:spcAft>
              <a:buSzPts val="2000"/>
              <a:buFont typeface="Arial"/>
              <a:buChar char="•"/>
            </a:pPr>
            <a:r>
              <a:rPr lang="de-DE" sz="1800" b="1" dirty="0">
                <a:solidFill>
                  <a:srgbClr val="035854"/>
                </a:solidFill>
                <a:latin typeface="Aptos" panose="020B0004020202020204" pitchFamily="34" charset="0"/>
                <a:sym typeface="Arial"/>
              </a:rPr>
              <a:t>OEKO-TEX® MADE IN GREEN - </a:t>
            </a:r>
            <a:r>
              <a:rPr lang="de-DE" sz="1800" b="0" i="0" u="none" strike="noStrike" cap="none" dirty="0" err="1">
                <a:solidFill>
                  <a:schemeClr val="dk1"/>
                </a:solidFill>
                <a:latin typeface="Aptos" panose="020B0004020202020204" pitchFamily="34" charset="0"/>
                <a:sym typeface="Arial"/>
              </a:rPr>
              <a:t>product</a:t>
            </a:r>
            <a:r>
              <a:rPr lang="de-DE" sz="1800" b="0" i="0" u="none" strike="noStrike" cap="none" dirty="0">
                <a:solidFill>
                  <a:schemeClr val="dk1"/>
                </a:solidFill>
                <a:latin typeface="Aptos" panose="020B0004020202020204" pitchFamily="34" charset="0"/>
                <a:sym typeface="Arial"/>
              </a:rPr>
              <a:t> </a:t>
            </a:r>
            <a:r>
              <a:rPr lang="de-DE" sz="1800" b="0" i="0" u="none" strike="noStrike" cap="none" dirty="0" err="1">
                <a:solidFill>
                  <a:schemeClr val="dk1"/>
                </a:solidFill>
                <a:latin typeface="Aptos" panose="020B0004020202020204" pitchFamily="34" charset="0"/>
                <a:sym typeface="Arial"/>
              </a:rPr>
              <a:t>tested</a:t>
            </a:r>
            <a:r>
              <a:rPr lang="de-DE" sz="1800" b="0" i="0" u="none" strike="noStrike" cap="none" dirty="0">
                <a:solidFill>
                  <a:schemeClr val="dk1"/>
                </a:solidFill>
                <a:latin typeface="Aptos" panose="020B0004020202020204" pitchFamily="34" charset="0"/>
                <a:sym typeface="Arial"/>
              </a:rPr>
              <a:t> </a:t>
            </a:r>
            <a:r>
              <a:rPr lang="de-DE" sz="1800" b="0" i="0" u="none" strike="noStrike" cap="none" dirty="0" err="1">
                <a:solidFill>
                  <a:schemeClr val="dk1"/>
                </a:solidFill>
                <a:latin typeface="Aptos" panose="020B0004020202020204" pitchFamily="34" charset="0"/>
                <a:sym typeface="Arial"/>
              </a:rPr>
              <a:t>for</a:t>
            </a:r>
            <a:r>
              <a:rPr lang="de-DE" sz="1800" b="0" i="0" u="none" strike="noStrike" cap="none" dirty="0">
                <a:solidFill>
                  <a:schemeClr val="dk1"/>
                </a:solidFill>
                <a:latin typeface="Aptos" panose="020B0004020202020204" pitchFamily="34" charset="0"/>
                <a:sym typeface="Arial"/>
              </a:rPr>
              <a:t> </a:t>
            </a:r>
            <a:r>
              <a:rPr lang="de-DE" sz="1800" b="0" i="0" u="none" strike="noStrike" cap="none" dirty="0" err="1">
                <a:solidFill>
                  <a:schemeClr val="dk1"/>
                </a:solidFill>
                <a:latin typeface="Aptos" panose="020B0004020202020204" pitchFamily="34" charset="0"/>
                <a:sym typeface="Arial"/>
              </a:rPr>
              <a:t>harmful</a:t>
            </a:r>
            <a:r>
              <a:rPr lang="de-DE" sz="1800" b="0" i="0" u="none" strike="noStrike" cap="none" dirty="0">
                <a:solidFill>
                  <a:schemeClr val="dk1"/>
                </a:solidFill>
                <a:latin typeface="Aptos" panose="020B0004020202020204" pitchFamily="34" charset="0"/>
                <a:sym typeface="Arial"/>
              </a:rPr>
              <a:t> </a:t>
            </a:r>
            <a:r>
              <a:rPr lang="de-DE" sz="1800" b="0" i="0" u="none" strike="noStrike" cap="none" dirty="0" err="1">
                <a:solidFill>
                  <a:schemeClr val="dk1"/>
                </a:solidFill>
                <a:latin typeface="Aptos" panose="020B0004020202020204" pitchFamily="34" charset="0"/>
                <a:sym typeface="Arial"/>
              </a:rPr>
              <a:t>substances</a:t>
            </a:r>
            <a:r>
              <a:rPr lang="de-DE" sz="1800" b="0" i="0" u="none" strike="noStrike" cap="none" dirty="0">
                <a:solidFill>
                  <a:schemeClr val="dk1"/>
                </a:solidFill>
                <a:latin typeface="Aptos" panose="020B0004020202020204" pitchFamily="34" charset="0"/>
                <a:sym typeface="Arial"/>
              </a:rPr>
              <a:t> (OEKO-TEX® STANDARD 100) and </a:t>
            </a:r>
            <a:r>
              <a:rPr lang="de-DE" sz="1800" b="0" i="0" u="none" strike="noStrike" cap="none" dirty="0" err="1">
                <a:solidFill>
                  <a:schemeClr val="dk1"/>
                </a:solidFill>
                <a:latin typeface="Aptos" panose="020B0004020202020204" pitchFamily="34" charset="0"/>
                <a:sym typeface="Arial"/>
              </a:rPr>
              <a:t>manufactured</a:t>
            </a:r>
            <a:r>
              <a:rPr lang="de-DE" sz="1800" b="0" i="0" u="none" strike="noStrike" cap="none" dirty="0">
                <a:solidFill>
                  <a:schemeClr val="dk1"/>
                </a:solidFill>
                <a:latin typeface="Aptos" panose="020B0004020202020204" pitchFamily="34" charset="0"/>
                <a:sym typeface="Arial"/>
              </a:rPr>
              <a:t> </a:t>
            </a:r>
            <a:r>
              <a:rPr lang="de-DE" sz="1800" b="0" i="0" u="none" strike="noStrike" cap="none" dirty="0" err="1">
                <a:solidFill>
                  <a:schemeClr val="dk1"/>
                </a:solidFill>
                <a:latin typeface="Aptos" panose="020B0004020202020204" pitchFamily="34" charset="0"/>
                <a:sym typeface="Arial"/>
              </a:rPr>
              <a:t>under</a:t>
            </a:r>
            <a:r>
              <a:rPr lang="de-DE" sz="1800" b="0" i="0" u="none" strike="noStrike" cap="none" dirty="0">
                <a:solidFill>
                  <a:schemeClr val="dk1"/>
                </a:solidFill>
                <a:latin typeface="Aptos" panose="020B0004020202020204" pitchFamily="34" charset="0"/>
                <a:sym typeface="Arial"/>
              </a:rPr>
              <a:t> safe and </a:t>
            </a:r>
            <a:r>
              <a:rPr lang="de-DE" sz="1800" b="0" i="0" u="none" strike="noStrike" cap="none" dirty="0" err="1">
                <a:solidFill>
                  <a:schemeClr val="dk1"/>
                </a:solidFill>
                <a:latin typeface="Aptos" panose="020B0004020202020204" pitchFamily="34" charset="0"/>
                <a:sym typeface="Arial"/>
              </a:rPr>
              <a:t>socially</a:t>
            </a:r>
            <a:r>
              <a:rPr lang="de-DE" sz="1800" b="0" i="0" u="none" strike="noStrike" cap="none" dirty="0">
                <a:solidFill>
                  <a:schemeClr val="dk1"/>
                </a:solidFill>
                <a:latin typeface="Aptos" panose="020B0004020202020204" pitchFamily="34" charset="0"/>
                <a:sym typeface="Arial"/>
              </a:rPr>
              <a:t> </a:t>
            </a:r>
            <a:r>
              <a:rPr lang="de-DE" sz="1800" b="0" i="0" u="none" strike="noStrike" cap="none" dirty="0" err="1">
                <a:solidFill>
                  <a:schemeClr val="dk1"/>
                </a:solidFill>
                <a:latin typeface="Aptos" panose="020B0004020202020204" pitchFamily="34" charset="0"/>
                <a:sym typeface="Arial"/>
              </a:rPr>
              <a:t>responsible</a:t>
            </a:r>
            <a:r>
              <a:rPr lang="de-DE" sz="1800" b="0" i="0" u="none" strike="noStrike" cap="none" dirty="0">
                <a:solidFill>
                  <a:schemeClr val="dk1"/>
                </a:solidFill>
                <a:latin typeface="Aptos" panose="020B0004020202020204" pitchFamily="34" charset="0"/>
                <a:sym typeface="Arial"/>
              </a:rPr>
              <a:t> </a:t>
            </a:r>
            <a:endParaRPr sz="1800" dirty="0">
              <a:latin typeface="Aptos" panose="020B0004020202020204" pitchFamily="34" charset="0"/>
            </a:endParaRPr>
          </a:p>
        </p:txBody>
      </p:sp>
      <p:sp>
        <p:nvSpPr>
          <p:cNvPr id="300" name="Google Shape;300;p44"/>
          <p:cNvSpPr txBox="1">
            <a:spLocks noGrp="1"/>
          </p:cNvSpPr>
          <p:nvPr>
            <p:ph type="body" idx="2"/>
          </p:nvPr>
        </p:nvSpPr>
        <p:spPr>
          <a:xfrm>
            <a:off x="5881898" y="2254685"/>
            <a:ext cx="4490827" cy="4019310"/>
          </a:xfrm>
          <a:prstGeom prst="rect">
            <a:avLst/>
          </a:prstGeom>
          <a:noFill/>
          <a:ln>
            <a:noFill/>
          </a:ln>
        </p:spPr>
        <p:txBody>
          <a:bodyPr spcFirstLastPara="1" wrap="square" lIns="0" tIns="45700" rIns="0" bIns="0" anchor="t" anchorCtr="0">
            <a:noAutofit/>
          </a:bodyPr>
          <a:lstStyle/>
          <a:p>
            <a:pPr marL="571500" lvl="0" indent="-342900" algn="l" rtl="0">
              <a:lnSpc>
                <a:spcPct val="90000"/>
              </a:lnSpc>
              <a:spcBef>
                <a:spcPts val="1800"/>
              </a:spcBef>
              <a:spcAft>
                <a:spcPts val="0"/>
              </a:spcAft>
              <a:buSzPct val="98039"/>
              <a:buFont typeface="Arial"/>
              <a:buChar char="•"/>
            </a:pPr>
            <a:r>
              <a:rPr lang="de-DE" sz="1800" b="1">
                <a:solidFill>
                  <a:srgbClr val="035854"/>
                </a:solidFill>
                <a:latin typeface="Aptos" panose="020B0004020202020204" pitchFamily="34" charset="0"/>
                <a:sym typeface="Arial"/>
              </a:rPr>
              <a:t>Fair Trade / Fairtrade Textile Standard </a:t>
            </a:r>
            <a:r>
              <a:rPr lang="de-DE" sz="1800">
                <a:latin typeface="Aptos" panose="020B0004020202020204" pitchFamily="34" charset="0"/>
                <a:sym typeface="Arial"/>
              </a:rPr>
              <a:t>- </a:t>
            </a:r>
            <a:r>
              <a:rPr lang="de-DE" sz="1800" b="0" i="0" u="none" strike="noStrike" cap="none">
                <a:solidFill>
                  <a:schemeClr val="dk1"/>
                </a:solidFill>
                <a:latin typeface="Aptos" panose="020B0004020202020204" pitchFamily="34" charset="0"/>
                <a:sym typeface="Arial"/>
              </a:rPr>
              <a:t>guarantees decent working conditions, minimum living wages, respect for human and environmental rights</a:t>
            </a:r>
            <a:r>
              <a:rPr lang="de-DE" sz="1800">
                <a:solidFill>
                  <a:schemeClr val="dk1"/>
                </a:solidFill>
                <a:latin typeface="Aptos" panose="020B0004020202020204" pitchFamily="34" charset="0"/>
                <a:sym typeface="Arial"/>
              </a:rPr>
              <a:t>;</a:t>
            </a:r>
            <a:endParaRPr sz="1800">
              <a:latin typeface="Aptos" panose="020B0004020202020204" pitchFamily="34" charset="0"/>
            </a:endParaRPr>
          </a:p>
          <a:p>
            <a:pPr marL="571500" lvl="0" indent="-342900" algn="l" rtl="0">
              <a:lnSpc>
                <a:spcPct val="90000"/>
              </a:lnSpc>
              <a:spcBef>
                <a:spcPts val="1800"/>
              </a:spcBef>
              <a:spcAft>
                <a:spcPts val="0"/>
              </a:spcAft>
              <a:buSzPct val="98039"/>
              <a:buFont typeface="Arial"/>
              <a:buChar char="•"/>
            </a:pPr>
            <a:r>
              <a:rPr lang="de-DE" sz="1800" b="1">
                <a:solidFill>
                  <a:srgbClr val="035854"/>
                </a:solidFill>
                <a:latin typeface="Aptos" panose="020B0004020202020204" pitchFamily="34" charset="0"/>
                <a:sym typeface="Arial"/>
              </a:rPr>
              <a:t>EU Ecolabel </a:t>
            </a:r>
            <a:r>
              <a:rPr lang="de-DE" sz="1800">
                <a:solidFill>
                  <a:schemeClr val="dk1"/>
                </a:solidFill>
                <a:latin typeface="Aptos" panose="020B0004020202020204" pitchFamily="34" charset="0"/>
                <a:sym typeface="Arial"/>
              </a:rPr>
              <a:t>- </a:t>
            </a:r>
            <a:r>
              <a:rPr lang="de-DE" sz="1800">
                <a:latin typeface="Aptos" panose="020B0004020202020204" pitchFamily="34" charset="0"/>
                <a:sym typeface="Arial"/>
              </a:rPr>
              <a:t> </a:t>
            </a:r>
            <a:r>
              <a:rPr lang="de-DE" sz="1800">
                <a:solidFill>
                  <a:schemeClr val="dk1"/>
                </a:solidFill>
                <a:latin typeface="Aptos" panose="020B0004020202020204" pitchFamily="34" charset="0"/>
                <a:sym typeface="Arial"/>
              </a:rPr>
              <a:t>offers a reliable way of identifying high performing environmentally friendly textile and footwear products.</a:t>
            </a:r>
            <a:endParaRPr sz="1800">
              <a:solidFill>
                <a:schemeClr val="dk1"/>
              </a:solidFill>
              <a:latin typeface="Aptos" panose="020B0004020202020204" pitchFamily="34" charset="0"/>
              <a:sym typeface="Arial"/>
            </a:endParaRPr>
          </a:p>
          <a:p>
            <a:pPr marL="571500" lvl="0" indent="-342900" algn="l" rtl="0">
              <a:lnSpc>
                <a:spcPct val="90000"/>
              </a:lnSpc>
              <a:spcBef>
                <a:spcPts val="1800"/>
              </a:spcBef>
              <a:spcAft>
                <a:spcPts val="0"/>
              </a:spcAft>
              <a:buSzPct val="98039"/>
              <a:buFont typeface="Arial"/>
              <a:buChar char="•"/>
            </a:pPr>
            <a:r>
              <a:rPr lang="de-DE" sz="1800" b="1">
                <a:solidFill>
                  <a:srgbClr val="035854"/>
                </a:solidFill>
                <a:latin typeface="Aptos" panose="020B0004020202020204" pitchFamily="34" charset="0"/>
                <a:sym typeface="Arial"/>
              </a:rPr>
              <a:t>SA8000 (Social Accountability International) - </a:t>
            </a:r>
            <a:r>
              <a:rPr lang="de-DE" sz="1800" b="0" i="0" u="none" strike="noStrike" cap="none">
                <a:solidFill>
                  <a:schemeClr val="dk1"/>
                </a:solidFill>
                <a:latin typeface="Aptos" panose="020B0004020202020204" pitchFamily="34" charset="0"/>
                <a:sym typeface="Arial"/>
              </a:rPr>
              <a:t>guarantees international standards on labour rights, working hours, health and safety, freedom of association.</a:t>
            </a:r>
            <a:endParaRPr sz="1800" b="1" i="0" u="none" strike="noStrike" cap="none">
              <a:solidFill>
                <a:srgbClr val="035854"/>
              </a:solidFill>
              <a:latin typeface="Aptos" panose="020B0004020202020204" pitchFamily="34" charset="0"/>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5"/>
          <p:cNvSpPr txBox="1">
            <a:spLocks noGrp="1"/>
          </p:cNvSpPr>
          <p:nvPr>
            <p:ph type="title"/>
          </p:nvPr>
        </p:nvSpPr>
        <p:spPr>
          <a:xfrm>
            <a:off x="594360" y="202400"/>
            <a:ext cx="10972800" cy="1570325"/>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Sources</a:t>
            </a:r>
            <a:endParaRPr dirty="0">
              <a:latin typeface="Aptos Serif" panose="02020604070405020304" pitchFamily="18" charset="0"/>
              <a:cs typeface="Aptos Serif" panose="02020604070405020304" pitchFamily="18" charset="0"/>
            </a:endParaRPr>
          </a:p>
        </p:txBody>
      </p:sp>
      <p:sp>
        <p:nvSpPr>
          <p:cNvPr id="306" name="Google Shape;306;p45"/>
          <p:cNvSpPr txBox="1"/>
          <p:nvPr/>
        </p:nvSpPr>
        <p:spPr>
          <a:xfrm>
            <a:off x="594359" y="2469559"/>
            <a:ext cx="10972799" cy="24622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b="0" i="0" u="sng" strike="noStrike" cap="none" dirty="0">
                <a:solidFill>
                  <a:srgbClr val="000000"/>
                </a:solidFill>
                <a:latin typeface="Aptos" panose="020B0004020202020204" pitchFamily="34" charset="0"/>
                <a:sym typeface="Arial"/>
                <a:hlinkClick r:id="rId3">
                  <a:extLst>
                    <a:ext uri="{A12FA001-AC4F-418D-AE19-62706E023703}">
                      <ahyp:hlinkClr xmlns:ahyp="http://schemas.microsoft.com/office/drawing/2018/hyperlinkcolor" val="tx"/>
                    </a:ext>
                  </a:extLst>
                </a:hlinkClick>
              </a:rPr>
              <a:t>https://www.europarl.europa.eu/topics/en/article/20201208STO93327/the-impact-of-textile-production-and-waste-on-the-environment-infographics</a:t>
            </a:r>
            <a:r>
              <a:rPr lang="de-DE" sz="1400" b="0" i="0" u="none" strike="noStrike" cap="none" dirty="0">
                <a:solidFill>
                  <a:srgbClr val="000000"/>
                </a:solidFill>
                <a:latin typeface="Aptos" panose="020B0004020202020204" pitchFamily="34" charset="0"/>
                <a:sym typeface="Arial"/>
              </a:rPr>
              <a:t> </a:t>
            </a:r>
            <a:endParaRPr dirty="0">
              <a:latin typeface="Aptos" panose="020B0004020202020204" pitchFamily="34" charset="0"/>
            </a:endParaRPr>
          </a:p>
          <a:p>
            <a:pPr marL="0" marR="0" lvl="0" indent="0" algn="l" rtl="0">
              <a:lnSpc>
                <a:spcPct val="100000"/>
              </a:lnSpc>
              <a:spcBef>
                <a:spcPts val="0"/>
              </a:spcBef>
              <a:spcAft>
                <a:spcPts val="0"/>
              </a:spcAft>
              <a:buNone/>
            </a:pPr>
            <a:r>
              <a:rPr lang="de-DE" sz="1400" b="0" i="0" u="sng" strike="noStrike" cap="none" dirty="0">
                <a:solidFill>
                  <a:srgbClr val="000000"/>
                </a:solidFill>
                <a:latin typeface="Aptos" panose="020B0004020202020204" pitchFamily="34" charset="0"/>
                <a:sym typeface="Arial"/>
                <a:hlinkClick r:id="rId4">
                  <a:extLst>
                    <a:ext uri="{A12FA001-AC4F-418D-AE19-62706E023703}">
                      <ahyp:hlinkClr xmlns:ahyp="http://schemas.microsoft.com/office/drawing/2018/hyperlinkcolor" val="tx"/>
                    </a:ext>
                  </a:extLst>
                </a:hlinkClick>
              </a:rPr>
              <a:t>https://environment.ec.europa.eu/strategy/textiles-strategy_en</a:t>
            </a:r>
            <a:r>
              <a:rPr lang="de-DE" sz="1400" b="0" i="0" u="none" strike="noStrike" cap="none" dirty="0">
                <a:solidFill>
                  <a:srgbClr val="000000"/>
                </a:solidFill>
                <a:latin typeface="Aptos" panose="020B0004020202020204" pitchFamily="34" charset="0"/>
                <a:sym typeface="Arial"/>
              </a:rPr>
              <a:t> </a:t>
            </a:r>
            <a:endParaRPr dirty="0">
              <a:latin typeface="Aptos" panose="020B0004020202020204" pitchFamily="34" charset="0"/>
            </a:endParaRPr>
          </a:p>
          <a:p>
            <a:pPr marL="0" marR="0" lvl="0" indent="0" algn="l" rtl="0">
              <a:lnSpc>
                <a:spcPct val="100000"/>
              </a:lnSpc>
              <a:spcBef>
                <a:spcPts val="0"/>
              </a:spcBef>
              <a:spcAft>
                <a:spcPts val="0"/>
              </a:spcAft>
              <a:buNone/>
            </a:pPr>
            <a:r>
              <a:rPr lang="de-DE" sz="1400" b="0" i="0" u="sng" strike="noStrike" cap="none" dirty="0">
                <a:solidFill>
                  <a:srgbClr val="000000"/>
                </a:solidFill>
                <a:latin typeface="Aptos" panose="020B0004020202020204" pitchFamily="34" charset="0"/>
                <a:sym typeface="Arial"/>
                <a:hlinkClick r:id="rId5">
                  <a:extLst>
                    <a:ext uri="{A12FA001-AC4F-418D-AE19-62706E023703}">
                      <ahyp:hlinkClr xmlns:ahyp="http://schemas.microsoft.com/office/drawing/2018/hyperlinkcolor" val="tx"/>
                    </a:ext>
                  </a:extLst>
                </a:hlinkClick>
              </a:rPr>
              <a:t>https://environment.ec.europa.eu/document/download/74126c90-5cbf-46d0-ab6b-60878644b395_en?filename=COM_2022_141_1_EN_ACT_part1_v8.pdf</a:t>
            </a:r>
            <a:r>
              <a:rPr lang="de-DE" sz="1400" b="0" i="0" u="none" strike="noStrike" cap="none" dirty="0">
                <a:solidFill>
                  <a:srgbClr val="000000"/>
                </a:solidFill>
                <a:latin typeface="Aptos" panose="020B0004020202020204" pitchFamily="34" charset="0"/>
                <a:sym typeface="Arial"/>
              </a:rPr>
              <a:t> </a:t>
            </a:r>
            <a:endParaRPr dirty="0">
              <a:latin typeface="Aptos" panose="020B0004020202020204" pitchFamily="34" charset="0"/>
            </a:endParaRPr>
          </a:p>
          <a:p>
            <a:pPr marL="0" marR="0" lvl="0" indent="0" algn="l" rtl="0">
              <a:lnSpc>
                <a:spcPct val="100000"/>
              </a:lnSpc>
              <a:spcBef>
                <a:spcPts val="0"/>
              </a:spcBef>
              <a:spcAft>
                <a:spcPts val="0"/>
              </a:spcAft>
              <a:buNone/>
            </a:pPr>
            <a:r>
              <a:rPr lang="de-DE" sz="1400" b="0" i="0" u="sng" strike="noStrike" cap="none" dirty="0">
                <a:solidFill>
                  <a:srgbClr val="000000"/>
                </a:solidFill>
                <a:latin typeface="Aptos" panose="020B0004020202020204" pitchFamily="34" charset="0"/>
                <a:sym typeface="Arial"/>
                <a:hlinkClick r:id="rId6">
                  <a:extLst>
                    <a:ext uri="{A12FA001-AC4F-418D-AE19-62706E023703}">
                      <ahyp:hlinkClr xmlns:ahyp="http://schemas.microsoft.com/office/drawing/2018/hyperlinkcolor" val="tx"/>
                    </a:ext>
                  </a:extLst>
                </a:hlinkClick>
              </a:rPr>
              <a:t>https://www.ilo.org/sites/default/files/wcmsp5/groups/public/%40ed_dialogue/%40sector/documents/normativeinstrument/wcms_828429.pdf</a:t>
            </a:r>
            <a:r>
              <a:rPr lang="de-DE" sz="1400" b="0" i="0" u="none" strike="noStrike" cap="none" dirty="0">
                <a:solidFill>
                  <a:srgbClr val="000000"/>
                </a:solidFill>
                <a:latin typeface="Aptos" panose="020B0004020202020204" pitchFamily="34" charset="0"/>
                <a:sym typeface="Arial"/>
              </a:rPr>
              <a:t> </a:t>
            </a:r>
            <a:endParaRPr dirty="0">
              <a:latin typeface="Aptos" panose="020B0004020202020204" pitchFamily="34" charset="0"/>
            </a:endParaRPr>
          </a:p>
          <a:p>
            <a:pPr marL="0" marR="0" lvl="0" indent="0" algn="l" rtl="0">
              <a:lnSpc>
                <a:spcPct val="100000"/>
              </a:lnSpc>
              <a:spcBef>
                <a:spcPts val="0"/>
              </a:spcBef>
              <a:spcAft>
                <a:spcPts val="0"/>
              </a:spcAft>
              <a:buNone/>
            </a:pPr>
            <a:r>
              <a:rPr lang="de-DE" sz="1400" b="0" i="0" u="sng" strike="noStrike" cap="none" dirty="0">
                <a:solidFill>
                  <a:srgbClr val="000000"/>
                </a:solidFill>
                <a:latin typeface="Aptos" panose="020B0004020202020204" pitchFamily="34" charset="0"/>
                <a:sym typeface="Arial"/>
                <a:hlinkClick r:id="rId7">
                  <a:extLst>
                    <a:ext uri="{A12FA001-AC4F-418D-AE19-62706E023703}">
                      <ahyp:hlinkClr xmlns:ahyp="http://schemas.microsoft.com/office/drawing/2018/hyperlinkcolor" val="tx"/>
                    </a:ext>
                  </a:extLst>
                </a:hlinkClick>
              </a:rPr>
              <a:t>https://green-forum.ec.europa.eu/green-business/green-public-procurement/good-practice-library/application-international-labour-organisation-ilo-conventions-textiles-tender_en</a:t>
            </a:r>
            <a:r>
              <a:rPr lang="de-DE" sz="1400" b="0" i="0" u="none" strike="noStrike" cap="none" dirty="0">
                <a:solidFill>
                  <a:srgbClr val="000000"/>
                </a:solidFill>
                <a:latin typeface="Aptos" panose="020B0004020202020204" pitchFamily="34" charset="0"/>
                <a:sym typeface="Arial"/>
              </a:rPr>
              <a:t> </a:t>
            </a:r>
            <a:endParaRPr dirty="0">
              <a:latin typeface="Aptos" panose="020B0004020202020204" pitchFamily="34" charset="0"/>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sym typeface="Aria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6"/>
          <p:cNvSpPr txBox="1">
            <a:spLocks noGrp="1"/>
          </p:cNvSpPr>
          <p:nvPr>
            <p:ph type="title"/>
          </p:nvPr>
        </p:nvSpPr>
        <p:spPr>
          <a:xfrm>
            <a:off x="594360" y="189572"/>
            <a:ext cx="6787747" cy="1593507"/>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Agenda – Textile</a:t>
            </a:r>
            <a:endParaRPr dirty="0">
              <a:latin typeface="Aptos Serif" panose="02020604070405020304" pitchFamily="18" charset="0"/>
              <a:cs typeface="Aptos Serif" panose="02020604070405020304" pitchFamily="18" charset="0"/>
            </a:endParaRPr>
          </a:p>
        </p:txBody>
      </p:sp>
      <p:sp>
        <p:nvSpPr>
          <p:cNvPr id="93" name="Google Shape;93;p6"/>
          <p:cNvSpPr txBox="1">
            <a:spLocks noGrp="1"/>
          </p:cNvSpPr>
          <p:nvPr>
            <p:ph type="body" idx="1"/>
          </p:nvPr>
        </p:nvSpPr>
        <p:spPr>
          <a:xfrm>
            <a:off x="594359" y="2281918"/>
            <a:ext cx="6787747" cy="3708517"/>
          </a:xfrm>
          <a:prstGeom prst="rect">
            <a:avLst/>
          </a:prstGeom>
          <a:noFill/>
          <a:ln>
            <a:noFill/>
          </a:ln>
        </p:spPr>
        <p:txBody>
          <a:bodyPr spcFirstLastPara="1" wrap="square" lIns="0" tIns="228600" rIns="0" bIns="0" anchor="t" anchorCtr="0">
            <a:normAutofit/>
          </a:bodyPr>
          <a:lstStyle/>
          <a:p>
            <a:pPr marL="685800" lvl="0" indent="-457200" algn="l" rtl="0">
              <a:lnSpc>
                <a:spcPct val="80000"/>
              </a:lnSpc>
              <a:spcBef>
                <a:spcPts val="2200"/>
              </a:spcBef>
              <a:spcAft>
                <a:spcPts val="0"/>
              </a:spcAft>
              <a:buSzPts val="2400"/>
              <a:buFont typeface="Arial"/>
              <a:buAutoNum type="arabicPeriod"/>
            </a:pPr>
            <a:r>
              <a:rPr lang="de-DE" dirty="0">
                <a:latin typeface="Aptos" panose="020B0004020202020204" pitchFamily="34" charset="0"/>
                <a:sym typeface="Arial"/>
              </a:rPr>
              <a:t>Environmental and </a:t>
            </a:r>
            <a:r>
              <a:rPr lang="de-DE" dirty="0" err="1">
                <a:latin typeface="Aptos" panose="020B0004020202020204" pitchFamily="34" charset="0"/>
                <a:sym typeface="Arial"/>
              </a:rPr>
              <a:t>Social</a:t>
            </a:r>
            <a:r>
              <a:rPr lang="de-DE" dirty="0">
                <a:latin typeface="Aptos" panose="020B0004020202020204" pitchFamily="34" charset="0"/>
                <a:sym typeface="Arial"/>
              </a:rPr>
              <a:t> </a:t>
            </a:r>
            <a:r>
              <a:rPr lang="de-DE" dirty="0" err="1">
                <a:latin typeface="Aptos" panose="020B0004020202020204" pitchFamily="34" charset="0"/>
                <a:sym typeface="Arial"/>
              </a:rPr>
              <a:t>impact</a:t>
            </a:r>
            <a:r>
              <a:rPr lang="de-DE" dirty="0">
                <a:latin typeface="Aptos" panose="020B0004020202020204" pitchFamily="34" charset="0"/>
                <a:sym typeface="Arial"/>
              </a:rPr>
              <a:t> </a:t>
            </a:r>
            <a:r>
              <a:rPr lang="de-DE" dirty="0" err="1">
                <a:latin typeface="Aptos" panose="020B0004020202020204" pitchFamily="34" charset="0"/>
                <a:sym typeface="Arial"/>
              </a:rPr>
              <a:t>of</a:t>
            </a:r>
            <a:r>
              <a:rPr lang="de-DE" dirty="0">
                <a:latin typeface="Aptos" panose="020B0004020202020204" pitchFamily="34" charset="0"/>
                <a:sym typeface="Arial"/>
              </a:rPr>
              <a:t> Textile and </a:t>
            </a:r>
            <a:r>
              <a:rPr lang="de-DE" dirty="0" err="1">
                <a:latin typeface="Aptos" panose="020B0004020202020204" pitchFamily="34" charset="0"/>
                <a:sym typeface="Arial"/>
              </a:rPr>
              <a:t>Leather</a:t>
            </a:r>
            <a:r>
              <a:rPr lang="de-DE" dirty="0">
                <a:latin typeface="Aptos" panose="020B0004020202020204" pitchFamily="34" charset="0"/>
                <a:sym typeface="Arial"/>
              </a:rPr>
              <a:t> </a:t>
            </a:r>
            <a:r>
              <a:rPr lang="de-DE" dirty="0" err="1">
                <a:latin typeface="Aptos" panose="020B0004020202020204" pitchFamily="34" charset="0"/>
                <a:sym typeface="Arial"/>
              </a:rPr>
              <a:t>Production</a:t>
            </a:r>
            <a:endParaRPr dirty="0">
              <a:latin typeface="Aptos" panose="020B0004020202020204" pitchFamily="34" charset="0"/>
              <a:sym typeface="Arial"/>
            </a:endParaRPr>
          </a:p>
          <a:p>
            <a:pPr marL="685800" lvl="0" indent="-457200" algn="l" rtl="0">
              <a:lnSpc>
                <a:spcPct val="80000"/>
              </a:lnSpc>
              <a:spcBef>
                <a:spcPts val="2200"/>
              </a:spcBef>
              <a:spcAft>
                <a:spcPts val="0"/>
              </a:spcAft>
              <a:buSzPts val="2400"/>
              <a:buFont typeface="Arial"/>
              <a:buAutoNum type="arabicPeriod"/>
            </a:pPr>
            <a:r>
              <a:rPr lang="de-DE" dirty="0">
                <a:latin typeface="Aptos" panose="020B0004020202020204" pitchFamily="34" charset="0"/>
                <a:sym typeface="Arial"/>
              </a:rPr>
              <a:t>Strategic Goals </a:t>
            </a:r>
            <a:r>
              <a:rPr lang="de-DE" dirty="0" err="1">
                <a:latin typeface="Aptos" panose="020B0004020202020204" pitchFamily="34" charset="0"/>
                <a:sym typeface="Arial"/>
              </a:rPr>
              <a:t>of</a:t>
            </a:r>
            <a:r>
              <a:rPr lang="de-DE" dirty="0">
                <a:latin typeface="Aptos" panose="020B0004020202020204" pitchFamily="34" charset="0"/>
                <a:sym typeface="Arial"/>
              </a:rPr>
              <a:t> </a:t>
            </a:r>
            <a:r>
              <a:rPr lang="de-DE" dirty="0" err="1">
                <a:latin typeface="Aptos" panose="020B0004020202020204" pitchFamily="34" charset="0"/>
                <a:sym typeface="Arial"/>
              </a:rPr>
              <a:t>Sustainable</a:t>
            </a:r>
            <a:r>
              <a:rPr lang="de-DE" dirty="0">
                <a:latin typeface="Aptos" panose="020B0004020202020204" pitchFamily="34" charset="0"/>
                <a:sym typeface="Arial"/>
              </a:rPr>
              <a:t> </a:t>
            </a:r>
            <a:r>
              <a:rPr lang="de-DE" dirty="0" err="1">
                <a:latin typeface="Aptos" panose="020B0004020202020204" pitchFamily="34" charset="0"/>
                <a:sym typeface="Arial"/>
              </a:rPr>
              <a:t>Procurement</a:t>
            </a:r>
            <a:r>
              <a:rPr lang="de-DE" dirty="0">
                <a:latin typeface="Aptos" panose="020B0004020202020204" pitchFamily="34" charset="0"/>
                <a:sym typeface="Arial"/>
              </a:rPr>
              <a:t> </a:t>
            </a:r>
            <a:endParaRPr dirty="0">
              <a:latin typeface="Aptos" panose="020B0004020202020204" pitchFamily="34" charset="0"/>
            </a:endParaRPr>
          </a:p>
          <a:p>
            <a:pPr marL="685800" lvl="0" indent="-457200" algn="l" rtl="0">
              <a:lnSpc>
                <a:spcPct val="80000"/>
              </a:lnSpc>
              <a:spcBef>
                <a:spcPts val="2200"/>
              </a:spcBef>
              <a:spcAft>
                <a:spcPts val="0"/>
              </a:spcAft>
              <a:buSzPts val="2400"/>
              <a:buFont typeface="Arial"/>
              <a:buAutoNum type="arabicPeriod"/>
            </a:pPr>
            <a:r>
              <a:rPr lang="de-DE" dirty="0">
                <a:latin typeface="Aptos" panose="020B0004020202020204" pitchFamily="34" charset="0"/>
                <a:sym typeface="Arial"/>
              </a:rPr>
              <a:t>EU GPP </a:t>
            </a:r>
            <a:r>
              <a:rPr lang="de-DE" dirty="0" err="1">
                <a:latin typeface="Aptos" panose="020B0004020202020204" pitchFamily="34" charset="0"/>
                <a:sym typeface="Arial"/>
              </a:rPr>
              <a:t>Criteria</a:t>
            </a:r>
            <a:r>
              <a:rPr lang="de-DE" dirty="0">
                <a:latin typeface="Aptos" panose="020B0004020202020204" pitchFamily="34" charset="0"/>
                <a:sym typeface="Arial"/>
              </a:rPr>
              <a:t> </a:t>
            </a:r>
            <a:r>
              <a:rPr lang="de-DE" dirty="0" err="1">
                <a:latin typeface="Aptos" panose="020B0004020202020204" pitchFamily="34" charset="0"/>
                <a:sym typeface="Arial"/>
              </a:rPr>
              <a:t>for</a:t>
            </a:r>
            <a:r>
              <a:rPr lang="de-DE" dirty="0">
                <a:latin typeface="Aptos" panose="020B0004020202020204" pitchFamily="34" charset="0"/>
                <a:sym typeface="Arial"/>
              </a:rPr>
              <a:t> Textile and </a:t>
            </a:r>
            <a:r>
              <a:rPr lang="de-DE" dirty="0" err="1">
                <a:latin typeface="Aptos" panose="020B0004020202020204" pitchFamily="34" charset="0"/>
                <a:sym typeface="Arial"/>
              </a:rPr>
              <a:t>Leather</a:t>
            </a:r>
            <a:r>
              <a:rPr lang="de-DE" dirty="0">
                <a:latin typeface="Aptos" panose="020B0004020202020204" pitchFamily="34" charset="0"/>
                <a:sym typeface="Arial"/>
              </a:rPr>
              <a:t> </a:t>
            </a:r>
            <a:endParaRPr dirty="0">
              <a:latin typeface="Aptos" panose="020B0004020202020204" pitchFamily="34" charset="0"/>
            </a:endParaRPr>
          </a:p>
          <a:p>
            <a:pPr marL="685800" lvl="0" indent="-457200" algn="l" rtl="0">
              <a:lnSpc>
                <a:spcPct val="80000"/>
              </a:lnSpc>
              <a:spcBef>
                <a:spcPts val="2200"/>
              </a:spcBef>
              <a:spcAft>
                <a:spcPts val="0"/>
              </a:spcAft>
              <a:buSzPts val="2400"/>
              <a:buFont typeface="Arial"/>
              <a:buAutoNum type="arabicPeriod"/>
            </a:pPr>
            <a:r>
              <a:rPr lang="de-DE" dirty="0">
                <a:latin typeface="Aptos" panose="020B0004020202020204" pitchFamily="34" charset="0"/>
                <a:sym typeface="Arial"/>
              </a:rPr>
              <a:t>EU GPP </a:t>
            </a:r>
            <a:r>
              <a:rPr lang="de-DE" dirty="0" err="1">
                <a:latin typeface="Aptos" panose="020B0004020202020204" pitchFamily="34" charset="0"/>
                <a:sym typeface="Arial"/>
              </a:rPr>
              <a:t>Standars</a:t>
            </a:r>
            <a:r>
              <a:rPr lang="de-DE" dirty="0">
                <a:latin typeface="Aptos" panose="020B0004020202020204" pitchFamily="34" charset="0"/>
                <a:sym typeface="Arial"/>
              </a:rPr>
              <a:t> and Labels</a:t>
            </a:r>
            <a:endParaRPr dirty="0">
              <a:latin typeface="Aptos" panose="020B0004020202020204" pitchFamily="34" charset="0"/>
            </a:endParaRPr>
          </a:p>
          <a:p>
            <a:pPr marL="685800" lvl="0" indent="-304800" algn="l" rtl="0">
              <a:lnSpc>
                <a:spcPct val="80000"/>
              </a:lnSpc>
              <a:spcBef>
                <a:spcPts val="2200"/>
              </a:spcBef>
              <a:spcAft>
                <a:spcPts val="0"/>
              </a:spcAft>
              <a:buSzPts val="2400"/>
              <a:buFont typeface="Arial"/>
              <a:buNone/>
            </a:pPr>
            <a:endParaRPr dirty="0">
              <a:latin typeface="Aptos" panose="020B0004020202020204" pitchFamily="34" charset="0"/>
              <a:sym typeface="Arial"/>
            </a:endParaRPr>
          </a:p>
          <a:p>
            <a:pPr marL="228600" lvl="0" indent="0" algn="l" rtl="0">
              <a:lnSpc>
                <a:spcPct val="80000"/>
              </a:lnSpc>
              <a:spcBef>
                <a:spcPts val="2200"/>
              </a:spcBef>
              <a:spcAft>
                <a:spcPts val="0"/>
              </a:spcAft>
              <a:buSzPts val="2400"/>
              <a:buNone/>
            </a:pPr>
            <a:endParaRPr dirty="0">
              <a:latin typeface="Aptos" panose="020B0004020202020204" pitchFamily="34" charset="0"/>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6"/>
          <p:cNvSpPr txBox="1">
            <a:spLocks noGrp="1"/>
          </p:cNvSpPr>
          <p:nvPr>
            <p:ph type="title"/>
          </p:nvPr>
        </p:nvSpPr>
        <p:spPr>
          <a:xfrm>
            <a:off x="594359" y="364937"/>
            <a:ext cx="6787747" cy="1593507"/>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Agenda – ICT Equipment </a:t>
            </a:r>
            <a:endParaRPr dirty="0">
              <a:latin typeface="Aptos Serif" panose="02020604070405020304" pitchFamily="18" charset="0"/>
              <a:cs typeface="Aptos Serif" panose="02020604070405020304" pitchFamily="18" charset="0"/>
            </a:endParaRPr>
          </a:p>
        </p:txBody>
      </p:sp>
      <p:sp>
        <p:nvSpPr>
          <p:cNvPr id="312" name="Google Shape;312;p46"/>
          <p:cNvSpPr txBox="1">
            <a:spLocks noGrp="1"/>
          </p:cNvSpPr>
          <p:nvPr>
            <p:ph type="body" idx="1"/>
          </p:nvPr>
        </p:nvSpPr>
        <p:spPr>
          <a:xfrm>
            <a:off x="594359" y="2281918"/>
            <a:ext cx="8900370" cy="3708517"/>
          </a:xfrm>
          <a:prstGeom prst="rect">
            <a:avLst/>
          </a:prstGeom>
          <a:noFill/>
          <a:ln>
            <a:noFill/>
          </a:ln>
        </p:spPr>
        <p:txBody>
          <a:bodyPr spcFirstLastPara="1" wrap="square" lIns="0" tIns="228600" rIns="0" bIns="0" anchor="t" anchorCtr="0">
            <a:normAutofit/>
          </a:bodyPr>
          <a:lstStyle/>
          <a:p>
            <a:pPr marL="685800" lvl="0" indent="-457200" algn="l" rtl="0">
              <a:lnSpc>
                <a:spcPct val="80000"/>
              </a:lnSpc>
              <a:spcBef>
                <a:spcPts val="2200"/>
              </a:spcBef>
              <a:spcAft>
                <a:spcPts val="0"/>
              </a:spcAft>
              <a:buSzPts val="2400"/>
              <a:buFont typeface="Arial"/>
              <a:buAutoNum type="arabicPeriod"/>
            </a:pPr>
            <a:r>
              <a:rPr lang="de-DE" dirty="0">
                <a:latin typeface="Aptos" panose="020B0004020202020204" pitchFamily="34" charset="0"/>
                <a:sym typeface="Arial"/>
              </a:rPr>
              <a:t>Environmental and </a:t>
            </a:r>
            <a:r>
              <a:rPr lang="de-DE" dirty="0" err="1">
                <a:latin typeface="Aptos" panose="020B0004020202020204" pitchFamily="34" charset="0"/>
                <a:sym typeface="Arial"/>
              </a:rPr>
              <a:t>Social</a:t>
            </a:r>
            <a:r>
              <a:rPr lang="de-DE" dirty="0">
                <a:latin typeface="Aptos" panose="020B0004020202020204" pitchFamily="34" charset="0"/>
                <a:sym typeface="Arial"/>
              </a:rPr>
              <a:t> </a:t>
            </a:r>
            <a:r>
              <a:rPr lang="de-DE" dirty="0" err="1">
                <a:latin typeface="Aptos" panose="020B0004020202020204" pitchFamily="34" charset="0"/>
                <a:sym typeface="Arial"/>
              </a:rPr>
              <a:t>impact</a:t>
            </a:r>
            <a:r>
              <a:rPr lang="de-DE" dirty="0">
                <a:latin typeface="Aptos" panose="020B0004020202020204" pitchFamily="34" charset="0"/>
                <a:sym typeface="Arial"/>
              </a:rPr>
              <a:t> </a:t>
            </a:r>
            <a:r>
              <a:rPr lang="de-DE" dirty="0" err="1">
                <a:latin typeface="Aptos" panose="020B0004020202020204" pitchFamily="34" charset="0"/>
                <a:sym typeface="Arial"/>
              </a:rPr>
              <a:t>of</a:t>
            </a:r>
            <a:r>
              <a:rPr lang="de-DE" dirty="0">
                <a:latin typeface="Aptos" panose="020B0004020202020204" pitchFamily="34" charset="0"/>
                <a:sym typeface="Arial"/>
              </a:rPr>
              <a:t> ICT Equipment </a:t>
            </a:r>
            <a:endParaRPr dirty="0">
              <a:latin typeface="Aptos" panose="020B0004020202020204" pitchFamily="34" charset="0"/>
            </a:endParaRPr>
          </a:p>
          <a:p>
            <a:pPr marL="685800" lvl="0" indent="-457200" algn="l" rtl="0">
              <a:lnSpc>
                <a:spcPct val="80000"/>
              </a:lnSpc>
              <a:spcBef>
                <a:spcPts val="2200"/>
              </a:spcBef>
              <a:spcAft>
                <a:spcPts val="0"/>
              </a:spcAft>
              <a:buSzPts val="2400"/>
              <a:buFont typeface="Arial"/>
              <a:buAutoNum type="arabicPeriod"/>
            </a:pPr>
            <a:r>
              <a:rPr lang="de-DE" dirty="0">
                <a:latin typeface="Aptos" panose="020B0004020202020204" pitchFamily="34" charset="0"/>
                <a:sym typeface="Arial"/>
              </a:rPr>
              <a:t>Strategic Goals </a:t>
            </a:r>
            <a:r>
              <a:rPr lang="de-DE" dirty="0" err="1">
                <a:latin typeface="Aptos" panose="020B0004020202020204" pitchFamily="34" charset="0"/>
                <a:sym typeface="Arial"/>
              </a:rPr>
              <a:t>of</a:t>
            </a:r>
            <a:r>
              <a:rPr lang="de-DE" dirty="0">
                <a:latin typeface="Aptos" panose="020B0004020202020204" pitchFamily="34" charset="0"/>
                <a:sym typeface="Arial"/>
              </a:rPr>
              <a:t> </a:t>
            </a:r>
            <a:r>
              <a:rPr lang="de-DE" dirty="0" err="1">
                <a:latin typeface="Aptos" panose="020B0004020202020204" pitchFamily="34" charset="0"/>
                <a:sym typeface="Arial"/>
              </a:rPr>
              <a:t>Sustainable</a:t>
            </a:r>
            <a:r>
              <a:rPr lang="de-DE" dirty="0">
                <a:latin typeface="Aptos" panose="020B0004020202020204" pitchFamily="34" charset="0"/>
                <a:sym typeface="Arial"/>
              </a:rPr>
              <a:t> </a:t>
            </a:r>
            <a:r>
              <a:rPr lang="de-DE" dirty="0" err="1">
                <a:latin typeface="Aptos" panose="020B0004020202020204" pitchFamily="34" charset="0"/>
                <a:sym typeface="Arial"/>
              </a:rPr>
              <a:t>Procurement</a:t>
            </a:r>
            <a:r>
              <a:rPr lang="de-DE" dirty="0">
                <a:latin typeface="Aptos" panose="020B0004020202020204" pitchFamily="34" charset="0"/>
                <a:sym typeface="Arial"/>
              </a:rPr>
              <a:t> </a:t>
            </a:r>
            <a:endParaRPr dirty="0">
              <a:latin typeface="Aptos" panose="020B0004020202020204" pitchFamily="34" charset="0"/>
            </a:endParaRPr>
          </a:p>
          <a:p>
            <a:pPr marL="685800" lvl="0" indent="-457200" algn="l" rtl="0">
              <a:lnSpc>
                <a:spcPct val="80000"/>
              </a:lnSpc>
              <a:spcBef>
                <a:spcPts val="2200"/>
              </a:spcBef>
              <a:spcAft>
                <a:spcPts val="0"/>
              </a:spcAft>
              <a:buSzPts val="2400"/>
              <a:buFont typeface="Arial"/>
              <a:buAutoNum type="arabicPeriod"/>
            </a:pPr>
            <a:r>
              <a:rPr lang="de-DE" dirty="0">
                <a:latin typeface="Aptos" panose="020B0004020202020204" pitchFamily="34" charset="0"/>
                <a:sym typeface="Arial"/>
              </a:rPr>
              <a:t>EU GPP </a:t>
            </a:r>
            <a:r>
              <a:rPr lang="de-DE" dirty="0" err="1">
                <a:latin typeface="Aptos" panose="020B0004020202020204" pitchFamily="34" charset="0"/>
                <a:sym typeface="Arial"/>
              </a:rPr>
              <a:t>Criteria</a:t>
            </a:r>
            <a:r>
              <a:rPr lang="de-DE" dirty="0">
                <a:latin typeface="Aptos" panose="020B0004020202020204" pitchFamily="34" charset="0"/>
                <a:sym typeface="Arial"/>
              </a:rPr>
              <a:t> </a:t>
            </a:r>
            <a:r>
              <a:rPr lang="de-DE" dirty="0" err="1">
                <a:latin typeface="Aptos" panose="020B0004020202020204" pitchFamily="34" charset="0"/>
                <a:sym typeface="Arial"/>
              </a:rPr>
              <a:t>for</a:t>
            </a:r>
            <a:r>
              <a:rPr lang="de-DE" dirty="0">
                <a:latin typeface="Aptos" panose="020B0004020202020204" pitchFamily="34" charset="0"/>
                <a:sym typeface="Arial"/>
              </a:rPr>
              <a:t> ICT Equipment </a:t>
            </a:r>
            <a:endParaRPr dirty="0">
              <a:latin typeface="Aptos" panose="020B0004020202020204" pitchFamily="34" charset="0"/>
            </a:endParaRPr>
          </a:p>
          <a:p>
            <a:pPr marL="685800" lvl="0" indent="-457200" algn="l" rtl="0">
              <a:lnSpc>
                <a:spcPct val="80000"/>
              </a:lnSpc>
              <a:spcBef>
                <a:spcPts val="2200"/>
              </a:spcBef>
              <a:spcAft>
                <a:spcPts val="0"/>
              </a:spcAft>
              <a:buSzPts val="2400"/>
              <a:buFont typeface="Arial"/>
              <a:buAutoNum type="arabicPeriod"/>
            </a:pPr>
            <a:r>
              <a:rPr lang="de-DE" dirty="0">
                <a:latin typeface="Aptos" panose="020B0004020202020204" pitchFamily="34" charset="0"/>
                <a:sym typeface="Arial"/>
              </a:rPr>
              <a:t>EU GPP Standards and Labels </a:t>
            </a:r>
            <a:endParaRPr dirty="0">
              <a:latin typeface="Aptos" panose="020B0004020202020204" pitchFamily="34" charset="0"/>
            </a:endParaRPr>
          </a:p>
          <a:p>
            <a:pPr marL="685800" lvl="0" indent="-304800" algn="l" rtl="0">
              <a:lnSpc>
                <a:spcPct val="80000"/>
              </a:lnSpc>
              <a:spcBef>
                <a:spcPts val="2200"/>
              </a:spcBef>
              <a:spcAft>
                <a:spcPts val="0"/>
              </a:spcAft>
              <a:buSzPts val="2400"/>
              <a:buFont typeface="Arial"/>
              <a:buNone/>
            </a:pPr>
            <a:endParaRPr dirty="0">
              <a:latin typeface="Aptos" panose="020B0004020202020204" pitchFamily="34" charset="0"/>
              <a:sym typeface="Arial"/>
            </a:endParaRPr>
          </a:p>
          <a:p>
            <a:pPr marL="228600" lvl="0" indent="0" algn="l" rtl="0">
              <a:lnSpc>
                <a:spcPct val="80000"/>
              </a:lnSpc>
              <a:spcBef>
                <a:spcPts val="2200"/>
              </a:spcBef>
              <a:spcAft>
                <a:spcPts val="0"/>
              </a:spcAft>
              <a:buSzPts val="2400"/>
              <a:buNone/>
            </a:pPr>
            <a:endParaRPr dirty="0">
              <a:latin typeface="Aptos" panose="020B0004020202020204" pitchFamily="34" charset="0"/>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7"/>
          <p:cNvSpPr txBox="1">
            <a:spLocks noGrp="1"/>
          </p:cNvSpPr>
          <p:nvPr>
            <p:ph type="title"/>
          </p:nvPr>
        </p:nvSpPr>
        <p:spPr>
          <a:xfrm>
            <a:off x="585975" y="1606716"/>
            <a:ext cx="11408872" cy="1726527"/>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1. Environmental and </a:t>
            </a:r>
            <a:r>
              <a:rPr lang="de-DE" dirty="0" err="1">
                <a:latin typeface="Aptos Serif" panose="02020604070405020304" pitchFamily="18" charset="0"/>
                <a:ea typeface="Arial"/>
                <a:cs typeface="Aptos Serif" panose="02020604070405020304" pitchFamily="18" charset="0"/>
                <a:sym typeface="Arial"/>
              </a:rPr>
              <a:t>Social</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impact</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of</a:t>
            </a:r>
            <a:r>
              <a:rPr lang="de-DE" dirty="0">
                <a:latin typeface="Aptos Serif" panose="02020604070405020304" pitchFamily="18" charset="0"/>
                <a:ea typeface="Arial"/>
                <a:cs typeface="Aptos Serif" panose="02020604070405020304" pitchFamily="18" charset="0"/>
                <a:sym typeface="Arial"/>
              </a:rPr>
              <a:t> ICT Equipment </a:t>
            </a:r>
            <a:br>
              <a:rPr lang="de-DE" dirty="0">
                <a:latin typeface="Aptos Serif" panose="02020604070405020304" pitchFamily="18" charset="0"/>
                <a:ea typeface="Arial"/>
                <a:cs typeface="Aptos Serif" panose="02020604070405020304" pitchFamily="18" charset="0"/>
                <a:sym typeface="Arial"/>
              </a:rPr>
            </a:br>
            <a:endParaRPr dirty="0">
              <a:latin typeface="Aptos Serif" panose="02020604070405020304" pitchFamily="18" charset="0"/>
              <a:ea typeface="Arial"/>
              <a:cs typeface="Aptos Serif" panose="02020604070405020304" pitchFamily="18" charset="0"/>
              <a:sym typeface="Arial"/>
            </a:endParaRPr>
          </a:p>
        </p:txBody>
      </p:sp>
      <p:sp>
        <p:nvSpPr>
          <p:cNvPr id="319" name="Google Shape;319;p47"/>
          <p:cNvSpPr txBox="1">
            <a:spLocks noGrp="1"/>
          </p:cNvSpPr>
          <p:nvPr>
            <p:ph type="body" idx="1"/>
          </p:nvPr>
        </p:nvSpPr>
        <p:spPr>
          <a:xfrm>
            <a:off x="564499" y="3232161"/>
            <a:ext cx="4689104" cy="52322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595959"/>
              </a:buClr>
              <a:buSzPts val="2800"/>
              <a:buFont typeface="Arial"/>
              <a:buNone/>
            </a:pPr>
            <a:r>
              <a:rPr lang="de-DE" sz="2800" b="1" i="0" u="none" strike="noStrike" cap="none" dirty="0">
                <a:solidFill>
                  <a:schemeClr val="tx1">
                    <a:lumMod val="75000"/>
                    <a:lumOff val="25000"/>
                  </a:schemeClr>
                </a:solidFill>
                <a:latin typeface="Aptos" panose="020B0004020202020204" pitchFamily="34" charset="0"/>
                <a:sym typeface="Arial"/>
              </a:rPr>
              <a:t>Key Environmental </a:t>
            </a:r>
            <a:r>
              <a:rPr lang="de-DE" sz="2800" b="1" i="0" u="none" strike="noStrike" cap="none" dirty="0" err="1">
                <a:solidFill>
                  <a:schemeClr val="tx1">
                    <a:lumMod val="75000"/>
                    <a:lumOff val="25000"/>
                  </a:schemeClr>
                </a:solidFill>
                <a:latin typeface="Aptos" panose="020B0004020202020204" pitchFamily="34" charset="0"/>
                <a:sym typeface="Arial"/>
              </a:rPr>
              <a:t>impact</a:t>
            </a:r>
            <a:r>
              <a:rPr lang="de-DE" sz="2800" b="1" i="0" u="none" strike="noStrike" cap="none" dirty="0">
                <a:solidFill>
                  <a:schemeClr val="tx1">
                    <a:lumMod val="75000"/>
                    <a:lumOff val="25000"/>
                  </a:schemeClr>
                </a:solidFill>
                <a:latin typeface="Aptos" panose="020B0004020202020204" pitchFamily="34" charset="0"/>
                <a:sym typeface="Arial"/>
              </a:rPr>
              <a:t> </a:t>
            </a:r>
            <a:endParaRPr dirty="0">
              <a:solidFill>
                <a:schemeClr val="tx1">
                  <a:lumMod val="75000"/>
                  <a:lumOff val="25000"/>
                </a:schemeClr>
              </a:solidFill>
              <a:latin typeface="Aptos" panose="020B0004020202020204" pitchFamily="34" charset="0"/>
            </a:endParaRPr>
          </a:p>
        </p:txBody>
      </p:sp>
      <p:sp>
        <p:nvSpPr>
          <p:cNvPr id="320" name="Google Shape;320;p47"/>
          <p:cNvSpPr txBox="1"/>
          <p:nvPr/>
        </p:nvSpPr>
        <p:spPr>
          <a:xfrm>
            <a:off x="585975" y="3871903"/>
            <a:ext cx="516347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000" b="1" i="0" u="none" strike="noStrike" cap="none">
                <a:solidFill>
                  <a:schemeClr val="tx1">
                    <a:lumMod val="75000"/>
                    <a:lumOff val="25000"/>
                  </a:schemeClr>
                </a:solidFill>
                <a:latin typeface="Aptos" panose="020B0004020202020204" pitchFamily="34" charset="0"/>
                <a:sym typeface="Arial"/>
              </a:rPr>
              <a:t>Consumption of energy and materials – End-of-life management </a:t>
            </a:r>
            <a:endParaRPr sz="2000" b="0" i="0" u="none" strike="noStrike" cap="none">
              <a:solidFill>
                <a:schemeClr val="tx1">
                  <a:lumMod val="75000"/>
                  <a:lumOff val="25000"/>
                </a:schemeClr>
              </a:solidFill>
              <a:latin typeface="Aptos" panose="020B0004020202020204" pitchFamily="34" charset="0"/>
              <a:sym typeface="Arial"/>
            </a:endParaRPr>
          </a:p>
        </p:txBody>
      </p:sp>
      <p:sp>
        <p:nvSpPr>
          <p:cNvPr id="321" name="Google Shape;321;p47"/>
          <p:cNvSpPr txBox="1"/>
          <p:nvPr/>
        </p:nvSpPr>
        <p:spPr>
          <a:xfrm>
            <a:off x="585975" y="5903969"/>
            <a:ext cx="609391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000" b="1" i="0" u="none" strike="noStrike" cap="none">
                <a:solidFill>
                  <a:schemeClr val="tx1">
                    <a:lumMod val="75000"/>
                    <a:lumOff val="25000"/>
                  </a:schemeClr>
                </a:solidFill>
                <a:latin typeface="Aptos" panose="020B0004020202020204" pitchFamily="34" charset="0"/>
                <a:sym typeface="Arial"/>
              </a:rPr>
              <a:t>Hazardous substances</a:t>
            </a:r>
            <a:endParaRPr sz="2000" b="0" i="0" u="none" strike="noStrike" cap="none">
              <a:solidFill>
                <a:schemeClr val="tx1">
                  <a:lumMod val="75000"/>
                  <a:lumOff val="25000"/>
                </a:schemeClr>
              </a:solidFill>
              <a:latin typeface="Aptos" panose="020B0004020202020204" pitchFamily="34" charset="0"/>
              <a:sym typeface="Arial"/>
            </a:endParaRPr>
          </a:p>
        </p:txBody>
      </p:sp>
      <p:sp>
        <p:nvSpPr>
          <p:cNvPr id="322" name="Google Shape;322;p47"/>
          <p:cNvSpPr/>
          <p:nvPr/>
        </p:nvSpPr>
        <p:spPr>
          <a:xfrm>
            <a:off x="607452" y="4678050"/>
            <a:ext cx="5952611" cy="40011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35854"/>
              </a:buClr>
              <a:buSzPts val="2000"/>
              <a:buFont typeface="Arial"/>
              <a:buNone/>
            </a:pPr>
            <a:r>
              <a:rPr lang="de-DE" sz="2000" b="1" i="0" u="none" strike="noStrike" cap="none">
                <a:solidFill>
                  <a:schemeClr val="tx1">
                    <a:lumMod val="75000"/>
                    <a:lumOff val="25000"/>
                  </a:schemeClr>
                </a:solidFill>
                <a:latin typeface="Aptos" panose="020B0004020202020204" pitchFamily="34" charset="0"/>
                <a:sym typeface="Arial"/>
              </a:rPr>
              <a:t>Energy consumption</a:t>
            </a:r>
            <a:endParaRPr sz="2000" b="1" i="0" u="none" strike="noStrike" cap="none">
              <a:solidFill>
                <a:schemeClr val="tx1">
                  <a:lumMod val="75000"/>
                  <a:lumOff val="25000"/>
                </a:schemeClr>
              </a:solidFill>
              <a:latin typeface="Aptos" panose="020B0004020202020204" pitchFamily="34" charset="0"/>
              <a:sym typeface="Arial"/>
            </a:endParaRPr>
          </a:p>
        </p:txBody>
      </p:sp>
      <p:pic>
        <p:nvPicPr>
          <p:cNvPr id="323" name="Google Shape;323;p47" descr="Globo terrestre: Asia con riempimento a tinta unita"/>
          <p:cNvPicPr preferRelativeResize="0"/>
          <p:nvPr/>
        </p:nvPicPr>
        <p:blipFill rotWithShape="1">
          <a:blip r:embed="rId3">
            <a:alphaModFix/>
          </a:blip>
          <a:srcRect/>
          <a:stretch/>
        </p:blipFill>
        <p:spPr>
          <a:xfrm>
            <a:off x="128775" y="3878987"/>
            <a:ext cx="457200" cy="457200"/>
          </a:xfrm>
          <a:prstGeom prst="rect">
            <a:avLst/>
          </a:prstGeom>
          <a:noFill/>
          <a:ln>
            <a:noFill/>
          </a:ln>
        </p:spPr>
      </p:pic>
      <p:pic>
        <p:nvPicPr>
          <p:cNvPr id="324" name="Google Shape;324;p47" title="pexels-1586269-3775620.jpg"/>
          <p:cNvPicPr preferRelativeResize="0"/>
          <p:nvPr/>
        </p:nvPicPr>
        <p:blipFill rotWithShape="1">
          <a:blip r:embed="rId4">
            <a:alphaModFix/>
          </a:blip>
          <a:srcRect t="2335" b="2345"/>
          <a:stretch/>
        </p:blipFill>
        <p:spPr>
          <a:xfrm>
            <a:off x="7226194" y="2666568"/>
            <a:ext cx="4790129" cy="3424570"/>
          </a:xfrm>
          <a:prstGeom prst="rect">
            <a:avLst/>
          </a:prstGeom>
          <a:noFill/>
          <a:ln>
            <a:noFill/>
          </a:ln>
        </p:spPr>
      </p:pic>
      <p:sp>
        <p:nvSpPr>
          <p:cNvPr id="325" name="Google Shape;325;p47"/>
          <p:cNvSpPr/>
          <p:nvPr/>
        </p:nvSpPr>
        <p:spPr>
          <a:xfrm>
            <a:off x="608829" y="5176915"/>
            <a:ext cx="5952611" cy="70788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35854"/>
              </a:buClr>
              <a:buSzPts val="2000"/>
              <a:buFont typeface="Arial"/>
              <a:buNone/>
            </a:pPr>
            <a:r>
              <a:rPr lang="de-DE" sz="2000" b="1" i="0" u="none" strike="noStrike" cap="none">
                <a:solidFill>
                  <a:schemeClr val="tx1">
                    <a:lumMod val="75000"/>
                    <a:lumOff val="25000"/>
                  </a:schemeClr>
                </a:solidFill>
                <a:latin typeface="Aptos" panose="020B0004020202020204" pitchFamily="34" charset="0"/>
                <a:sym typeface="Arial"/>
              </a:rPr>
              <a:t>High Global Warming Potential gases (GWP) and GHG emissions</a:t>
            </a:r>
            <a:endParaRPr sz="2000" b="1" i="0" u="none" strike="noStrike" cap="none">
              <a:solidFill>
                <a:schemeClr val="tx1">
                  <a:lumMod val="75000"/>
                  <a:lumOff val="25000"/>
                </a:schemeClr>
              </a:solidFill>
              <a:latin typeface="Aptos" panose="020B0004020202020204" pitchFamily="34" charset="0"/>
              <a:sym typeface="Arial"/>
            </a:endParaRPr>
          </a:p>
        </p:txBody>
      </p:sp>
      <p:pic>
        <p:nvPicPr>
          <p:cNvPr id="326" name="Google Shape;326;p47" descr="Centrale elettrica contorno"/>
          <p:cNvPicPr preferRelativeResize="0"/>
          <p:nvPr/>
        </p:nvPicPr>
        <p:blipFill rotWithShape="1">
          <a:blip r:embed="rId5">
            <a:alphaModFix/>
          </a:blip>
          <a:srcRect/>
          <a:stretch/>
        </p:blipFill>
        <p:spPr>
          <a:xfrm>
            <a:off x="119701" y="5248513"/>
            <a:ext cx="457200" cy="457200"/>
          </a:xfrm>
          <a:prstGeom prst="rect">
            <a:avLst/>
          </a:prstGeom>
          <a:noFill/>
          <a:ln>
            <a:noFill/>
          </a:ln>
        </p:spPr>
      </p:pic>
      <p:pic>
        <p:nvPicPr>
          <p:cNvPr id="327" name="Google Shape;327;p47" descr="Radioattivo con riempimento a tinta unita"/>
          <p:cNvPicPr preferRelativeResize="0"/>
          <p:nvPr/>
        </p:nvPicPr>
        <p:blipFill rotWithShape="1">
          <a:blip r:embed="rId6">
            <a:alphaModFix/>
          </a:blip>
          <a:srcRect/>
          <a:stretch/>
        </p:blipFill>
        <p:spPr>
          <a:xfrm>
            <a:off x="132227" y="5839145"/>
            <a:ext cx="435723" cy="435723"/>
          </a:xfrm>
          <a:prstGeom prst="rect">
            <a:avLst/>
          </a:prstGeom>
          <a:noFill/>
          <a:ln>
            <a:noFill/>
          </a:ln>
        </p:spPr>
      </p:pic>
      <p:pic>
        <p:nvPicPr>
          <p:cNvPr id="328" name="Google Shape;328;p47" descr="Energia rinnovabile con riempimento a tinta unita"/>
          <p:cNvPicPr preferRelativeResize="0"/>
          <p:nvPr/>
        </p:nvPicPr>
        <p:blipFill rotWithShape="1">
          <a:blip r:embed="rId7">
            <a:alphaModFix/>
          </a:blip>
          <a:srcRect/>
          <a:stretch/>
        </p:blipFill>
        <p:spPr>
          <a:xfrm>
            <a:off x="123276" y="4609411"/>
            <a:ext cx="496702" cy="496702"/>
          </a:xfrm>
          <a:prstGeom prst="rect">
            <a:avLst/>
          </a:prstGeom>
          <a:noFill/>
          <a:ln>
            <a:noFill/>
          </a:ln>
        </p:spPr>
      </p:pic>
      <p:sp>
        <p:nvSpPr>
          <p:cNvPr id="329" name="Google Shape;329;p47"/>
          <p:cNvSpPr txBox="1"/>
          <p:nvPr/>
        </p:nvSpPr>
        <p:spPr>
          <a:xfrm>
            <a:off x="6267450" y="6323250"/>
            <a:ext cx="40005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600">
                <a:solidFill>
                  <a:schemeClr val="dk1"/>
                </a:solidFill>
                <a:latin typeface="Roboto"/>
                <a:ea typeface="Roboto"/>
                <a:cs typeface="Roboto"/>
                <a:sym typeface="Roboto"/>
              </a:rPr>
              <a:t>Photo by  霍天赐: https://www.pexels.com/it-it/foto/paralume-tra-computer-e-scaffali-bianchi-3775620/6</a:t>
            </a:r>
            <a:endParaRPr sz="6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8"/>
          <p:cNvSpPr txBox="1">
            <a:spLocks noGrp="1"/>
          </p:cNvSpPr>
          <p:nvPr>
            <p:ph type="title"/>
          </p:nvPr>
        </p:nvSpPr>
        <p:spPr>
          <a:xfrm>
            <a:off x="562236" y="1558957"/>
            <a:ext cx="11408872" cy="1726527"/>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1. Environmental and </a:t>
            </a:r>
            <a:r>
              <a:rPr lang="de-DE" dirty="0" err="1">
                <a:latin typeface="Aptos Serif" panose="02020604070405020304" pitchFamily="18" charset="0"/>
                <a:ea typeface="Arial"/>
                <a:cs typeface="Aptos Serif" panose="02020604070405020304" pitchFamily="18" charset="0"/>
                <a:sym typeface="Arial"/>
              </a:rPr>
              <a:t>Social</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impact</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of</a:t>
            </a:r>
            <a:r>
              <a:rPr lang="de-DE" dirty="0">
                <a:latin typeface="Aptos Serif" panose="02020604070405020304" pitchFamily="18" charset="0"/>
                <a:ea typeface="Arial"/>
                <a:cs typeface="Aptos Serif" panose="02020604070405020304" pitchFamily="18" charset="0"/>
                <a:sym typeface="Arial"/>
              </a:rPr>
              <a:t> ICT Equipment </a:t>
            </a:r>
            <a:br>
              <a:rPr lang="de-DE" dirty="0">
                <a:latin typeface="Aptos Serif" panose="02020604070405020304" pitchFamily="18" charset="0"/>
                <a:ea typeface="Arial"/>
                <a:cs typeface="Aptos Serif" panose="02020604070405020304" pitchFamily="18" charset="0"/>
                <a:sym typeface="Arial"/>
              </a:rPr>
            </a:br>
            <a:endParaRPr dirty="0">
              <a:latin typeface="Aptos Serif" panose="02020604070405020304" pitchFamily="18" charset="0"/>
              <a:ea typeface="Arial"/>
              <a:cs typeface="Aptos Serif" panose="02020604070405020304" pitchFamily="18" charset="0"/>
              <a:sym typeface="Arial"/>
            </a:endParaRPr>
          </a:p>
        </p:txBody>
      </p:sp>
      <p:sp>
        <p:nvSpPr>
          <p:cNvPr id="336" name="Google Shape;336;p48"/>
          <p:cNvSpPr txBox="1">
            <a:spLocks noGrp="1"/>
          </p:cNvSpPr>
          <p:nvPr>
            <p:ph type="body" idx="1"/>
          </p:nvPr>
        </p:nvSpPr>
        <p:spPr>
          <a:xfrm>
            <a:off x="585975" y="3241403"/>
            <a:ext cx="3235181" cy="52322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595959"/>
              </a:buClr>
              <a:buSzPts val="2800"/>
              <a:buFont typeface="Arial"/>
              <a:buNone/>
            </a:pPr>
            <a:r>
              <a:rPr lang="de-DE" sz="2800" b="1" i="0" u="none" strike="noStrike" cap="none" dirty="0">
                <a:solidFill>
                  <a:schemeClr val="tx1">
                    <a:lumMod val="75000"/>
                    <a:lumOff val="25000"/>
                  </a:schemeClr>
                </a:solidFill>
                <a:latin typeface="Aptos" panose="020B0004020202020204" pitchFamily="34" charset="0"/>
                <a:sym typeface="Arial"/>
              </a:rPr>
              <a:t>Key </a:t>
            </a:r>
            <a:r>
              <a:rPr lang="de-DE" sz="2800" b="1" dirty="0" err="1">
                <a:solidFill>
                  <a:schemeClr val="tx1">
                    <a:lumMod val="75000"/>
                    <a:lumOff val="25000"/>
                  </a:schemeClr>
                </a:solidFill>
                <a:latin typeface="Aptos" panose="020B0004020202020204" pitchFamily="34" charset="0"/>
                <a:sym typeface="Arial"/>
              </a:rPr>
              <a:t>Socia</a:t>
            </a:r>
            <a:r>
              <a:rPr lang="de-DE" sz="2800" b="1" i="0" u="none" strike="noStrike" cap="none" dirty="0" err="1">
                <a:solidFill>
                  <a:schemeClr val="tx1">
                    <a:lumMod val="75000"/>
                    <a:lumOff val="25000"/>
                  </a:schemeClr>
                </a:solidFill>
                <a:latin typeface="Aptos" panose="020B0004020202020204" pitchFamily="34" charset="0"/>
                <a:sym typeface="Arial"/>
              </a:rPr>
              <a:t>l</a:t>
            </a:r>
            <a:r>
              <a:rPr lang="de-DE" sz="2800" b="1" i="0" u="none" strike="noStrike" cap="none" dirty="0">
                <a:solidFill>
                  <a:schemeClr val="tx1">
                    <a:lumMod val="75000"/>
                    <a:lumOff val="25000"/>
                  </a:schemeClr>
                </a:solidFill>
                <a:latin typeface="Aptos" panose="020B0004020202020204" pitchFamily="34" charset="0"/>
                <a:sym typeface="Arial"/>
              </a:rPr>
              <a:t> </a:t>
            </a:r>
            <a:r>
              <a:rPr lang="de-DE" sz="2800" b="1" i="0" u="none" strike="noStrike" cap="none" dirty="0" err="1">
                <a:solidFill>
                  <a:schemeClr val="tx1">
                    <a:lumMod val="75000"/>
                    <a:lumOff val="25000"/>
                  </a:schemeClr>
                </a:solidFill>
                <a:latin typeface="Aptos" panose="020B0004020202020204" pitchFamily="34" charset="0"/>
                <a:sym typeface="Arial"/>
              </a:rPr>
              <a:t>impact</a:t>
            </a:r>
            <a:r>
              <a:rPr lang="de-DE" sz="2800" b="1" i="0" u="none" strike="noStrike" cap="none" dirty="0">
                <a:solidFill>
                  <a:schemeClr val="tx1">
                    <a:lumMod val="75000"/>
                    <a:lumOff val="25000"/>
                  </a:schemeClr>
                </a:solidFill>
                <a:latin typeface="Aptos" panose="020B0004020202020204" pitchFamily="34" charset="0"/>
                <a:sym typeface="Arial"/>
              </a:rPr>
              <a:t> </a:t>
            </a:r>
            <a:endParaRPr dirty="0">
              <a:solidFill>
                <a:schemeClr val="tx1">
                  <a:lumMod val="75000"/>
                  <a:lumOff val="25000"/>
                </a:schemeClr>
              </a:solidFill>
              <a:latin typeface="Aptos" panose="020B0004020202020204" pitchFamily="34" charset="0"/>
            </a:endParaRPr>
          </a:p>
        </p:txBody>
      </p:sp>
      <p:sp>
        <p:nvSpPr>
          <p:cNvPr id="337" name="Google Shape;337;p48"/>
          <p:cNvSpPr txBox="1"/>
          <p:nvPr/>
        </p:nvSpPr>
        <p:spPr>
          <a:xfrm>
            <a:off x="585975" y="3871903"/>
            <a:ext cx="516347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000" b="1" i="0" u="none" strike="noStrike" cap="none">
                <a:solidFill>
                  <a:schemeClr val="tx1">
                    <a:lumMod val="75000"/>
                    <a:lumOff val="25000"/>
                  </a:schemeClr>
                </a:solidFill>
                <a:latin typeface="Aptos" panose="020B0004020202020204" pitchFamily="34" charset="0"/>
                <a:sym typeface="Arial"/>
              </a:rPr>
              <a:t>Unsafe working conditions and child labor in mines</a:t>
            </a:r>
            <a:endParaRPr sz="2000" b="0" i="0" u="none" strike="noStrike" cap="none">
              <a:solidFill>
                <a:schemeClr val="tx1">
                  <a:lumMod val="75000"/>
                  <a:lumOff val="25000"/>
                </a:schemeClr>
              </a:solidFill>
              <a:latin typeface="Aptos" panose="020B0004020202020204" pitchFamily="34" charset="0"/>
              <a:sym typeface="Arial"/>
            </a:endParaRPr>
          </a:p>
        </p:txBody>
      </p:sp>
      <p:sp>
        <p:nvSpPr>
          <p:cNvPr id="338" name="Google Shape;338;p48"/>
          <p:cNvSpPr/>
          <p:nvPr/>
        </p:nvSpPr>
        <p:spPr>
          <a:xfrm>
            <a:off x="607452" y="5078882"/>
            <a:ext cx="5952611" cy="40011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35854"/>
              </a:buClr>
              <a:buSzPts val="2000"/>
              <a:buFont typeface="Arial"/>
              <a:buNone/>
            </a:pPr>
            <a:r>
              <a:rPr lang="de-DE" sz="2000" b="1" i="0" u="none" strike="noStrike" cap="none">
                <a:solidFill>
                  <a:schemeClr val="tx1">
                    <a:lumMod val="75000"/>
                    <a:lumOff val="25000"/>
                  </a:schemeClr>
                </a:solidFill>
                <a:latin typeface="Aptos" panose="020B0004020202020204" pitchFamily="34" charset="0"/>
                <a:sym typeface="Arial"/>
              </a:rPr>
              <a:t>Workers’ rights and health in manufacturing </a:t>
            </a:r>
            <a:endParaRPr sz="2000" b="1" i="0" u="none" strike="noStrike" cap="none">
              <a:solidFill>
                <a:schemeClr val="tx1">
                  <a:lumMod val="75000"/>
                  <a:lumOff val="25000"/>
                </a:schemeClr>
              </a:solidFill>
              <a:latin typeface="Aptos" panose="020B0004020202020204" pitchFamily="34" charset="0"/>
              <a:sym typeface="Arial"/>
            </a:endParaRPr>
          </a:p>
        </p:txBody>
      </p:sp>
      <p:pic>
        <p:nvPicPr>
          <p:cNvPr id="339" name="Google Shape;339;p48" title="pexels-1586269-3775620.jpg"/>
          <p:cNvPicPr preferRelativeResize="0"/>
          <p:nvPr/>
        </p:nvPicPr>
        <p:blipFill rotWithShape="1">
          <a:blip r:embed="rId3">
            <a:alphaModFix/>
          </a:blip>
          <a:srcRect t="2335" b="2345"/>
          <a:stretch/>
        </p:blipFill>
        <p:spPr>
          <a:xfrm>
            <a:off x="7226194" y="2666568"/>
            <a:ext cx="4790129" cy="3424570"/>
          </a:xfrm>
          <a:prstGeom prst="rect">
            <a:avLst/>
          </a:prstGeom>
          <a:noFill/>
          <a:ln>
            <a:noFill/>
          </a:ln>
        </p:spPr>
      </p:pic>
      <p:sp>
        <p:nvSpPr>
          <p:cNvPr id="340" name="Google Shape;340;p48"/>
          <p:cNvSpPr/>
          <p:nvPr/>
        </p:nvSpPr>
        <p:spPr>
          <a:xfrm>
            <a:off x="608829" y="5932051"/>
            <a:ext cx="5952611" cy="40011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35854"/>
              </a:buClr>
              <a:buSzPts val="2000"/>
              <a:buFont typeface="Arial"/>
              <a:buNone/>
            </a:pPr>
            <a:r>
              <a:rPr lang="de-DE" sz="2000" b="1" i="0" u="none" strike="noStrike" cap="none">
                <a:solidFill>
                  <a:schemeClr val="tx1">
                    <a:lumMod val="75000"/>
                    <a:lumOff val="25000"/>
                  </a:schemeClr>
                </a:solidFill>
                <a:latin typeface="Aptos" panose="020B0004020202020204" pitchFamily="34" charset="0"/>
                <a:sym typeface="Arial"/>
              </a:rPr>
              <a:t>Unsafe e-waste practices </a:t>
            </a:r>
            <a:endParaRPr>
              <a:solidFill>
                <a:schemeClr val="tx1">
                  <a:lumMod val="75000"/>
                  <a:lumOff val="25000"/>
                </a:schemeClr>
              </a:solidFill>
              <a:latin typeface="Aptos" panose="020B0004020202020204" pitchFamily="34" charset="0"/>
            </a:endParaRPr>
          </a:p>
        </p:txBody>
      </p:sp>
      <p:pic>
        <p:nvPicPr>
          <p:cNvPr id="341" name="Google Shape;341;p48" descr="Cuore con pulsazioni con riempimento a tinta unita"/>
          <p:cNvPicPr preferRelativeResize="0"/>
          <p:nvPr/>
        </p:nvPicPr>
        <p:blipFill rotWithShape="1">
          <a:blip r:embed="rId4">
            <a:alphaModFix/>
          </a:blip>
          <a:srcRect/>
          <a:stretch/>
        </p:blipFill>
        <p:spPr>
          <a:xfrm>
            <a:off x="79368" y="4992471"/>
            <a:ext cx="522828" cy="522828"/>
          </a:xfrm>
          <a:prstGeom prst="rect">
            <a:avLst/>
          </a:prstGeom>
          <a:noFill/>
          <a:ln>
            <a:noFill/>
          </a:ln>
        </p:spPr>
      </p:pic>
      <p:pic>
        <p:nvPicPr>
          <p:cNvPr id="342" name="Google Shape;342;p48" descr="Utenti contorno"/>
          <p:cNvPicPr preferRelativeResize="0"/>
          <p:nvPr/>
        </p:nvPicPr>
        <p:blipFill rotWithShape="1">
          <a:blip r:embed="rId5">
            <a:alphaModFix/>
          </a:blip>
          <a:srcRect/>
          <a:stretch/>
        </p:blipFill>
        <p:spPr>
          <a:xfrm>
            <a:off x="53467" y="3939551"/>
            <a:ext cx="573781" cy="573781"/>
          </a:xfrm>
          <a:prstGeom prst="rect">
            <a:avLst/>
          </a:prstGeom>
          <a:noFill/>
          <a:ln>
            <a:noFill/>
          </a:ln>
        </p:spPr>
      </p:pic>
      <p:pic>
        <p:nvPicPr>
          <p:cNvPr id="343" name="Google Shape;343;p48" descr="Vietato gettare rifiuti con riempimento a tinta unita"/>
          <p:cNvPicPr preferRelativeResize="0"/>
          <p:nvPr/>
        </p:nvPicPr>
        <p:blipFill rotWithShape="1">
          <a:blip r:embed="rId6">
            <a:alphaModFix/>
          </a:blip>
          <a:srcRect/>
          <a:stretch/>
        </p:blipFill>
        <p:spPr>
          <a:xfrm>
            <a:off x="79368" y="5752626"/>
            <a:ext cx="549058" cy="549058"/>
          </a:xfrm>
          <a:prstGeom prst="rect">
            <a:avLst/>
          </a:prstGeom>
          <a:noFill/>
          <a:ln>
            <a:noFill/>
          </a:ln>
        </p:spPr>
      </p:pic>
      <p:sp>
        <p:nvSpPr>
          <p:cNvPr id="344" name="Google Shape;344;p48"/>
          <p:cNvSpPr txBox="1"/>
          <p:nvPr/>
        </p:nvSpPr>
        <p:spPr>
          <a:xfrm>
            <a:off x="6267450" y="6323250"/>
            <a:ext cx="40005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600">
                <a:solidFill>
                  <a:schemeClr val="dk1"/>
                </a:solidFill>
                <a:latin typeface="Roboto"/>
                <a:ea typeface="Roboto"/>
                <a:cs typeface="Roboto"/>
                <a:sym typeface="Roboto"/>
              </a:rPr>
              <a:t>Photo by  霍天赐: https://www.pexels.com/it-it/foto/paralume-tra-computer-e-scaffali-bianchi-3775620/6</a:t>
            </a:r>
            <a:endParaRPr sz="6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9"/>
          <p:cNvSpPr txBox="1">
            <a:spLocks noGrp="1"/>
          </p:cNvSpPr>
          <p:nvPr>
            <p:ph type="title"/>
          </p:nvPr>
        </p:nvSpPr>
        <p:spPr>
          <a:xfrm>
            <a:off x="594360" y="1091720"/>
            <a:ext cx="11003280" cy="915035"/>
          </a:xfrm>
          <a:prstGeom prst="rect">
            <a:avLst/>
          </a:prstGeom>
          <a:noFill/>
          <a:ln>
            <a:noFill/>
          </a:ln>
        </p:spPr>
        <p:txBody>
          <a:bodyPr spcFirstLastPara="1" wrap="square" lIns="0" tIns="0" rIns="0" bIns="0" anchor="ctr" anchorCtr="0">
            <a:normAutofit/>
          </a:bodyPr>
          <a:lstStyle/>
          <a:p>
            <a:pPr marL="0" lvl="0" indent="0" algn="l" rtl="0">
              <a:lnSpc>
                <a:spcPct val="80000"/>
              </a:lnSpc>
              <a:spcBef>
                <a:spcPts val="0"/>
              </a:spcBef>
              <a:spcAft>
                <a:spcPts val="0"/>
              </a:spcAft>
              <a:buClr>
                <a:srgbClr val="3F3F3F"/>
              </a:buClr>
              <a:buSzPts val="4400"/>
              <a:buFont typeface="Play"/>
              <a:buNone/>
            </a:pPr>
            <a:r>
              <a:rPr lang="de-DE" sz="3600" b="1" dirty="0">
                <a:latin typeface="Aptos Serif" panose="02020604070405020304" pitchFamily="18" charset="0"/>
                <a:ea typeface="Arial"/>
                <a:cs typeface="Aptos Serif" panose="02020604070405020304" pitchFamily="18" charset="0"/>
                <a:sym typeface="Arial"/>
              </a:rPr>
              <a:t>2. Strategic Goals </a:t>
            </a:r>
            <a:r>
              <a:rPr lang="de-DE" sz="3600" b="1" dirty="0" err="1">
                <a:latin typeface="Aptos Serif" panose="02020604070405020304" pitchFamily="18" charset="0"/>
                <a:ea typeface="Arial"/>
                <a:cs typeface="Aptos Serif" panose="02020604070405020304" pitchFamily="18" charset="0"/>
                <a:sym typeface="Arial"/>
              </a:rPr>
              <a:t>for</a:t>
            </a:r>
            <a:r>
              <a:rPr lang="de-DE" sz="3600" b="1" dirty="0">
                <a:latin typeface="Aptos Serif" panose="02020604070405020304" pitchFamily="18" charset="0"/>
                <a:ea typeface="Arial"/>
                <a:cs typeface="Aptos Serif" panose="02020604070405020304" pitchFamily="18" charset="0"/>
                <a:sym typeface="Arial"/>
              </a:rPr>
              <a:t> </a:t>
            </a:r>
            <a:r>
              <a:rPr lang="de-DE" sz="3600" b="1" dirty="0" err="1">
                <a:latin typeface="Aptos Serif" panose="02020604070405020304" pitchFamily="18" charset="0"/>
                <a:ea typeface="Arial"/>
                <a:cs typeface="Aptos Serif" panose="02020604070405020304" pitchFamily="18" charset="0"/>
                <a:sym typeface="Arial"/>
              </a:rPr>
              <a:t>Sustainable</a:t>
            </a:r>
            <a:r>
              <a:rPr lang="de-DE" sz="3600" b="1" dirty="0">
                <a:latin typeface="Aptos Serif" panose="02020604070405020304" pitchFamily="18" charset="0"/>
                <a:ea typeface="Arial"/>
                <a:cs typeface="Aptos Serif" panose="02020604070405020304" pitchFamily="18" charset="0"/>
                <a:sym typeface="Arial"/>
              </a:rPr>
              <a:t> </a:t>
            </a:r>
            <a:r>
              <a:rPr lang="de-DE" sz="3600" b="1" dirty="0" err="1">
                <a:latin typeface="Aptos Serif" panose="02020604070405020304" pitchFamily="18" charset="0"/>
                <a:ea typeface="Arial"/>
                <a:cs typeface="Aptos Serif" panose="02020604070405020304" pitchFamily="18" charset="0"/>
                <a:sym typeface="Arial"/>
              </a:rPr>
              <a:t>Procurement</a:t>
            </a:r>
            <a:endParaRPr sz="3600" dirty="0">
              <a:latin typeface="Aptos Serif" panose="02020604070405020304" pitchFamily="18" charset="0"/>
              <a:ea typeface="Arial"/>
              <a:cs typeface="Aptos Serif" panose="02020604070405020304" pitchFamily="18" charset="0"/>
              <a:sym typeface="Arial"/>
            </a:endParaRPr>
          </a:p>
        </p:txBody>
      </p:sp>
      <p:sp>
        <p:nvSpPr>
          <p:cNvPr id="351" name="Google Shape;351;p49"/>
          <p:cNvSpPr txBox="1">
            <a:spLocks noGrp="1"/>
          </p:cNvSpPr>
          <p:nvPr>
            <p:ph type="body" idx="4294967295"/>
          </p:nvPr>
        </p:nvSpPr>
        <p:spPr>
          <a:xfrm>
            <a:off x="262030" y="2269951"/>
            <a:ext cx="5311140" cy="623473"/>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600"/>
              </a:spcAft>
              <a:buClr>
                <a:srgbClr val="000000"/>
              </a:buClr>
              <a:buSzPts val="2800"/>
              <a:buNone/>
            </a:pPr>
            <a:r>
              <a:rPr lang="de-DE" sz="2600" b="1" i="0" u="none" strike="noStrike" cap="none" dirty="0">
                <a:solidFill>
                  <a:srgbClr val="035854"/>
                </a:solidFill>
                <a:latin typeface="Aptos" panose="020B0004020202020204" pitchFamily="34" charset="0"/>
                <a:sym typeface="Arial"/>
              </a:rPr>
              <a:t>Environmental </a:t>
            </a:r>
            <a:r>
              <a:rPr lang="de-DE" sz="2600" b="1" i="0" u="none" strike="noStrike" cap="none" dirty="0" err="1">
                <a:solidFill>
                  <a:srgbClr val="035854"/>
                </a:solidFill>
                <a:latin typeface="Aptos" panose="020B0004020202020204" pitchFamily="34" charset="0"/>
                <a:sym typeface="Arial"/>
              </a:rPr>
              <a:t>Sustainability</a:t>
            </a:r>
            <a:endParaRPr sz="2600" b="1" i="0" u="none" strike="noStrike" cap="none" dirty="0">
              <a:solidFill>
                <a:srgbClr val="035854"/>
              </a:solidFill>
              <a:latin typeface="Aptos" panose="020B0004020202020204" pitchFamily="34" charset="0"/>
              <a:sym typeface="Arial"/>
            </a:endParaRPr>
          </a:p>
        </p:txBody>
      </p:sp>
      <p:grpSp>
        <p:nvGrpSpPr>
          <p:cNvPr id="352" name="Google Shape;352;p49"/>
          <p:cNvGrpSpPr/>
          <p:nvPr/>
        </p:nvGrpSpPr>
        <p:grpSpPr>
          <a:xfrm>
            <a:off x="594360" y="2094487"/>
            <a:ext cx="11119460" cy="5418666"/>
            <a:chOff x="0" y="0"/>
            <a:chExt cx="11119460" cy="5418666"/>
          </a:xfrm>
        </p:grpSpPr>
        <p:sp>
          <p:nvSpPr>
            <p:cNvPr id="353" name="Google Shape;353;p49"/>
            <p:cNvSpPr/>
            <p:nvPr/>
          </p:nvSpPr>
          <p:spPr>
            <a:xfrm>
              <a:off x="0" y="1625600"/>
              <a:ext cx="11119460" cy="2167466"/>
            </a:xfrm>
            <a:prstGeom prst="notchedRightArrow">
              <a:avLst>
                <a:gd name="adj1" fmla="val 50000"/>
                <a:gd name="adj2" fmla="val 50000"/>
              </a:avLst>
            </a:prstGeom>
            <a:solidFill>
              <a:srgbClr val="E1EF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354" name="Google Shape;354;p49"/>
            <p:cNvSpPr/>
            <p:nvPr/>
          </p:nvSpPr>
          <p:spPr>
            <a:xfrm>
              <a:off x="5008" y="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355" name="Google Shape;355;p49"/>
            <p:cNvSpPr txBox="1"/>
            <p:nvPr/>
          </p:nvSpPr>
          <p:spPr>
            <a:xfrm>
              <a:off x="5008" y="0"/>
              <a:ext cx="2409035" cy="2167466"/>
            </a:xfrm>
            <a:prstGeom prst="rect">
              <a:avLst/>
            </a:prstGeom>
            <a:noFill/>
            <a:ln>
              <a:noFill/>
            </a:ln>
          </p:spPr>
          <p:txBody>
            <a:bodyPr spcFirstLastPara="1" wrap="square" lIns="170675" tIns="170675" rIns="170675" bIns="170675" anchor="b"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CO2 emissions reduction</a:t>
              </a:r>
              <a:endParaRPr sz="2400" b="1" i="0" u="none" strike="noStrike" cap="none">
                <a:solidFill>
                  <a:srgbClr val="000000"/>
                </a:solidFill>
                <a:latin typeface="Aptos" panose="020B0004020202020204" pitchFamily="34" charset="0"/>
                <a:sym typeface="Arial"/>
              </a:endParaRPr>
            </a:p>
          </p:txBody>
        </p:sp>
        <p:sp>
          <p:nvSpPr>
            <p:cNvPr id="356" name="Google Shape;356;p49"/>
            <p:cNvSpPr/>
            <p:nvPr/>
          </p:nvSpPr>
          <p:spPr>
            <a:xfrm>
              <a:off x="531055" y="2190512"/>
              <a:ext cx="1356942" cy="1037642"/>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357" name="Google Shape;357;p49"/>
            <p:cNvSpPr/>
            <p:nvPr/>
          </p:nvSpPr>
          <p:spPr>
            <a:xfrm>
              <a:off x="2534495" y="325120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358" name="Google Shape;358;p49"/>
            <p:cNvSpPr txBox="1"/>
            <p:nvPr/>
          </p:nvSpPr>
          <p:spPr>
            <a:xfrm>
              <a:off x="2534495" y="3251200"/>
              <a:ext cx="2409035" cy="2167466"/>
            </a:xfrm>
            <a:prstGeom prst="rect">
              <a:avLst/>
            </a:prstGeom>
            <a:noFill/>
            <a:ln>
              <a:noFill/>
            </a:ln>
          </p:spPr>
          <p:txBody>
            <a:bodyPr spcFirstLastPara="1" wrap="square" lIns="170675" tIns="170675" rIns="170675" bIns="170675"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Product life extension End-of-life management </a:t>
              </a:r>
              <a:endParaRPr>
                <a:latin typeface="Aptos" panose="020B0004020202020204" pitchFamily="34" charset="0"/>
              </a:endParaRPr>
            </a:p>
          </p:txBody>
        </p:sp>
        <p:sp>
          <p:nvSpPr>
            <p:cNvPr id="359" name="Google Shape;359;p49"/>
            <p:cNvSpPr/>
            <p:nvPr/>
          </p:nvSpPr>
          <p:spPr>
            <a:xfrm>
              <a:off x="3109223" y="2190509"/>
              <a:ext cx="1259579" cy="1037647"/>
            </a:xfrm>
            <a:prstGeom prst="ellipse">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360" name="Google Shape;360;p49"/>
            <p:cNvSpPr/>
            <p:nvPr/>
          </p:nvSpPr>
          <p:spPr>
            <a:xfrm>
              <a:off x="5063982" y="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361" name="Google Shape;361;p49"/>
            <p:cNvSpPr txBox="1"/>
            <p:nvPr/>
          </p:nvSpPr>
          <p:spPr>
            <a:xfrm>
              <a:off x="5063982" y="0"/>
              <a:ext cx="2409035" cy="2167466"/>
            </a:xfrm>
            <a:prstGeom prst="rect">
              <a:avLst/>
            </a:prstGeom>
            <a:noFill/>
            <a:ln>
              <a:noFill/>
            </a:ln>
          </p:spPr>
          <p:txBody>
            <a:bodyPr spcFirstLastPara="1" wrap="square" lIns="170675" tIns="170675" rIns="170675" bIns="170675" anchor="b"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Energy-efficient models</a:t>
              </a:r>
              <a:endParaRPr>
                <a:latin typeface="Aptos" panose="020B0004020202020204" pitchFamily="34" charset="0"/>
              </a:endParaRPr>
            </a:p>
          </p:txBody>
        </p:sp>
        <p:sp>
          <p:nvSpPr>
            <p:cNvPr id="362" name="Google Shape;362;p49"/>
            <p:cNvSpPr/>
            <p:nvPr/>
          </p:nvSpPr>
          <p:spPr>
            <a:xfrm>
              <a:off x="5614841" y="2206413"/>
              <a:ext cx="1307318" cy="1005840"/>
            </a:xfrm>
            <a:prstGeom prst="ellipse">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363" name="Google Shape;363;p49"/>
            <p:cNvSpPr/>
            <p:nvPr/>
          </p:nvSpPr>
          <p:spPr>
            <a:xfrm>
              <a:off x="7593470" y="325120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364" name="Google Shape;364;p49"/>
            <p:cNvSpPr txBox="1"/>
            <p:nvPr/>
          </p:nvSpPr>
          <p:spPr>
            <a:xfrm>
              <a:off x="7593470" y="3251200"/>
              <a:ext cx="2409035" cy="2167466"/>
            </a:xfrm>
            <a:prstGeom prst="rect">
              <a:avLst/>
            </a:prstGeom>
            <a:noFill/>
            <a:ln>
              <a:noFill/>
            </a:ln>
          </p:spPr>
          <p:txBody>
            <a:bodyPr spcFirstLastPara="1" wrap="square" lIns="170675" tIns="170675" rIns="170675" bIns="170675"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Eliminate hazardous constituents</a:t>
              </a:r>
              <a:endParaRPr sz="2400" b="1" i="0" u="none" strike="noStrike" cap="none">
                <a:solidFill>
                  <a:srgbClr val="000000"/>
                </a:solidFill>
                <a:latin typeface="Aptos" panose="020B0004020202020204" pitchFamily="34" charset="0"/>
                <a:sym typeface="Arial"/>
              </a:endParaRPr>
            </a:p>
          </p:txBody>
        </p:sp>
        <p:sp>
          <p:nvSpPr>
            <p:cNvPr id="365" name="Google Shape;365;p49"/>
            <p:cNvSpPr/>
            <p:nvPr/>
          </p:nvSpPr>
          <p:spPr>
            <a:xfrm>
              <a:off x="8178092" y="2158704"/>
              <a:ext cx="1239791" cy="1101257"/>
            </a:xfrm>
            <a:prstGeom prst="ellipse">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0"/>
          <p:cNvSpPr txBox="1">
            <a:spLocks noGrp="1"/>
          </p:cNvSpPr>
          <p:nvPr>
            <p:ph type="title"/>
          </p:nvPr>
        </p:nvSpPr>
        <p:spPr>
          <a:xfrm>
            <a:off x="594360" y="1209161"/>
            <a:ext cx="11003280" cy="915035"/>
          </a:xfrm>
          <a:prstGeom prst="rect">
            <a:avLst/>
          </a:prstGeom>
          <a:noFill/>
          <a:ln>
            <a:noFill/>
          </a:ln>
        </p:spPr>
        <p:txBody>
          <a:bodyPr spcFirstLastPara="1" wrap="square" lIns="0" tIns="0" rIns="0" bIns="0" anchor="ctr" anchorCtr="0">
            <a:normAutofit/>
          </a:bodyPr>
          <a:lstStyle/>
          <a:p>
            <a:pPr marL="0" lvl="0" indent="0" algn="l" rtl="0">
              <a:lnSpc>
                <a:spcPct val="80000"/>
              </a:lnSpc>
              <a:spcBef>
                <a:spcPts val="0"/>
              </a:spcBef>
              <a:spcAft>
                <a:spcPts val="0"/>
              </a:spcAft>
              <a:buClr>
                <a:srgbClr val="3F3F3F"/>
              </a:buClr>
              <a:buSzPts val="4400"/>
              <a:buFont typeface="Play"/>
              <a:buNone/>
            </a:pPr>
            <a:r>
              <a:rPr lang="de-DE" sz="3600" b="1" dirty="0">
                <a:latin typeface="Aptos Serif" panose="02020604070405020304" pitchFamily="18" charset="0"/>
                <a:ea typeface="Arial"/>
                <a:cs typeface="Aptos Serif" panose="02020604070405020304" pitchFamily="18" charset="0"/>
                <a:sym typeface="Arial"/>
              </a:rPr>
              <a:t>2. Strategic Goals </a:t>
            </a:r>
            <a:r>
              <a:rPr lang="de-DE" sz="3600" b="1" dirty="0" err="1">
                <a:latin typeface="Aptos Serif" panose="02020604070405020304" pitchFamily="18" charset="0"/>
                <a:ea typeface="Arial"/>
                <a:cs typeface="Aptos Serif" panose="02020604070405020304" pitchFamily="18" charset="0"/>
                <a:sym typeface="Arial"/>
              </a:rPr>
              <a:t>for</a:t>
            </a:r>
            <a:r>
              <a:rPr lang="de-DE" sz="3600" b="1" dirty="0">
                <a:latin typeface="Aptos Serif" panose="02020604070405020304" pitchFamily="18" charset="0"/>
                <a:ea typeface="Arial"/>
                <a:cs typeface="Aptos Serif" panose="02020604070405020304" pitchFamily="18" charset="0"/>
                <a:sym typeface="Arial"/>
              </a:rPr>
              <a:t> </a:t>
            </a:r>
            <a:r>
              <a:rPr lang="de-DE" sz="3600" b="1" dirty="0" err="1">
                <a:latin typeface="Aptos Serif" panose="02020604070405020304" pitchFamily="18" charset="0"/>
                <a:ea typeface="Arial"/>
                <a:cs typeface="Aptos Serif" panose="02020604070405020304" pitchFamily="18" charset="0"/>
                <a:sym typeface="Arial"/>
              </a:rPr>
              <a:t>Sustainable</a:t>
            </a:r>
            <a:r>
              <a:rPr lang="de-DE" sz="3600" b="1" dirty="0">
                <a:latin typeface="Aptos Serif" panose="02020604070405020304" pitchFamily="18" charset="0"/>
                <a:ea typeface="Arial"/>
                <a:cs typeface="Aptos Serif" panose="02020604070405020304" pitchFamily="18" charset="0"/>
                <a:sym typeface="Arial"/>
              </a:rPr>
              <a:t> </a:t>
            </a:r>
            <a:r>
              <a:rPr lang="de-DE" sz="3600" b="1" dirty="0" err="1">
                <a:latin typeface="Aptos Serif" panose="02020604070405020304" pitchFamily="18" charset="0"/>
                <a:ea typeface="Arial"/>
                <a:cs typeface="Aptos Serif" panose="02020604070405020304" pitchFamily="18" charset="0"/>
                <a:sym typeface="Arial"/>
              </a:rPr>
              <a:t>Procurement</a:t>
            </a:r>
            <a:endParaRPr sz="3600" dirty="0">
              <a:latin typeface="Aptos Serif" panose="02020604070405020304" pitchFamily="18" charset="0"/>
              <a:ea typeface="Arial"/>
              <a:cs typeface="Aptos Serif" panose="02020604070405020304" pitchFamily="18" charset="0"/>
              <a:sym typeface="Arial"/>
            </a:endParaRPr>
          </a:p>
        </p:txBody>
      </p:sp>
      <p:sp>
        <p:nvSpPr>
          <p:cNvPr id="372" name="Google Shape;372;p50"/>
          <p:cNvSpPr txBox="1"/>
          <p:nvPr/>
        </p:nvSpPr>
        <p:spPr>
          <a:xfrm>
            <a:off x="249504" y="2282377"/>
            <a:ext cx="5311140" cy="623473"/>
          </a:xfrm>
          <a:prstGeom prst="rect">
            <a:avLst/>
          </a:prstGeom>
          <a:noFill/>
          <a:ln>
            <a:noFill/>
          </a:ln>
        </p:spPr>
        <p:txBody>
          <a:bodyPr spcFirstLastPara="1" wrap="square" lIns="91425" tIns="45700" rIns="91425" bIns="45700" anchor="t" anchorCtr="0">
            <a:normAutofit/>
          </a:bodyPr>
          <a:lstStyle/>
          <a:p>
            <a:pPr marL="228600" marR="0" lvl="0" indent="0" algn="l" rtl="0">
              <a:lnSpc>
                <a:spcPct val="90000"/>
              </a:lnSpc>
              <a:spcBef>
                <a:spcPts val="0"/>
              </a:spcBef>
              <a:spcAft>
                <a:spcPts val="600"/>
              </a:spcAft>
              <a:buClr>
                <a:srgbClr val="000000"/>
              </a:buClr>
              <a:buSzPts val="2800"/>
              <a:buFont typeface="Arial"/>
              <a:buNone/>
            </a:pPr>
            <a:r>
              <a:rPr lang="de-DE" sz="2600" b="1" i="0" u="none" strike="noStrike" cap="none" dirty="0" err="1">
                <a:solidFill>
                  <a:srgbClr val="035854"/>
                </a:solidFill>
                <a:latin typeface="Aptos" panose="020B0004020202020204" pitchFamily="34" charset="0"/>
                <a:sym typeface="Arial"/>
              </a:rPr>
              <a:t>Social</a:t>
            </a:r>
            <a:r>
              <a:rPr lang="de-DE" sz="2600" b="1" i="0" u="none" strike="noStrike" cap="none" dirty="0">
                <a:solidFill>
                  <a:srgbClr val="035854"/>
                </a:solidFill>
                <a:latin typeface="Aptos" panose="020B0004020202020204" pitchFamily="34" charset="0"/>
                <a:sym typeface="Arial"/>
              </a:rPr>
              <a:t> </a:t>
            </a:r>
            <a:r>
              <a:rPr lang="de-DE" sz="2600" b="1" i="0" u="none" strike="noStrike" cap="none" dirty="0" err="1">
                <a:solidFill>
                  <a:srgbClr val="035854"/>
                </a:solidFill>
                <a:latin typeface="Aptos" panose="020B0004020202020204" pitchFamily="34" charset="0"/>
                <a:sym typeface="Arial"/>
              </a:rPr>
              <a:t>Responsability</a:t>
            </a:r>
            <a:endParaRPr sz="2600" b="1" i="0" u="none" strike="noStrike" cap="none" dirty="0">
              <a:solidFill>
                <a:srgbClr val="035854"/>
              </a:solidFill>
              <a:latin typeface="Aptos" panose="020B0004020202020204" pitchFamily="34" charset="0"/>
              <a:sym typeface="Arial"/>
            </a:endParaRPr>
          </a:p>
        </p:txBody>
      </p:sp>
      <p:grpSp>
        <p:nvGrpSpPr>
          <p:cNvPr id="373" name="Google Shape;373;p50"/>
          <p:cNvGrpSpPr/>
          <p:nvPr/>
        </p:nvGrpSpPr>
        <p:grpSpPr>
          <a:xfrm>
            <a:off x="594360" y="2282377"/>
            <a:ext cx="11119460" cy="5418666"/>
            <a:chOff x="0" y="0"/>
            <a:chExt cx="11119460" cy="5418666"/>
          </a:xfrm>
        </p:grpSpPr>
        <p:sp>
          <p:nvSpPr>
            <p:cNvPr id="374" name="Google Shape;374;p50"/>
            <p:cNvSpPr/>
            <p:nvPr/>
          </p:nvSpPr>
          <p:spPr>
            <a:xfrm>
              <a:off x="0" y="1625600"/>
              <a:ext cx="11119460" cy="2167466"/>
            </a:xfrm>
            <a:prstGeom prst="notchedRightArrow">
              <a:avLst>
                <a:gd name="adj1" fmla="val 50000"/>
                <a:gd name="adj2" fmla="val 50000"/>
              </a:avLst>
            </a:prstGeom>
            <a:solidFill>
              <a:srgbClr val="E1EF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375" name="Google Shape;375;p50"/>
            <p:cNvSpPr/>
            <p:nvPr/>
          </p:nvSpPr>
          <p:spPr>
            <a:xfrm>
              <a:off x="5008" y="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376" name="Google Shape;376;p50"/>
            <p:cNvSpPr txBox="1"/>
            <p:nvPr/>
          </p:nvSpPr>
          <p:spPr>
            <a:xfrm>
              <a:off x="5008" y="0"/>
              <a:ext cx="2409035" cy="2167466"/>
            </a:xfrm>
            <a:prstGeom prst="rect">
              <a:avLst/>
            </a:prstGeom>
            <a:noFill/>
            <a:ln>
              <a:noFill/>
            </a:ln>
          </p:spPr>
          <p:txBody>
            <a:bodyPr spcFirstLastPara="1" wrap="square" lIns="170675" tIns="170675" rIns="170675" bIns="170675" anchor="b"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Fair labour Practices</a:t>
              </a:r>
              <a:endParaRPr>
                <a:latin typeface="Aptos" panose="020B0004020202020204" pitchFamily="34" charset="0"/>
              </a:endParaRPr>
            </a:p>
          </p:txBody>
        </p:sp>
        <p:sp>
          <p:nvSpPr>
            <p:cNvPr id="377" name="Google Shape;377;p50"/>
            <p:cNvSpPr/>
            <p:nvPr/>
          </p:nvSpPr>
          <p:spPr>
            <a:xfrm>
              <a:off x="531055" y="2190512"/>
              <a:ext cx="1356942" cy="1037642"/>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378" name="Google Shape;378;p50"/>
            <p:cNvSpPr/>
            <p:nvPr/>
          </p:nvSpPr>
          <p:spPr>
            <a:xfrm>
              <a:off x="2534495" y="325120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379" name="Google Shape;379;p50"/>
            <p:cNvSpPr txBox="1"/>
            <p:nvPr/>
          </p:nvSpPr>
          <p:spPr>
            <a:xfrm>
              <a:off x="2534495" y="3251200"/>
              <a:ext cx="2409035" cy="2167466"/>
            </a:xfrm>
            <a:prstGeom prst="rect">
              <a:avLst/>
            </a:prstGeom>
            <a:noFill/>
            <a:ln>
              <a:noFill/>
            </a:ln>
          </p:spPr>
          <p:txBody>
            <a:bodyPr spcFirstLastPara="1" wrap="square" lIns="170675" tIns="170675" rIns="170675" bIns="170675"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Safe working condition</a:t>
              </a:r>
              <a:endParaRPr sz="2400" b="1" i="0" u="none" strike="noStrike" cap="none">
                <a:solidFill>
                  <a:srgbClr val="000000"/>
                </a:solidFill>
                <a:latin typeface="Aptos" panose="020B0004020202020204" pitchFamily="34" charset="0"/>
                <a:sym typeface="Arial"/>
              </a:endParaRPr>
            </a:p>
          </p:txBody>
        </p:sp>
        <p:sp>
          <p:nvSpPr>
            <p:cNvPr id="380" name="Google Shape;380;p50"/>
            <p:cNvSpPr/>
            <p:nvPr/>
          </p:nvSpPr>
          <p:spPr>
            <a:xfrm>
              <a:off x="3109223" y="2190509"/>
              <a:ext cx="1259579" cy="1037647"/>
            </a:xfrm>
            <a:prstGeom prst="ellipse">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381" name="Google Shape;381;p50"/>
            <p:cNvSpPr/>
            <p:nvPr/>
          </p:nvSpPr>
          <p:spPr>
            <a:xfrm>
              <a:off x="5063982" y="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382" name="Google Shape;382;p50"/>
            <p:cNvSpPr txBox="1"/>
            <p:nvPr/>
          </p:nvSpPr>
          <p:spPr>
            <a:xfrm>
              <a:off x="5063982" y="0"/>
              <a:ext cx="2409035" cy="2167466"/>
            </a:xfrm>
            <a:prstGeom prst="rect">
              <a:avLst/>
            </a:prstGeom>
            <a:noFill/>
            <a:ln>
              <a:noFill/>
            </a:ln>
          </p:spPr>
          <p:txBody>
            <a:bodyPr spcFirstLastPara="1" wrap="square" lIns="170675" tIns="170675" rIns="170675" bIns="170675" anchor="b"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Gender equity and inclusion </a:t>
              </a:r>
              <a:endParaRPr>
                <a:latin typeface="Aptos" panose="020B0004020202020204" pitchFamily="34" charset="0"/>
              </a:endParaRPr>
            </a:p>
          </p:txBody>
        </p:sp>
        <p:sp>
          <p:nvSpPr>
            <p:cNvPr id="383" name="Google Shape;383;p50"/>
            <p:cNvSpPr/>
            <p:nvPr/>
          </p:nvSpPr>
          <p:spPr>
            <a:xfrm>
              <a:off x="5614841" y="2206413"/>
              <a:ext cx="1307318" cy="1005840"/>
            </a:xfrm>
            <a:prstGeom prst="ellipse">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384" name="Google Shape;384;p50"/>
            <p:cNvSpPr/>
            <p:nvPr/>
          </p:nvSpPr>
          <p:spPr>
            <a:xfrm>
              <a:off x="7593470" y="325120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385" name="Google Shape;385;p50"/>
            <p:cNvSpPr txBox="1"/>
            <p:nvPr/>
          </p:nvSpPr>
          <p:spPr>
            <a:xfrm>
              <a:off x="7593470" y="3251200"/>
              <a:ext cx="2409035" cy="2167466"/>
            </a:xfrm>
            <a:prstGeom prst="rect">
              <a:avLst/>
            </a:prstGeom>
            <a:noFill/>
            <a:ln>
              <a:noFill/>
            </a:ln>
          </p:spPr>
          <p:txBody>
            <a:bodyPr spcFirstLastPara="1" wrap="square" lIns="170675" tIns="170675" rIns="170675" bIns="170675"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Worker right and wages</a:t>
              </a:r>
              <a:endParaRPr sz="2400" b="1" i="0" u="none" strike="noStrike" cap="none">
                <a:solidFill>
                  <a:srgbClr val="000000"/>
                </a:solidFill>
                <a:latin typeface="Aptos" panose="020B0004020202020204" pitchFamily="34" charset="0"/>
                <a:sym typeface="Arial"/>
              </a:endParaRPr>
            </a:p>
          </p:txBody>
        </p:sp>
        <p:sp>
          <p:nvSpPr>
            <p:cNvPr id="386" name="Google Shape;386;p50"/>
            <p:cNvSpPr/>
            <p:nvPr/>
          </p:nvSpPr>
          <p:spPr>
            <a:xfrm>
              <a:off x="8178092" y="2158704"/>
              <a:ext cx="1239791" cy="1101257"/>
            </a:xfrm>
            <a:prstGeom prst="ellipse">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1"/>
          <p:cNvSpPr txBox="1">
            <a:spLocks noGrp="1"/>
          </p:cNvSpPr>
          <p:nvPr>
            <p:ph type="ctrTitle"/>
          </p:nvPr>
        </p:nvSpPr>
        <p:spPr>
          <a:xfrm>
            <a:off x="6299835" y="430529"/>
            <a:ext cx="5486400" cy="329184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6000"/>
              <a:buFont typeface="Play"/>
              <a:buNone/>
            </a:pPr>
            <a:r>
              <a:rPr lang="de-DE" dirty="0">
                <a:latin typeface="Aptos Serif" panose="02020604070405020304" pitchFamily="18" charset="0"/>
                <a:ea typeface="Arial"/>
                <a:cs typeface="Aptos Serif" panose="02020604070405020304" pitchFamily="18" charset="0"/>
                <a:sym typeface="Arial"/>
              </a:rPr>
              <a:t>2. Strategic Goals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Sustainable</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Procurement</a:t>
            </a:r>
            <a:endParaRPr dirty="0">
              <a:latin typeface="Aptos Serif" panose="02020604070405020304" pitchFamily="18" charset="0"/>
              <a:cs typeface="Aptos Serif" panose="02020604070405020304" pitchFamily="18" charset="0"/>
            </a:endParaRPr>
          </a:p>
        </p:txBody>
      </p:sp>
      <p:sp>
        <p:nvSpPr>
          <p:cNvPr id="392" name="Google Shape;392;p51"/>
          <p:cNvSpPr txBox="1">
            <a:spLocks noGrp="1"/>
          </p:cNvSpPr>
          <p:nvPr>
            <p:ph type="body" idx="1"/>
          </p:nvPr>
        </p:nvSpPr>
        <p:spPr>
          <a:xfrm>
            <a:off x="6299835" y="4568602"/>
            <a:ext cx="5486400" cy="1645920"/>
          </a:xfrm>
          <a:prstGeom prst="rect">
            <a:avLst/>
          </a:prstGeom>
          <a:noFill/>
          <a:ln>
            <a:noFill/>
          </a:ln>
        </p:spPr>
        <p:txBody>
          <a:bodyPr spcFirstLastPara="1" wrap="square" lIns="0" tIns="0" rIns="0" bIns="0" anchor="t" anchorCtr="0">
            <a:noAutofit/>
          </a:bodyPr>
          <a:lstStyle/>
          <a:p>
            <a:pPr marL="457200" lvl="0" indent="-228600" algn="l" rtl="0">
              <a:lnSpc>
                <a:spcPct val="90000"/>
              </a:lnSpc>
              <a:spcBef>
                <a:spcPts val="1000"/>
              </a:spcBef>
              <a:spcAft>
                <a:spcPts val="0"/>
              </a:spcAft>
              <a:buClr>
                <a:schemeClr val="accent4"/>
              </a:buClr>
              <a:buSzPts val="2400"/>
              <a:buNone/>
            </a:pPr>
            <a:r>
              <a:rPr lang="de-DE" sz="2800" dirty="0">
                <a:latin typeface="Aptos" panose="020B0004020202020204" pitchFamily="34" charset="0"/>
                <a:sym typeface="Arial"/>
              </a:rPr>
              <a:t>  EU </a:t>
            </a:r>
            <a:r>
              <a:rPr lang="de-DE" sz="2800" dirty="0" err="1">
                <a:latin typeface="Aptos" panose="020B0004020202020204" pitchFamily="34" charset="0"/>
                <a:sym typeface="Arial"/>
              </a:rPr>
              <a:t>Strategy</a:t>
            </a:r>
            <a:r>
              <a:rPr lang="de-DE" sz="2800" dirty="0">
                <a:latin typeface="Aptos" panose="020B0004020202020204" pitchFamily="34" charset="0"/>
                <a:sym typeface="Arial"/>
              </a:rPr>
              <a:t> </a:t>
            </a:r>
            <a:r>
              <a:rPr lang="de-DE" sz="2800" dirty="0" err="1">
                <a:latin typeface="Aptos" panose="020B0004020202020204" pitchFamily="34" charset="0"/>
                <a:sym typeface="Arial"/>
              </a:rPr>
              <a:t>for</a:t>
            </a:r>
            <a:r>
              <a:rPr lang="de-DE" sz="2800" dirty="0">
                <a:latin typeface="Aptos" panose="020B0004020202020204" pitchFamily="34" charset="0"/>
                <a:sym typeface="Arial"/>
              </a:rPr>
              <a:t> ICT Equipment</a:t>
            </a:r>
            <a:endParaRPr sz="2800" dirty="0">
              <a:latin typeface="Aptos" panose="020B0004020202020204" pitchFamily="34" charset="0"/>
              <a:sym typeface="Arial"/>
            </a:endParaRPr>
          </a:p>
        </p:txBody>
      </p:sp>
      <p:pic>
        <p:nvPicPr>
          <p:cNvPr id="393" name="Google Shape;393;p51"/>
          <p:cNvPicPr preferRelativeResize="0">
            <a:picLocks noGrp="1"/>
          </p:cNvPicPr>
          <p:nvPr>
            <p:ph type="pic" idx="2"/>
          </p:nvPr>
        </p:nvPicPr>
        <p:blipFill rotWithShape="1">
          <a:blip r:embed="rId3">
            <a:alphaModFix/>
          </a:blip>
          <a:srcRect l="12666" r="12666"/>
          <a:stretch/>
        </p:blipFill>
        <p:spPr>
          <a:xfrm>
            <a:off x="0" y="-11113"/>
            <a:ext cx="5628068" cy="6858000"/>
          </a:xfrm>
          <a:prstGeom prst="flowChartDelay">
            <a:avLst/>
          </a:prstGeom>
          <a:solidFill>
            <a:srgbClr val="87C3CD"/>
          </a:solidFill>
          <a:ln>
            <a:noFill/>
          </a:ln>
        </p:spPr>
      </p:pic>
      <p:pic>
        <p:nvPicPr>
          <p:cNvPr id="394" name="Google Shape;394;p51" descr="Computer con riempimento a tinta unita"/>
          <p:cNvPicPr preferRelativeResize="0"/>
          <p:nvPr/>
        </p:nvPicPr>
        <p:blipFill rotWithShape="1">
          <a:blip r:embed="rId4">
            <a:alphaModFix/>
          </a:blip>
          <a:srcRect/>
          <a:stretch/>
        </p:blipFill>
        <p:spPr>
          <a:xfrm>
            <a:off x="5628068" y="4603049"/>
            <a:ext cx="914400" cy="914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2"/>
          <p:cNvSpPr txBox="1">
            <a:spLocks noGrp="1"/>
          </p:cNvSpPr>
          <p:nvPr>
            <p:ph type="title"/>
          </p:nvPr>
        </p:nvSpPr>
        <p:spPr>
          <a:xfrm>
            <a:off x="594360" y="473592"/>
            <a:ext cx="7484165" cy="1593507"/>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EU Strategic Goals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Sustainable</a:t>
            </a:r>
            <a:r>
              <a:rPr lang="de-DE" dirty="0">
                <a:latin typeface="Aptos Serif" panose="02020604070405020304" pitchFamily="18" charset="0"/>
                <a:ea typeface="Arial"/>
                <a:cs typeface="Aptos Serif" panose="02020604070405020304" pitchFamily="18" charset="0"/>
                <a:sym typeface="Arial"/>
              </a:rPr>
              <a:t> ICT Equipment </a:t>
            </a:r>
            <a:endParaRPr dirty="0">
              <a:latin typeface="Aptos Serif" panose="02020604070405020304" pitchFamily="18" charset="0"/>
              <a:ea typeface="Arial"/>
              <a:cs typeface="Aptos Serif" panose="02020604070405020304" pitchFamily="18" charset="0"/>
              <a:sym typeface="Arial"/>
            </a:endParaRPr>
          </a:p>
        </p:txBody>
      </p:sp>
      <p:sp>
        <p:nvSpPr>
          <p:cNvPr id="400" name="Google Shape;400;p52"/>
          <p:cNvSpPr txBox="1">
            <a:spLocks noGrp="1"/>
          </p:cNvSpPr>
          <p:nvPr>
            <p:ph type="body" idx="1"/>
          </p:nvPr>
        </p:nvSpPr>
        <p:spPr>
          <a:xfrm>
            <a:off x="594360" y="3565020"/>
            <a:ext cx="8086177" cy="2819388"/>
          </a:xfrm>
          <a:prstGeom prst="rect">
            <a:avLst/>
          </a:prstGeom>
          <a:noFill/>
          <a:ln>
            <a:noFill/>
          </a:ln>
        </p:spPr>
        <p:txBody>
          <a:bodyPr spcFirstLastPara="1" wrap="square" lIns="0" tIns="228600" rIns="0" bIns="0" anchor="t" anchorCtr="0">
            <a:normAutofit/>
          </a:bodyPr>
          <a:lstStyle/>
          <a:p>
            <a:pPr marL="571500" lvl="0" indent="-342900" algn="l" rtl="0">
              <a:lnSpc>
                <a:spcPct val="80000"/>
              </a:lnSpc>
              <a:spcBef>
                <a:spcPts val="2200"/>
              </a:spcBef>
              <a:spcAft>
                <a:spcPts val="0"/>
              </a:spcAft>
              <a:buSzPts val="2400"/>
              <a:buFont typeface="Arial"/>
              <a:buChar char="•"/>
            </a:pPr>
            <a:r>
              <a:rPr lang="de-DE">
                <a:latin typeface="Aptos" panose="020B0004020202020204" pitchFamily="34" charset="0"/>
                <a:sym typeface="Arial"/>
              </a:rPr>
              <a:t>Energy &amp; Resource Efficiency of Digital Infrastructure</a:t>
            </a:r>
            <a:endParaRPr>
              <a:latin typeface="Aptos" panose="020B0004020202020204" pitchFamily="34" charset="0"/>
            </a:endParaRPr>
          </a:p>
          <a:p>
            <a:pPr marL="571500" lvl="0" indent="-342900" algn="l" rtl="0">
              <a:lnSpc>
                <a:spcPct val="80000"/>
              </a:lnSpc>
              <a:spcBef>
                <a:spcPts val="2200"/>
              </a:spcBef>
              <a:spcAft>
                <a:spcPts val="0"/>
              </a:spcAft>
              <a:buSzPts val="2400"/>
              <a:buFont typeface="Arial"/>
              <a:buChar char="•"/>
            </a:pPr>
            <a:r>
              <a:rPr lang="de-DE">
                <a:latin typeface="Aptos" panose="020B0004020202020204" pitchFamily="34" charset="0"/>
                <a:sym typeface="Arial"/>
              </a:rPr>
              <a:t>Circular Economy</a:t>
            </a:r>
            <a:endParaRPr>
              <a:latin typeface="Aptos" panose="020B0004020202020204" pitchFamily="34" charset="0"/>
            </a:endParaRPr>
          </a:p>
          <a:p>
            <a:pPr marL="571500" lvl="0" indent="-342900" algn="l" rtl="0">
              <a:lnSpc>
                <a:spcPct val="80000"/>
              </a:lnSpc>
              <a:spcBef>
                <a:spcPts val="2200"/>
              </a:spcBef>
              <a:spcAft>
                <a:spcPts val="0"/>
              </a:spcAft>
              <a:buSzPts val="2400"/>
              <a:buFont typeface="Arial"/>
              <a:buChar char="•"/>
            </a:pPr>
            <a:r>
              <a:rPr lang="de-DE">
                <a:latin typeface="Aptos" panose="020B0004020202020204" pitchFamily="34" charset="0"/>
                <a:sym typeface="Arial"/>
              </a:rPr>
              <a:t>Lower Emissions</a:t>
            </a:r>
            <a:endParaRPr b="0">
              <a:latin typeface="Aptos" panose="020B0004020202020204" pitchFamily="34" charset="0"/>
              <a:sym typeface="Arial"/>
            </a:endParaRPr>
          </a:p>
        </p:txBody>
      </p:sp>
      <p:sp>
        <p:nvSpPr>
          <p:cNvPr id="401" name="Google Shape;401;p52"/>
          <p:cNvSpPr txBox="1"/>
          <p:nvPr/>
        </p:nvSpPr>
        <p:spPr>
          <a:xfrm>
            <a:off x="594360" y="2703632"/>
            <a:ext cx="50813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400" b="1" i="0" u="none" strike="noStrike" cap="none" dirty="0">
                <a:solidFill>
                  <a:schemeClr val="tx1">
                    <a:lumMod val="75000"/>
                    <a:lumOff val="25000"/>
                  </a:schemeClr>
                </a:solidFill>
                <a:latin typeface="Aptos" panose="020B0004020202020204" pitchFamily="34" charset="0"/>
                <a:sym typeface="Arial"/>
              </a:rPr>
              <a:t>3 Strategic Environmental Areas: </a:t>
            </a:r>
            <a:endParaRPr dirty="0">
              <a:solidFill>
                <a:schemeClr val="tx1">
                  <a:lumMod val="75000"/>
                  <a:lumOff val="25000"/>
                </a:schemeClr>
              </a:solidFill>
              <a:latin typeface="Aptos" panose="020B0004020202020204" pitchFamily="34" charset="0"/>
            </a:endParaRPr>
          </a:p>
        </p:txBody>
      </p:sp>
      <p:pic>
        <p:nvPicPr>
          <p:cNvPr id="402" name="Google Shape;402;p52" title="pexels-kevin-ku-92347-577585.jpg"/>
          <p:cNvPicPr preferRelativeResize="0"/>
          <p:nvPr/>
        </p:nvPicPr>
        <p:blipFill>
          <a:blip r:embed="rId3">
            <a:alphaModFix/>
          </a:blip>
          <a:stretch>
            <a:fillRect/>
          </a:stretch>
        </p:blipFill>
        <p:spPr>
          <a:xfrm>
            <a:off x="8267700" y="1712800"/>
            <a:ext cx="3808676" cy="2856507"/>
          </a:xfrm>
          <a:prstGeom prst="rect">
            <a:avLst/>
          </a:prstGeom>
          <a:noFill/>
          <a:ln>
            <a:noFill/>
          </a:ln>
        </p:spPr>
      </p:pic>
      <p:sp>
        <p:nvSpPr>
          <p:cNvPr id="403" name="Google Shape;403;p52"/>
          <p:cNvSpPr txBox="1"/>
          <p:nvPr/>
        </p:nvSpPr>
        <p:spPr>
          <a:xfrm>
            <a:off x="8175620" y="4758225"/>
            <a:ext cx="4305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600">
                <a:solidFill>
                  <a:schemeClr val="dk1"/>
                </a:solidFill>
                <a:latin typeface="Roboto"/>
                <a:ea typeface="Roboto"/>
                <a:cs typeface="Roboto"/>
                <a:sym typeface="Roboto"/>
              </a:rPr>
              <a:t>Photo by Kevin Ku: https://www.pexels.com/it-it/foto/occhiali-da-vista-neri-davanti-al-computer-portatile-577585/</a:t>
            </a:r>
            <a:endParaRPr sz="6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3"/>
          <p:cNvSpPr txBox="1">
            <a:spLocks noGrp="1"/>
          </p:cNvSpPr>
          <p:nvPr>
            <p:ph type="body" idx="1"/>
          </p:nvPr>
        </p:nvSpPr>
        <p:spPr>
          <a:xfrm>
            <a:off x="3730174" y="4091557"/>
            <a:ext cx="7906596" cy="1645920"/>
          </a:xfrm>
          <a:prstGeom prst="rect">
            <a:avLst/>
          </a:prstGeom>
          <a:noFill/>
          <a:ln>
            <a:noFill/>
          </a:ln>
        </p:spPr>
        <p:txBody>
          <a:bodyPr spcFirstLastPara="1" wrap="square" lIns="0" tIns="0" rIns="0" bIns="0" anchor="t" anchorCtr="0">
            <a:noAutofit/>
          </a:bodyPr>
          <a:lstStyle/>
          <a:p>
            <a:pPr marL="457200" marR="0" lvl="0" indent="-228600" algn="l" defTabSz="914400" rtl="0" eaLnBrk="1" fontAlgn="auto" latinLnBrk="0" hangingPunct="1">
              <a:lnSpc>
                <a:spcPct val="90000"/>
              </a:lnSpc>
              <a:spcBef>
                <a:spcPts val="1000"/>
              </a:spcBef>
              <a:spcAft>
                <a:spcPts val="0"/>
              </a:spcAft>
              <a:buClr>
                <a:srgbClr val="035854"/>
              </a:buClr>
              <a:buSzPts val="2400"/>
              <a:buFont typeface="Arial"/>
              <a:buNone/>
              <a:tabLst/>
              <a:defRPr/>
            </a:pPr>
            <a:r>
              <a:rPr kumimoji="0" lang="de-DE" sz="1800" b="0"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The </a:t>
            </a:r>
            <a:r>
              <a:rPr kumimoji="0" lang="de-DE" sz="1800" b="1"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EU’s</a:t>
            </a:r>
            <a:r>
              <a:rPr kumimoji="0" lang="de-DE" sz="1800" b="1"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Beyond</a:t>
            </a:r>
            <a:r>
              <a:rPr kumimoji="0" lang="de-DE" sz="1800" b="1"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Green ICT” </a:t>
            </a:r>
            <a:r>
              <a:rPr kumimoji="0" lang="de-DE" sz="1800" b="0"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strategy</a:t>
            </a:r>
            <a:r>
              <a:rPr kumimoji="0" lang="de-DE" sz="1800" b="0"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a:t>
            </a:r>
            <a:r>
              <a:rPr kumimoji="0" lang="de-DE" sz="1800" b="0"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integrates</a:t>
            </a:r>
            <a:r>
              <a:rPr kumimoji="0" lang="de-DE" sz="1800" b="1"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a:t>
            </a:r>
            <a:endParaRPr kumimoji="0" lang="de-DE" sz="2400" b="1" i="0" u="none" strike="noStrike" kern="0" cap="none" spc="0" normalizeH="0" baseline="0" noProof="0" dirty="0">
              <a:ln>
                <a:noFill/>
              </a:ln>
              <a:solidFill>
                <a:srgbClr val="035854"/>
              </a:solidFill>
              <a:effectLst/>
              <a:uLnTx/>
              <a:uFillTx/>
              <a:latin typeface="Aptos" panose="020B0004020202020204" pitchFamily="34" charset="0"/>
              <a:cs typeface="Arial"/>
              <a:sym typeface="Arial"/>
            </a:endParaRPr>
          </a:p>
          <a:p>
            <a:pPr marL="457200" marR="0" lvl="0" indent="-228600" algn="l" defTabSz="914400" rtl="0" eaLnBrk="1" fontAlgn="auto" latinLnBrk="0" hangingPunct="1">
              <a:lnSpc>
                <a:spcPct val="90000"/>
              </a:lnSpc>
              <a:spcBef>
                <a:spcPts val="1000"/>
              </a:spcBef>
              <a:spcAft>
                <a:spcPts val="0"/>
              </a:spcAft>
              <a:buClr>
                <a:srgbClr val="035854"/>
              </a:buClr>
              <a:buSzPts val="2400"/>
              <a:buFont typeface="Arial"/>
              <a:buNone/>
              <a:tabLst/>
              <a:defRPr/>
            </a:pPr>
            <a:r>
              <a:rPr kumimoji="0" lang="de-DE" sz="1800" b="1"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Environmental </a:t>
            </a:r>
            <a:r>
              <a:rPr kumimoji="0" lang="de-DE" sz="1800" b="1"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Responsibilities</a:t>
            </a:r>
            <a:r>
              <a:rPr kumimoji="0" lang="de-DE" sz="1800" b="1"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a:t>
            </a:r>
            <a:r>
              <a:rPr kumimoji="0" lang="de-DE" sz="1800" b="0"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through</a:t>
            </a:r>
            <a:r>
              <a:rPr kumimoji="0" lang="de-DE" sz="1800" b="0"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a:t>
            </a:r>
            <a:r>
              <a:rPr kumimoji="0" lang="de-DE" sz="1800" b="0"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efficiency</a:t>
            </a:r>
            <a:r>
              <a:rPr kumimoji="0" lang="de-DE" sz="1800" b="0"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a:t>
            </a:r>
            <a:r>
              <a:rPr kumimoji="0" lang="de-DE" sz="1800" b="0"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circularity</a:t>
            </a:r>
            <a:r>
              <a:rPr kumimoji="0" lang="de-DE" sz="1800" b="0"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a:t>
            </a:r>
            <a:r>
              <a:rPr kumimoji="0" lang="de-DE" sz="1800" b="0"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cost-conscious</a:t>
            </a:r>
            <a:r>
              <a:rPr kumimoji="0" lang="de-DE" sz="1800" b="0"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design, and </a:t>
            </a:r>
            <a:r>
              <a:rPr kumimoji="0" lang="de-DE" sz="1800" b="0"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user</a:t>
            </a:r>
            <a:r>
              <a:rPr kumimoji="0" lang="de-DE" sz="1800" b="0"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a:t>
            </a:r>
            <a:r>
              <a:rPr kumimoji="0" lang="de-DE" sz="1800" b="0"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empowerment</a:t>
            </a:r>
            <a:r>
              <a:rPr kumimoji="0" lang="de-DE" sz="1800" b="0"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a:t>
            </a:r>
            <a:endParaRPr kumimoji="0" lang="de-DE" sz="2400" b="1" i="0" u="none" strike="noStrike" kern="0" cap="none" spc="0" normalizeH="0" baseline="0" noProof="0" dirty="0">
              <a:ln>
                <a:noFill/>
              </a:ln>
              <a:solidFill>
                <a:srgbClr val="035854"/>
              </a:solidFill>
              <a:effectLst/>
              <a:uLnTx/>
              <a:uFillTx/>
              <a:latin typeface="Aptos" panose="020B0004020202020204" pitchFamily="34" charset="0"/>
              <a:cs typeface="Arial"/>
              <a:sym typeface="Arial"/>
            </a:endParaRPr>
          </a:p>
          <a:p>
            <a:pPr marL="457200" marR="0" lvl="0" indent="-228600" algn="l" defTabSz="914400" rtl="0" eaLnBrk="1" fontAlgn="auto" latinLnBrk="0" hangingPunct="1">
              <a:lnSpc>
                <a:spcPct val="90000"/>
              </a:lnSpc>
              <a:spcBef>
                <a:spcPts val="1000"/>
              </a:spcBef>
              <a:spcAft>
                <a:spcPts val="0"/>
              </a:spcAft>
              <a:buClr>
                <a:srgbClr val="035854"/>
              </a:buClr>
              <a:buSzPts val="2400"/>
              <a:buFont typeface="Arial"/>
              <a:buNone/>
              <a:tabLst/>
              <a:defRPr/>
            </a:pPr>
            <a:r>
              <a:rPr kumimoji="0" lang="de-DE" sz="1800" b="1"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Social</a:t>
            </a:r>
            <a:r>
              <a:rPr kumimoji="0" lang="de-DE" sz="1800" b="1"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Responsibilities</a:t>
            </a:r>
            <a:r>
              <a:rPr kumimoji="0" lang="de-DE" sz="1800" b="1"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a:t>
            </a:r>
            <a:r>
              <a:rPr kumimoji="0" lang="de-DE" sz="1800" b="0"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via inclusive design, </a:t>
            </a:r>
            <a:r>
              <a:rPr kumimoji="0" lang="de-DE" sz="1800" b="0"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ethical</a:t>
            </a:r>
            <a:r>
              <a:rPr kumimoji="0" lang="de-DE" sz="1800" b="0"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digital </a:t>
            </a:r>
            <a:r>
              <a:rPr kumimoji="0" lang="de-DE" sz="1800" b="0"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ecosystems</a:t>
            </a:r>
            <a:r>
              <a:rPr kumimoji="0" lang="de-DE" sz="1800" b="0"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a:t>
            </a:r>
            <a:r>
              <a:rPr kumimoji="0" lang="de-DE" sz="1800" b="0"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cultural</a:t>
            </a:r>
            <a:r>
              <a:rPr kumimoji="0" lang="de-DE" sz="1800" b="0"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a:t>
            </a:r>
            <a:r>
              <a:rPr kumimoji="0" lang="de-DE" sz="1800" b="0"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inclusion</a:t>
            </a:r>
            <a:r>
              <a:rPr kumimoji="0" lang="de-DE" sz="1800" b="0"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and fair </a:t>
            </a:r>
            <a:r>
              <a:rPr kumimoji="0" lang="de-DE" sz="1800" b="0"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socio-economic</a:t>
            </a:r>
            <a:r>
              <a:rPr kumimoji="0" lang="de-DE" sz="1800" b="0"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a:t>
            </a:r>
            <a:r>
              <a:rPr kumimoji="0" lang="de-DE" sz="1800" b="0"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practices</a:t>
            </a:r>
            <a:r>
              <a:rPr kumimoji="0" lang="de-DE" sz="1800" b="0"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a:t>
            </a:r>
            <a:endParaRPr kumimoji="0" lang="de-DE" sz="2400" b="1" i="0" u="none" strike="noStrike" kern="0" cap="none" spc="0" normalizeH="0" baseline="0" noProof="0" dirty="0">
              <a:ln>
                <a:noFill/>
              </a:ln>
              <a:solidFill>
                <a:srgbClr val="035854"/>
              </a:solidFill>
              <a:effectLst/>
              <a:uLnTx/>
              <a:uFillTx/>
              <a:latin typeface="Aptos" panose="020B0004020202020204" pitchFamily="34" charset="0"/>
              <a:cs typeface="Arial"/>
              <a:sym typeface="Arial"/>
            </a:endParaRPr>
          </a:p>
          <a:p>
            <a:pPr marL="457200" marR="0" lvl="0" indent="-228600" algn="l" defTabSz="914400" rtl="0" eaLnBrk="1" fontAlgn="auto" latinLnBrk="0" hangingPunct="1">
              <a:lnSpc>
                <a:spcPct val="90000"/>
              </a:lnSpc>
              <a:spcBef>
                <a:spcPts val="1000"/>
              </a:spcBef>
              <a:spcAft>
                <a:spcPts val="0"/>
              </a:spcAft>
              <a:buClr>
                <a:srgbClr val="035854"/>
              </a:buClr>
              <a:buSzPts val="2400"/>
              <a:buFont typeface="Arial"/>
              <a:buNone/>
              <a:tabLst/>
              <a:defRPr/>
            </a:pPr>
            <a:r>
              <a:rPr kumimoji="0" lang="de-DE" sz="1800" b="1"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Economic</a:t>
            </a:r>
            <a:r>
              <a:rPr kumimoji="0" lang="de-DE" sz="1800" b="1"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Responsibilities</a:t>
            </a:r>
            <a:r>
              <a:rPr kumimoji="0" lang="de-DE" sz="1800" b="1"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a:t>
            </a:r>
            <a:r>
              <a:rPr kumimoji="0" lang="de-DE" sz="1800" b="0"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Cost</a:t>
            </a:r>
            <a:r>
              <a:rPr kumimoji="0" lang="de-DE" sz="1800" b="0"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a:t>
            </a:r>
            <a:r>
              <a:rPr kumimoji="0" lang="de-DE" sz="1800" b="0"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savings</a:t>
            </a:r>
            <a:r>
              <a:rPr kumimoji="0" lang="de-DE" sz="1800" b="0"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a:t>
            </a:r>
            <a:r>
              <a:rPr kumimoji="0" lang="de-DE" sz="1800" b="0"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green</a:t>
            </a:r>
            <a:r>
              <a:rPr kumimoji="0" lang="de-DE" sz="1800" b="0"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a:t>
            </a:r>
            <a:r>
              <a:rPr kumimoji="0" lang="de-DE" sz="1800" b="0"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jobs</a:t>
            </a:r>
            <a:r>
              <a:rPr kumimoji="0" lang="de-DE" sz="1800" b="0"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and </a:t>
            </a:r>
            <a:r>
              <a:rPr kumimoji="0" lang="de-DE" sz="1800" b="0"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market</a:t>
            </a:r>
            <a:r>
              <a:rPr kumimoji="0" lang="de-DE" sz="1800" b="0" i="0" u="none" strike="noStrike" kern="0" cap="none" spc="0" normalizeH="0" baseline="0" noProof="0" dirty="0">
                <a:ln>
                  <a:noFill/>
                </a:ln>
                <a:solidFill>
                  <a:srgbClr val="3F3F3F"/>
                </a:solidFill>
                <a:effectLst/>
                <a:uLnTx/>
                <a:uFillTx/>
                <a:latin typeface="Aptos" panose="020B0004020202020204" pitchFamily="34" charset="0"/>
                <a:cs typeface="Arial"/>
                <a:sym typeface="Arial"/>
              </a:rPr>
              <a:t> </a:t>
            </a:r>
            <a:r>
              <a:rPr kumimoji="0" lang="de-DE" sz="1800" b="0" i="0" u="none" strike="noStrike" kern="0" cap="none" spc="0" normalizeH="0" baseline="0" noProof="0" dirty="0" err="1">
                <a:ln>
                  <a:noFill/>
                </a:ln>
                <a:solidFill>
                  <a:srgbClr val="3F3F3F"/>
                </a:solidFill>
                <a:effectLst/>
                <a:uLnTx/>
                <a:uFillTx/>
                <a:latin typeface="Aptos" panose="020B0004020202020204" pitchFamily="34" charset="0"/>
                <a:cs typeface="Arial"/>
                <a:sym typeface="Arial"/>
              </a:rPr>
              <a:t>opportunity</a:t>
            </a:r>
            <a:endParaRPr kumimoji="0" lang="de-DE" sz="2400" b="1" i="0" u="none" strike="noStrike" kern="0" cap="none" spc="0" normalizeH="0" baseline="0" noProof="0" dirty="0">
              <a:ln>
                <a:noFill/>
              </a:ln>
              <a:solidFill>
                <a:srgbClr val="035854"/>
              </a:solidFill>
              <a:effectLst/>
              <a:uLnTx/>
              <a:uFillTx/>
              <a:latin typeface="Aptos" panose="020B0004020202020204" pitchFamily="34" charset="0"/>
              <a:cs typeface="Arial"/>
              <a:sym typeface="Arial"/>
            </a:endParaRPr>
          </a:p>
          <a:p>
            <a:pPr marL="457200" marR="0" lvl="0" indent="-228600" algn="l" defTabSz="914400" rtl="0" eaLnBrk="1" fontAlgn="auto" latinLnBrk="0" hangingPunct="1">
              <a:lnSpc>
                <a:spcPct val="90000"/>
              </a:lnSpc>
              <a:spcBef>
                <a:spcPts val="1000"/>
              </a:spcBef>
              <a:spcAft>
                <a:spcPts val="0"/>
              </a:spcAft>
              <a:buClr>
                <a:srgbClr val="035854"/>
              </a:buClr>
              <a:buSzPts val="2400"/>
              <a:buFont typeface="Arial"/>
              <a:buNone/>
              <a:tabLst/>
              <a:defRPr/>
            </a:pPr>
            <a:endParaRPr kumimoji="0" lang="de-DE" sz="1800" b="1" i="0" u="none" strike="noStrike" kern="0" cap="none" spc="0" normalizeH="0" baseline="0" noProof="0" dirty="0">
              <a:ln>
                <a:noFill/>
              </a:ln>
              <a:solidFill>
                <a:srgbClr val="3F3F3F"/>
              </a:solidFill>
              <a:effectLst/>
              <a:uLnTx/>
              <a:uFillTx/>
              <a:latin typeface="Aptos" panose="020B0004020202020204" pitchFamily="34" charset="0"/>
              <a:cs typeface="Arial"/>
              <a:sym typeface="Arial"/>
            </a:endParaRPr>
          </a:p>
          <a:p>
            <a:pPr marL="457200" lvl="0" indent="-228600" algn="l" rtl="0">
              <a:lnSpc>
                <a:spcPct val="90000"/>
              </a:lnSpc>
              <a:spcBef>
                <a:spcPts val="1000"/>
              </a:spcBef>
              <a:spcAft>
                <a:spcPts val="0"/>
              </a:spcAft>
              <a:buClr>
                <a:schemeClr val="accent4"/>
              </a:buClr>
              <a:buSzPts val="2400"/>
              <a:buNone/>
            </a:pPr>
            <a:endParaRPr sz="1800" dirty="0">
              <a:solidFill>
                <a:srgbClr val="3F3F3F"/>
              </a:solidFill>
              <a:latin typeface="Aptos" panose="020B0004020202020204" pitchFamily="34" charset="0"/>
              <a:sym typeface="Arial"/>
            </a:endParaRPr>
          </a:p>
        </p:txBody>
      </p:sp>
      <p:sp>
        <p:nvSpPr>
          <p:cNvPr id="409" name="Google Shape;409;p53"/>
          <p:cNvSpPr txBox="1"/>
          <p:nvPr/>
        </p:nvSpPr>
        <p:spPr>
          <a:xfrm>
            <a:off x="6288781" y="1979221"/>
            <a:ext cx="4679843" cy="1844702"/>
          </a:xfrm>
          <a:prstGeom prst="rect">
            <a:avLst/>
          </a:prstGeom>
          <a:noFill/>
          <a:ln>
            <a:noFill/>
          </a:ln>
        </p:spPr>
        <p:txBody>
          <a:bodyPr spcFirstLastPara="1" wrap="square" lIns="0" tIns="0" rIns="0" bIns="0" anchor="b" anchorCtr="0">
            <a:noAutofit/>
          </a:bodyPr>
          <a:lstStyle/>
          <a:p>
            <a:pPr marL="0" marR="0" lvl="0" indent="0" algn="l" rtl="0">
              <a:lnSpc>
                <a:spcPct val="80000"/>
              </a:lnSpc>
              <a:spcBef>
                <a:spcPts val="0"/>
              </a:spcBef>
              <a:spcAft>
                <a:spcPts val="0"/>
              </a:spcAft>
              <a:buClr>
                <a:srgbClr val="3F3F3F"/>
              </a:buClr>
              <a:buSzPts val="6000"/>
              <a:buFont typeface="Play"/>
              <a:buNone/>
            </a:pPr>
            <a:r>
              <a:rPr lang="de-DE" sz="4400" b="1" i="0" u="none" strike="noStrike" cap="none" dirty="0">
                <a:solidFill>
                  <a:srgbClr val="3F3F3F"/>
                </a:solidFill>
                <a:latin typeface="Aptos Serif" panose="02020604070405020304" pitchFamily="18" charset="0"/>
                <a:cs typeface="Aptos Serif" panose="02020604070405020304" pitchFamily="18" charset="0"/>
                <a:sym typeface="Arial"/>
              </a:rPr>
              <a:t>EU Strategic Goals </a:t>
            </a:r>
            <a:r>
              <a:rPr lang="de-DE" sz="4400" b="1" i="0" u="none" strike="noStrike" cap="none" dirty="0" err="1">
                <a:solidFill>
                  <a:srgbClr val="3F3F3F"/>
                </a:solidFill>
                <a:latin typeface="Aptos Serif" panose="02020604070405020304" pitchFamily="18" charset="0"/>
                <a:cs typeface="Aptos Serif" panose="02020604070405020304" pitchFamily="18" charset="0"/>
                <a:sym typeface="Arial"/>
              </a:rPr>
              <a:t>for</a:t>
            </a:r>
            <a:r>
              <a:rPr lang="de-DE" sz="4400" b="1" i="0" u="none" strike="noStrike" cap="none" dirty="0">
                <a:solidFill>
                  <a:srgbClr val="3F3F3F"/>
                </a:solidFill>
                <a:latin typeface="Aptos Serif" panose="02020604070405020304" pitchFamily="18" charset="0"/>
                <a:cs typeface="Aptos Serif" panose="02020604070405020304" pitchFamily="18" charset="0"/>
                <a:sym typeface="Arial"/>
              </a:rPr>
              <a:t> </a:t>
            </a:r>
            <a:r>
              <a:rPr lang="de-DE" sz="4400" b="1" i="0" u="none" strike="noStrike" cap="none" dirty="0" err="1">
                <a:solidFill>
                  <a:srgbClr val="3F3F3F"/>
                </a:solidFill>
                <a:latin typeface="Aptos Serif" panose="02020604070405020304" pitchFamily="18" charset="0"/>
                <a:cs typeface="Aptos Serif" panose="02020604070405020304" pitchFamily="18" charset="0"/>
                <a:sym typeface="Arial"/>
              </a:rPr>
              <a:t>Sustainable</a:t>
            </a:r>
            <a:r>
              <a:rPr lang="de-DE" sz="4400" b="1" i="0" u="none" strike="noStrike" cap="none" dirty="0">
                <a:solidFill>
                  <a:srgbClr val="3F3F3F"/>
                </a:solidFill>
                <a:latin typeface="Aptos Serif" panose="02020604070405020304" pitchFamily="18" charset="0"/>
                <a:cs typeface="Aptos Serif" panose="02020604070405020304" pitchFamily="18" charset="0"/>
                <a:sym typeface="Arial"/>
              </a:rPr>
              <a:t> ICT Equipment </a:t>
            </a:r>
            <a:endParaRPr sz="4400" b="1" i="0" u="none" strike="noStrike" cap="none" dirty="0">
              <a:solidFill>
                <a:srgbClr val="3F3F3F"/>
              </a:solidFill>
              <a:latin typeface="Aptos Serif" panose="02020604070405020304" pitchFamily="18" charset="0"/>
              <a:cs typeface="Aptos Serif" panose="02020604070405020304" pitchFamily="18" charset="0"/>
              <a:sym typeface="Arial"/>
            </a:endParaRPr>
          </a:p>
        </p:txBody>
      </p:sp>
      <p:pic>
        <p:nvPicPr>
          <p:cNvPr id="410" name="Google Shape;410;p53" title="pexels-kevin-ku-92347-577585.jpg"/>
          <p:cNvPicPr preferRelativeResize="0"/>
          <p:nvPr/>
        </p:nvPicPr>
        <p:blipFill>
          <a:blip r:embed="rId3">
            <a:alphaModFix/>
          </a:blip>
          <a:stretch>
            <a:fillRect/>
          </a:stretch>
        </p:blipFill>
        <p:spPr>
          <a:xfrm>
            <a:off x="1554850" y="166025"/>
            <a:ext cx="4350648" cy="3262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4"/>
          <p:cNvSpPr txBox="1">
            <a:spLocks noGrp="1"/>
          </p:cNvSpPr>
          <p:nvPr>
            <p:ph type="title"/>
          </p:nvPr>
        </p:nvSpPr>
        <p:spPr>
          <a:xfrm>
            <a:off x="594360" y="1074974"/>
            <a:ext cx="5063490" cy="2354026"/>
          </a:xfrm>
          <a:prstGeom prst="rect">
            <a:avLst/>
          </a:prstGeom>
          <a:noFill/>
          <a:ln>
            <a:noFill/>
          </a:ln>
        </p:spPr>
        <p:txBody>
          <a:bodyPr spcFirstLastPara="1" wrap="square" lIns="0" tIns="0" rIns="0" bIns="0" anchor="b" anchorCtr="0">
            <a:norm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3. EU GPP </a:t>
            </a:r>
            <a:r>
              <a:rPr lang="de-DE" dirty="0" err="1">
                <a:latin typeface="Aptos Serif" panose="02020604070405020304" pitchFamily="18" charset="0"/>
                <a:ea typeface="Arial"/>
                <a:cs typeface="Aptos Serif" panose="02020604070405020304" pitchFamily="18" charset="0"/>
                <a:sym typeface="Arial"/>
              </a:rPr>
              <a:t>Criteria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ICT Equipment </a:t>
            </a:r>
            <a:br>
              <a:rPr lang="de-DE" dirty="0">
                <a:latin typeface="Aptos Serif" panose="02020604070405020304" pitchFamily="18" charset="0"/>
                <a:ea typeface="Arial"/>
                <a:cs typeface="Aptos Serif" panose="02020604070405020304" pitchFamily="18" charset="0"/>
                <a:sym typeface="Arial"/>
              </a:rPr>
            </a:br>
            <a:endParaRPr dirty="0">
              <a:latin typeface="Aptos Serif" panose="02020604070405020304" pitchFamily="18" charset="0"/>
              <a:ea typeface="Arial"/>
              <a:cs typeface="Aptos Serif" panose="02020604070405020304" pitchFamily="18" charset="0"/>
              <a:sym typeface="Arial"/>
            </a:endParaRPr>
          </a:p>
        </p:txBody>
      </p:sp>
      <p:sp>
        <p:nvSpPr>
          <p:cNvPr id="417" name="Google Shape;417;p54"/>
          <p:cNvSpPr txBox="1">
            <a:spLocks noGrp="1"/>
          </p:cNvSpPr>
          <p:nvPr>
            <p:ph type="body" idx="1"/>
          </p:nvPr>
        </p:nvSpPr>
        <p:spPr>
          <a:xfrm>
            <a:off x="594360" y="3279579"/>
            <a:ext cx="5693706" cy="3396794"/>
          </a:xfrm>
          <a:prstGeom prst="rect">
            <a:avLst/>
          </a:prstGeom>
          <a:noFill/>
          <a:ln>
            <a:noFill/>
          </a:ln>
        </p:spPr>
        <p:txBody>
          <a:bodyPr spcFirstLastPara="1" wrap="square" lIns="0" tIns="228600" rIns="0" bIns="0" anchor="t" anchorCtr="0">
            <a:normAutofit/>
          </a:bodyPr>
          <a:lstStyle/>
          <a:p>
            <a:pPr marL="457200" lvl="0" indent="-228600" algn="l" rtl="0">
              <a:lnSpc>
                <a:spcPct val="90000"/>
              </a:lnSpc>
              <a:spcBef>
                <a:spcPts val="1800"/>
              </a:spcBef>
              <a:spcAft>
                <a:spcPts val="0"/>
              </a:spcAft>
              <a:buClr>
                <a:srgbClr val="3F3F3F"/>
              </a:buClr>
              <a:buSzPct val="90090"/>
              <a:buFont typeface="Arial"/>
              <a:buNone/>
            </a:pPr>
            <a:r>
              <a:rPr lang="de-DE" b="1" dirty="0">
                <a:latin typeface="Aptos" panose="020B0004020202020204" pitchFamily="34" charset="0"/>
                <a:sym typeface="Arial"/>
              </a:rPr>
              <a:t>EU </a:t>
            </a:r>
            <a:r>
              <a:rPr lang="de-DE" b="1" dirty="0" err="1">
                <a:latin typeface="Aptos" panose="020B0004020202020204" pitchFamily="34" charset="0"/>
                <a:sym typeface="Arial"/>
              </a:rPr>
              <a:t>green</a:t>
            </a:r>
            <a:r>
              <a:rPr lang="de-DE" b="1" dirty="0">
                <a:latin typeface="Aptos" panose="020B0004020202020204" pitchFamily="34" charset="0"/>
                <a:sym typeface="Arial"/>
              </a:rPr>
              <a:t> </a:t>
            </a:r>
            <a:r>
              <a:rPr lang="de-DE" b="1" dirty="0" err="1">
                <a:latin typeface="Aptos" panose="020B0004020202020204" pitchFamily="34" charset="0"/>
                <a:sym typeface="Arial"/>
              </a:rPr>
              <a:t>public</a:t>
            </a:r>
            <a:r>
              <a:rPr lang="de-DE" b="1" dirty="0">
                <a:latin typeface="Aptos" panose="020B0004020202020204" pitchFamily="34" charset="0"/>
                <a:sym typeface="Arial"/>
              </a:rPr>
              <a:t> </a:t>
            </a:r>
            <a:r>
              <a:rPr lang="de-DE" b="1" dirty="0" err="1">
                <a:latin typeface="Aptos" panose="020B0004020202020204" pitchFamily="34" charset="0"/>
                <a:sym typeface="Arial"/>
              </a:rPr>
              <a:t>procurement</a:t>
            </a:r>
            <a:r>
              <a:rPr lang="de-DE" b="1" dirty="0">
                <a:latin typeface="Aptos" panose="020B0004020202020204" pitchFamily="34" charset="0"/>
                <a:sym typeface="Arial"/>
              </a:rPr>
              <a:t> (GPP) </a:t>
            </a:r>
            <a:r>
              <a:rPr lang="de-DE" dirty="0" err="1">
                <a:latin typeface="Aptos" panose="020B0004020202020204" pitchFamily="34" charset="0"/>
                <a:sym typeface="Arial"/>
              </a:rPr>
              <a:t>criteria</a:t>
            </a:r>
            <a:r>
              <a:rPr lang="de-DE" dirty="0">
                <a:latin typeface="Aptos" panose="020B0004020202020204" pitchFamily="34" charset="0"/>
                <a:sym typeface="Arial"/>
              </a:rPr>
              <a:t> </a:t>
            </a:r>
            <a:r>
              <a:rPr lang="de-DE" dirty="0" err="1">
                <a:latin typeface="Aptos" panose="020B0004020202020204" pitchFamily="34" charset="0"/>
                <a:sym typeface="Arial"/>
              </a:rPr>
              <a:t>for</a:t>
            </a:r>
            <a:r>
              <a:rPr lang="de-DE" dirty="0">
                <a:latin typeface="Aptos" panose="020B0004020202020204" pitchFamily="34" charset="0"/>
                <a:sym typeface="Arial"/>
              </a:rPr>
              <a:t> </a:t>
            </a:r>
            <a:r>
              <a:rPr lang="de-DE" b="1" dirty="0">
                <a:latin typeface="Aptos" panose="020B0004020202020204" pitchFamily="34" charset="0"/>
                <a:sym typeface="Arial"/>
              </a:rPr>
              <a:t>ICT </a:t>
            </a:r>
            <a:r>
              <a:rPr lang="de-DE" b="1" dirty="0" err="1">
                <a:latin typeface="Aptos" panose="020B0004020202020204" pitchFamily="34" charset="0"/>
                <a:sym typeface="Arial"/>
              </a:rPr>
              <a:t>Equipmente</a:t>
            </a:r>
            <a:r>
              <a:rPr lang="de-DE" dirty="0">
                <a:latin typeface="Aptos" panose="020B0004020202020204" pitchFamily="34" charset="0"/>
                <a:sym typeface="Arial"/>
              </a:rPr>
              <a:t> </a:t>
            </a:r>
            <a:r>
              <a:rPr lang="de-DE" dirty="0" err="1">
                <a:latin typeface="Aptos" panose="020B0004020202020204" pitchFamily="34" charset="0"/>
                <a:sym typeface="Arial"/>
              </a:rPr>
              <a:t>are</a:t>
            </a:r>
            <a:r>
              <a:rPr lang="de-DE" dirty="0">
                <a:latin typeface="Aptos" panose="020B0004020202020204" pitchFamily="34" charset="0"/>
                <a:sym typeface="Arial"/>
              </a:rPr>
              <a:t> </a:t>
            </a:r>
            <a:r>
              <a:rPr lang="de-DE" dirty="0" err="1">
                <a:latin typeface="Aptos" panose="020B0004020202020204" pitchFamily="34" charset="0"/>
                <a:sym typeface="Arial"/>
              </a:rPr>
              <a:t>divided</a:t>
            </a:r>
            <a:r>
              <a:rPr lang="de-DE" dirty="0">
                <a:latin typeface="Aptos" panose="020B0004020202020204" pitchFamily="34" charset="0"/>
                <a:sym typeface="Arial"/>
              </a:rPr>
              <a:t> </a:t>
            </a:r>
            <a:r>
              <a:rPr lang="de-DE" dirty="0" err="1">
                <a:latin typeface="Aptos" panose="020B0004020202020204" pitchFamily="34" charset="0"/>
                <a:sym typeface="Arial"/>
              </a:rPr>
              <a:t>into</a:t>
            </a:r>
            <a:r>
              <a:rPr lang="de-DE" dirty="0">
                <a:latin typeface="Aptos" panose="020B0004020202020204" pitchFamily="34" charset="0"/>
                <a:sym typeface="Arial"/>
              </a:rPr>
              <a:t>: </a:t>
            </a:r>
            <a:endParaRPr dirty="0">
              <a:latin typeface="Aptos" panose="020B0004020202020204" pitchFamily="34" charset="0"/>
            </a:endParaRPr>
          </a:p>
          <a:p>
            <a:pPr marL="571500" lvl="0" indent="-342900" algn="l" rtl="0">
              <a:lnSpc>
                <a:spcPct val="90000"/>
              </a:lnSpc>
              <a:spcBef>
                <a:spcPts val="1800"/>
              </a:spcBef>
              <a:spcAft>
                <a:spcPts val="0"/>
              </a:spcAft>
              <a:buSzPct val="90090"/>
              <a:buFont typeface="Arial"/>
              <a:buChar char="-"/>
            </a:pPr>
            <a:r>
              <a:rPr lang="de-DE" dirty="0">
                <a:latin typeface="Aptos" panose="020B0004020202020204" pitchFamily="34" charset="0"/>
                <a:sym typeface="Arial"/>
              </a:rPr>
              <a:t>EU </a:t>
            </a:r>
            <a:r>
              <a:rPr lang="de-DE" dirty="0" err="1">
                <a:latin typeface="Aptos" panose="020B0004020202020204" pitchFamily="34" charset="0"/>
                <a:sym typeface="Arial"/>
              </a:rPr>
              <a:t>green</a:t>
            </a:r>
            <a:r>
              <a:rPr lang="de-DE" dirty="0">
                <a:latin typeface="Aptos" panose="020B0004020202020204" pitchFamily="34" charset="0"/>
                <a:sym typeface="Arial"/>
              </a:rPr>
              <a:t> </a:t>
            </a:r>
            <a:r>
              <a:rPr lang="de-DE" dirty="0" err="1">
                <a:latin typeface="Aptos" panose="020B0004020202020204" pitchFamily="34" charset="0"/>
                <a:sym typeface="Arial"/>
              </a:rPr>
              <a:t>public</a:t>
            </a:r>
            <a:r>
              <a:rPr lang="de-DE" dirty="0">
                <a:latin typeface="Aptos" panose="020B0004020202020204" pitchFamily="34" charset="0"/>
                <a:sym typeface="Arial"/>
              </a:rPr>
              <a:t> </a:t>
            </a:r>
            <a:r>
              <a:rPr lang="de-DE" dirty="0" err="1">
                <a:latin typeface="Aptos" panose="020B0004020202020204" pitchFamily="34" charset="0"/>
                <a:sym typeface="Arial"/>
              </a:rPr>
              <a:t>procurement</a:t>
            </a:r>
            <a:r>
              <a:rPr lang="de-DE" dirty="0">
                <a:latin typeface="Aptos" panose="020B0004020202020204" pitchFamily="34" charset="0"/>
                <a:sym typeface="Arial"/>
              </a:rPr>
              <a:t> </a:t>
            </a:r>
            <a:r>
              <a:rPr lang="de-DE" dirty="0" err="1">
                <a:latin typeface="Aptos" panose="020B0004020202020204" pitchFamily="34" charset="0"/>
                <a:sym typeface="Arial"/>
              </a:rPr>
              <a:t>criteria</a:t>
            </a:r>
            <a:r>
              <a:rPr lang="de-DE" dirty="0">
                <a:latin typeface="Aptos" panose="020B0004020202020204" pitchFamily="34" charset="0"/>
                <a:sym typeface="Arial"/>
              </a:rPr>
              <a:t> </a:t>
            </a:r>
            <a:r>
              <a:rPr lang="de-DE" dirty="0" err="1">
                <a:latin typeface="Aptos" panose="020B0004020202020204" pitchFamily="34" charset="0"/>
                <a:sym typeface="Arial"/>
              </a:rPr>
              <a:t>for</a:t>
            </a:r>
            <a:r>
              <a:rPr lang="de-DE" dirty="0">
                <a:latin typeface="Aptos" panose="020B0004020202020204" pitchFamily="34" charset="0"/>
                <a:sym typeface="Arial"/>
              </a:rPr>
              <a:t> </a:t>
            </a:r>
            <a:r>
              <a:rPr lang="de-DE" dirty="0" err="1">
                <a:latin typeface="Aptos" panose="020B0004020202020204" pitchFamily="34" charset="0"/>
                <a:sym typeface="Arial"/>
              </a:rPr>
              <a:t>computers</a:t>
            </a:r>
            <a:r>
              <a:rPr lang="de-DE" dirty="0">
                <a:latin typeface="Aptos" panose="020B0004020202020204" pitchFamily="34" charset="0"/>
                <a:sym typeface="Arial"/>
              </a:rPr>
              <a:t>, </a:t>
            </a:r>
            <a:r>
              <a:rPr lang="de-DE" dirty="0" err="1">
                <a:latin typeface="Aptos" panose="020B0004020202020204" pitchFamily="34" charset="0"/>
                <a:sym typeface="Arial"/>
              </a:rPr>
              <a:t>monitors</a:t>
            </a:r>
            <a:r>
              <a:rPr lang="de-DE" dirty="0">
                <a:latin typeface="Aptos" panose="020B0004020202020204" pitchFamily="34" charset="0"/>
                <a:sym typeface="Arial"/>
              </a:rPr>
              <a:t>, </a:t>
            </a:r>
            <a:r>
              <a:rPr lang="de-DE" dirty="0" err="1">
                <a:latin typeface="Aptos" panose="020B0004020202020204" pitchFamily="34" charset="0"/>
                <a:sym typeface="Arial"/>
              </a:rPr>
              <a:t>tablets</a:t>
            </a:r>
            <a:r>
              <a:rPr lang="de-DE" dirty="0">
                <a:latin typeface="Aptos" panose="020B0004020202020204" pitchFamily="34" charset="0"/>
                <a:sym typeface="Arial"/>
              </a:rPr>
              <a:t> and </a:t>
            </a:r>
            <a:r>
              <a:rPr lang="de-DE" dirty="0" err="1">
                <a:latin typeface="Aptos" panose="020B0004020202020204" pitchFamily="34" charset="0"/>
                <a:sym typeface="Arial"/>
              </a:rPr>
              <a:t>smartphone</a:t>
            </a:r>
            <a:endParaRPr dirty="0">
              <a:latin typeface="Aptos" panose="020B0004020202020204" pitchFamily="34" charset="0"/>
            </a:endParaRPr>
          </a:p>
          <a:p>
            <a:pPr marL="571500" lvl="0" indent="-342900" algn="l" rtl="0">
              <a:lnSpc>
                <a:spcPct val="90000"/>
              </a:lnSpc>
              <a:spcBef>
                <a:spcPts val="1800"/>
              </a:spcBef>
              <a:spcAft>
                <a:spcPts val="0"/>
              </a:spcAft>
              <a:buSzPct val="90090"/>
              <a:buFont typeface="Arial"/>
              <a:buChar char="-"/>
            </a:pPr>
            <a:r>
              <a:rPr lang="de-DE" dirty="0">
                <a:latin typeface="Aptos" panose="020B0004020202020204" pitchFamily="34" charset="0"/>
                <a:sym typeface="Arial"/>
              </a:rPr>
              <a:t>EU </a:t>
            </a:r>
            <a:r>
              <a:rPr lang="de-DE" dirty="0" err="1">
                <a:latin typeface="Aptos" panose="020B0004020202020204" pitchFamily="34" charset="0"/>
                <a:sym typeface="Arial"/>
              </a:rPr>
              <a:t>green</a:t>
            </a:r>
            <a:r>
              <a:rPr lang="de-DE" dirty="0">
                <a:latin typeface="Aptos" panose="020B0004020202020204" pitchFamily="34" charset="0"/>
                <a:sym typeface="Arial"/>
              </a:rPr>
              <a:t> </a:t>
            </a:r>
            <a:r>
              <a:rPr lang="de-DE" dirty="0" err="1">
                <a:latin typeface="Aptos" panose="020B0004020202020204" pitchFamily="34" charset="0"/>
                <a:sym typeface="Arial"/>
              </a:rPr>
              <a:t>public</a:t>
            </a:r>
            <a:r>
              <a:rPr lang="de-DE" dirty="0">
                <a:latin typeface="Aptos" panose="020B0004020202020204" pitchFamily="34" charset="0"/>
                <a:sym typeface="Arial"/>
              </a:rPr>
              <a:t> </a:t>
            </a:r>
            <a:r>
              <a:rPr lang="de-DE" dirty="0" err="1">
                <a:latin typeface="Aptos" panose="020B0004020202020204" pitchFamily="34" charset="0"/>
                <a:sym typeface="Arial"/>
              </a:rPr>
              <a:t>procurement</a:t>
            </a:r>
            <a:r>
              <a:rPr lang="de-DE" dirty="0">
                <a:latin typeface="Aptos" panose="020B0004020202020204" pitchFamily="34" charset="0"/>
                <a:sym typeface="Arial"/>
              </a:rPr>
              <a:t> </a:t>
            </a:r>
            <a:r>
              <a:rPr lang="de-DE" dirty="0" err="1">
                <a:latin typeface="Aptos" panose="020B0004020202020204" pitchFamily="34" charset="0"/>
                <a:sym typeface="Arial"/>
              </a:rPr>
              <a:t>criteria</a:t>
            </a:r>
            <a:r>
              <a:rPr lang="de-DE" dirty="0">
                <a:latin typeface="Aptos" panose="020B0004020202020204" pitchFamily="34" charset="0"/>
                <a:sym typeface="Arial"/>
              </a:rPr>
              <a:t> </a:t>
            </a:r>
            <a:r>
              <a:rPr lang="de-DE" dirty="0" err="1">
                <a:latin typeface="Aptos" panose="020B0004020202020204" pitchFamily="34" charset="0"/>
                <a:sym typeface="Arial"/>
              </a:rPr>
              <a:t>for</a:t>
            </a:r>
            <a:r>
              <a:rPr lang="de-DE" dirty="0">
                <a:latin typeface="Aptos" panose="020B0004020202020204" pitchFamily="34" charset="0"/>
                <a:sym typeface="Arial"/>
              </a:rPr>
              <a:t> </a:t>
            </a:r>
            <a:r>
              <a:rPr lang="de-DE" dirty="0" err="1">
                <a:latin typeface="Aptos" panose="020B0004020202020204" pitchFamily="34" charset="0"/>
                <a:sym typeface="Arial"/>
              </a:rPr>
              <a:t>data</a:t>
            </a:r>
            <a:r>
              <a:rPr lang="de-DE" dirty="0">
                <a:latin typeface="Aptos" panose="020B0004020202020204" pitchFamily="34" charset="0"/>
                <a:sym typeface="Arial"/>
              </a:rPr>
              <a:t> </a:t>
            </a:r>
            <a:r>
              <a:rPr lang="de-DE" dirty="0" err="1">
                <a:latin typeface="Aptos" panose="020B0004020202020204" pitchFamily="34" charset="0"/>
                <a:sym typeface="Arial"/>
              </a:rPr>
              <a:t>centres</a:t>
            </a:r>
            <a:r>
              <a:rPr lang="de-DE" dirty="0">
                <a:latin typeface="Aptos" panose="020B0004020202020204" pitchFamily="34" charset="0"/>
                <a:sym typeface="Arial"/>
              </a:rPr>
              <a:t>, </a:t>
            </a:r>
            <a:r>
              <a:rPr lang="de-DE" dirty="0" err="1">
                <a:latin typeface="Aptos" panose="020B0004020202020204" pitchFamily="34" charset="0"/>
                <a:sym typeface="Arial"/>
              </a:rPr>
              <a:t>server</a:t>
            </a:r>
            <a:r>
              <a:rPr lang="de-DE" dirty="0">
                <a:latin typeface="Aptos" panose="020B0004020202020204" pitchFamily="34" charset="0"/>
                <a:sym typeface="Arial"/>
              </a:rPr>
              <a:t> </a:t>
            </a:r>
            <a:r>
              <a:rPr lang="de-DE" dirty="0" err="1">
                <a:latin typeface="Aptos" panose="020B0004020202020204" pitchFamily="34" charset="0"/>
                <a:sym typeface="Arial"/>
              </a:rPr>
              <a:t>rooms</a:t>
            </a:r>
            <a:r>
              <a:rPr lang="de-DE" dirty="0">
                <a:latin typeface="Aptos" panose="020B0004020202020204" pitchFamily="34" charset="0"/>
                <a:sym typeface="Arial"/>
              </a:rPr>
              <a:t> and </a:t>
            </a:r>
            <a:r>
              <a:rPr lang="de-DE" dirty="0" err="1">
                <a:latin typeface="Aptos" panose="020B0004020202020204" pitchFamily="34" charset="0"/>
                <a:sym typeface="Arial"/>
              </a:rPr>
              <a:t>cloud</a:t>
            </a:r>
            <a:r>
              <a:rPr lang="de-DE" dirty="0">
                <a:latin typeface="Aptos" panose="020B0004020202020204" pitchFamily="34" charset="0"/>
                <a:sym typeface="Arial"/>
              </a:rPr>
              <a:t> </a:t>
            </a:r>
            <a:r>
              <a:rPr lang="de-DE" dirty="0" err="1">
                <a:latin typeface="Aptos" panose="020B0004020202020204" pitchFamily="34" charset="0"/>
                <a:sym typeface="Arial"/>
              </a:rPr>
              <a:t>services</a:t>
            </a:r>
            <a:endParaRPr dirty="0">
              <a:latin typeface="Aptos" panose="020B0004020202020204" pitchFamily="34" charset="0"/>
              <a:sym typeface="Arial"/>
            </a:endParaRPr>
          </a:p>
        </p:txBody>
      </p:sp>
      <p:pic>
        <p:nvPicPr>
          <p:cNvPr id="418" name="Google Shape;418;p54" title="pexels-myleskuo-2399840.jpg"/>
          <p:cNvPicPr preferRelativeResize="0">
            <a:picLocks noGrp="1"/>
          </p:cNvPicPr>
          <p:nvPr>
            <p:ph type="pic" idx="2"/>
          </p:nvPr>
        </p:nvPicPr>
        <p:blipFill rotWithShape="1">
          <a:blip r:embed="rId3">
            <a:alphaModFix/>
          </a:blip>
          <a:srcRect t="8068" b="8068"/>
          <a:stretch/>
        </p:blipFill>
        <p:spPr>
          <a:xfrm flipH="1">
            <a:off x="6733500" y="10"/>
            <a:ext cx="5458500" cy="6858000"/>
          </a:xfrm>
          <a:prstGeom prst="flowChartDelay">
            <a:avLst/>
          </a:prstGeom>
          <a:noFill/>
          <a:ln>
            <a:noFill/>
          </a:ln>
        </p:spPr>
      </p:pic>
      <p:sp>
        <p:nvSpPr>
          <p:cNvPr id="419" name="Google Shape;419;p54"/>
          <p:cNvSpPr txBox="1"/>
          <p:nvPr/>
        </p:nvSpPr>
        <p:spPr>
          <a:xfrm>
            <a:off x="4572000" y="6581100"/>
            <a:ext cx="3781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600">
                <a:solidFill>
                  <a:schemeClr val="dk1"/>
                </a:solidFill>
                <a:latin typeface="Roboto"/>
                <a:ea typeface="Roboto"/>
                <a:cs typeface="Roboto"/>
                <a:sym typeface="Roboto"/>
              </a:rPr>
              <a:t>Photo by 洋榤 郭: https://www.pexels.com/it-it/foto/scheda-madre-del-computer-nero-e-rosso-2399840/</a:t>
            </a:r>
            <a:endParaRPr sz="6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5"/>
          <p:cNvSpPr txBox="1">
            <a:spLocks noGrp="1"/>
          </p:cNvSpPr>
          <p:nvPr>
            <p:ph type="title"/>
          </p:nvPr>
        </p:nvSpPr>
        <p:spPr>
          <a:xfrm>
            <a:off x="594360" y="547487"/>
            <a:ext cx="9778365" cy="149459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3. EU GPP </a:t>
            </a:r>
            <a:r>
              <a:rPr lang="de-DE" dirty="0" err="1">
                <a:latin typeface="Aptos Serif" panose="02020604070405020304" pitchFamily="18" charset="0"/>
                <a:ea typeface="Arial"/>
                <a:cs typeface="Aptos Serif" panose="02020604070405020304" pitchFamily="18" charset="0"/>
                <a:sym typeface="Arial"/>
              </a:rPr>
              <a:t>Criteria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Computers, Monitors, Tablets &amp; Smartphones</a:t>
            </a:r>
            <a:endParaRPr dirty="0">
              <a:latin typeface="Aptos Serif" panose="02020604070405020304" pitchFamily="18" charset="0"/>
              <a:cs typeface="Aptos Serif" panose="02020604070405020304" pitchFamily="18" charset="0"/>
            </a:endParaRPr>
          </a:p>
        </p:txBody>
      </p:sp>
      <p:sp>
        <p:nvSpPr>
          <p:cNvPr id="425" name="Google Shape;425;p55"/>
          <p:cNvSpPr txBox="1">
            <a:spLocks noGrp="1"/>
          </p:cNvSpPr>
          <p:nvPr>
            <p:ph type="body" idx="2"/>
          </p:nvPr>
        </p:nvSpPr>
        <p:spPr>
          <a:xfrm>
            <a:off x="693479" y="3443945"/>
            <a:ext cx="5103164" cy="3135926"/>
          </a:xfrm>
          <a:prstGeom prst="rect">
            <a:avLst/>
          </a:prstGeom>
          <a:noFill/>
          <a:ln>
            <a:noFill/>
          </a:ln>
        </p:spPr>
        <p:txBody>
          <a:bodyPr spcFirstLastPara="1" wrap="square" lIns="0" tIns="45700" rIns="0" bIns="0" anchor="t" anchorCtr="0">
            <a:normAutofit/>
          </a:bodyPr>
          <a:lstStyle/>
          <a:p>
            <a:pPr marL="571500" lvl="0" indent="-342900" algn="l" rtl="0">
              <a:lnSpc>
                <a:spcPct val="90000"/>
              </a:lnSpc>
              <a:spcBef>
                <a:spcPts val="1800"/>
              </a:spcBef>
              <a:spcAft>
                <a:spcPts val="0"/>
              </a:spcAft>
              <a:buSzPct val="90090"/>
              <a:buFont typeface="Arial" panose="020B0604020202020204" pitchFamily="34" charset="0"/>
              <a:buChar char="•"/>
            </a:pPr>
            <a:r>
              <a:rPr lang="de-DE" b="1" dirty="0" err="1">
                <a:solidFill>
                  <a:srgbClr val="397D88"/>
                </a:solidFill>
                <a:latin typeface="Aptos" panose="020B0004020202020204" pitchFamily="34" charset="0"/>
                <a:sym typeface="Arial"/>
              </a:rPr>
              <a:t>Product</a:t>
            </a:r>
            <a:r>
              <a:rPr lang="de-DE" b="1" dirty="0">
                <a:solidFill>
                  <a:srgbClr val="397D88"/>
                </a:solidFill>
                <a:latin typeface="Aptos" panose="020B0004020202020204" pitchFamily="34" charset="0"/>
                <a:sym typeface="Arial"/>
              </a:rPr>
              <a:t> Lifetime Extension – </a:t>
            </a:r>
            <a:r>
              <a:rPr lang="de-DE" dirty="0">
                <a:solidFill>
                  <a:schemeClr val="dk1"/>
                </a:solidFill>
                <a:latin typeface="Aptos" panose="020B0004020202020204" pitchFamily="34" charset="0"/>
                <a:sym typeface="Arial"/>
              </a:rPr>
              <a:t>Promote </a:t>
            </a:r>
            <a:r>
              <a:rPr lang="de-DE" dirty="0" err="1">
                <a:solidFill>
                  <a:schemeClr val="dk1"/>
                </a:solidFill>
                <a:latin typeface="Aptos" panose="020B0004020202020204" pitchFamily="34" charset="0"/>
                <a:sym typeface="Arial"/>
              </a:rPr>
              <a:t>durability</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reparability</a:t>
            </a:r>
            <a:r>
              <a:rPr lang="de-DE" dirty="0">
                <a:solidFill>
                  <a:schemeClr val="dk1"/>
                </a:solidFill>
                <a:latin typeface="Aptos" panose="020B0004020202020204" pitchFamily="34" charset="0"/>
                <a:sym typeface="Arial"/>
              </a:rPr>
              <a:t> and </a:t>
            </a:r>
            <a:r>
              <a:rPr lang="de-DE" dirty="0" err="1">
                <a:solidFill>
                  <a:schemeClr val="dk1"/>
                </a:solidFill>
                <a:latin typeface="Aptos" panose="020B0004020202020204" pitchFamily="34" charset="0"/>
                <a:sym typeface="Arial"/>
              </a:rPr>
              <a:t>longer</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warranty</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periods</a:t>
            </a:r>
            <a:r>
              <a:rPr lang="de-DE" dirty="0">
                <a:solidFill>
                  <a:schemeClr val="dk1"/>
                </a:solidFill>
                <a:latin typeface="Aptos" panose="020B0004020202020204" pitchFamily="34" charset="0"/>
                <a:sym typeface="Arial"/>
              </a:rPr>
              <a:t>, and support </a:t>
            </a:r>
            <a:r>
              <a:rPr lang="de-DE" dirty="0" err="1">
                <a:solidFill>
                  <a:schemeClr val="dk1"/>
                </a:solidFill>
                <a:latin typeface="Aptos" panose="020B0004020202020204" pitchFamily="34" charset="0"/>
                <a:sym typeface="Arial"/>
              </a:rPr>
              <a:t>procurement</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of</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remanufactured</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devices</a:t>
            </a:r>
            <a:endParaRPr dirty="0">
              <a:latin typeface="Aptos" panose="020B0004020202020204" pitchFamily="34" charset="0"/>
            </a:endParaRPr>
          </a:p>
          <a:p>
            <a:pPr marL="571500" lvl="0" indent="-342900" algn="l" rtl="0">
              <a:lnSpc>
                <a:spcPct val="90000"/>
              </a:lnSpc>
              <a:spcBef>
                <a:spcPts val="1800"/>
              </a:spcBef>
              <a:spcAft>
                <a:spcPts val="0"/>
              </a:spcAft>
              <a:buSzPct val="90090"/>
              <a:buFont typeface="Arial" panose="020B0604020202020204" pitchFamily="34" charset="0"/>
              <a:buChar char="•"/>
            </a:pPr>
            <a:r>
              <a:rPr lang="de-DE" b="1" dirty="0">
                <a:solidFill>
                  <a:srgbClr val="397D88"/>
                </a:solidFill>
                <a:latin typeface="Aptos" panose="020B0004020202020204" pitchFamily="34" charset="0"/>
                <a:sym typeface="Arial"/>
              </a:rPr>
              <a:t>Energy Efficiency </a:t>
            </a:r>
            <a:endParaRPr dirty="0">
              <a:latin typeface="Aptos" panose="020B0004020202020204" pitchFamily="34" charset="0"/>
            </a:endParaRPr>
          </a:p>
          <a:p>
            <a:pPr marL="571500" lvl="0" indent="-342900" algn="l" rtl="0">
              <a:lnSpc>
                <a:spcPct val="90000"/>
              </a:lnSpc>
              <a:spcBef>
                <a:spcPts val="1800"/>
              </a:spcBef>
              <a:spcAft>
                <a:spcPts val="0"/>
              </a:spcAft>
              <a:buSzPct val="90090"/>
              <a:buFont typeface="Arial" panose="020B0604020202020204" pitchFamily="34" charset="0"/>
              <a:buChar char="•"/>
            </a:pPr>
            <a:r>
              <a:rPr lang="de-DE" b="1" dirty="0" err="1">
                <a:solidFill>
                  <a:srgbClr val="397D88"/>
                </a:solidFill>
                <a:latin typeface="Aptos" panose="020B0004020202020204" pitchFamily="34" charset="0"/>
                <a:sym typeface="Arial"/>
              </a:rPr>
              <a:t>Reduction</a:t>
            </a:r>
            <a:r>
              <a:rPr lang="de-DE" b="1" dirty="0">
                <a:solidFill>
                  <a:srgbClr val="397D88"/>
                </a:solidFill>
                <a:latin typeface="Aptos" panose="020B0004020202020204" pitchFamily="34" charset="0"/>
                <a:sym typeface="Arial"/>
              </a:rPr>
              <a:t> </a:t>
            </a:r>
            <a:r>
              <a:rPr lang="de-DE" b="1" dirty="0" err="1">
                <a:solidFill>
                  <a:srgbClr val="397D88"/>
                </a:solidFill>
                <a:latin typeface="Aptos" panose="020B0004020202020204" pitchFamily="34" charset="0"/>
                <a:sym typeface="Arial"/>
              </a:rPr>
              <a:t>of</a:t>
            </a:r>
            <a:r>
              <a:rPr lang="de-DE" b="1" dirty="0">
                <a:solidFill>
                  <a:srgbClr val="397D88"/>
                </a:solidFill>
                <a:latin typeface="Aptos" panose="020B0004020202020204" pitchFamily="34" charset="0"/>
                <a:sym typeface="Arial"/>
              </a:rPr>
              <a:t> </a:t>
            </a:r>
            <a:r>
              <a:rPr lang="de-DE" b="1" dirty="0" err="1">
                <a:solidFill>
                  <a:srgbClr val="397D88"/>
                </a:solidFill>
                <a:latin typeface="Aptos" panose="020B0004020202020204" pitchFamily="34" charset="0"/>
                <a:sym typeface="Arial"/>
              </a:rPr>
              <a:t>Hazardous</a:t>
            </a:r>
            <a:r>
              <a:rPr lang="de-DE" b="1" dirty="0">
                <a:solidFill>
                  <a:srgbClr val="397D88"/>
                </a:solidFill>
                <a:latin typeface="Aptos" panose="020B0004020202020204" pitchFamily="34" charset="0"/>
                <a:sym typeface="Arial"/>
              </a:rPr>
              <a:t> </a:t>
            </a:r>
            <a:r>
              <a:rPr lang="de-DE" b="1" dirty="0" err="1">
                <a:solidFill>
                  <a:srgbClr val="397D88"/>
                </a:solidFill>
                <a:latin typeface="Aptos" panose="020B0004020202020204" pitchFamily="34" charset="0"/>
                <a:sym typeface="Arial"/>
              </a:rPr>
              <a:t>Substances</a:t>
            </a:r>
            <a:r>
              <a:rPr lang="de-DE" b="1" dirty="0">
                <a:solidFill>
                  <a:srgbClr val="397D88"/>
                </a:solidFill>
                <a:latin typeface="Aptos" panose="020B0004020202020204" pitchFamily="34" charset="0"/>
                <a:sym typeface="Arial"/>
              </a:rPr>
              <a:t> – </a:t>
            </a:r>
            <a:r>
              <a:rPr lang="de-DE" dirty="0" err="1">
                <a:solidFill>
                  <a:schemeClr val="dk1"/>
                </a:solidFill>
                <a:latin typeface="Aptos" panose="020B0004020202020204" pitchFamily="34" charset="0"/>
                <a:sym typeface="Arial"/>
              </a:rPr>
              <a:t>Align</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with</a:t>
            </a:r>
            <a:r>
              <a:rPr lang="de-DE" dirty="0">
                <a:solidFill>
                  <a:schemeClr val="dk1"/>
                </a:solidFill>
                <a:latin typeface="Aptos" panose="020B0004020202020204" pitchFamily="34" charset="0"/>
                <a:sym typeface="Arial"/>
              </a:rPr>
              <a:t> EU </a:t>
            </a:r>
            <a:r>
              <a:rPr lang="de-DE" dirty="0" err="1">
                <a:solidFill>
                  <a:schemeClr val="dk1"/>
                </a:solidFill>
                <a:latin typeface="Aptos" panose="020B0004020202020204" pitchFamily="34" charset="0"/>
                <a:sym typeface="Arial"/>
              </a:rPr>
              <a:t>regulation</a:t>
            </a:r>
            <a:r>
              <a:rPr lang="de-DE" dirty="0">
                <a:solidFill>
                  <a:schemeClr val="dk1"/>
                </a:solidFill>
                <a:latin typeface="Aptos" panose="020B0004020202020204" pitchFamily="34" charset="0"/>
                <a:sym typeface="Arial"/>
              </a:rPr>
              <a:t> ( e.g., RoHS, REACH)</a:t>
            </a:r>
            <a:endParaRPr dirty="0">
              <a:latin typeface="Aptos" panose="020B0004020202020204" pitchFamily="34" charset="0"/>
            </a:endParaRPr>
          </a:p>
        </p:txBody>
      </p:sp>
      <p:sp>
        <p:nvSpPr>
          <p:cNvPr id="426" name="Google Shape;426;p55"/>
          <p:cNvSpPr txBox="1"/>
          <p:nvPr/>
        </p:nvSpPr>
        <p:spPr>
          <a:xfrm>
            <a:off x="6056162" y="3443944"/>
            <a:ext cx="4590961" cy="3135926"/>
          </a:xfrm>
          <a:prstGeom prst="rect">
            <a:avLst/>
          </a:prstGeom>
          <a:noFill/>
          <a:ln>
            <a:noFill/>
          </a:ln>
        </p:spPr>
        <p:txBody>
          <a:bodyPr spcFirstLastPara="1" wrap="square" lIns="0" tIns="45700" rIns="0" bIns="0" anchor="t" anchorCtr="0">
            <a:normAutofit/>
          </a:bodyPr>
          <a:lstStyle/>
          <a:p>
            <a:pPr marL="571500" marR="0" lvl="0" indent="-342900" algn="l" rtl="0">
              <a:lnSpc>
                <a:spcPct val="90000"/>
              </a:lnSpc>
              <a:spcBef>
                <a:spcPts val="1800"/>
              </a:spcBef>
              <a:spcAft>
                <a:spcPts val="0"/>
              </a:spcAft>
              <a:buClr>
                <a:srgbClr val="3F3F3F"/>
              </a:buClr>
              <a:buSzPts val="2000"/>
              <a:buFont typeface="Arial" panose="020B0604020202020204" pitchFamily="34" charset="0"/>
              <a:buChar char="•"/>
            </a:pPr>
            <a:r>
              <a:rPr lang="de-DE" sz="2000" b="1" i="0" u="none" strike="noStrike" cap="none" dirty="0">
                <a:solidFill>
                  <a:srgbClr val="397D88"/>
                </a:solidFill>
                <a:latin typeface="Aptos" panose="020B0004020202020204" pitchFamily="34" charset="0"/>
                <a:sym typeface="Arial"/>
              </a:rPr>
              <a:t>End-</a:t>
            </a:r>
            <a:r>
              <a:rPr lang="de-DE" sz="2000" b="1" i="0" u="none" strike="noStrike" cap="none" dirty="0" err="1">
                <a:solidFill>
                  <a:srgbClr val="397D88"/>
                </a:solidFill>
                <a:latin typeface="Aptos" panose="020B0004020202020204" pitchFamily="34" charset="0"/>
                <a:sym typeface="Arial"/>
              </a:rPr>
              <a:t>of</a:t>
            </a:r>
            <a:r>
              <a:rPr lang="de-DE" sz="2000" b="1" i="0" u="none" strike="noStrike" cap="none" dirty="0">
                <a:solidFill>
                  <a:srgbClr val="397D88"/>
                </a:solidFill>
                <a:latin typeface="Aptos" panose="020B0004020202020204" pitchFamily="34" charset="0"/>
                <a:sym typeface="Arial"/>
              </a:rPr>
              <a:t>-Life Management – </a:t>
            </a:r>
            <a:r>
              <a:rPr lang="de-DE" sz="2000" b="0" i="0" u="none" strike="noStrike" cap="none" dirty="0" err="1">
                <a:solidFill>
                  <a:schemeClr val="dk1"/>
                </a:solidFill>
                <a:latin typeface="Aptos" panose="020B0004020202020204" pitchFamily="34" charset="0"/>
                <a:sym typeface="Arial"/>
              </a:rPr>
              <a:t>Ensure</a:t>
            </a:r>
            <a:r>
              <a:rPr lang="de-DE" sz="2000" b="0" i="0" u="none" strike="noStrike" cap="none" dirty="0">
                <a:solidFill>
                  <a:schemeClr val="dk1"/>
                </a:solidFill>
                <a:latin typeface="Aptos" panose="020B0004020202020204" pitchFamily="34" charset="0"/>
                <a:sym typeface="Arial"/>
              </a:rPr>
              <a:t> high </a:t>
            </a:r>
            <a:r>
              <a:rPr lang="de-DE" sz="2000" b="0" i="0" u="none" strike="noStrike" cap="none" dirty="0" err="1">
                <a:solidFill>
                  <a:schemeClr val="dk1"/>
                </a:solidFill>
                <a:latin typeface="Aptos" panose="020B0004020202020204" pitchFamily="34" charset="0"/>
                <a:sym typeface="Arial"/>
              </a:rPr>
              <a:t>collection</a:t>
            </a:r>
            <a:r>
              <a:rPr lang="de-DE" sz="2000" b="0" i="0" u="none" strike="noStrike" cap="none" dirty="0">
                <a:solidFill>
                  <a:schemeClr val="dk1"/>
                </a:solidFill>
                <a:latin typeface="Aptos" panose="020B0004020202020204" pitchFamily="34" charset="0"/>
                <a:sym typeface="Arial"/>
              </a:rPr>
              <a:t> and </a:t>
            </a:r>
            <a:r>
              <a:rPr lang="de-DE" sz="2000" b="0" i="0" u="none" strike="noStrike" cap="none" dirty="0" err="1">
                <a:solidFill>
                  <a:schemeClr val="dk1"/>
                </a:solidFill>
                <a:latin typeface="Aptos" panose="020B0004020202020204" pitchFamily="34" charset="0"/>
                <a:sym typeface="Arial"/>
              </a:rPr>
              <a:t>recycling</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rates</a:t>
            </a:r>
            <a:r>
              <a:rPr lang="de-DE" sz="2000" b="0" i="0" u="none" strike="noStrike" cap="none" dirty="0">
                <a:solidFill>
                  <a:schemeClr val="dk1"/>
                </a:solidFill>
                <a:latin typeface="Aptos" panose="020B0004020202020204" pitchFamily="34" charset="0"/>
                <a:sym typeface="Arial"/>
              </a:rPr>
              <a:t> and support </a:t>
            </a:r>
            <a:r>
              <a:rPr lang="de-DE" sz="2000" b="0" i="0" u="none" strike="noStrike" cap="none" dirty="0" err="1">
                <a:solidFill>
                  <a:schemeClr val="dk1"/>
                </a:solidFill>
                <a:latin typeface="Aptos" panose="020B0004020202020204" pitchFamily="34" charset="0"/>
                <a:sym typeface="Arial"/>
              </a:rPr>
              <a:t>remanufacturing</a:t>
            </a:r>
            <a:r>
              <a:rPr lang="de-DE" sz="2000" b="0" i="0" u="none" strike="noStrike" cap="none" dirty="0">
                <a:solidFill>
                  <a:schemeClr val="dk1"/>
                </a:solidFill>
                <a:latin typeface="Aptos" panose="020B0004020202020204" pitchFamily="34" charset="0"/>
                <a:sym typeface="Arial"/>
              </a:rPr>
              <a:t> and </a:t>
            </a:r>
            <a:r>
              <a:rPr lang="de-DE" sz="2000" b="0" i="0" u="none" strike="noStrike" cap="none" dirty="0" err="1">
                <a:solidFill>
                  <a:schemeClr val="dk1"/>
                </a:solidFill>
                <a:latin typeface="Aptos" panose="020B0004020202020204" pitchFamily="34" charset="0"/>
                <a:sym typeface="Arial"/>
              </a:rPr>
              <a:t>reuse</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pathways</a:t>
            </a:r>
            <a:endParaRPr sz="2000" dirty="0">
              <a:latin typeface="Aptos" panose="020B0004020202020204" pitchFamily="34" charset="0"/>
            </a:endParaRPr>
          </a:p>
          <a:p>
            <a:pPr marL="571500" marR="0" lvl="0" indent="-342900" algn="l" rtl="0">
              <a:lnSpc>
                <a:spcPct val="90000"/>
              </a:lnSpc>
              <a:spcBef>
                <a:spcPts val="1800"/>
              </a:spcBef>
              <a:spcAft>
                <a:spcPts val="0"/>
              </a:spcAft>
              <a:buClr>
                <a:srgbClr val="3F3F3F"/>
              </a:buClr>
              <a:buSzPts val="2000"/>
              <a:buFont typeface="Arial" panose="020B0604020202020204" pitchFamily="34" charset="0"/>
              <a:buChar char="•"/>
            </a:pPr>
            <a:r>
              <a:rPr lang="de-DE" sz="2000" b="1" i="0" u="none" strike="noStrike" cap="none" dirty="0" err="1">
                <a:solidFill>
                  <a:srgbClr val="397D88"/>
                </a:solidFill>
                <a:latin typeface="Aptos" panose="020B0004020202020204" pitchFamily="34" charset="0"/>
                <a:sym typeface="Arial"/>
              </a:rPr>
              <a:t>Refurbished</a:t>
            </a:r>
            <a:r>
              <a:rPr lang="de-DE" sz="2000" b="1" i="0" u="none" strike="noStrike" cap="none" dirty="0">
                <a:solidFill>
                  <a:srgbClr val="397D88"/>
                </a:solidFill>
                <a:latin typeface="Aptos" panose="020B0004020202020204" pitchFamily="34" charset="0"/>
                <a:sym typeface="Arial"/>
              </a:rPr>
              <a:t> Device </a:t>
            </a:r>
            <a:r>
              <a:rPr lang="de-DE" sz="2000" b="1" i="0" u="none" strike="noStrike" cap="none" dirty="0" err="1">
                <a:solidFill>
                  <a:srgbClr val="397D88"/>
                </a:solidFill>
                <a:latin typeface="Aptos" panose="020B0004020202020204" pitchFamily="34" charset="0"/>
                <a:sym typeface="Arial"/>
              </a:rPr>
              <a:t>Criteria</a:t>
            </a:r>
            <a:r>
              <a:rPr lang="de-DE" sz="2000" b="1" i="0" u="none" strike="noStrike" cap="none" dirty="0">
                <a:solidFill>
                  <a:srgbClr val="397D88"/>
                </a:solidFill>
                <a:latin typeface="Aptos" panose="020B0004020202020204" pitchFamily="34" charset="0"/>
                <a:sym typeface="Arial"/>
              </a:rPr>
              <a:t> </a:t>
            </a:r>
            <a:endParaRPr sz="2000" b="1" i="0" u="none" strike="noStrike" cap="none" dirty="0">
              <a:solidFill>
                <a:srgbClr val="3F3F3F"/>
              </a:solidFill>
              <a:latin typeface="Aptos" panose="020B0004020202020204" pitchFamily="34" charset="0"/>
              <a:sym typeface="Arial"/>
            </a:endParaRPr>
          </a:p>
        </p:txBody>
      </p:sp>
      <p:sp>
        <p:nvSpPr>
          <p:cNvPr id="427" name="Google Shape;427;p55"/>
          <p:cNvSpPr txBox="1"/>
          <p:nvPr/>
        </p:nvSpPr>
        <p:spPr>
          <a:xfrm>
            <a:off x="594360" y="2476494"/>
            <a:ext cx="867490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000" b="1" i="0" u="none" strike="noStrike" cap="none" dirty="0">
                <a:solidFill>
                  <a:schemeClr val="tx1">
                    <a:lumMod val="75000"/>
                    <a:lumOff val="25000"/>
                  </a:schemeClr>
                </a:solidFill>
                <a:latin typeface="Aptos" panose="020B0004020202020204" pitchFamily="34" charset="0"/>
                <a:sym typeface="Arial"/>
              </a:rPr>
              <a:t>The </a:t>
            </a:r>
            <a:r>
              <a:rPr lang="de-DE" sz="2000" b="1" i="0" u="none" strike="noStrike" cap="none" dirty="0" err="1">
                <a:solidFill>
                  <a:schemeClr val="tx1">
                    <a:lumMod val="75000"/>
                    <a:lumOff val="25000"/>
                  </a:schemeClr>
                </a:solidFill>
                <a:latin typeface="Aptos" panose="020B0004020202020204" pitchFamily="34" charset="0"/>
                <a:sym typeface="Arial"/>
              </a:rPr>
              <a:t>revised</a:t>
            </a:r>
            <a:r>
              <a:rPr lang="de-DE" sz="2000" b="1" i="0" u="none" strike="noStrike" cap="none" dirty="0">
                <a:solidFill>
                  <a:schemeClr val="tx1">
                    <a:lumMod val="75000"/>
                    <a:lumOff val="25000"/>
                  </a:schemeClr>
                </a:solidFill>
                <a:latin typeface="Aptos" panose="020B0004020202020204" pitchFamily="34" charset="0"/>
                <a:sym typeface="Arial"/>
              </a:rPr>
              <a:t> (2021) EU GPP </a:t>
            </a:r>
            <a:r>
              <a:rPr lang="de-DE" sz="2000" b="1" i="0" u="none" strike="noStrike" cap="none" dirty="0" err="1">
                <a:solidFill>
                  <a:schemeClr val="tx1">
                    <a:lumMod val="75000"/>
                    <a:lumOff val="25000"/>
                  </a:schemeClr>
                </a:solidFill>
                <a:latin typeface="Aptos" panose="020B0004020202020204" pitchFamily="34" charset="0"/>
                <a:sym typeface="Arial"/>
              </a:rPr>
              <a:t>criteria</a:t>
            </a:r>
            <a:r>
              <a:rPr lang="de-DE" sz="2000" b="1" i="0" u="none" strike="noStrike" cap="none" dirty="0">
                <a:solidFill>
                  <a:schemeClr val="tx1">
                    <a:lumMod val="75000"/>
                    <a:lumOff val="25000"/>
                  </a:schemeClr>
                </a:solidFill>
                <a:latin typeface="Aptos" panose="020B0004020202020204" pitchFamily="34" charset="0"/>
                <a:sym typeface="Arial"/>
              </a:rPr>
              <a:t> </a:t>
            </a:r>
            <a:r>
              <a:rPr lang="de-DE" sz="2000" b="1" i="0" u="none" strike="noStrike" cap="none" dirty="0" err="1">
                <a:solidFill>
                  <a:schemeClr val="tx1">
                    <a:lumMod val="75000"/>
                    <a:lumOff val="25000"/>
                  </a:schemeClr>
                </a:solidFill>
                <a:latin typeface="Aptos" panose="020B0004020202020204" pitchFamily="34" charset="0"/>
                <a:sym typeface="Arial"/>
              </a:rPr>
              <a:t>target</a:t>
            </a:r>
            <a:r>
              <a:rPr lang="de-DE" sz="2000" b="1" i="0" u="none" strike="noStrike" cap="none" dirty="0">
                <a:solidFill>
                  <a:schemeClr val="tx1">
                    <a:lumMod val="75000"/>
                    <a:lumOff val="25000"/>
                  </a:schemeClr>
                </a:solidFill>
                <a:latin typeface="Aptos" panose="020B0004020202020204" pitchFamily="34" charset="0"/>
                <a:sym typeface="Arial"/>
              </a:rPr>
              <a:t> </a:t>
            </a:r>
            <a:r>
              <a:rPr lang="de-DE" sz="2000" b="1" i="0" u="none" strike="noStrike" cap="none" dirty="0" err="1">
                <a:solidFill>
                  <a:schemeClr val="tx1">
                    <a:lumMod val="75000"/>
                    <a:lumOff val="25000"/>
                  </a:schemeClr>
                </a:solidFill>
                <a:latin typeface="Aptos" panose="020B0004020202020204" pitchFamily="34" charset="0"/>
                <a:sym typeface="Arial"/>
              </a:rPr>
              <a:t>the</a:t>
            </a:r>
            <a:r>
              <a:rPr lang="de-DE" sz="2000" b="1" i="0" u="none" strike="noStrike" cap="none" dirty="0">
                <a:solidFill>
                  <a:schemeClr val="tx1">
                    <a:lumMod val="75000"/>
                    <a:lumOff val="25000"/>
                  </a:schemeClr>
                </a:solidFill>
                <a:latin typeface="Aptos" panose="020B0004020202020204" pitchFamily="34" charset="0"/>
                <a:sym typeface="Arial"/>
              </a:rPr>
              <a:t> </a:t>
            </a:r>
            <a:r>
              <a:rPr lang="de-DE" sz="2000" b="1" i="0" u="none" strike="noStrike" cap="none" dirty="0" err="1">
                <a:solidFill>
                  <a:schemeClr val="tx1">
                    <a:lumMod val="75000"/>
                    <a:lumOff val="25000"/>
                  </a:schemeClr>
                </a:solidFill>
                <a:latin typeface="Aptos" panose="020B0004020202020204" pitchFamily="34" charset="0"/>
                <a:sym typeface="Arial"/>
              </a:rPr>
              <a:t>most</a:t>
            </a:r>
            <a:r>
              <a:rPr lang="de-DE" sz="2000" b="1" i="0" u="none" strike="noStrike" cap="none" dirty="0">
                <a:solidFill>
                  <a:schemeClr val="tx1">
                    <a:lumMod val="75000"/>
                    <a:lumOff val="25000"/>
                  </a:schemeClr>
                </a:solidFill>
                <a:latin typeface="Aptos" panose="020B0004020202020204" pitchFamily="34" charset="0"/>
                <a:sym typeface="Arial"/>
              </a:rPr>
              <a:t> </a:t>
            </a:r>
            <a:r>
              <a:rPr lang="de-DE" sz="2000" b="1" i="0" u="none" strike="noStrike" cap="none" dirty="0" err="1">
                <a:solidFill>
                  <a:schemeClr val="tx1">
                    <a:lumMod val="75000"/>
                    <a:lumOff val="25000"/>
                  </a:schemeClr>
                </a:solidFill>
                <a:latin typeface="Aptos" panose="020B0004020202020204" pitchFamily="34" charset="0"/>
                <a:sym typeface="Arial"/>
              </a:rPr>
              <a:t>critical</a:t>
            </a:r>
            <a:r>
              <a:rPr lang="de-DE" sz="2000" b="1" i="0" u="none" strike="noStrike" cap="none" dirty="0">
                <a:solidFill>
                  <a:schemeClr val="tx1">
                    <a:lumMod val="75000"/>
                    <a:lumOff val="25000"/>
                  </a:schemeClr>
                </a:solidFill>
                <a:latin typeface="Aptos" panose="020B0004020202020204" pitchFamily="34" charset="0"/>
                <a:sym typeface="Arial"/>
              </a:rPr>
              <a:t> environmental </a:t>
            </a:r>
            <a:r>
              <a:rPr lang="de-DE" sz="2000" b="1" i="0" u="none" strike="noStrike" cap="none" dirty="0" err="1">
                <a:solidFill>
                  <a:schemeClr val="tx1">
                    <a:lumMod val="75000"/>
                    <a:lumOff val="25000"/>
                  </a:schemeClr>
                </a:solidFill>
                <a:latin typeface="Aptos" panose="020B0004020202020204" pitchFamily="34" charset="0"/>
                <a:sym typeface="Arial"/>
              </a:rPr>
              <a:t>impacts</a:t>
            </a:r>
            <a:r>
              <a:rPr lang="de-DE" sz="2000" b="1" i="0" u="none" strike="noStrike" cap="none" dirty="0">
                <a:solidFill>
                  <a:schemeClr val="tx1">
                    <a:lumMod val="75000"/>
                    <a:lumOff val="25000"/>
                  </a:schemeClr>
                </a:solidFill>
                <a:latin typeface="Aptos" panose="020B0004020202020204" pitchFamily="34" charset="0"/>
                <a:sym typeface="Arial"/>
              </a:rPr>
              <a:t> </a:t>
            </a:r>
            <a:r>
              <a:rPr lang="de-DE" sz="2000" b="1" i="0" u="none" strike="noStrike" cap="none" dirty="0" err="1">
                <a:solidFill>
                  <a:schemeClr val="tx1">
                    <a:lumMod val="75000"/>
                    <a:lumOff val="25000"/>
                  </a:schemeClr>
                </a:solidFill>
                <a:latin typeface="Aptos" panose="020B0004020202020204" pitchFamily="34" charset="0"/>
                <a:sym typeface="Arial"/>
              </a:rPr>
              <a:t>over</a:t>
            </a:r>
            <a:r>
              <a:rPr lang="de-DE" sz="2000" b="1" i="0" u="none" strike="noStrike" cap="none" dirty="0">
                <a:solidFill>
                  <a:schemeClr val="tx1">
                    <a:lumMod val="75000"/>
                    <a:lumOff val="25000"/>
                  </a:schemeClr>
                </a:solidFill>
                <a:latin typeface="Aptos" panose="020B0004020202020204" pitchFamily="34" charset="0"/>
                <a:sym typeface="Arial"/>
              </a:rPr>
              <a:t> </a:t>
            </a:r>
            <a:r>
              <a:rPr lang="de-DE" sz="2000" b="1" i="0" u="none" strike="noStrike" cap="none" dirty="0" err="1">
                <a:solidFill>
                  <a:schemeClr val="tx1">
                    <a:lumMod val="75000"/>
                    <a:lumOff val="25000"/>
                  </a:schemeClr>
                </a:solidFill>
                <a:latin typeface="Aptos" panose="020B0004020202020204" pitchFamily="34" charset="0"/>
                <a:sym typeface="Arial"/>
              </a:rPr>
              <a:t>the</a:t>
            </a:r>
            <a:r>
              <a:rPr lang="de-DE" sz="2000" b="1" i="0" u="none" strike="noStrike" cap="none" dirty="0">
                <a:solidFill>
                  <a:schemeClr val="tx1">
                    <a:lumMod val="75000"/>
                    <a:lumOff val="25000"/>
                  </a:schemeClr>
                </a:solidFill>
                <a:latin typeface="Aptos" panose="020B0004020202020204" pitchFamily="34" charset="0"/>
                <a:sym typeface="Arial"/>
              </a:rPr>
              <a:t> </a:t>
            </a:r>
            <a:r>
              <a:rPr lang="de-DE" sz="2000" b="1" i="0" u="none" strike="noStrike" cap="none" dirty="0" err="1">
                <a:solidFill>
                  <a:schemeClr val="tx1">
                    <a:lumMod val="75000"/>
                    <a:lumOff val="25000"/>
                  </a:schemeClr>
                </a:solidFill>
                <a:latin typeface="Aptos" panose="020B0004020202020204" pitchFamily="34" charset="0"/>
                <a:sym typeface="Arial"/>
              </a:rPr>
              <a:t>lifecycle</a:t>
            </a:r>
            <a:r>
              <a:rPr lang="de-DE" sz="2000" b="1" i="0" u="none" strike="noStrike" cap="none" dirty="0">
                <a:solidFill>
                  <a:schemeClr val="tx1">
                    <a:lumMod val="75000"/>
                    <a:lumOff val="25000"/>
                  </a:schemeClr>
                </a:solidFill>
                <a:latin typeface="Aptos" panose="020B0004020202020204" pitchFamily="34" charset="0"/>
                <a:sym typeface="Arial"/>
              </a:rPr>
              <a:t>. Key </a:t>
            </a:r>
            <a:r>
              <a:rPr lang="de-DE" sz="2000" b="1" i="0" u="none" strike="noStrike" cap="none" dirty="0" err="1">
                <a:solidFill>
                  <a:schemeClr val="tx1">
                    <a:lumMod val="75000"/>
                    <a:lumOff val="25000"/>
                  </a:schemeClr>
                </a:solidFill>
                <a:latin typeface="Aptos" panose="020B0004020202020204" pitchFamily="34" charset="0"/>
                <a:sym typeface="Arial"/>
              </a:rPr>
              <a:t>thematic</a:t>
            </a:r>
            <a:r>
              <a:rPr lang="de-DE" sz="2000" b="1" i="0" u="none" strike="noStrike" cap="none" dirty="0">
                <a:solidFill>
                  <a:schemeClr val="tx1">
                    <a:lumMod val="75000"/>
                    <a:lumOff val="25000"/>
                  </a:schemeClr>
                </a:solidFill>
                <a:latin typeface="Aptos" panose="020B0004020202020204" pitchFamily="34" charset="0"/>
                <a:sym typeface="Arial"/>
              </a:rPr>
              <a:t> </a:t>
            </a:r>
            <a:r>
              <a:rPr lang="de-DE" sz="2000" b="1" i="0" u="none" strike="noStrike" cap="none" dirty="0" err="1">
                <a:solidFill>
                  <a:schemeClr val="tx1">
                    <a:lumMod val="75000"/>
                    <a:lumOff val="25000"/>
                  </a:schemeClr>
                </a:solidFill>
                <a:latin typeface="Aptos" panose="020B0004020202020204" pitchFamily="34" charset="0"/>
                <a:sym typeface="Arial"/>
              </a:rPr>
              <a:t>areas</a:t>
            </a:r>
            <a:r>
              <a:rPr lang="de-DE" sz="2000" b="1" i="0" u="none" strike="noStrike" cap="none" dirty="0">
                <a:solidFill>
                  <a:schemeClr val="tx1">
                    <a:lumMod val="75000"/>
                    <a:lumOff val="25000"/>
                  </a:schemeClr>
                </a:solidFill>
                <a:latin typeface="Aptos" panose="020B0004020202020204" pitchFamily="34" charset="0"/>
                <a:sym typeface="Arial"/>
              </a:rPr>
              <a:t> </a:t>
            </a:r>
            <a:r>
              <a:rPr lang="de-DE" sz="2000" b="1" i="0" u="none" strike="noStrike" cap="none" dirty="0" err="1">
                <a:solidFill>
                  <a:schemeClr val="tx1">
                    <a:lumMod val="75000"/>
                    <a:lumOff val="25000"/>
                  </a:schemeClr>
                </a:solidFill>
                <a:latin typeface="Aptos" panose="020B0004020202020204" pitchFamily="34" charset="0"/>
                <a:sym typeface="Arial"/>
              </a:rPr>
              <a:t>include</a:t>
            </a:r>
            <a:r>
              <a:rPr lang="de-DE" sz="2000" b="1" i="0" u="none" strike="noStrike" cap="none" dirty="0">
                <a:solidFill>
                  <a:schemeClr val="tx1">
                    <a:lumMod val="75000"/>
                    <a:lumOff val="25000"/>
                  </a:schemeClr>
                </a:solidFill>
                <a:latin typeface="Aptos" panose="020B0004020202020204" pitchFamily="34" charset="0"/>
                <a:sym typeface="Arial"/>
              </a:rPr>
              <a:t>: </a:t>
            </a:r>
            <a:endParaRPr dirty="0">
              <a:solidFill>
                <a:schemeClr val="tx1">
                  <a:lumMod val="75000"/>
                  <a:lumOff val="25000"/>
                </a:schemeClr>
              </a:solidFill>
              <a:latin typeface="Aptos" panose="020B00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8"/>
          <p:cNvSpPr txBox="1">
            <a:spLocks noGrp="1"/>
          </p:cNvSpPr>
          <p:nvPr>
            <p:ph type="title"/>
          </p:nvPr>
        </p:nvSpPr>
        <p:spPr>
          <a:xfrm>
            <a:off x="607451" y="1605519"/>
            <a:ext cx="6444701" cy="1726527"/>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1. Environmental and </a:t>
            </a:r>
            <a:r>
              <a:rPr lang="de-DE" dirty="0" err="1">
                <a:latin typeface="Aptos Serif" panose="02020604070405020304" pitchFamily="18" charset="0"/>
                <a:ea typeface="Arial"/>
                <a:cs typeface="Aptos Serif" panose="02020604070405020304" pitchFamily="18" charset="0"/>
                <a:sym typeface="Arial"/>
              </a:rPr>
              <a:t>Social</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impact</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of</a:t>
            </a:r>
            <a:r>
              <a:rPr lang="de-DE" dirty="0">
                <a:latin typeface="Aptos Serif" panose="02020604070405020304" pitchFamily="18" charset="0"/>
                <a:ea typeface="Arial"/>
                <a:cs typeface="Aptos Serif" panose="02020604070405020304" pitchFamily="18" charset="0"/>
                <a:sym typeface="Arial"/>
              </a:rPr>
              <a:t> Textile and </a:t>
            </a:r>
            <a:r>
              <a:rPr lang="de-DE" dirty="0" err="1">
                <a:latin typeface="Aptos Serif" panose="02020604070405020304" pitchFamily="18" charset="0"/>
                <a:ea typeface="Arial"/>
                <a:cs typeface="Aptos Serif" panose="02020604070405020304" pitchFamily="18" charset="0"/>
                <a:sym typeface="Arial"/>
              </a:rPr>
              <a:t>Leather</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production</a:t>
            </a:r>
            <a:br>
              <a:rPr lang="de-DE" dirty="0">
                <a:latin typeface="Aptos Serif" panose="02020604070405020304" pitchFamily="18" charset="0"/>
                <a:ea typeface="Arial"/>
                <a:cs typeface="Aptos Serif" panose="02020604070405020304" pitchFamily="18" charset="0"/>
                <a:sym typeface="Arial"/>
              </a:rPr>
            </a:br>
            <a:endParaRPr dirty="0">
              <a:latin typeface="Aptos Serif" panose="02020604070405020304" pitchFamily="18" charset="0"/>
              <a:ea typeface="Arial"/>
              <a:cs typeface="Aptos Serif" panose="02020604070405020304" pitchFamily="18" charset="0"/>
              <a:sym typeface="Arial"/>
            </a:endParaRPr>
          </a:p>
        </p:txBody>
      </p:sp>
      <p:sp>
        <p:nvSpPr>
          <p:cNvPr id="100" name="Google Shape;100;p8"/>
          <p:cNvSpPr txBox="1">
            <a:spLocks noGrp="1"/>
          </p:cNvSpPr>
          <p:nvPr>
            <p:ph type="body" idx="1"/>
          </p:nvPr>
        </p:nvSpPr>
        <p:spPr>
          <a:xfrm>
            <a:off x="560550" y="3132976"/>
            <a:ext cx="4689104" cy="52322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595959"/>
              </a:buClr>
              <a:buSzPts val="2800"/>
              <a:buFont typeface="Arial"/>
              <a:buNone/>
            </a:pPr>
            <a:r>
              <a:rPr lang="de-DE" sz="2800" b="1" i="0" u="none" strike="noStrike" cap="none" dirty="0">
                <a:solidFill>
                  <a:schemeClr val="tx1">
                    <a:lumMod val="75000"/>
                    <a:lumOff val="25000"/>
                  </a:schemeClr>
                </a:solidFill>
                <a:latin typeface="Aptos" panose="020B0004020202020204" pitchFamily="34" charset="0"/>
                <a:cs typeface="Aptos Serif" panose="02020604070405020304" pitchFamily="18" charset="0"/>
                <a:sym typeface="Arial"/>
              </a:rPr>
              <a:t>Key Environmental </a:t>
            </a:r>
            <a:r>
              <a:rPr lang="de-DE" sz="2800" b="1" i="0" u="none" strike="noStrike" cap="none" dirty="0" err="1">
                <a:solidFill>
                  <a:schemeClr val="tx1">
                    <a:lumMod val="75000"/>
                    <a:lumOff val="25000"/>
                  </a:schemeClr>
                </a:solidFill>
                <a:latin typeface="Aptos" panose="020B0004020202020204" pitchFamily="34" charset="0"/>
                <a:cs typeface="Aptos Serif" panose="02020604070405020304" pitchFamily="18" charset="0"/>
                <a:sym typeface="Arial"/>
              </a:rPr>
              <a:t>impact</a:t>
            </a:r>
            <a:r>
              <a:rPr lang="de-DE" sz="2800" b="1" i="0" u="none" strike="noStrike" cap="none" dirty="0">
                <a:solidFill>
                  <a:schemeClr val="tx1">
                    <a:lumMod val="75000"/>
                    <a:lumOff val="25000"/>
                  </a:schemeClr>
                </a:solidFill>
                <a:latin typeface="Aptos" panose="020B0004020202020204" pitchFamily="34" charset="0"/>
                <a:cs typeface="Aptos Serif" panose="02020604070405020304" pitchFamily="18" charset="0"/>
                <a:sym typeface="Arial"/>
              </a:rPr>
              <a:t> </a:t>
            </a:r>
            <a:endParaRPr dirty="0">
              <a:solidFill>
                <a:schemeClr val="tx1">
                  <a:lumMod val="75000"/>
                  <a:lumOff val="25000"/>
                </a:schemeClr>
              </a:solidFill>
              <a:latin typeface="Aptos" panose="020B0004020202020204" pitchFamily="34" charset="0"/>
              <a:cs typeface="Aptos Serif" panose="02020604070405020304" pitchFamily="18" charset="0"/>
            </a:endParaRPr>
          </a:p>
        </p:txBody>
      </p:sp>
      <p:sp>
        <p:nvSpPr>
          <p:cNvPr id="101" name="Google Shape;101;p8"/>
          <p:cNvSpPr txBox="1"/>
          <p:nvPr/>
        </p:nvSpPr>
        <p:spPr>
          <a:xfrm>
            <a:off x="585975" y="3871903"/>
            <a:ext cx="609391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000" b="1" i="0" u="none" strike="noStrike" cap="none">
                <a:solidFill>
                  <a:schemeClr val="tx1">
                    <a:lumMod val="75000"/>
                    <a:lumOff val="25000"/>
                  </a:schemeClr>
                </a:solidFill>
                <a:latin typeface="Aptos" panose="020B0004020202020204" pitchFamily="34" charset="0"/>
                <a:cs typeface="Aptos Serif" panose="02020604070405020304" pitchFamily="18" charset="0"/>
                <a:sym typeface="Arial"/>
              </a:rPr>
              <a:t>Overconsumption of natural resources </a:t>
            </a:r>
            <a:endParaRPr sz="2000" b="0" i="0" u="none" strike="noStrike" cap="none">
              <a:solidFill>
                <a:schemeClr val="tx1">
                  <a:lumMod val="75000"/>
                  <a:lumOff val="25000"/>
                </a:schemeClr>
              </a:solidFill>
              <a:latin typeface="Aptos" panose="020B0004020202020204" pitchFamily="34" charset="0"/>
              <a:cs typeface="Aptos Serif" panose="02020604070405020304" pitchFamily="18" charset="0"/>
              <a:sym typeface="Arial"/>
            </a:endParaRPr>
          </a:p>
        </p:txBody>
      </p:sp>
      <p:sp>
        <p:nvSpPr>
          <p:cNvPr id="102" name="Google Shape;102;p8"/>
          <p:cNvSpPr txBox="1"/>
          <p:nvPr/>
        </p:nvSpPr>
        <p:spPr>
          <a:xfrm>
            <a:off x="585975" y="5691027"/>
            <a:ext cx="609391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000" b="1" i="0" u="none" strike="noStrike" cap="none">
                <a:solidFill>
                  <a:schemeClr val="tx1">
                    <a:lumMod val="75000"/>
                    <a:lumOff val="25000"/>
                  </a:schemeClr>
                </a:solidFill>
                <a:latin typeface="Aptos" panose="020B0004020202020204" pitchFamily="34" charset="0"/>
                <a:cs typeface="Aptos Serif" panose="02020604070405020304" pitchFamily="18" charset="0"/>
                <a:sym typeface="Arial"/>
              </a:rPr>
              <a:t>Textile waste in landfills and low recycling rates </a:t>
            </a:r>
            <a:endParaRPr sz="2000" b="0" i="0" u="none" strike="noStrike" cap="none">
              <a:solidFill>
                <a:schemeClr val="tx1">
                  <a:lumMod val="75000"/>
                  <a:lumOff val="25000"/>
                </a:schemeClr>
              </a:solidFill>
              <a:latin typeface="Aptos" panose="020B0004020202020204" pitchFamily="34" charset="0"/>
              <a:cs typeface="Aptos Serif" panose="02020604070405020304" pitchFamily="18" charset="0"/>
              <a:sym typeface="Arial"/>
            </a:endParaRPr>
          </a:p>
        </p:txBody>
      </p:sp>
      <p:sp>
        <p:nvSpPr>
          <p:cNvPr id="103" name="Google Shape;103;p8"/>
          <p:cNvSpPr/>
          <p:nvPr/>
        </p:nvSpPr>
        <p:spPr>
          <a:xfrm>
            <a:off x="607452" y="4516813"/>
            <a:ext cx="5952611" cy="40011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35854"/>
              </a:buClr>
              <a:buSzPts val="2000"/>
              <a:buFont typeface="Arial"/>
              <a:buNone/>
            </a:pPr>
            <a:r>
              <a:rPr lang="de-DE" sz="2000" b="1" i="0" u="none" strike="noStrike" cap="none">
                <a:solidFill>
                  <a:schemeClr val="tx1">
                    <a:lumMod val="75000"/>
                    <a:lumOff val="25000"/>
                  </a:schemeClr>
                </a:solidFill>
                <a:latin typeface="Aptos" panose="020B0004020202020204" pitchFamily="34" charset="0"/>
                <a:cs typeface="Aptos Serif" panose="02020604070405020304" pitchFamily="18" charset="0"/>
                <a:sym typeface="Arial"/>
              </a:rPr>
              <a:t>Water Pollution </a:t>
            </a:r>
            <a:endParaRPr>
              <a:solidFill>
                <a:schemeClr val="tx1">
                  <a:lumMod val="75000"/>
                  <a:lumOff val="25000"/>
                </a:schemeClr>
              </a:solidFill>
              <a:latin typeface="Aptos" panose="020B0004020202020204" pitchFamily="34" charset="0"/>
              <a:cs typeface="Aptos Serif" panose="02020604070405020304" pitchFamily="18" charset="0"/>
            </a:endParaRPr>
          </a:p>
        </p:txBody>
      </p:sp>
      <p:pic>
        <p:nvPicPr>
          <p:cNvPr id="104" name="Google Shape;104;p8" descr="Globo terrestre: Asia con riempimento a tinta unita"/>
          <p:cNvPicPr preferRelativeResize="0"/>
          <p:nvPr/>
        </p:nvPicPr>
        <p:blipFill rotWithShape="1">
          <a:blip r:embed="rId3">
            <a:alphaModFix/>
          </a:blip>
          <a:srcRect/>
          <a:stretch/>
        </p:blipFill>
        <p:spPr>
          <a:xfrm>
            <a:off x="128775" y="3878987"/>
            <a:ext cx="457200" cy="457200"/>
          </a:xfrm>
          <a:prstGeom prst="rect">
            <a:avLst/>
          </a:prstGeom>
          <a:noFill/>
          <a:ln>
            <a:noFill/>
          </a:ln>
        </p:spPr>
      </p:pic>
      <p:pic>
        <p:nvPicPr>
          <p:cNvPr id="105" name="Google Shape;105;p8" title="pexels-tomfisk-3174349.jpg"/>
          <p:cNvPicPr preferRelativeResize="0"/>
          <p:nvPr/>
        </p:nvPicPr>
        <p:blipFill rotWithShape="1">
          <a:blip r:embed="rId4">
            <a:alphaModFix/>
          </a:blip>
          <a:srcRect l="26845" r="26840"/>
          <a:stretch/>
        </p:blipFill>
        <p:spPr>
          <a:xfrm>
            <a:off x="7401870" y="0"/>
            <a:ext cx="4790129" cy="6857998"/>
          </a:xfrm>
          <a:prstGeom prst="rect">
            <a:avLst/>
          </a:prstGeom>
          <a:noFill/>
          <a:ln>
            <a:noFill/>
          </a:ln>
        </p:spPr>
      </p:pic>
      <p:sp>
        <p:nvSpPr>
          <p:cNvPr id="106" name="Google Shape;106;p8"/>
          <p:cNvSpPr/>
          <p:nvPr/>
        </p:nvSpPr>
        <p:spPr>
          <a:xfrm>
            <a:off x="608829" y="5067757"/>
            <a:ext cx="5952611" cy="40011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35854"/>
              </a:buClr>
              <a:buSzPts val="2000"/>
              <a:buFont typeface="Arial"/>
              <a:buNone/>
            </a:pPr>
            <a:r>
              <a:rPr lang="de-DE" sz="2000" b="1" i="0" u="none" strike="noStrike" cap="none">
                <a:solidFill>
                  <a:schemeClr val="tx1">
                    <a:lumMod val="75000"/>
                    <a:lumOff val="25000"/>
                  </a:schemeClr>
                </a:solidFill>
                <a:latin typeface="Aptos" panose="020B0004020202020204" pitchFamily="34" charset="0"/>
                <a:cs typeface="Aptos Serif" panose="02020604070405020304" pitchFamily="18" charset="0"/>
                <a:sym typeface="Arial"/>
              </a:rPr>
              <a:t>Greenhouse gas emissions  </a:t>
            </a:r>
            <a:endParaRPr>
              <a:solidFill>
                <a:schemeClr val="tx1">
                  <a:lumMod val="75000"/>
                  <a:lumOff val="25000"/>
                </a:schemeClr>
              </a:solidFill>
              <a:latin typeface="Aptos" panose="020B0004020202020204" pitchFamily="34" charset="0"/>
              <a:cs typeface="Aptos Serif" panose="02020604070405020304" pitchFamily="18" charset="0"/>
            </a:endParaRPr>
          </a:p>
        </p:txBody>
      </p:sp>
      <p:pic>
        <p:nvPicPr>
          <p:cNvPr id="107" name="Google Shape;107;p8" descr="Centrale elettrica contorno"/>
          <p:cNvPicPr preferRelativeResize="0"/>
          <p:nvPr/>
        </p:nvPicPr>
        <p:blipFill rotWithShape="1">
          <a:blip r:embed="rId5">
            <a:alphaModFix/>
          </a:blip>
          <a:srcRect/>
          <a:stretch/>
        </p:blipFill>
        <p:spPr>
          <a:xfrm>
            <a:off x="119701" y="4984488"/>
            <a:ext cx="457200" cy="457200"/>
          </a:xfrm>
          <a:prstGeom prst="rect">
            <a:avLst/>
          </a:prstGeom>
          <a:noFill/>
          <a:ln>
            <a:noFill/>
          </a:ln>
        </p:spPr>
      </p:pic>
      <p:pic>
        <p:nvPicPr>
          <p:cNvPr id="108" name="Google Shape;108;p8" descr="Vestiti macchiati con riempimento a tinta unita"/>
          <p:cNvPicPr preferRelativeResize="0"/>
          <p:nvPr/>
        </p:nvPicPr>
        <p:blipFill rotWithShape="1">
          <a:blip r:embed="rId6">
            <a:alphaModFix/>
          </a:blip>
          <a:srcRect/>
          <a:stretch/>
        </p:blipFill>
        <p:spPr>
          <a:xfrm>
            <a:off x="175676" y="5691027"/>
            <a:ext cx="384874" cy="384874"/>
          </a:xfrm>
          <a:prstGeom prst="rect">
            <a:avLst/>
          </a:prstGeom>
          <a:noFill/>
          <a:ln>
            <a:noFill/>
          </a:ln>
        </p:spPr>
      </p:pic>
      <p:pic>
        <p:nvPicPr>
          <p:cNvPr id="109" name="Google Shape;109;p8" descr="Radioattivo con riempimento a tinta unita"/>
          <p:cNvPicPr preferRelativeResize="0"/>
          <p:nvPr/>
        </p:nvPicPr>
        <p:blipFill rotWithShape="1">
          <a:blip r:embed="rId7">
            <a:alphaModFix/>
          </a:blip>
          <a:srcRect/>
          <a:stretch/>
        </p:blipFill>
        <p:spPr>
          <a:xfrm>
            <a:off x="150252" y="4477206"/>
            <a:ext cx="435723" cy="435723"/>
          </a:xfrm>
          <a:prstGeom prst="rect">
            <a:avLst/>
          </a:prstGeom>
          <a:noFill/>
          <a:ln>
            <a:noFill/>
          </a:ln>
        </p:spPr>
      </p:pic>
      <p:sp>
        <p:nvSpPr>
          <p:cNvPr id="110" name="Google Shape;110;p8"/>
          <p:cNvSpPr txBox="1"/>
          <p:nvPr/>
        </p:nvSpPr>
        <p:spPr>
          <a:xfrm>
            <a:off x="3839075" y="6314275"/>
            <a:ext cx="3566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600">
                <a:solidFill>
                  <a:schemeClr val="dk1"/>
                </a:solidFill>
                <a:latin typeface="Roboto"/>
                <a:ea typeface="Roboto"/>
                <a:cs typeface="Roboto"/>
                <a:sym typeface="Roboto"/>
              </a:rPr>
              <a:t>Photo by Tom Fisk: https://www.pexels.com/it-it/foto/vista-dall-alto-della-discarica-durante-l-alba-3174349/</a:t>
            </a:r>
            <a:endParaRPr sz="6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6"/>
          <p:cNvSpPr txBox="1">
            <a:spLocks noGrp="1"/>
          </p:cNvSpPr>
          <p:nvPr>
            <p:ph type="title"/>
          </p:nvPr>
        </p:nvSpPr>
        <p:spPr>
          <a:xfrm>
            <a:off x="594360" y="566373"/>
            <a:ext cx="8950473" cy="149459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3. EU GPP </a:t>
            </a:r>
            <a:r>
              <a:rPr lang="de-DE" dirty="0" err="1">
                <a:latin typeface="Aptos Serif" panose="02020604070405020304" pitchFamily="18" charset="0"/>
                <a:ea typeface="Arial"/>
                <a:cs typeface="Aptos Serif" panose="02020604070405020304" pitchFamily="18" charset="0"/>
                <a:sym typeface="Arial"/>
              </a:rPr>
              <a:t>Criteria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data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centres</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server</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rooms</a:t>
            </a:r>
            <a:r>
              <a:rPr lang="de-DE" dirty="0">
                <a:latin typeface="Aptos Serif" panose="02020604070405020304" pitchFamily="18" charset="0"/>
                <a:ea typeface="Arial"/>
                <a:cs typeface="Aptos Serif" panose="02020604070405020304" pitchFamily="18" charset="0"/>
                <a:sym typeface="Arial"/>
              </a:rPr>
              <a:t> and </a:t>
            </a:r>
            <a:r>
              <a:rPr lang="de-DE" dirty="0" err="1">
                <a:latin typeface="Aptos Serif" panose="02020604070405020304" pitchFamily="18" charset="0"/>
                <a:ea typeface="Arial"/>
                <a:cs typeface="Aptos Serif" panose="02020604070405020304" pitchFamily="18" charset="0"/>
                <a:sym typeface="Arial"/>
              </a:rPr>
              <a:t>cloud</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services</a:t>
            </a:r>
            <a:endParaRPr dirty="0">
              <a:latin typeface="Aptos Serif" panose="02020604070405020304" pitchFamily="18" charset="0"/>
              <a:ea typeface="Arial"/>
              <a:cs typeface="Aptos Serif" panose="02020604070405020304" pitchFamily="18" charset="0"/>
              <a:sym typeface="Arial"/>
            </a:endParaRPr>
          </a:p>
        </p:txBody>
      </p:sp>
      <p:sp>
        <p:nvSpPr>
          <p:cNvPr id="433" name="Google Shape;433;p56"/>
          <p:cNvSpPr txBox="1">
            <a:spLocks noGrp="1"/>
          </p:cNvSpPr>
          <p:nvPr>
            <p:ph type="body" idx="2"/>
          </p:nvPr>
        </p:nvSpPr>
        <p:spPr>
          <a:xfrm>
            <a:off x="449639" y="3155701"/>
            <a:ext cx="5103164" cy="3135926"/>
          </a:xfrm>
          <a:prstGeom prst="rect">
            <a:avLst/>
          </a:prstGeom>
          <a:noFill/>
          <a:ln>
            <a:noFill/>
          </a:ln>
        </p:spPr>
        <p:txBody>
          <a:bodyPr spcFirstLastPara="1" wrap="square" lIns="0" tIns="45700" rIns="0" bIns="0" anchor="t" anchorCtr="0">
            <a:normAutofit/>
          </a:bodyPr>
          <a:lstStyle/>
          <a:p>
            <a:pPr marL="571500" lvl="0" indent="-342900" algn="l" rtl="0">
              <a:lnSpc>
                <a:spcPct val="90000"/>
              </a:lnSpc>
              <a:spcBef>
                <a:spcPts val="1800"/>
              </a:spcBef>
              <a:spcAft>
                <a:spcPts val="0"/>
              </a:spcAft>
              <a:buSzPts val="2000"/>
              <a:buFont typeface="Arial" panose="020B0604020202020204" pitchFamily="34" charset="0"/>
              <a:buChar char="•"/>
            </a:pPr>
            <a:r>
              <a:rPr lang="de-DE" b="1" dirty="0">
                <a:solidFill>
                  <a:srgbClr val="397D88"/>
                </a:solidFill>
                <a:latin typeface="Aptos" panose="020B0004020202020204" pitchFamily="34" charset="0"/>
                <a:sym typeface="Arial"/>
              </a:rPr>
              <a:t>Energy Efficiency – </a:t>
            </a:r>
            <a:r>
              <a:rPr lang="de-DE" dirty="0" err="1">
                <a:solidFill>
                  <a:schemeClr val="dk1"/>
                </a:solidFill>
                <a:latin typeface="Aptos" panose="020B0004020202020204" pitchFamily="34" charset="0"/>
                <a:sym typeface="Arial"/>
              </a:rPr>
              <a:t>Reduce</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electricity</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use</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by</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servers</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cooling</a:t>
            </a:r>
            <a:r>
              <a:rPr lang="de-DE" dirty="0">
                <a:solidFill>
                  <a:schemeClr val="dk1"/>
                </a:solidFill>
                <a:latin typeface="Aptos" panose="020B0004020202020204" pitchFamily="34" charset="0"/>
                <a:sym typeface="Arial"/>
              </a:rPr>
              <a:t> and </a:t>
            </a:r>
            <a:r>
              <a:rPr lang="de-DE" dirty="0" err="1">
                <a:solidFill>
                  <a:schemeClr val="dk1"/>
                </a:solidFill>
                <a:latin typeface="Aptos" panose="020B0004020202020204" pitchFamily="34" charset="0"/>
                <a:sym typeface="Arial"/>
              </a:rPr>
              <a:t>infrastructure</a:t>
            </a:r>
            <a:endParaRPr b="1" dirty="0">
              <a:solidFill>
                <a:schemeClr val="dk1"/>
              </a:solidFill>
              <a:latin typeface="Aptos" panose="020B0004020202020204" pitchFamily="34" charset="0"/>
              <a:sym typeface="Arial"/>
            </a:endParaRPr>
          </a:p>
          <a:p>
            <a:pPr marL="571500" lvl="0" indent="-342900" algn="l" rtl="0">
              <a:lnSpc>
                <a:spcPct val="90000"/>
              </a:lnSpc>
              <a:spcBef>
                <a:spcPts val="1800"/>
              </a:spcBef>
              <a:spcAft>
                <a:spcPts val="0"/>
              </a:spcAft>
              <a:buSzPts val="2000"/>
              <a:buFont typeface="Arial" panose="020B0604020202020204" pitchFamily="34" charset="0"/>
              <a:buChar char="•"/>
            </a:pPr>
            <a:r>
              <a:rPr lang="de-DE" b="1" dirty="0">
                <a:solidFill>
                  <a:srgbClr val="397D88"/>
                </a:solidFill>
                <a:latin typeface="Aptos" panose="020B0004020202020204" pitchFamily="34" charset="0"/>
                <a:sym typeface="Arial"/>
              </a:rPr>
              <a:t>Life-Cycle </a:t>
            </a:r>
            <a:r>
              <a:rPr lang="de-DE" b="1" dirty="0" err="1">
                <a:solidFill>
                  <a:srgbClr val="397D88"/>
                </a:solidFill>
                <a:latin typeface="Aptos" panose="020B0004020202020204" pitchFamily="34" charset="0"/>
                <a:sym typeface="Arial"/>
              </a:rPr>
              <a:t>Costing</a:t>
            </a:r>
            <a:r>
              <a:rPr lang="de-DE" b="1" dirty="0">
                <a:solidFill>
                  <a:srgbClr val="397D88"/>
                </a:solidFill>
                <a:latin typeface="Aptos" panose="020B0004020202020204" pitchFamily="34" charset="0"/>
                <a:sym typeface="Arial"/>
              </a:rPr>
              <a:t> (LCC) – </a:t>
            </a:r>
            <a:r>
              <a:rPr lang="de-DE" dirty="0" err="1">
                <a:solidFill>
                  <a:schemeClr val="dk1"/>
                </a:solidFill>
                <a:latin typeface="Aptos" panose="020B0004020202020204" pitchFamily="34" charset="0"/>
                <a:sym typeface="Arial"/>
              </a:rPr>
              <a:t>Effective</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criteria</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can</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lower</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electricity</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costs</a:t>
            </a:r>
            <a:r>
              <a:rPr lang="de-DE" dirty="0">
                <a:solidFill>
                  <a:schemeClr val="dk1"/>
                </a:solidFill>
                <a:latin typeface="Aptos" panose="020B0004020202020204" pitchFamily="34" charset="0"/>
                <a:sym typeface="Arial"/>
              </a:rPr>
              <a:t> and </a:t>
            </a:r>
            <a:r>
              <a:rPr lang="de-DE" dirty="0" err="1">
                <a:solidFill>
                  <a:schemeClr val="dk1"/>
                </a:solidFill>
                <a:latin typeface="Aptos" panose="020B0004020202020204" pitchFamily="34" charset="0"/>
                <a:sym typeface="Arial"/>
              </a:rPr>
              <a:t>avoid</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infrastructure</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expansion</a:t>
            </a:r>
            <a:endParaRPr dirty="0">
              <a:latin typeface="Aptos" panose="020B0004020202020204" pitchFamily="34" charset="0"/>
            </a:endParaRPr>
          </a:p>
        </p:txBody>
      </p:sp>
      <p:sp>
        <p:nvSpPr>
          <p:cNvPr id="434" name="Google Shape;434;p56"/>
          <p:cNvSpPr txBox="1"/>
          <p:nvPr/>
        </p:nvSpPr>
        <p:spPr>
          <a:xfrm>
            <a:off x="6096000" y="3155701"/>
            <a:ext cx="4590961" cy="3135926"/>
          </a:xfrm>
          <a:prstGeom prst="rect">
            <a:avLst/>
          </a:prstGeom>
          <a:noFill/>
          <a:ln>
            <a:noFill/>
          </a:ln>
        </p:spPr>
        <p:txBody>
          <a:bodyPr spcFirstLastPara="1" wrap="square" lIns="0" tIns="45700" rIns="0" bIns="0" anchor="t" anchorCtr="0">
            <a:normAutofit/>
          </a:bodyPr>
          <a:lstStyle/>
          <a:p>
            <a:pPr marL="571500" marR="0" lvl="0" indent="-342900" algn="l" rtl="0">
              <a:lnSpc>
                <a:spcPct val="90000"/>
              </a:lnSpc>
              <a:spcBef>
                <a:spcPts val="1800"/>
              </a:spcBef>
              <a:spcAft>
                <a:spcPts val="0"/>
              </a:spcAft>
              <a:buClr>
                <a:srgbClr val="3F3F3F"/>
              </a:buClr>
              <a:buSzPts val="2000"/>
              <a:buFont typeface="Arial" panose="020B0604020202020204" pitchFamily="34" charset="0"/>
              <a:buChar char="•"/>
            </a:pPr>
            <a:r>
              <a:rPr lang="de-DE" sz="2000" b="1" i="0" u="none" strike="noStrike" cap="none" dirty="0" err="1">
                <a:solidFill>
                  <a:srgbClr val="397D88"/>
                </a:solidFill>
                <a:latin typeface="Aptos" panose="020B0004020202020204" pitchFamily="34" charset="0"/>
                <a:sym typeface="Arial"/>
              </a:rPr>
              <a:t>Refrigerant</a:t>
            </a:r>
            <a:r>
              <a:rPr lang="de-DE" sz="2000" b="1" i="0" u="none" strike="noStrike" cap="none" dirty="0">
                <a:solidFill>
                  <a:srgbClr val="397D88"/>
                </a:solidFill>
                <a:latin typeface="Aptos" panose="020B0004020202020204" pitchFamily="34" charset="0"/>
                <a:sym typeface="Arial"/>
              </a:rPr>
              <a:t> Management – </a:t>
            </a:r>
            <a:r>
              <a:rPr lang="de-DE" sz="2000" b="0" i="0" u="none" strike="noStrike" cap="none" dirty="0">
                <a:solidFill>
                  <a:schemeClr val="dk1"/>
                </a:solidFill>
                <a:latin typeface="Aptos" panose="020B0004020202020204" pitchFamily="34" charset="0"/>
                <a:sym typeface="Arial"/>
              </a:rPr>
              <a:t>Monitor and </a:t>
            </a:r>
            <a:r>
              <a:rPr lang="de-DE" sz="2000" b="0" i="0" u="none" strike="noStrike" cap="none" dirty="0" err="1">
                <a:solidFill>
                  <a:schemeClr val="dk1"/>
                </a:solidFill>
                <a:latin typeface="Aptos" panose="020B0004020202020204" pitchFamily="34" charset="0"/>
                <a:sym typeface="Arial"/>
              </a:rPr>
              <a:t>report</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refrigerant</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emissions</a:t>
            </a:r>
            <a:r>
              <a:rPr lang="de-DE" sz="2000" b="0" i="0" u="none" strike="noStrike" cap="none" dirty="0">
                <a:solidFill>
                  <a:schemeClr val="dk1"/>
                </a:solidFill>
                <a:latin typeface="Aptos" panose="020B0004020202020204" pitchFamily="34" charset="0"/>
                <a:sym typeface="Arial"/>
              </a:rPr>
              <a:t> and </a:t>
            </a:r>
            <a:r>
              <a:rPr lang="de-DE" sz="2000" b="0" i="0" u="none" strike="noStrike" cap="none" dirty="0" err="1">
                <a:solidFill>
                  <a:schemeClr val="dk1"/>
                </a:solidFill>
                <a:latin typeface="Aptos" panose="020B0004020202020204" pitchFamily="34" charset="0"/>
                <a:sym typeface="Arial"/>
              </a:rPr>
              <a:t>their</a:t>
            </a:r>
            <a:r>
              <a:rPr lang="de-DE" sz="2000" b="0" i="0" u="none" strike="noStrike" cap="none" dirty="0">
                <a:solidFill>
                  <a:schemeClr val="dk1"/>
                </a:solidFill>
                <a:latin typeface="Aptos" panose="020B0004020202020204" pitchFamily="34" charset="0"/>
                <a:sym typeface="Arial"/>
              </a:rPr>
              <a:t> Global </a:t>
            </a:r>
            <a:r>
              <a:rPr lang="de-DE" sz="2000" b="0" i="0" u="none" strike="noStrike" cap="none" dirty="0" err="1">
                <a:solidFill>
                  <a:schemeClr val="dk1"/>
                </a:solidFill>
                <a:latin typeface="Aptos" panose="020B0004020202020204" pitchFamily="34" charset="0"/>
                <a:sym typeface="Arial"/>
              </a:rPr>
              <a:t>Warming</a:t>
            </a:r>
            <a:r>
              <a:rPr lang="de-DE" sz="2000" b="0" i="0" u="none" strike="noStrike" cap="none" dirty="0">
                <a:solidFill>
                  <a:schemeClr val="dk1"/>
                </a:solidFill>
                <a:latin typeface="Aptos" panose="020B0004020202020204" pitchFamily="34" charset="0"/>
                <a:sym typeface="Arial"/>
              </a:rPr>
              <a:t> Potential (GWP)</a:t>
            </a:r>
            <a:endParaRPr sz="2000" dirty="0">
              <a:latin typeface="Aptos" panose="020B0004020202020204" pitchFamily="34" charset="0"/>
            </a:endParaRPr>
          </a:p>
          <a:p>
            <a:pPr marL="571500" marR="0" lvl="0" indent="-342900" algn="l" rtl="0">
              <a:lnSpc>
                <a:spcPct val="90000"/>
              </a:lnSpc>
              <a:spcBef>
                <a:spcPts val="1800"/>
              </a:spcBef>
              <a:spcAft>
                <a:spcPts val="0"/>
              </a:spcAft>
              <a:buClr>
                <a:srgbClr val="3F3F3F"/>
              </a:buClr>
              <a:buSzPts val="2000"/>
              <a:buFont typeface="Arial" panose="020B0604020202020204" pitchFamily="34" charset="0"/>
              <a:buChar char="•"/>
            </a:pPr>
            <a:r>
              <a:rPr lang="de-DE" sz="2000" b="1" i="0" u="none" strike="noStrike" cap="none" dirty="0">
                <a:solidFill>
                  <a:srgbClr val="397D88"/>
                </a:solidFill>
                <a:latin typeface="Aptos" panose="020B0004020202020204" pitchFamily="34" charset="0"/>
                <a:sym typeface="Arial"/>
              </a:rPr>
              <a:t>Standardisation &amp; Alignment – </a:t>
            </a:r>
            <a:r>
              <a:rPr lang="de-DE" sz="2000" b="0" i="0" u="none" strike="noStrike" cap="none" dirty="0" err="1">
                <a:solidFill>
                  <a:schemeClr val="dk1"/>
                </a:solidFill>
                <a:latin typeface="Aptos" panose="020B0004020202020204" pitchFamily="34" charset="0"/>
                <a:sym typeface="Arial"/>
              </a:rPr>
              <a:t>Ensure</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alignment</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with</a:t>
            </a:r>
            <a:r>
              <a:rPr lang="de-DE" sz="2000" b="0" i="0" u="none" strike="noStrike" cap="none" dirty="0">
                <a:solidFill>
                  <a:schemeClr val="dk1"/>
                </a:solidFill>
                <a:latin typeface="Aptos" panose="020B0004020202020204" pitchFamily="34" charset="0"/>
                <a:sym typeface="Arial"/>
              </a:rPr>
              <a:t> EU </a:t>
            </a:r>
            <a:r>
              <a:rPr lang="de-DE" sz="2000" b="0" i="0" u="none" strike="noStrike" cap="none" dirty="0" err="1">
                <a:solidFill>
                  <a:schemeClr val="dk1"/>
                </a:solidFill>
                <a:latin typeface="Aptos" panose="020B0004020202020204" pitchFamily="34" charset="0"/>
                <a:sym typeface="Arial"/>
              </a:rPr>
              <a:t>Ecosdesign</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regulation</a:t>
            </a:r>
            <a:r>
              <a:rPr lang="de-DE" sz="2000" b="0" i="0" u="none" strike="noStrike" cap="none" dirty="0">
                <a:solidFill>
                  <a:schemeClr val="dk1"/>
                </a:solidFill>
                <a:latin typeface="Aptos" panose="020B0004020202020204" pitchFamily="34" charset="0"/>
                <a:sym typeface="Arial"/>
              </a:rPr>
              <a:t> </a:t>
            </a:r>
            <a:endParaRPr sz="2000" b="1" i="0" u="none" strike="noStrike" cap="none" dirty="0">
              <a:solidFill>
                <a:schemeClr val="dk1"/>
              </a:solidFill>
              <a:latin typeface="Aptos" panose="020B0004020202020204" pitchFamily="34" charset="0"/>
              <a:sym typeface="Arial"/>
            </a:endParaRPr>
          </a:p>
        </p:txBody>
      </p:sp>
      <p:sp>
        <p:nvSpPr>
          <p:cNvPr id="435" name="Google Shape;435;p56"/>
          <p:cNvSpPr txBox="1"/>
          <p:nvPr/>
        </p:nvSpPr>
        <p:spPr>
          <a:xfrm>
            <a:off x="594360" y="2476494"/>
            <a:ext cx="83229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000" b="1" i="0" u="none" strike="noStrike" cap="none" dirty="0" err="1">
                <a:solidFill>
                  <a:schemeClr val="tx1">
                    <a:lumMod val="75000"/>
                    <a:lumOff val="25000"/>
                  </a:schemeClr>
                </a:solidFill>
                <a:latin typeface="Aptos" panose="020B0004020202020204" pitchFamily="34" charset="0"/>
                <a:sym typeface="Arial"/>
              </a:rPr>
              <a:t>According</a:t>
            </a:r>
            <a:r>
              <a:rPr lang="de-DE" sz="2000" b="1" i="0" u="none" strike="noStrike" cap="none" dirty="0">
                <a:solidFill>
                  <a:schemeClr val="tx1">
                    <a:lumMod val="75000"/>
                    <a:lumOff val="25000"/>
                  </a:schemeClr>
                </a:solidFill>
                <a:latin typeface="Aptos" panose="020B0004020202020204" pitchFamily="34" charset="0"/>
                <a:sym typeface="Arial"/>
              </a:rPr>
              <a:t> </a:t>
            </a:r>
            <a:r>
              <a:rPr lang="de-DE" sz="2000" b="1" i="0" u="none" strike="noStrike" cap="none" dirty="0" err="1">
                <a:solidFill>
                  <a:schemeClr val="tx1">
                    <a:lumMod val="75000"/>
                    <a:lumOff val="25000"/>
                  </a:schemeClr>
                </a:solidFill>
                <a:latin typeface="Aptos" panose="020B0004020202020204" pitchFamily="34" charset="0"/>
                <a:sym typeface="Arial"/>
              </a:rPr>
              <a:t>to</a:t>
            </a:r>
            <a:r>
              <a:rPr lang="de-DE" sz="2000" b="1" i="0" u="none" strike="noStrike" cap="none" dirty="0">
                <a:solidFill>
                  <a:schemeClr val="tx1">
                    <a:lumMod val="75000"/>
                    <a:lumOff val="25000"/>
                  </a:schemeClr>
                </a:solidFill>
                <a:latin typeface="Aptos" panose="020B0004020202020204" pitchFamily="34" charset="0"/>
                <a:sym typeface="Arial"/>
              </a:rPr>
              <a:t> </a:t>
            </a:r>
            <a:r>
              <a:rPr lang="de-DE" sz="2000" b="1" i="0" u="none" strike="noStrike" cap="none" dirty="0" err="1">
                <a:solidFill>
                  <a:schemeClr val="tx1">
                    <a:lumMod val="75000"/>
                    <a:lumOff val="25000"/>
                  </a:schemeClr>
                </a:solidFill>
                <a:latin typeface="Aptos" panose="020B0004020202020204" pitchFamily="34" charset="0"/>
                <a:sym typeface="Arial"/>
              </a:rPr>
              <a:t>the</a:t>
            </a:r>
            <a:r>
              <a:rPr lang="de-DE" sz="2000" b="1" i="0" u="none" strike="noStrike" cap="none" dirty="0">
                <a:solidFill>
                  <a:schemeClr val="tx1">
                    <a:lumMod val="75000"/>
                    <a:lumOff val="25000"/>
                  </a:schemeClr>
                </a:solidFill>
                <a:latin typeface="Aptos" panose="020B0004020202020204" pitchFamily="34" charset="0"/>
                <a:sym typeface="Arial"/>
              </a:rPr>
              <a:t> EU GPP (2020) </a:t>
            </a:r>
            <a:r>
              <a:rPr lang="de-DE" sz="2000" b="1" i="0" u="none" strike="noStrike" cap="none" dirty="0" err="1">
                <a:solidFill>
                  <a:schemeClr val="tx1">
                    <a:lumMod val="75000"/>
                    <a:lumOff val="25000"/>
                  </a:schemeClr>
                </a:solidFill>
                <a:latin typeface="Aptos" panose="020B0004020202020204" pitchFamily="34" charset="0"/>
                <a:sym typeface="Arial"/>
              </a:rPr>
              <a:t>the</a:t>
            </a:r>
            <a:r>
              <a:rPr lang="de-DE" sz="2000" b="1" i="0" u="none" strike="noStrike" cap="none" dirty="0">
                <a:solidFill>
                  <a:schemeClr val="tx1">
                    <a:lumMod val="75000"/>
                    <a:lumOff val="25000"/>
                  </a:schemeClr>
                </a:solidFill>
                <a:latin typeface="Aptos" panose="020B0004020202020204" pitchFamily="34" charset="0"/>
                <a:sym typeface="Arial"/>
              </a:rPr>
              <a:t> Key </a:t>
            </a:r>
            <a:r>
              <a:rPr lang="de-DE" sz="2000" b="1" i="0" u="none" strike="noStrike" cap="none" dirty="0" err="1">
                <a:solidFill>
                  <a:schemeClr val="tx1">
                    <a:lumMod val="75000"/>
                    <a:lumOff val="25000"/>
                  </a:schemeClr>
                </a:solidFill>
                <a:latin typeface="Aptos" panose="020B0004020202020204" pitchFamily="34" charset="0"/>
                <a:sym typeface="Arial"/>
              </a:rPr>
              <a:t>focus</a:t>
            </a:r>
            <a:r>
              <a:rPr lang="de-DE" sz="2000" b="1" i="0" u="none" strike="noStrike" cap="none" dirty="0">
                <a:solidFill>
                  <a:schemeClr val="tx1">
                    <a:lumMod val="75000"/>
                    <a:lumOff val="25000"/>
                  </a:schemeClr>
                </a:solidFill>
                <a:latin typeface="Aptos" panose="020B0004020202020204" pitchFamily="34" charset="0"/>
                <a:sym typeface="Arial"/>
              </a:rPr>
              <a:t> </a:t>
            </a:r>
            <a:r>
              <a:rPr lang="de-DE" sz="2000" b="1" i="0" u="none" strike="noStrike" cap="none" dirty="0" err="1">
                <a:solidFill>
                  <a:schemeClr val="tx1">
                    <a:lumMod val="75000"/>
                    <a:lumOff val="25000"/>
                  </a:schemeClr>
                </a:solidFill>
                <a:latin typeface="Aptos" panose="020B0004020202020204" pitchFamily="34" charset="0"/>
                <a:sym typeface="Arial"/>
              </a:rPr>
              <a:t>areas</a:t>
            </a:r>
            <a:r>
              <a:rPr lang="de-DE" sz="2000" b="1" i="0" u="none" strike="noStrike" cap="none" dirty="0">
                <a:solidFill>
                  <a:schemeClr val="tx1">
                    <a:lumMod val="75000"/>
                    <a:lumOff val="25000"/>
                  </a:schemeClr>
                </a:solidFill>
                <a:latin typeface="Aptos" panose="020B0004020202020204" pitchFamily="34" charset="0"/>
                <a:sym typeface="Arial"/>
              </a:rPr>
              <a:t> </a:t>
            </a:r>
            <a:r>
              <a:rPr lang="de-DE" sz="2000" b="1" i="0" u="none" strike="noStrike" cap="none" dirty="0" err="1">
                <a:solidFill>
                  <a:schemeClr val="tx1">
                    <a:lumMod val="75000"/>
                    <a:lumOff val="25000"/>
                  </a:schemeClr>
                </a:solidFill>
                <a:latin typeface="Aptos" panose="020B0004020202020204" pitchFamily="34" charset="0"/>
                <a:sym typeface="Arial"/>
              </a:rPr>
              <a:t>are</a:t>
            </a:r>
            <a:r>
              <a:rPr lang="de-DE" sz="2000" b="1" i="0" u="none" strike="noStrike" cap="none" dirty="0">
                <a:solidFill>
                  <a:schemeClr val="tx1">
                    <a:lumMod val="75000"/>
                    <a:lumOff val="25000"/>
                  </a:schemeClr>
                </a:solidFill>
                <a:latin typeface="Aptos" panose="020B0004020202020204" pitchFamily="34" charset="0"/>
                <a:sym typeface="Arial"/>
              </a:rPr>
              <a:t>: </a:t>
            </a:r>
            <a:endParaRPr sz="2000" dirty="0">
              <a:solidFill>
                <a:schemeClr val="tx1">
                  <a:lumMod val="75000"/>
                  <a:lumOff val="25000"/>
                </a:schemeClr>
              </a:solidFill>
              <a:latin typeface="Aptos" panose="020B00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7"/>
          <p:cNvSpPr txBox="1">
            <a:spLocks noGrp="1"/>
          </p:cNvSpPr>
          <p:nvPr>
            <p:ph type="title"/>
          </p:nvPr>
        </p:nvSpPr>
        <p:spPr>
          <a:xfrm>
            <a:off x="581834" y="484741"/>
            <a:ext cx="9213519" cy="149459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3. EU GPP </a:t>
            </a:r>
            <a:r>
              <a:rPr lang="de-DE" dirty="0" err="1">
                <a:latin typeface="Aptos Serif" panose="02020604070405020304" pitchFamily="18" charset="0"/>
                <a:ea typeface="Arial"/>
                <a:cs typeface="Aptos Serif" panose="02020604070405020304" pitchFamily="18" charset="0"/>
                <a:sym typeface="Arial"/>
              </a:rPr>
              <a:t>Criteria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ICT Equipment</a:t>
            </a:r>
            <a:endParaRPr dirty="0">
              <a:latin typeface="Aptos Serif" panose="02020604070405020304" pitchFamily="18" charset="0"/>
              <a:ea typeface="Arial"/>
              <a:cs typeface="Aptos Serif" panose="02020604070405020304" pitchFamily="18" charset="0"/>
              <a:sym typeface="Arial"/>
            </a:endParaRPr>
          </a:p>
        </p:txBody>
      </p:sp>
      <p:sp>
        <p:nvSpPr>
          <p:cNvPr id="442" name="Google Shape;442;p57"/>
          <p:cNvSpPr txBox="1">
            <a:spLocks noGrp="1"/>
          </p:cNvSpPr>
          <p:nvPr>
            <p:ph type="body" idx="1"/>
          </p:nvPr>
        </p:nvSpPr>
        <p:spPr>
          <a:xfrm>
            <a:off x="413555" y="2454838"/>
            <a:ext cx="4490827" cy="3918421"/>
          </a:xfrm>
          <a:prstGeom prst="rect">
            <a:avLst/>
          </a:prstGeom>
          <a:noFill/>
          <a:ln>
            <a:noFill/>
          </a:ln>
        </p:spPr>
        <p:txBody>
          <a:bodyPr spcFirstLastPara="1" wrap="square" lIns="0" tIns="45700" rIns="0" bIns="0" anchor="t" anchorCtr="0">
            <a:normAutofit/>
          </a:bodyPr>
          <a:lstStyle/>
          <a:p>
            <a:pPr marL="457200" lvl="0" indent="-228600" algn="l" rtl="0">
              <a:lnSpc>
                <a:spcPct val="90000"/>
              </a:lnSpc>
              <a:spcBef>
                <a:spcPts val="1800"/>
              </a:spcBef>
              <a:spcAft>
                <a:spcPts val="0"/>
              </a:spcAft>
              <a:buClr>
                <a:srgbClr val="3F3F3F"/>
              </a:buClr>
              <a:buSzPct val="84034"/>
              <a:buFont typeface="Arial"/>
              <a:buNone/>
            </a:pPr>
            <a:r>
              <a:rPr lang="de-DE" b="1" dirty="0" err="1">
                <a:latin typeface="Aptos" panose="020B0004020202020204" pitchFamily="34" charset="0"/>
                <a:sym typeface="Arial"/>
              </a:rPr>
              <a:t>Social</a:t>
            </a:r>
            <a:r>
              <a:rPr lang="de-DE" b="1" dirty="0">
                <a:latin typeface="Aptos" panose="020B0004020202020204" pitchFamily="34" charset="0"/>
                <a:sym typeface="Arial"/>
              </a:rPr>
              <a:t> </a:t>
            </a:r>
            <a:r>
              <a:rPr lang="de-DE" b="1" dirty="0" err="1">
                <a:latin typeface="Aptos" panose="020B0004020202020204" pitchFamily="34" charset="0"/>
                <a:sym typeface="Arial"/>
              </a:rPr>
              <a:t>risks</a:t>
            </a:r>
            <a:r>
              <a:rPr lang="de-DE" b="1" dirty="0">
                <a:latin typeface="Aptos" panose="020B0004020202020204" pitchFamily="34" charset="0"/>
                <a:sym typeface="Arial"/>
              </a:rPr>
              <a:t> </a:t>
            </a:r>
            <a:r>
              <a:rPr lang="de-DE" dirty="0" err="1">
                <a:latin typeface="Aptos" panose="020B0004020202020204" pitchFamily="34" charset="0"/>
                <a:sym typeface="Arial"/>
              </a:rPr>
              <a:t>are</a:t>
            </a:r>
            <a:r>
              <a:rPr lang="de-DE" dirty="0">
                <a:latin typeface="Aptos" panose="020B0004020202020204" pitchFamily="34" charset="0"/>
                <a:sym typeface="Arial"/>
              </a:rPr>
              <a:t> </a:t>
            </a:r>
            <a:r>
              <a:rPr lang="de-DE" dirty="0" err="1">
                <a:latin typeface="Aptos" panose="020B0004020202020204" pitchFamily="34" charset="0"/>
                <a:sym typeface="Arial"/>
              </a:rPr>
              <a:t>present</a:t>
            </a:r>
            <a:r>
              <a:rPr lang="de-DE" dirty="0">
                <a:latin typeface="Aptos" panose="020B0004020202020204" pitchFamily="34" charset="0"/>
                <a:sym typeface="Arial"/>
              </a:rPr>
              <a:t> </a:t>
            </a:r>
            <a:r>
              <a:rPr lang="de-DE" dirty="0" err="1">
                <a:latin typeface="Aptos" panose="020B0004020202020204" pitchFamily="34" charset="0"/>
                <a:sym typeface="Arial"/>
              </a:rPr>
              <a:t>throughout</a:t>
            </a:r>
            <a:r>
              <a:rPr lang="de-DE" dirty="0">
                <a:latin typeface="Aptos" panose="020B0004020202020204" pitchFamily="34" charset="0"/>
                <a:sym typeface="Arial"/>
              </a:rPr>
              <a:t> </a:t>
            </a:r>
            <a:r>
              <a:rPr lang="de-DE" b="1" dirty="0" err="1">
                <a:latin typeface="Aptos" panose="020B0004020202020204" pitchFamily="34" charset="0"/>
                <a:sym typeface="Arial"/>
              </a:rPr>
              <a:t>electronics</a:t>
            </a:r>
            <a:r>
              <a:rPr lang="de-DE" b="1" dirty="0">
                <a:latin typeface="Aptos" panose="020B0004020202020204" pitchFamily="34" charset="0"/>
                <a:sym typeface="Arial"/>
              </a:rPr>
              <a:t> </a:t>
            </a:r>
            <a:r>
              <a:rPr lang="de-DE" b="1" dirty="0" err="1">
                <a:latin typeface="Aptos" panose="020B0004020202020204" pitchFamily="34" charset="0"/>
                <a:sym typeface="Arial"/>
              </a:rPr>
              <a:t>supply</a:t>
            </a:r>
            <a:r>
              <a:rPr lang="de-DE" b="1" dirty="0">
                <a:latin typeface="Aptos" panose="020B0004020202020204" pitchFamily="34" charset="0"/>
                <a:sym typeface="Arial"/>
              </a:rPr>
              <a:t> </a:t>
            </a:r>
            <a:r>
              <a:rPr lang="de-DE" b="1" dirty="0" err="1">
                <a:latin typeface="Aptos" panose="020B0004020202020204" pitchFamily="34" charset="0"/>
                <a:sym typeface="Arial"/>
              </a:rPr>
              <a:t>chain</a:t>
            </a:r>
            <a:r>
              <a:rPr lang="de-DE" dirty="0" err="1">
                <a:latin typeface="Aptos" panose="020B0004020202020204" pitchFamily="34" charset="0"/>
                <a:sym typeface="Arial"/>
              </a:rPr>
              <a:t>s</a:t>
            </a:r>
            <a:r>
              <a:rPr lang="de-DE" dirty="0">
                <a:latin typeface="Aptos" panose="020B0004020202020204" pitchFamily="34" charset="0"/>
                <a:sym typeface="Arial"/>
              </a:rPr>
              <a:t>, </a:t>
            </a:r>
            <a:r>
              <a:rPr lang="de-DE" dirty="0" err="1">
                <a:latin typeface="Aptos" panose="020B0004020202020204" pitchFamily="34" charset="0"/>
                <a:sym typeface="Arial"/>
              </a:rPr>
              <a:t>both</a:t>
            </a:r>
            <a:r>
              <a:rPr lang="de-DE" dirty="0">
                <a:latin typeface="Aptos" panose="020B0004020202020204" pitchFamily="34" charset="0"/>
                <a:sym typeface="Arial"/>
              </a:rPr>
              <a:t> </a:t>
            </a:r>
            <a:r>
              <a:rPr lang="de-DE" dirty="0" err="1">
                <a:latin typeface="Aptos" panose="020B0004020202020204" pitchFamily="34" charset="0"/>
                <a:sym typeface="Arial"/>
              </a:rPr>
              <a:t>inside</a:t>
            </a:r>
            <a:r>
              <a:rPr lang="de-DE" dirty="0">
                <a:latin typeface="Aptos" panose="020B0004020202020204" pitchFamily="34" charset="0"/>
                <a:sym typeface="Arial"/>
              </a:rPr>
              <a:t> and outside </a:t>
            </a:r>
            <a:r>
              <a:rPr lang="de-DE" dirty="0" err="1">
                <a:latin typeface="Aptos" panose="020B0004020202020204" pitchFamily="34" charset="0"/>
                <a:sym typeface="Arial"/>
              </a:rPr>
              <a:t>the</a:t>
            </a:r>
            <a:r>
              <a:rPr lang="de-DE" dirty="0">
                <a:latin typeface="Aptos" panose="020B0004020202020204" pitchFamily="34" charset="0"/>
                <a:sym typeface="Arial"/>
              </a:rPr>
              <a:t> EU, but </a:t>
            </a:r>
            <a:r>
              <a:rPr lang="de-DE" dirty="0" err="1">
                <a:latin typeface="Aptos" panose="020B0004020202020204" pitchFamily="34" charset="0"/>
                <a:sym typeface="Arial"/>
              </a:rPr>
              <a:t>their</a:t>
            </a:r>
            <a:r>
              <a:rPr lang="de-DE" dirty="0">
                <a:latin typeface="Aptos" panose="020B0004020202020204" pitchFamily="34" charset="0"/>
                <a:sym typeface="Arial"/>
              </a:rPr>
              <a:t> </a:t>
            </a:r>
            <a:r>
              <a:rPr lang="de-DE" dirty="0" err="1">
                <a:latin typeface="Aptos" panose="020B0004020202020204" pitchFamily="34" charset="0"/>
                <a:sym typeface="Arial"/>
              </a:rPr>
              <a:t>complexity</a:t>
            </a:r>
            <a:r>
              <a:rPr lang="de-DE" dirty="0">
                <a:latin typeface="Aptos" panose="020B0004020202020204" pitchFamily="34" charset="0"/>
                <a:sym typeface="Arial"/>
              </a:rPr>
              <a:t> </a:t>
            </a:r>
            <a:r>
              <a:rPr lang="de-DE" dirty="0" err="1">
                <a:latin typeface="Aptos" panose="020B0004020202020204" pitchFamily="34" charset="0"/>
                <a:sym typeface="Arial"/>
              </a:rPr>
              <a:t>makes</a:t>
            </a:r>
            <a:r>
              <a:rPr lang="de-DE" dirty="0">
                <a:latin typeface="Aptos" panose="020B0004020202020204" pitchFamily="34" charset="0"/>
                <a:sym typeface="Arial"/>
              </a:rPr>
              <a:t> </a:t>
            </a:r>
            <a:r>
              <a:rPr lang="de-DE" dirty="0" err="1">
                <a:latin typeface="Aptos" panose="020B0004020202020204" pitchFamily="34" charset="0"/>
                <a:sym typeface="Arial"/>
              </a:rPr>
              <a:t>them</a:t>
            </a:r>
            <a:r>
              <a:rPr lang="de-DE" dirty="0">
                <a:latin typeface="Aptos" panose="020B0004020202020204" pitchFamily="34" charset="0"/>
                <a:sym typeface="Arial"/>
              </a:rPr>
              <a:t> </a:t>
            </a:r>
            <a:r>
              <a:rPr lang="de-DE" dirty="0" err="1">
                <a:latin typeface="Aptos" panose="020B0004020202020204" pitchFamily="34" charset="0"/>
                <a:sym typeface="Arial"/>
              </a:rPr>
              <a:t>difficult</a:t>
            </a:r>
            <a:r>
              <a:rPr lang="de-DE" dirty="0">
                <a:latin typeface="Aptos" panose="020B0004020202020204" pitchFamily="34" charset="0"/>
                <a:sym typeface="Arial"/>
              </a:rPr>
              <a:t> </a:t>
            </a:r>
            <a:r>
              <a:rPr lang="de-DE" dirty="0" err="1">
                <a:latin typeface="Aptos" panose="020B0004020202020204" pitchFamily="34" charset="0"/>
                <a:sym typeface="Arial"/>
              </a:rPr>
              <a:t>to</a:t>
            </a:r>
            <a:r>
              <a:rPr lang="de-DE" dirty="0">
                <a:latin typeface="Aptos" panose="020B0004020202020204" pitchFamily="34" charset="0"/>
                <a:sym typeface="Arial"/>
              </a:rPr>
              <a:t> manage. </a:t>
            </a:r>
            <a:endParaRPr dirty="0">
              <a:latin typeface="Aptos" panose="020B0004020202020204" pitchFamily="34" charset="0"/>
            </a:endParaRPr>
          </a:p>
          <a:p>
            <a:pPr marL="457200" lvl="0" indent="-228600" algn="l" rtl="0">
              <a:lnSpc>
                <a:spcPct val="90000"/>
              </a:lnSpc>
              <a:spcBef>
                <a:spcPts val="1800"/>
              </a:spcBef>
              <a:spcAft>
                <a:spcPts val="0"/>
              </a:spcAft>
              <a:buClr>
                <a:srgbClr val="3F3F3F"/>
              </a:buClr>
              <a:buSzPct val="84034"/>
              <a:buFont typeface="Arial"/>
              <a:buNone/>
            </a:pPr>
            <a:r>
              <a:rPr lang="de-DE" dirty="0" err="1">
                <a:latin typeface="Aptos" panose="020B0004020202020204" pitchFamily="34" charset="0"/>
                <a:sym typeface="Arial"/>
              </a:rPr>
              <a:t>While</a:t>
            </a:r>
            <a:r>
              <a:rPr lang="de-DE" dirty="0">
                <a:latin typeface="Aptos" panose="020B0004020202020204" pitchFamily="34" charset="0"/>
                <a:sym typeface="Arial"/>
              </a:rPr>
              <a:t> EU </a:t>
            </a:r>
            <a:r>
              <a:rPr lang="de-DE" dirty="0" err="1">
                <a:latin typeface="Aptos" panose="020B0004020202020204" pitchFamily="34" charset="0"/>
                <a:sym typeface="Arial"/>
              </a:rPr>
              <a:t>policies</a:t>
            </a:r>
            <a:r>
              <a:rPr lang="de-DE" dirty="0">
                <a:latin typeface="Aptos" panose="020B0004020202020204" pitchFamily="34" charset="0"/>
                <a:sym typeface="Arial"/>
              </a:rPr>
              <a:t> </a:t>
            </a:r>
            <a:r>
              <a:rPr lang="de-DE" dirty="0" err="1">
                <a:latin typeface="Aptos" panose="020B0004020202020204" pitchFamily="34" charset="0"/>
                <a:sym typeface="Arial"/>
              </a:rPr>
              <a:t>address</a:t>
            </a:r>
            <a:r>
              <a:rPr lang="de-DE" dirty="0">
                <a:latin typeface="Aptos" panose="020B0004020202020204" pitchFamily="34" charset="0"/>
                <a:sym typeface="Arial"/>
              </a:rPr>
              <a:t> environmental </a:t>
            </a:r>
            <a:r>
              <a:rPr lang="de-DE" dirty="0" err="1">
                <a:latin typeface="Aptos" panose="020B0004020202020204" pitchFamily="34" charset="0"/>
                <a:sym typeface="Arial"/>
              </a:rPr>
              <a:t>aspects</a:t>
            </a:r>
            <a:r>
              <a:rPr lang="de-DE" dirty="0">
                <a:latin typeface="Aptos" panose="020B0004020202020204" pitchFamily="34" charset="0"/>
                <a:sym typeface="Arial"/>
              </a:rPr>
              <a:t> </a:t>
            </a:r>
            <a:r>
              <a:rPr lang="de-DE" dirty="0" err="1">
                <a:latin typeface="Aptos" panose="020B0004020202020204" pitchFamily="34" charset="0"/>
                <a:sym typeface="Arial"/>
              </a:rPr>
              <a:t>of</a:t>
            </a:r>
            <a:r>
              <a:rPr lang="de-DE" dirty="0">
                <a:latin typeface="Aptos" panose="020B0004020202020204" pitchFamily="34" charset="0"/>
                <a:sym typeface="Arial"/>
              </a:rPr>
              <a:t> </a:t>
            </a:r>
            <a:r>
              <a:rPr lang="de-DE" dirty="0" err="1">
                <a:latin typeface="Aptos" panose="020B0004020202020204" pitchFamily="34" charset="0"/>
                <a:sym typeface="Arial"/>
              </a:rPr>
              <a:t>electronics</a:t>
            </a:r>
            <a:r>
              <a:rPr lang="de-DE" b="1" dirty="0">
                <a:latin typeface="Aptos" panose="020B0004020202020204" pitchFamily="34" charset="0"/>
                <a:sym typeface="Arial"/>
              </a:rPr>
              <a:t>, </a:t>
            </a:r>
            <a:r>
              <a:rPr lang="de-DE" b="1" dirty="0" err="1">
                <a:latin typeface="Aptos" panose="020B0004020202020204" pitchFamily="34" charset="0"/>
                <a:sym typeface="Arial"/>
              </a:rPr>
              <a:t>they</a:t>
            </a:r>
            <a:r>
              <a:rPr lang="de-DE" b="1" dirty="0">
                <a:latin typeface="Aptos" panose="020B0004020202020204" pitchFamily="34" charset="0"/>
                <a:sym typeface="Arial"/>
              </a:rPr>
              <a:t> </a:t>
            </a:r>
            <a:r>
              <a:rPr lang="de-DE" b="1" dirty="0" err="1">
                <a:latin typeface="Aptos" panose="020B0004020202020204" pitchFamily="34" charset="0"/>
                <a:sym typeface="Arial"/>
              </a:rPr>
              <a:t>largely</a:t>
            </a:r>
            <a:r>
              <a:rPr lang="de-DE" b="1" dirty="0">
                <a:latin typeface="Aptos" panose="020B0004020202020204" pitchFamily="34" charset="0"/>
                <a:sym typeface="Arial"/>
              </a:rPr>
              <a:t> </a:t>
            </a:r>
            <a:r>
              <a:rPr lang="de-DE" b="1" dirty="0" err="1">
                <a:latin typeface="Aptos" panose="020B0004020202020204" pitchFamily="34" charset="0"/>
                <a:sym typeface="Arial"/>
              </a:rPr>
              <a:t>overlook</a:t>
            </a:r>
            <a:r>
              <a:rPr lang="de-DE" b="1" dirty="0">
                <a:latin typeface="Aptos" panose="020B0004020202020204" pitchFamily="34" charset="0"/>
                <a:sym typeface="Arial"/>
              </a:rPr>
              <a:t> social </a:t>
            </a:r>
            <a:r>
              <a:rPr lang="de-DE" b="1" dirty="0" err="1">
                <a:latin typeface="Aptos" panose="020B0004020202020204" pitchFamily="34" charset="0"/>
                <a:sym typeface="Arial"/>
              </a:rPr>
              <a:t>risks</a:t>
            </a:r>
            <a:r>
              <a:rPr lang="de-DE" b="1" dirty="0">
                <a:latin typeface="Aptos" panose="020B0004020202020204" pitchFamily="34" charset="0"/>
                <a:sym typeface="Arial"/>
              </a:rPr>
              <a:t>, </a:t>
            </a:r>
            <a:r>
              <a:rPr lang="de-DE" b="1" dirty="0" err="1">
                <a:latin typeface="Aptos" panose="020B0004020202020204" pitchFamily="34" charset="0"/>
                <a:sym typeface="Arial"/>
              </a:rPr>
              <a:t>with</a:t>
            </a:r>
            <a:r>
              <a:rPr lang="de-DE" b="1" dirty="0">
                <a:latin typeface="Aptos" panose="020B0004020202020204" pitchFamily="34" charset="0"/>
                <a:sym typeface="Arial"/>
              </a:rPr>
              <a:t> </a:t>
            </a:r>
            <a:r>
              <a:rPr lang="de-DE" b="1" dirty="0" err="1">
                <a:latin typeface="Aptos" panose="020B0004020202020204" pitchFamily="34" charset="0"/>
                <a:sym typeface="Arial"/>
              </a:rPr>
              <a:t>only</a:t>
            </a:r>
            <a:r>
              <a:rPr lang="de-DE" b="1" dirty="0">
                <a:latin typeface="Aptos" panose="020B0004020202020204" pitchFamily="34" charset="0"/>
                <a:sym typeface="Arial"/>
              </a:rPr>
              <a:t> </a:t>
            </a:r>
            <a:r>
              <a:rPr lang="de-DE" b="1" dirty="0" err="1">
                <a:latin typeface="Aptos" panose="020B0004020202020204" pitchFamily="34" charset="0"/>
                <a:sym typeface="Arial"/>
              </a:rPr>
              <a:t>fragmented</a:t>
            </a:r>
            <a:r>
              <a:rPr lang="de-DE" b="1" dirty="0">
                <a:latin typeface="Aptos" panose="020B0004020202020204" pitchFamily="34" charset="0"/>
                <a:sym typeface="Arial"/>
              </a:rPr>
              <a:t> </a:t>
            </a:r>
            <a:r>
              <a:rPr lang="de-DE" b="1" dirty="0" err="1">
                <a:latin typeface="Aptos" panose="020B0004020202020204" pitchFamily="34" charset="0"/>
                <a:sym typeface="Arial"/>
              </a:rPr>
              <a:t>references</a:t>
            </a:r>
            <a:r>
              <a:rPr lang="de-DE" b="1" dirty="0">
                <a:latin typeface="Aptos" panose="020B0004020202020204" pitchFamily="34" charset="0"/>
                <a:sym typeface="Arial"/>
              </a:rPr>
              <a:t> </a:t>
            </a:r>
            <a:r>
              <a:rPr lang="de-DE" dirty="0" err="1">
                <a:latin typeface="Aptos" panose="020B0004020202020204" pitchFamily="34" charset="0"/>
                <a:sym typeface="Arial"/>
              </a:rPr>
              <a:t>to</a:t>
            </a:r>
            <a:r>
              <a:rPr lang="de-DE" dirty="0">
                <a:latin typeface="Aptos" panose="020B0004020202020204" pitchFamily="34" charset="0"/>
                <a:sym typeface="Arial"/>
              </a:rPr>
              <a:t> social </a:t>
            </a:r>
            <a:r>
              <a:rPr lang="de-DE" dirty="0" err="1">
                <a:latin typeface="Aptos" panose="020B0004020202020204" pitchFamily="34" charset="0"/>
                <a:sym typeface="Arial"/>
              </a:rPr>
              <a:t>sustainability</a:t>
            </a:r>
            <a:r>
              <a:rPr lang="de-DE" dirty="0">
                <a:latin typeface="Aptos" panose="020B0004020202020204" pitchFamily="34" charset="0"/>
                <a:sym typeface="Arial"/>
              </a:rPr>
              <a:t>.</a:t>
            </a:r>
            <a:endParaRPr b="1" dirty="0">
              <a:latin typeface="Aptos" panose="020B0004020202020204" pitchFamily="34" charset="0"/>
              <a:sym typeface="Arial"/>
            </a:endParaRPr>
          </a:p>
        </p:txBody>
      </p:sp>
      <p:sp>
        <p:nvSpPr>
          <p:cNvPr id="443" name="Google Shape;443;p57"/>
          <p:cNvSpPr txBox="1">
            <a:spLocks noGrp="1"/>
          </p:cNvSpPr>
          <p:nvPr>
            <p:ph type="body" idx="2"/>
          </p:nvPr>
        </p:nvSpPr>
        <p:spPr>
          <a:xfrm>
            <a:off x="7106815" y="2472306"/>
            <a:ext cx="4853538" cy="4358377"/>
          </a:xfrm>
          <a:prstGeom prst="rect">
            <a:avLst/>
          </a:prstGeom>
          <a:noFill/>
          <a:ln>
            <a:noFill/>
          </a:ln>
        </p:spPr>
        <p:txBody>
          <a:bodyPr spcFirstLastPara="1" wrap="square" lIns="0" tIns="45700" rIns="0" bIns="0" anchor="t" anchorCtr="0">
            <a:normAutofit/>
          </a:bodyPr>
          <a:lstStyle/>
          <a:p>
            <a:pPr marL="457200" lvl="0" indent="-228600" algn="l" rtl="0">
              <a:lnSpc>
                <a:spcPct val="90000"/>
              </a:lnSpc>
              <a:spcBef>
                <a:spcPts val="1800"/>
              </a:spcBef>
              <a:spcAft>
                <a:spcPts val="0"/>
              </a:spcAft>
              <a:buClr>
                <a:srgbClr val="3F3F3F"/>
              </a:buClr>
              <a:buSzPct val="90090"/>
              <a:buFont typeface="Arial"/>
              <a:buNone/>
            </a:pPr>
            <a:r>
              <a:rPr lang="de-DE" dirty="0">
                <a:latin typeface="Aptos" panose="020B0004020202020204" pitchFamily="34" charset="0"/>
                <a:sym typeface="Arial"/>
              </a:rPr>
              <a:t>The </a:t>
            </a:r>
            <a:r>
              <a:rPr lang="de-DE" dirty="0" err="1">
                <a:latin typeface="Aptos" panose="020B0004020202020204" pitchFamily="34" charset="0"/>
                <a:sym typeface="Arial"/>
              </a:rPr>
              <a:t>existing</a:t>
            </a:r>
            <a:r>
              <a:rPr lang="de-DE" dirty="0">
                <a:latin typeface="Aptos" panose="020B0004020202020204" pitchFamily="34" charset="0"/>
                <a:sym typeface="Arial"/>
              </a:rPr>
              <a:t> </a:t>
            </a:r>
            <a:r>
              <a:rPr lang="de-DE" dirty="0" err="1">
                <a:latin typeface="Aptos" panose="020B0004020202020204" pitchFamily="34" charset="0"/>
                <a:sym typeface="Arial"/>
              </a:rPr>
              <a:t>policy</a:t>
            </a:r>
            <a:r>
              <a:rPr lang="de-DE" dirty="0">
                <a:latin typeface="Aptos" panose="020B0004020202020204" pitchFamily="34" charset="0"/>
                <a:sym typeface="Arial"/>
              </a:rPr>
              <a:t> </a:t>
            </a:r>
            <a:r>
              <a:rPr lang="de-DE" dirty="0" err="1">
                <a:latin typeface="Aptos" panose="020B0004020202020204" pitchFamily="34" charset="0"/>
                <a:sym typeface="Arial"/>
              </a:rPr>
              <a:t>tools</a:t>
            </a:r>
            <a:r>
              <a:rPr lang="de-DE" dirty="0">
                <a:latin typeface="Aptos" panose="020B0004020202020204" pitchFamily="34" charset="0"/>
                <a:sym typeface="Arial"/>
              </a:rPr>
              <a:t> </a:t>
            </a:r>
            <a:r>
              <a:rPr lang="de-DE" dirty="0" err="1">
                <a:latin typeface="Aptos" panose="020B0004020202020204" pitchFamily="34" charset="0"/>
                <a:sym typeface="Arial"/>
              </a:rPr>
              <a:t>are</a:t>
            </a:r>
            <a:r>
              <a:rPr lang="de-DE" dirty="0">
                <a:latin typeface="Aptos" panose="020B0004020202020204" pitchFamily="34" charset="0"/>
                <a:sym typeface="Arial"/>
              </a:rPr>
              <a:t> all </a:t>
            </a:r>
            <a:r>
              <a:rPr lang="de-DE" b="1" dirty="0" err="1">
                <a:latin typeface="Aptos" panose="020B0004020202020204" pitchFamily="34" charset="0"/>
                <a:sym typeface="Arial"/>
              </a:rPr>
              <a:t>voluntary</a:t>
            </a:r>
            <a:r>
              <a:rPr lang="de-DE" b="1" dirty="0">
                <a:latin typeface="Aptos" panose="020B0004020202020204" pitchFamily="34" charset="0"/>
                <a:sym typeface="Arial"/>
              </a:rPr>
              <a:t> and </a:t>
            </a:r>
            <a:r>
              <a:rPr lang="de-DE" b="1" dirty="0" err="1">
                <a:latin typeface="Aptos" panose="020B0004020202020204" pitchFamily="34" charset="0"/>
                <a:sym typeface="Arial"/>
              </a:rPr>
              <a:t>generally</a:t>
            </a:r>
            <a:r>
              <a:rPr lang="de-DE" b="1" dirty="0">
                <a:latin typeface="Aptos" panose="020B0004020202020204" pitchFamily="34" charset="0"/>
                <a:sym typeface="Arial"/>
              </a:rPr>
              <a:t> </a:t>
            </a:r>
            <a:r>
              <a:rPr lang="de-DE" b="1" dirty="0" err="1">
                <a:latin typeface="Aptos" panose="020B0004020202020204" pitchFamily="34" charset="0"/>
                <a:sym typeface="Arial"/>
              </a:rPr>
              <a:t>rely</a:t>
            </a:r>
            <a:r>
              <a:rPr lang="de-DE" b="1" dirty="0">
                <a:latin typeface="Aptos" panose="020B0004020202020204" pitchFamily="34" charset="0"/>
                <a:sym typeface="Arial"/>
              </a:rPr>
              <a:t> on social </a:t>
            </a:r>
            <a:r>
              <a:rPr lang="de-DE" b="1" dirty="0" err="1">
                <a:latin typeface="Aptos" panose="020B0004020202020204" pitchFamily="34" charset="0"/>
                <a:sym typeface="Arial"/>
              </a:rPr>
              <a:t>audits</a:t>
            </a:r>
            <a:r>
              <a:rPr lang="de-DE" b="1" dirty="0">
                <a:latin typeface="Aptos" panose="020B0004020202020204" pitchFamily="34" charset="0"/>
                <a:sym typeface="Arial"/>
              </a:rPr>
              <a:t>. </a:t>
            </a:r>
            <a:endParaRPr dirty="0">
              <a:latin typeface="Aptos" panose="020B0004020202020204" pitchFamily="34" charset="0"/>
            </a:endParaRPr>
          </a:p>
          <a:p>
            <a:pPr marL="457200" lvl="0" indent="-228600" algn="l" rtl="0">
              <a:lnSpc>
                <a:spcPct val="90000"/>
              </a:lnSpc>
              <a:spcBef>
                <a:spcPts val="1800"/>
              </a:spcBef>
              <a:spcAft>
                <a:spcPts val="0"/>
              </a:spcAft>
              <a:buClr>
                <a:srgbClr val="3F3F3F"/>
              </a:buClr>
              <a:buSzPct val="90090"/>
              <a:buFont typeface="Arial"/>
              <a:buNone/>
            </a:pPr>
            <a:r>
              <a:rPr lang="de-DE" dirty="0">
                <a:latin typeface="Aptos" panose="020B0004020202020204" pitchFamily="34" charset="0"/>
                <a:sym typeface="Arial"/>
              </a:rPr>
              <a:t>The </a:t>
            </a:r>
            <a:r>
              <a:rPr lang="de-DE" dirty="0" err="1">
                <a:latin typeface="Aptos" panose="020B0004020202020204" pitchFamily="34" charset="0"/>
                <a:sym typeface="Arial"/>
              </a:rPr>
              <a:t>ambition</a:t>
            </a:r>
            <a:r>
              <a:rPr lang="de-DE" dirty="0">
                <a:latin typeface="Aptos" panose="020B0004020202020204" pitchFamily="34" charset="0"/>
                <a:sym typeface="Arial"/>
              </a:rPr>
              <a:t> </a:t>
            </a:r>
            <a:r>
              <a:rPr lang="de-DE" dirty="0" err="1">
                <a:latin typeface="Aptos" panose="020B0004020202020204" pitchFamily="34" charset="0"/>
                <a:sym typeface="Arial"/>
              </a:rPr>
              <a:t>level</a:t>
            </a:r>
            <a:r>
              <a:rPr lang="de-DE" dirty="0">
                <a:latin typeface="Aptos" panose="020B0004020202020204" pitchFamily="34" charset="0"/>
                <a:sym typeface="Arial"/>
              </a:rPr>
              <a:t> </a:t>
            </a:r>
            <a:r>
              <a:rPr lang="de-DE" dirty="0" err="1">
                <a:latin typeface="Aptos" panose="020B0004020202020204" pitchFamily="34" charset="0"/>
                <a:sym typeface="Arial"/>
              </a:rPr>
              <a:t>of</a:t>
            </a:r>
            <a:r>
              <a:rPr lang="de-DE" dirty="0">
                <a:latin typeface="Aptos" panose="020B0004020202020204" pitchFamily="34" charset="0"/>
                <a:sym typeface="Arial"/>
              </a:rPr>
              <a:t> </a:t>
            </a:r>
            <a:r>
              <a:rPr lang="de-DE" dirty="0" err="1">
                <a:latin typeface="Aptos" panose="020B0004020202020204" pitchFamily="34" charset="0"/>
                <a:sym typeface="Arial"/>
              </a:rPr>
              <a:t>specific</a:t>
            </a:r>
            <a:r>
              <a:rPr lang="de-DE" dirty="0">
                <a:latin typeface="Aptos" panose="020B0004020202020204" pitchFamily="34" charset="0"/>
                <a:sym typeface="Arial"/>
              </a:rPr>
              <a:t> </a:t>
            </a:r>
            <a:r>
              <a:rPr lang="de-DE" dirty="0" err="1">
                <a:latin typeface="Aptos" panose="020B0004020202020204" pitchFamily="34" charset="0"/>
                <a:sym typeface="Arial"/>
              </a:rPr>
              <a:t>requirements</a:t>
            </a:r>
            <a:r>
              <a:rPr lang="de-DE" dirty="0">
                <a:latin typeface="Aptos" panose="020B0004020202020204" pitchFamily="34" charset="0"/>
                <a:sym typeface="Arial"/>
              </a:rPr>
              <a:t> such </a:t>
            </a:r>
            <a:r>
              <a:rPr lang="de-DE" dirty="0" err="1">
                <a:latin typeface="Aptos" panose="020B0004020202020204" pitchFamily="34" charset="0"/>
                <a:sym typeface="Arial"/>
              </a:rPr>
              <a:t>as</a:t>
            </a:r>
            <a:r>
              <a:rPr lang="de-DE" dirty="0">
                <a:latin typeface="Aptos" panose="020B0004020202020204" pitchFamily="34" charset="0"/>
                <a:sym typeface="Arial"/>
              </a:rPr>
              <a:t> </a:t>
            </a:r>
            <a:r>
              <a:rPr lang="de-DE" dirty="0" err="1">
                <a:latin typeface="Aptos" panose="020B0004020202020204" pitchFamily="34" charset="0"/>
                <a:sym typeface="Arial"/>
              </a:rPr>
              <a:t>those</a:t>
            </a:r>
            <a:r>
              <a:rPr lang="de-DE" dirty="0">
                <a:latin typeface="Aptos" panose="020B0004020202020204" pitchFamily="34" charset="0"/>
                <a:sym typeface="Arial"/>
              </a:rPr>
              <a:t> in </a:t>
            </a:r>
            <a:r>
              <a:rPr lang="de-DE" b="1" dirty="0" err="1">
                <a:latin typeface="Aptos" panose="020B0004020202020204" pitchFamily="34" charset="0"/>
                <a:sym typeface="Arial"/>
              </a:rPr>
              <a:t>labelling</a:t>
            </a:r>
            <a:r>
              <a:rPr lang="de-DE" b="1" dirty="0">
                <a:latin typeface="Aptos" panose="020B0004020202020204" pitchFamily="34" charset="0"/>
                <a:sym typeface="Arial"/>
              </a:rPr>
              <a:t> </a:t>
            </a:r>
            <a:r>
              <a:rPr lang="de-DE" b="1" dirty="0" err="1">
                <a:latin typeface="Aptos" panose="020B0004020202020204" pitchFamily="34" charset="0"/>
                <a:sym typeface="Arial"/>
              </a:rPr>
              <a:t>schemes</a:t>
            </a:r>
            <a:r>
              <a:rPr lang="de-DE" b="1" dirty="0">
                <a:latin typeface="Aptos" panose="020B0004020202020204" pitchFamily="34" charset="0"/>
                <a:sym typeface="Arial"/>
              </a:rPr>
              <a:t> on </a:t>
            </a:r>
            <a:r>
              <a:rPr lang="de-DE" b="1" dirty="0" err="1">
                <a:latin typeface="Aptos" panose="020B0004020202020204" pitchFamily="34" charset="0"/>
                <a:sym typeface="Arial"/>
              </a:rPr>
              <a:t>working</a:t>
            </a:r>
            <a:r>
              <a:rPr lang="de-DE" b="1" dirty="0">
                <a:latin typeface="Aptos" panose="020B0004020202020204" pitchFamily="34" charset="0"/>
                <a:sym typeface="Arial"/>
              </a:rPr>
              <a:t> </a:t>
            </a:r>
            <a:r>
              <a:rPr lang="de-DE" b="1" dirty="0" err="1">
                <a:latin typeface="Aptos" panose="020B0004020202020204" pitchFamily="34" charset="0"/>
                <a:sym typeface="Arial"/>
              </a:rPr>
              <a:t>hours</a:t>
            </a:r>
            <a:r>
              <a:rPr lang="de-DE" b="1" dirty="0">
                <a:latin typeface="Aptos" panose="020B0004020202020204" pitchFamily="34" charset="0"/>
                <a:sym typeface="Arial"/>
              </a:rPr>
              <a:t> </a:t>
            </a:r>
            <a:r>
              <a:rPr lang="de-DE" dirty="0">
                <a:latin typeface="Aptos" panose="020B0004020202020204" pitchFamily="34" charset="0"/>
                <a:sym typeface="Arial"/>
              </a:rPr>
              <a:t>do not </a:t>
            </a:r>
            <a:r>
              <a:rPr lang="de-DE" dirty="0" err="1">
                <a:latin typeface="Aptos" panose="020B0004020202020204" pitchFamily="34" charset="0"/>
                <a:sym typeface="Arial"/>
              </a:rPr>
              <a:t>necessarily</a:t>
            </a:r>
            <a:r>
              <a:rPr lang="de-DE" dirty="0">
                <a:latin typeface="Aptos" panose="020B0004020202020204" pitchFamily="34" charset="0"/>
                <a:sym typeface="Arial"/>
              </a:rPr>
              <a:t> </a:t>
            </a:r>
            <a:r>
              <a:rPr lang="de-DE" dirty="0" err="1">
                <a:latin typeface="Aptos" panose="020B0004020202020204" pitchFamily="34" charset="0"/>
                <a:sym typeface="Arial"/>
              </a:rPr>
              <a:t>represent</a:t>
            </a:r>
            <a:r>
              <a:rPr lang="de-DE" dirty="0">
                <a:latin typeface="Aptos" panose="020B0004020202020204" pitchFamily="34" charset="0"/>
                <a:sym typeface="Arial"/>
              </a:rPr>
              <a:t> a </a:t>
            </a:r>
            <a:r>
              <a:rPr lang="de-DE" dirty="0" err="1">
                <a:latin typeface="Aptos" panose="020B0004020202020204" pitchFamily="34" charset="0"/>
                <a:sym typeface="Arial"/>
              </a:rPr>
              <a:t>reasonable</a:t>
            </a:r>
            <a:r>
              <a:rPr lang="de-DE" dirty="0">
                <a:latin typeface="Aptos" panose="020B0004020202020204" pitchFamily="34" charset="0"/>
                <a:sym typeface="Arial"/>
              </a:rPr>
              <a:t> </a:t>
            </a:r>
            <a:r>
              <a:rPr lang="de-DE" dirty="0" err="1">
                <a:latin typeface="Aptos" panose="020B0004020202020204" pitchFamily="34" charset="0"/>
                <a:sym typeface="Arial"/>
              </a:rPr>
              <a:t>level</a:t>
            </a:r>
            <a:r>
              <a:rPr lang="de-DE" dirty="0">
                <a:latin typeface="Aptos" panose="020B0004020202020204" pitchFamily="34" charset="0"/>
                <a:sym typeface="Arial"/>
              </a:rPr>
              <a:t> </a:t>
            </a:r>
            <a:r>
              <a:rPr lang="de-DE" dirty="0" err="1">
                <a:latin typeface="Aptos" panose="020B0004020202020204" pitchFamily="34" charset="0"/>
                <a:sym typeface="Arial"/>
              </a:rPr>
              <a:t>of</a:t>
            </a:r>
            <a:r>
              <a:rPr lang="de-DE" dirty="0">
                <a:latin typeface="Aptos" panose="020B0004020202020204" pitchFamily="34" charset="0"/>
                <a:sym typeface="Arial"/>
              </a:rPr>
              <a:t> </a:t>
            </a:r>
            <a:r>
              <a:rPr lang="de-DE" dirty="0" err="1">
                <a:latin typeface="Aptos" panose="020B0004020202020204" pitchFamily="34" charset="0"/>
                <a:sym typeface="Arial"/>
              </a:rPr>
              <a:t>ambition</a:t>
            </a:r>
            <a:r>
              <a:rPr lang="de-DE" dirty="0">
                <a:latin typeface="Aptos" panose="020B0004020202020204" pitchFamily="34" charset="0"/>
                <a:sym typeface="Arial"/>
              </a:rPr>
              <a:t>.</a:t>
            </a:r>
            <a:endParaRPr dirty="0">
              <a:latin typeface="Aptos" panose="020B0004020202020204" pitchFamily="34" charset="0"/>
            </a:endParaRPr>
          </a:p>
          <a:p>
            <a:pPr marL="457200" lvl="0" indent="-228600" algn="l" rtl="0">
              <a:lnSpc>
                <a:spcPct val="90000"/>
              </a:lnSpc>
              <a:spcBef>
                <a:spcPts val="1800"/>
              </a:spcBef>
              <a:spcAft>
                <a:spcPts val="0"/>
              </a:spcAft>
              <a:buClr>
                <a:srgbClr val="3F3F3F"/>
              </a:buClr>
              <a:buSzPct val="90090"/>
              <a:buFont typeface="Arial"/>
              <a:buNone/>
            </a:pPr>
            <a:r>
              <a:rPr lang="de-DE" dirty="0" err="1">
                <a:latin typeface="Aptos" panose="020B0004020202020204" pitchFamily="34" charset="0"/>
                <a:sym typeface="Arial"/>
              </a:rPr>
              <a:t>Lastly</a:t>
            </a:r>
            <a:r>
              <a:rPr lang="de-DE" dirty="0">
                <a:latin typeface="Aptos" panose="020B0004020202020204" pitchFamily="34" charset="0"/>
                <a:sym typeface="Arial"/>
              </a:rPr>
              <a:t>, </a:t>
            </a:r>
            <a:r>
              <a:rPr lang="de-DE" dirty="0" err="1">
                <a:latin typeface="Aptos" panose="020B0004020202020204" pitchFamily="34" charset="0"/>
                <a:sym typeface="Arial"/>
              </a:rPr>
              <a:t>efforts</a:t>
            </a:r>
            <a:r>
              <a:rPr lang="de-DE" dirty="0">
                <a:latin typeface="Aptos" panose="020B0004020202020204" pitchFamily="34" charset="0"/>
                <a:sym typeface="Arial"/>
              </a:rPr>
              <a:t> in </a:t>
            </a:r>
            <a:r>
              <a:rPr lang="de-DE" dirty="0" err="1">
                <a:latin typeface="Aptos" panose="020B0004020202020204" pitchFamily="34" charset="0"/>
                <a:sym typeface="Arial"/>
              </a:rPr>
              <a:t>extending</a:t>
            </a:r>
            <a:r>
              <a:rPr lang="de-DE" dirty="0">
                <a:latin typeface="Aptos" panose="020B0004020202020204" pitchFamily="34" charset="0"/>
                <a:sym typeface="Arial"/>
              </a:rPr>
              <a:t> </a:t>
            </a:r>
            <a:r>
              <a:rPr lang="de-DE" dirty="0" err="1">
                <a:latin typeface="Aptos" panose="020B0004020202020204" pitchFamily="34" charset="0"/>
                <a:sym typeface="Arial"/>
              </a:rPr>
              <a:t>the</a:t>
            </a:r>
            <a:r>
              <a:rPr lang="de-DE" dirty="0">
                <a:latin typeface="Aptos" panose="020B0004020202020204" pitchFamily="34" charset="0"/>
                <a:sym typeface="Arial"/>
              </a:rPr>
              <a:t> </a:t>
            </a:r>
            <a:r>
              <a:rPr lang="de-DE" dirty="0" err="1">
                <a:latin typeface="Aptos" panose="020B0004020202020204" pitchFamily="34" charset="0"/>
                <a:sym typeface="Arial"/>
              </a:rPr>
              <a:t>lifetime</a:t>
            </a:r>
            <a:r>
              <a:rPr lang="de-DE" dirty="0">
                <a:latin typeface="Aptos" panose="020B0004020202020204" pitchFamily="34" charset="0"/>
                <a:sym typeface="Arial"/>
              </a:rPr>
              <a:t> </a:t>
            </a:r>
            <a:r>
              <a:rPr lang="de-DE" dirty="0" err="1">
                <a:latin typeface="Aptos" panose="020B0004020202020204" pitchFamily="34" charset="0"/>
                <a:sym typeface="Arial"/>
              </a:rPr>
              <a:t>of</a:t>
            </a:r>
            <a:r>
              <a:rPr lang="de-DE" dirty="0">
                <a:latin typeface="Aptos" panose="020B0004020202020204" pitchFamily="34" charset="0"/>
                <a:sym typeface="Arial"/>
              </a:rPr>
              <a:t> </a:t>
            </a:r>
            <a:r>
              <a:rPr lang="de-DE" dirty="0" err="1">
                <a:latin typeface="Aptos" panose="020B0004020202020204" pitchFamily="34" charset="0"/>
                <a:sym typeface="Arial"/>
              </a:rPr>
              <a:t>devices</a:t>
            </a:r>
            <a:r>
              <a:rPr lang="de-DE" dirty="0">
                <a:latin typeface="Aptos" panose="020B0004020202020204" pitchFamily="34" charset="0"/>
                <a:sym typeface="Arial"/>
              </a:rPr>
              <a:t>, </a:t>
            </a:r>
            <a:r>
              <a:rPr lang="de-DE" b="1" dirty="0" err="1">
                <a:latin typeface="Aptos" panose="020B0004020202020204" pitchFamily="34" charset="0"/>
                <a:sym typeface="Arial"/>
              </a:rPr>
              <a:t>may</a:t>
            </a:r>
            <a:r>
              <a:rPr lang="de-DE" b="1" dirty="0">
                <a:latin typeface="Aptos" panose="020B0004020202020204" pitchFamily="34" charset="0"/>
                <a:sym typeface="Arial"/>
              </a:rPr>
              <a:t> </a:t>
            </a:r>
            <a:r>
              <a:rPr lang="de-DE" b="1" dirty="0" err="1">
                <a:latin typeface="Aptos" panose="020B0004020202020204" pitchFamily="34" charset="0"/>
                <a:sym typeface="Arial"/>
              </a:rPr>
              <a:t>have</a:t>
            </a:r>
            <a:r>
              <a:rPr lang="de-DE" b="1" dirty="0">
                <a:latin typeface="Aptos" panose="020B0004020202020204" pitchFamily="34" charset="0"/>
                <a:sym typeface="Arial"/>
              </a:rPr>
              <a:t> positive social </a:t>
            </a:r>
            <a:r>
              <a:rPr lang="de-DE" b="1" dirty="0" err="1">
                <a:latin typeface="Aptos" panose="020B0004020202020204" pitchFamily="34" charset="0"/>
                <a:sym typeface="Arial"/>
              </a:rPr>
              <a:t>impacts</a:t>
            </a:r>
            <a:r>
              <a:rPr lang="de-DE" b="1" dirty="0">
                <a:latin typeface="Aptos" panose="020B0004020202020204" pitchFamily="34" charset="0"/>
                <a:sym typeface="Arial"/>
              </a:rPr>
              <a:t> </a:t>
            </a:r>
            <a:r>
              <a:rPr lang="de-DE" dirty="0">
                <a:latin typeface="Aptos" panose="020B0004020202020204" pitchFamily="34" charset="0"/>
                <a:sym typeface="Arial"/>
              </a:rPr>
              <a:t>but </a:t>
            </a:r>
            <a:r>
              <a:rPr lang="de-DE" dirty="0" err="1">
                <a:latin typeface="Aptos" panose="020B0004020202020204" pitchFamily="34" charset="0"/>
                <a:sym typeface="Arial"/>
              </a:rPr>
              <a:t>this</a:t>
            </a:r>
            <a:r>
              <a:rPr lang="de-DE" dirty="0">
                <a:latin typeface="Aptos" panose="020B0004020202020204" pitchFamily="34" charset="0"/>
                <a:sym typeface="Arial"/>
              </a:rPr>
              <a:t> SHOULD NOT </a:t>
            </a:r>
            <a:r>
              <a:rPr lang="de-DE" dirty="0" err="1">
                <a:latin typeface="Aptos" panose="020B0004020202020204" pitchFamily="34" charset="0"/>
                <a:sym typeface="Arial"/>
              </a:rPr>
              <a:t>be</a:t>
            </a:r>
            <a:r>
              <a:rPr lang="de-DE" dirty="0">
                <a:latin typeface="Aptos" panose="020B0004020202020204" pitchFamily="34" charset="0"/>
                <a:sym typeface="Arial"/>
              </a:rPr>
              <a:t> </a:t>
            </a:r>
            <a:r>
              <a:rPr lang="de-DE" dirty="0" err="1">
                <a:latin typeface="Aptos" panose="020B0004020202020204" pitchFamily="34" charset="0"/>
                <a:sym typeface="Arial"/>
              </a:rPr>
              <a:t>assumed</a:t>
            </a:r>
            <a:r>
              <a:rPr lang="de-DE" dirty="0">
                <a:latin typeface="Aptos" panose="020B0004020202020204" pitchFamily="34" charset="0"/>
                <a:sym typeface="Arial"/>
              </a:rPr>
              <a:t>.</a:t>
            </a:r>
            <a:endParaRPr dirty="0">
              <a:latin typeface="Aptos" panose="020B0004020202020204" pitchFamily="34" charset="0"/>
            </a:endParaRPr>
          </a:p>
        </p:txBody>
      </p:sp>
      <p:sp>
        <p:nvSpPr>
          <p:cNvPr id="444" name="Google Shape;444;p57"/>
          <p:cNvSpPr txBox="1"/>
          <p:nvPr/>
        </p:nvSpPr>
        <p:spPr>
          <a:xfrm>
            <a:off x="413555" y="2043055"/>
            <a:ext cx="4490827" cy="752475"/>
          </a:xfrm>
          <a:prstGeom prst="rect">
            <a:avLst/>
          </a:prstGeom>
          <a:noFill/>
          <a:ln>
            <a:noFill/>
          </a:ln>
        </p:spPr>
        <p:txBody>
          <a:bodyPr spcFirstLastPara="1" wrap="square" lIns="0" tIns="45700" rIns="0" bIns="0" anchor="t" anchorCtr="0">
            <a:normAutofit/>
          </a:bodyPr>
          <a:lstStyle/>
          <a:p>
            <a:pPr marL="457200" marR="0" lvl="0" indent="-228600" algn="l" rtl="0">
              <a:lnSpc>
                <a:spcPct val="90000"/>
              </a:lnSpc>
              <a:spcBef>
                <a:spcPts val="1800"/>
              </a:spcBef>
              <a:spcAft>
                <a:spcPts val="0"/>
              </a:spcAft>
              <a:buClr>
                <a:srgbClr val="3F3F3F"/>
              </a:buClr>
              <a:buSzPts val="2000"/>
              <a:buFont typeface="Arial"/>
              <a:buNone/>
            </a:pPr>
            <a:r>
              <a:rPr lang="de-DE" sz="2000" b="1" i="0" u="none" strike="noStrike" cap="none" dirty="0">
                <a:solidFill>
                  <a:srgbClr val="035854"/>
                </a:solidFill>
                <a:latin typeface="Aptos" panose="020B0004020202020204" pitchFamily="34" charset="0"/>
                <a:sym typeface="Arial"/>
              </a:rPr>
              <a:t>SOCIAL CRITERIA:</a:t>
            </a:r>
            <a:endParaRPr sz="2000" dirty="0">
              <a:latin typeface="Aptos" panose="020B0004020202020204" pitchFamily="34" charset="0"/>
            </a:endParaRPr>
          </a:p>
        </p:txBody>
      </p:sp>
      <p:sp>
        <p:nvSpPr>
          <p:cNvPr id="445" name="Google Shape;445;p57"/>
          <p:cNvSpPr/>
          <p:nvPr/>
        </p:nvSpPr>
        <p:spPr>
          <a:xfrm>
            <a:off x="5296449" y="3861899"/>
            <a:ext cx="1418299" cy="1096259"/>
          </a:xfrm>
          <a:prstGeom prst="stripedRightArrow">
            <a:avLst>
              <a:gd name="adj1" fmla="val 50000"/>
              <a:gd name="adj2" fmla="val 50000"/>
            </a:avLst>
          </a:prstGeom>
          <a:solidFill>
            <a:srgbClr val="A3C429"/>
          </a:solidFill>
          <a:ln w="25400" cap="flat" cmpd="sng">
            <a:solidFill>
              <a:srgbClr val="4759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8"/>
          <p:cNvSpPr txBox="1">
            <a:spLocks noGrp="1"/>
          </p:cNvSpPr>
          <p:nvPr>
            <p:ph type="title"/>
          </p:nvPr>
        </p:nvSpPr>
        <p:spPr>
          <a:xfrm>
            <a:off x="594360" y="478545"/>
            <a:ext cx="9050681" cy="149459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4. EU GPP Standards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ICT Equipment </a:t>
            </a:r>
            <a:endParaRPr dirty="0">
              <a:latin typeface="Aptos Serif" panose="02020604070405020304" pitchFamily="18" charset="0"/>
              <a:ea typeface="Arial"/>
              <a:cs typeface="Aptos Serif" panose="02020604070405020304" pitchFamily="18" charset="0"/>
              <a:sym typeface="Arial"/>
            </a:endParaRPr>
          </a:p>
        </p:txBody>
      </p:sp>
      <p:sp>
        <p:nvSpPr>
          <p:cNvPr id="452" name="Google Shape;452;p58"/>
          <p:cNvSpPr txBox="1">
            <a:spLocks noGrp="1"/>
          </p:cNvSpPr>
          <p:nvPr>
            <p:ph type="body" idx="1"/>
          </p:nvPr>
        </p:nvSpPr>
        <p:spPr>
          <a:xfrm>
            <a:off x="594360" y="2167003"/>
            <a:ext cx="4490827" cy="4106992"/>
          </a:xfrm>
          <a:prstGeom prst="rect">
            <a:avLst/>
          </a:prstGeom>
          <a:noFill/>
          <a:ln>
            <a:noFill/>
          </a:ln>
        </p:spPr>
        <p:txBody>
          <a:bodyPr spcFirstLastPara="1" wrap="square" lIns="0" tIns="45700" rIns="0" bIns="0" anchor="t" anchorCtr="0">
            <a:normAutofit/>
          </a:bodyPr>
          <a:lstStyle/>
          <a:p>
            <a:pPr marL="457200" lvl="0" indent="-228600" algn="l" rtl="0">
              <a:lnSpc>
                <a:spcPct val="90000"/>
              </a:lnSpc>
              <a:spcBef>
                <a:spcPts val="1800"/>
              </a:spcBef>
              <a:spcAft>
                <a:spcPts val="0"/>
              </a:spcAft>
              <a:buClr>
                <a:srgbClr val="3F3F3F"/>
              </a:buClr>
              <a:buSzPts val="2000"/>
              <a:buFont typeface="Arial"/>
              <a:buNone/>
            </a:pPr>
            <a:r>
              <a:rPr lang="de-DE" b="0" i="0" dirty="0">
                <a:latin typeface="Aptos" panose="020B0004020202020204" pitchFamily="34" charset="0"/>
                <a:sym typeface="Arial"/>
              </a:rPr>
              <a:t>These </a:t>
            </a:r>
            <a:r>
              <a:rPr lang="de-DE" b="0" i="0" dirty="0" err="1">
                <a:latin typeface="Aptos" panose="020B0004020202020204" pitchFamily="34" charset="0"/>
                <a:sym typeface="Arial"/>
              </a:rPr>
              <a:t>criteria</a:t>
            </a:r>
            <a:r>
              <a:rPr lang="de-DE" b="0" i="0" dirty="0">
                <a:latin typeface="Aptos" panose="020B0004020202020204" pitchFamily="34" charset="0"/>
                <a:sym typeface="Arial"/>
              </a:rPr>
              <a:t> </a:t>
            </a:r>
            <a:r>
              <a:rPr lang="de-DE" b="0" i="0" dirty="0" err="1">
                <a:latin typeface="Aptos" panose="020B0004020202020204" pitchFamily="34" charset="0"/>
                <a:sym typeface="Arial"/>
              </a:rPr>
              <a:t>are</a:t>
            </a:r>
            <a:r>
              <a:rPr lang="de-DE" b="0" i="0" dirty="0">
                <a:latin typeface="Aptos" panose="020B0004020202020204" pitchFamily="34" charset="0"/>
                <a:sym typeface="Arial"/>
              </a:rPr>
              <a:t> </a:t>
            </a:r>
            <a:r>
              <a:rPr lang="de-DE" b="0" i="0" dirty="0" err="1">
                <a:latin typeface="Aptos" panose="020B0004020202020204" pitchFamily="34" charset="0"/>
                <a:sym typeface="Arial"/>
              </a:rPr>
              <a:t>often</a:t>
            </a:r>
            <a:r>
              <a:rPr lang="de-DE" b="0" i="0" dirty="0">
                <a:latin typeface="Aptos" panose="020B0004020202020204" pitchFamily="34" charset="0"/>
                <a:sym typeface="Arial"/>
              </a:rPr>
              <a:t> </a:t>
            </a:r>
            <a:r>
              <a:rPr lang="de-DE" b="0" i="0" dirty="0" err="1">
                <a:latin typeface="Aptos" panose="020B0004020202020204" pitchFamily="34" charset="0"/>
                <a:sym typeface="Arial"/>
              </a:rPr>
              <a:t>assessed</a:t>
            </a:r>
            <a:r>
              <a:rPr lang="de-DE" b="0" i="0" dirty="0">
                <a:latin typeface="Aptos" panose="020B0004020202020204" pitchFamily="34" charset="0"/>
                <a:sym typeface="Arial"/>
              </a:rPr>
              <a:t> </a:t>
            </a:r>
            <a:r>
              <a:rPr lang="de-DE" b="0" i="0" dirty="0" err="1">
                <a:latin typeface="Aptos" panose="020B0004020202020204" pitchFamily="34" charset="0"/>
                <a:sym typeface="Arial"/>
              </a:rPr>
              <a:t>through</a:t>
            </a:r>
            <a:r>
              <a:rPr lang="de-DE" b="0" i="0" dirty="0">
                <a:latin typeface="Aptos" panose="020B0004020202020204" pitchFamily="34" charset="0"/>
                <a:sym typeface="Arial"/>
              </a:rPr>
              <a:t> </a:t>
            </a:r>
            <a:r>
              <a:rPr lang="de-DE" b="0" i="0" dirty="0" err="1">
                <a:latin typeface="Aptos" panose="020B0004020202020204" pitchFamily="34" charset="0"/>
                <a:sym typeface="Arial"/>
              </a:rPr>
              <a:t>standards</a:t>
            </a:r>
            <a:r>
              <a:rPr lang="de-DE" b="0" i="0" dirty="0">
                <a:latin typeface="Aptos" panose="020B0004020202020204" pitchFamily="34" charset="0"/>
                <a:sym typeface="Arial"/>
              </a:rPr>
              <a:t> like:</a:t>
            </a:r>
            <a:endParaRPr dirty="0">
              <a:latin typeface="Aptos" panose="020B0004020202020204" pitchFamily="34" charset="0"/>
            </a:endParaRPr>
          </a:p>
          <a:p>
            <a:pPr marL="571500" lvl="0" indent="-342900" algn="l" rtl="0">
              <a:lnSpc>
                <a:spcPct val="90000"/>
              </a:lnSpc>
              <a:spcBef>
                <a:spcPts val="1800"/>
              </a:spcBef>
              <a:spcAft>
                <a:spcPts val="0"/>
              </a:spcAft>
              <a:buSzPts val="2000"/>
              <a:buFont typeface="Arial"/>
              <a:buChar char="•"/>
            </a:pPr>
            <a:r>
              <a:rPr lang="de-DE" b="1" dirty="0">
                <a:solidFill>
                  <a:srgbClr val="035854"/>
                </a:solidFill>
                <a:latin typeface="Aptos" panose="020B0004020202020204" pitchFamily="34" charset="0"/>
                <a:sym typeface="Arial"/>
              </a:rPr>
              <a:t>GOTS (Global </a:t>
            </a:r>
            <a:r>
              <a:rPr lang="de-DE" b="1" dirty="0" err="1">
                <a:solidFill>
                  <a:srgbClr val="035854"/>
                </a:solidFill>
                <a:latin typeface="Aptos" panose="020B0004020202020204" pitchFamily="34" charset="0"/>
                <a:sym typeface="Arial"/>
              </a:rPr>
              <a:t>Organic</a:t>
            </a:r>
            <a:r>
              <a:rPr lang="de-DE" b="1" dirty="0">
                <a:solidFill>
                  <a:srgbClr val="035854"/>
                </a:solidFill>
                <a:latin typeface="Aptos" panose="020B0004020202020204" pitchFamily="34" charset="0"/>
                <a:sym typeface="Arial"/>
              </a:rPr>
              <a:t> Textile Standard) </a:t>
            </a:r>
            <a:r>
              <a:rPr lang="de-DE" dirty="0">
                <a:latin typeface="Aptos" panose="020B0004020202020204" pitchFamily="34" charset="0"/>
                <a:sym typeface="Arial"/>
              </a:rPr>
              <a:t>- </a:t>
            </a:r>
            <a:r>
              <a:rPr lang="de-DE" b="0" i="0" u="none" strike="noStrike" cap="none" dirty="0">
                <a:solidFill>
                  <a:schemeClr val="dk1"/>
                </a:solidFill>
                <a:latin typeface="Aptos" panose="020B0004020202020204" pitchFamily="34" charset="0"/>
                <a:sym typeface="Arial"/>
              </a:rPr>
              <a:t>Includes environmental and social </a:t>
            </a:r>
            <a:r>
              <a:rPr lang="de-DE" b="0" i="0" u="none" strike="noStrike" cap="none" dirty="0" err="1">
                <a:solidFill>
                  <a:schemeClr val="dk1"/>
                </a:solidFill>
                <a:latin typeface="Aptos" panose="020B0004020202020204" pitchFamily="34" charset="0"/>
                <a:sym typeface="Arial"/>
              </a:rPr>
              <a:t>criteria</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throughout</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the</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supply</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chain</a:t>
            </a:r>
            <a:r>
              <a:rPr lang="de-DE" b="0" i="0" u="none" strike="noStrike" cap="none" dirty="0">
                <a:solidFill>
                  <a:schemeClr val="dk1"/>
                </a:solidFill>
                <a:latin typeface="Aptos" panose="020B0004020202020204" pitchFamily="34" charset="0"/>
                <a:sym typeface="Arial"/>
              </a:rPr>
              <a:t>;</a:t>
            </a:r>
            <a:endParaRPr dirty="0">
              <a:latin typeface="Aptos" panose="020B0004020202020204" pitchFamily="34" charset="0"/>
            </a:endParaRPr>
          </a:p>
          <a:p>
            <a:pPr marL="571500" lvl="0" indent="-342900" algn="l" rtl="0">
              <a:lnSpc>
                <a:spcPct val="90000"/>
              </a:lnSpc>
              <a:spcBef>
                <a:spcPts val="1800"/>
              </a:spcBef>
              <a:spcAft>
                <a:spcPts val="0"/>
              </a:spcAft>
              <a:buSzPts val="2000"/>
              <a:buFont typeface="Arial"/>
              <a:buChar char="•"/>
            </a:pPr>
            <a:r>
              <a:rPr lang="de-DE" b="1" dirty="0">
                <a:solidFill>
                  <a:srgbClr val="035854"/>
                </a:solidFill>
                <a:latin typeface="Aptos" panose="020B0004020202020204" pitchFamily="34" charset="0"/>
                <a:sym typeface="Arial"/>
              </a:rPr>
              <a:t>OEKO-TEX® MADE IN GREEN - </a:t>
            </a:r>
            <a:r>
              <a:rPr lang="de-DE" b="0" i="0" u="none" strike="noStrike" cap="none" dirty="0" err="1">
                <a:solidFill>
                  <a:schemeClr val="dk1"/>
                </a:solidFill>
                <a:latin typeface="Aptos" panose="020B0004020202020204" pitchFamily="34" charset="0"/>
                <a:sym typeface="Arial"/>
              </a:rPr>
              <a:t>product</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tested</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for</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harmful</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substances</a:t>
            </a:r>
            <a:r>
              <a:rPr lang="de-DE" b="0" i="0" u="none" strike="noStrike" cap="none" dirty="0">
                <a:solidFill>
                  <a:schemeClr val="dk1"/>
                </a:solidFill>
                <a:latin typeface="Aptos" panose="020B0004020202020204" pitchFamily="34" charset="0"/>
                <a:sym typeface="Arial"/>
              </a:rPr>
              <a:t> (OEKO-TEX® STANDARD 100) and </a:t>
            </a:r>
            <a:r>
              <a:rPr lang="de-DE" b="0" i="0" u="none" strike="noStrike" cap="none" dirty="0" err="1">
                <a:solidFill>
                  <a:schemeClr val="dk1"/>
                </a:solidFill>
                <a:latin typeface="Aptos" panose="020B0004020202020204" pitchFamily="34" charset="0"/>
                <a:sym typeface="Arial"/>
              </a:rPr>
              <a:t>manufactured</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under</a:t>
            </a:r>
            <a:r>
              <a:rPr lang="de-DE" b="0" i="0" u="none" strike="noStrike" cap="none" dirty="0">
                <a:solidFill>
                  <a:schemeClr val="dk1"/>
                </a:solidFill>
                <a:latin typeface="Aptos" panose="020B0004020202020204" pitchFamily="34" charset="0"/>
                <a:sym typeface="Arial"/>
              </a:rPr>
              <a:t> safe and </a:t>
            </a:r>
            <a:r>
              <a:rPr lang="de-DE" b="0" i="0" u="none" strike="noStrike" cap="none" dirty="0" err="1">
                <a:solidFill>
                  <a:schemeClr val="dk1"/>
                </a:solidFill>
                <a:latin typeface="Aptos" panose="020B0004020202020204" pitchFamily="34" charset="0"/>
                <a:sym typeface="Arial"/>
              </a:rPr>
              <a:t>socially</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responsible</a:t>
            </a:r>
            <a:r>
              <a:rPr lang="de-DE" b="0" i="0" u="none" strike="noStrike" cap="none" dirty="0">
                <a:solidFill>
                  <a:schemeClr val="dk1"/>
                </a:solidFill>
                <a:latin typeface="Aptos" panose="020B0004020202020204" pitchFamily="34" charset="0"/>
                <a:sym typeface="Arial"/>
              </a:rPr>
              <a:t> </a:t>
            </a:r>
            <a:endParaRPr dirty="0">
              <a:latin typeface="Aptos" panose="020B0004020202020204" pitchFamily="34" charset="0"/>
            </a:endParaRPr>
          </a:p>
        </p:txBody>
      </p:sp>
      <p:sp>
        <p:nvSpPr>
          <p:cNvPr id="453" name="Google Shape;453;p58"/>
          <p:cNvSpPr txBox="1">
            <a:spLocks noGrp="1"/>
          </p:cNvSpPr>
          <p:nvPr>
            <p:ph type="body" idx="2"/>
          </p:nvPr>
        </p:nvSpPr>
        <p:spPr>
          <a:xfrm>
            <a:off x="5881898" y="2254685"/>
            <a:ext cx="5115286" cy="4019310"/>
          </a:xfrm>
          <a:prstGeom prst="rect">
            <a:avLst/>
          </a:prstGeom>
          <a:noFill/>
          <a:ln>
            <a:noFill/>
          </a:ln>
        </p:spPr>
        <p:txBody>
          <a:bodyPr spcFirstLastPara="1" wrap="square" lIns="0" tIns="45700" rIns="0" bIns="0" anchor="t" anchorCtr="0">
            <a:noAutofit/>
          </a:bodyPr>
          <a:lstStyle/>
          <a:p>
            <a:pPr marL="571500" lvl="0" indent="-342900" algn="l" rtl="0">
              <a:lnSpc>
                <a:spcPct val="90000"/>
              </a:lnSpc>
              <a:spcBef>
                <a:spcPts val="1800"/>
              </a:spcBef>
              <a:spcAft>
                <a:spcPts val="0"/>
              </a:spcAft>
              <a:buSzPct val="98039"/>
              <a:buFont typeface="Arial"/>
              <a:buChar char="•"/>
            </a:pPr>
            <a:r>
              <a:rPr lang="de-DE" b="1" dirty="0">
                <a:solidFill>
                  <a:srgbClr val="035854"/>
                </a:solidFill>
                <a:latin typeface="Aptos" panose="020B0004020202020204" pitchFamily="34" charset="0"/>
                <a:sym typeface="Arial"/>
              </a:rPr>
              <a:t>Fair Trade / Fairtrade Textile Standard </a:t>
            </a:r>
            <a:r>
              <a:rPr lang="de-DE" dirty="0">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guarantees</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decent</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working</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conditions</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minimum</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living</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wages</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respect</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for</a:t>
            </a:r>
            <a:r>
              <a:rPr lang="de-DE" b="0" i="0" u="none" strike="noStrike" cap="none" dirty="0">
                <a:solidFill>
                  <a:schemeClr val="dk1"/>
                </a:solidFill>
                <a:latin typeface="Aptos" panose="020B0004020202020204" pitchFamily="34" charset="0"/>
                <a:sym typeface="Arial"/>
              </a:rPr>
              <a:t> human and environmental </a:t>
            </a:r>
            <a:r>
              <a:rPr lang="de-DE" b="0" i="0" u="none" strike="noStrike" cap="none" dirty="0" err="1">
                <a:solidFill>
                  <a:schemeClr val="dk1"/>
                </a:solidFill>
                <a:latin typeface="Aptos" panose="020B0004020202020204" pitchFamily="34" charset="0"/>
                <a:sym typeface="Arial"/>
              </a:rPr>
              <a:t>rights</a:t>
            </a:r>
            <a:r>
              <a:rPr lang="de-DE" dirty="0">
                <a:solidFill>
                  <a:schemeClr val="dk1"/>
                </a:solidFill>
                <a:latin typeface="Aptos" panose="020B0004020202020204" pitchFamily="34" charset="0"/>
                <a:sym typeface="Arial"/>
              </a:rPr>
              <a:t>;</a:t>
            </a:r>
            <a:endParaRPr dirty="0">
              <a:latin typeface="Aptos" panose="020B0004020202020204" pitchFamily="34" charset="0"/>
            </a:endParaRPr>
          </a:p>
          <a:p>
            <a:pPr marL="571500" lvl="0" indent="-342900" algn="l" rtl="0">
              <a:lnSpc>
                <a:spcPct val="90000"/>
              </a:lnSpc>
              <a:spcBef>
                <a:spcPts val="1800"/>
              </a:spcBef>
              <a:spcAft>
                <a:spcPts val="0"/>
              </a:spcAft>
              <a:buSzPct val="98039"/>
              <a:buFont typeface="Arial"/>
              <a:buChar char="•"/>
            </a:pPr>
            <a:r>
              <a:rPr lang="de-DE" b="1" dirty="0">
                <a:solidFill>
                  <a:srgbClr val="035854"/>
                </a:solidFill>
                <a:latin typeface="Aptos" panose="020B0004020202020204" pitchFamily="34" charset="0"/>
                <a:sym typeface="Arial"/>
              </a:rPr>
              <a:t>EU </a:t>
            </a:r>
            <a:r>
              <a:rPr lang="de-DE" b="1" dirty="0" err="1">
                <a:solidFill>
                  <a:srgbClr val="035854"/>
                </a:solidFill>
                <a:latin typeface="Aptos" panose="020B0004020202020204" pitchFamily="34" charset="0"/>
                <a:sym typeface="Arial"/>
              </a:rPr>
              <a:t>Ecolabel</a:t>
            </a:r>
            <a:r>
              <a:rPr lang="de-DE" b="1" dirty="0">
                <a:solidFill>
                  <a:srgbClr val="035854"/>
                </a:solidFill>
                <a:latin typeface="Aptos" panose="020B0004020202020204" pitchFamily="34" charset="0"/>
                <a:sym typeface="Arial"/>
              </a:rPr>
              <a:t> </a:t>
            </a:r>
            <a:r>
              <a:rPr lang="de-DE" dirty="0">
                <a:solidFill>
                  <a:schemeClr val="dk1"/>
                </a:solidFill>
                <a:latin typeface="Aptos" panose="020B0004020202020204" pitchFamily="34" charset="0"/>
                <a:sym typeface="Arial"/>
              </a:rPr>
              <a:t>- </a:t>
            </a:r>
            <a:r>
              <a:rPr lang="de-DE" dirty="0">
                <a:latin typeface="Aptos" panose="020B0004020202020204" pitchFamily="34" charset="0"/>
                <a:sym typeface="Arial"/>
              </a:rPr>
              <a:t> </a:t>
            </a:r>
            <a:r>
              <a:rPr lang="de-DE" dirty="0" err="1">
                <a:solidFill>
                  <a:schemeClr val="dk1"/>
                </a:solidFill>
                <a:latin typeface="Aptos" panose="020B0004020202020204" pitchFamily="34" charset="0"/>
                <a:sym typeface="Arial"/>
              </a:rPr>
              <a:t>offers</a:t>
            </a:r>
            <a:r>
              <a:rPr lang="de-DE" dirty="0">
                <a:solidFill>
                  <a:schemeClr val="dk1"/>
                </a:solidFill>
                <a:latin typeface="Aptos" panose="020B0004020202020204" pitchFamily="34" charset="0"/>
                <a:sym typeface="Arial"/>
              </a:rPr>
              <a:t> a reliable </a:t>
            </a:r>
            <a:r>
              <a:rPr lang="de-DE" dirty="0" err="1">
                <a:solidFill>
                  <a:schemeClr val="dk1"/>
                </a:solidFill>
                <a:latin typeface="Aptos" panose="020B0004020202020204" pitchFamily="34" charset="0"/>
                <a:sym typeface="Arial"/>
              </a:rPr>
              <a:t>way</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of</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identifying</a:t>
            </a:r>
            <a:r>
              <a:rPr lang="de-DE" dirty="0">
                <a:solidFill>
                  <a:schemeClr val="dk1"/>
                </a:solidFill>
                <a:latin typeface="Aptos" panose="020B0004020202020204" pitchFamily="34" charset="0"/>
                <a:sym typeface="Arial"/>
              </a:rPr>
              <a:t> high </a:t>
            </a:r>
            <a:r>
              <a:rPr lang="de-DE" dirty="0" err="1">
                <a:solidFill>
                  <a:schemeClr val="dk1"/>
                </a:solidFill>
                <a:latin typeface="Aptos" panose="020B0004020202020204" pitchFamily="34" charset="0"/>
                <a:sym typeface="Arial"/>
              </a:rPr>
              <a:t>performing</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environmentally</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friendly</a:t>
            </a:r>
            <a:r>
              <a:rPr lang="de-DE" dirty="0">
                <a:solidFill>
                  <a:schemeClr val="dk1"/>
                </a:solidFill>
                <a:latin typeface="Aptos" panose="020B0004020202020204" pitchFamily="34" charset="0"/>
                <a:sym typeface="Arial"/>
              </a:rPr>
              <a:t> textile and </a:t>
            </a:r>
            <a:r>
              <a:rPr lang="de-DE" dirty="0" err="1">
                <a:solidFill>
                  <a:schemeClr val="dk1"/>
                </a:solidFill>
                <a:latin typeface="Aptos" panose="020B0004020202020204" pitchFamily="34" charset="0"/>
                <a:sym typeface="Arial"/>
              </a:rPr>
              <a:t>footwear</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products</a:t>
            </a:r>
            <a:r>
              <a:rPr lang="de-DE" dirty="0">
                <a:solidFill>
                  <a:schemeClr val="dk1"/>
                </a:solidFill>
                <a:latin typeface="Aptos" panose="020B0004020202020204" pitchFamily="34" charset="0"/>
                <a:sym typeface="Arial"/>
              </a:rPr>
              <a:t>.</a:t>
            </a:r>
            <a:endParaRPr dirty="0">
              <a:solidFill>
                <a:schemeClr val="dk1"/>
              </a:solidFill>
              <a:latin typeface="Aptos" panose="020B0004020202020204" pitchFamily="34" charset="0"/>
              <a:sym typeface="Arial"/>
            </a:endParaRPr>
          </a:p>
          <a:p>
            <a:pPr marL="571500" lvl="0" indent="-342900" algn="l" rtl="0">
              <a:lnSpc>
                <a:spcPct val="90000"/>
              </a:lnSpc>
              <a:spcBef>
                <a:spcPts val="1800"/>
              </a:spcBef>
              <a:spcAft>
                <a:spcPts val="0"/>
              </a:spcAft>
              <a:buSzPct val="98039"/>
              <a:buFont typeface="Arial"/>
              <a:buChar char="•"/>
            </a:pPr>
            <a:r>
              <a:rPr lang="de-DE" b="1" dirty="0">
                <a:solidFill>
                  <a:srgbClr val="035854"/>
                </a:solidFill>
                <a:latin typeface="Aptos" panose="020B0004020202020204" pitchFamily="34" charset="0"/>
                <a:sym typeface="Arial"/>
              </a:rPr>
              <a:t>SA8000 (</a:t>
            </a:r>
            <a:r>
              <a:rPr lang="de-DE" b="1" dirty="0" err="1">
                <a:solidFill>
                  <a:srgbClr val="035854"/>
                </a:solidFill>
                <a:latin typeface="Aptos" panose="020B0004020202020204" pitchFamily="34" charset="0"/>
                <a:sym typeface="Arial"/>
              </a:rPr>
              <a:t>Social</a:t>
            </a:r>
            <a:r>
              <a:rPr lang="de-DE" b="1" dirty="0">
                <a:solidFill>
                  <a:srgbClr val="035854"/>
                </a:solidFill>
                <a:latin typeface="Aptos" panose="020B0004020202020204" pitchFamily="34" charset="0"/>
                <a:sym typeface="Arial"/>
              </a:rPr>
              <a:t> </a:t>
            </a:r>
            <a:r>
              <a:rPr lang="de-DE" b="1" dirty="0" err="1">
                <a:solidFill>
                  <a:srgbClr val="035854"/>
                </a:solidFill>
                <a:latin typeface="Aptos" panose="020B0004020202020204" pitchFamily="34" charset="0"/>
                <a:sym typeface="Arial"/>
              </a:rPr>
              <a:t>Accountability</a:t>
            </a:r>
            <a:r>
              <a:rPr lang="de-DE" b="1" dirty="0">
                <a:solidFill>
                  <a:srgbClr val="035854"/>
                </a:solidFill>
                <a:latin typeface="Aptos" panose="020B0004020202020204" pitchFamily="34" charset="0"/>
                <a:sym typeface="Arial"/>
              </a:rPr>
              <a:t> International) - </a:t>
            </a:r>
            <a:r>
              <a:rPr lang="de-DE" b="0" i="0" u="none" strike="noStrike" cap="none" dirty="0" err="1">
                <a:solidFill>
                  <a:schemeClr val="dk1"/>
                </a:solidFill>
                <a:latin typeface="Aptos" panose="020B0004020202020204" pitchFamily="34" charset="0"/>
                <a:sym typeface="Arial"/>
              </a:rPr>
              <a:t>guarantees</a:t>
            </a:r>
            <a:r>
              <a:rPr lang="de-DE" b="0" i="0" u="none" strike="noStrike" cap="none" dirty="0">
                <a:solidFill>
                  <a:schemeClr val="dk1"/>
                </a:solidFill>
                <a:latin typeface="Aptos" panose="020B0004020202020204" pitchFamily="34" charset="0"/>
                <a:sym typeface="Arial"/>
              </a:rPr>
              <a:t> international </a:t>
            </a:r>
            <a:r>
              <a:rPr lang="de-DE" b="0" i="0" u="none" strike="noStrike" cap="none" dirty="0" err="1">
                <a:solidFill>
                  <a:schemeClr val="dk1"/>
                </a:solidFill>
                <a:latin typeface="Aptos" panose="020B0004020202020204" pitchFamily="34" charset="0"/>
                <a:sym typeface="Arial"/>
              </a:rPr>
              <a:t>standards</a:t>
            </a:r>
            <a:r>
              <a:rPr lang="de-DE" b="0" i="0" u="none" strike="noStrike" cap="none" dirty="0">
                <a:solidFill>
                  <a:schemeClr val="dk1"/>
                </a:solidFill>
                <a:latin typeface="Aptos" panose="020B0004020202020204" pitchFamily="34" charset="0"/>
                <a:sym typeface="Arial"/>
              </a:rPr>
              <a:t> on </a:t>
            </a:r>
            <a:r>
              <a:rPr lang="de-DE" b="0" i="0" u="none" strike="noStrike" cap="none" dirty="0" err="1">
                <a:solidFill>
                  <a:schemeClr val="dk1"/>
                </a:solidFill>
                <a:latin typeface="Aptos" panose="020B0004020202020204" pitchFamily="34" charset="0"/>
                <a:sym typeface="Arial"/>
              </a:rPr>
              <a:t>labour</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rights</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working</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hours</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health</a:t>
            </a:r>
            <a:r>
              <a:rPr lang="de-DE" b="0" i="0" u="none" strike="noStrike" cap="none" dirty="0">
                <a:solidFill>
                  <a:schemeClr val="dk1"/>
                </a:solidFill>
                <a:latin typeface="Aptos" panose="020B0004020202020204" pitchFamily="34" charset="0"/>
                <a:sym typeface="Arial"/>
              </a:rPr>
              <a:t> and </a:t>
            </a:r>
            <a:r>
              <a:rPr lang="de-DE" b="0" i="0" u="none" strike="noStrike" cap="none" dirty="0" err="1">
                <a:solidFill>
                  <a:schemeClr val="dk1"/>
                </a:solidFill>
                <a:latin typeface="Aptos" panose="020B0004020202020204" pitchFamily="34" charset="0"/>
                <a:sym typeface="Arial"/>
              </a:rPr>
              <a:t>safety</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freedom</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of</a:t>
            </a:r>
            <a:r>
              <a:rPr lang="de-DE" b="0" i="0" u="none" strike="noStrike" cap="none" dirty="0">
                <a:solidFill>
                  <a:schemeClr val="dk1"/>
                </a:solidFill>
                <a:latin typeface="Aptos" panose="020B0004020202020204" pitchFamily="34" charset="0"/>
                <a:sym typeface="Arial"/>
              </a:rPr>
              <a:t> </a:t>
            </a:r>
            <a:r>
              <a:rPr lang="de-DE" b="0" i="0" u="none" strike="noStrike" cap="none" dirty="0" err="1">
                <a:solidFill>
                  <a:schemeClr val="dk1"/>
                </a:solidFill>
                <a:latin typeface="Aptos" panose="020B0004020202020204" pitchFamily="34" charset="0"/>
                <a:sym typeface="Arial"/>
              </a:rPr>
              <a:t>association</a:t>
            </a:r>
            <a:r>
              <a:rPr lang="de-DE" b="0" i="0" u="none" strike="noStrike" cap="none" dirty="0">
                <a:solidFill>
                  <a:schemeClr val="dk1"/>
                </a:solidFill>
                <a:latin typeface="Aptos" panose="020B0004020202020204" pitchFamily="34" charset="0"/>
                <a:sym typeface="Arial"/>
              </a:rPr>
              <a:t>.</a:t>
            </a:r>
            <a:endParaRPr b="1" i="0" u="none" strike="noStrike" cap="none" dirty="0">
              <a:solidFill>
                <a:srgbClr val="035854"/>
              </a:solidFill>
              <a:latin typeface="Aptos" panose="020B0004020202020204" pitchFamily="34" charset="0"/>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9"/>
          <p:cNvSpPr txBox="1">
            <a:spLocks noGrp="1"/>
          </p:cNvSpPr>
          <p:nvPr>
            <p:ph type="title"/>
          </p:nvPr>
        </p:nvSpPr>
        <p:spPr>
          <a:xfrm>
            <a:off x="594360" y="491071"/>
            <a:ext cx="9050681" cy="149459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4. EU GPP Standards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ICT Equipment </a:t>
            </a:r>
            <a:endParaRPr dirty="0">
              <a:latin typeface="Aptos Serif" panose="02020604070405020304" pitchFamily="18" charset="0"/>
              <a:ea typeface="Arial"/>
              <a:cs typeface="Aptos Serif" panose="02020604070405020304" pitchFamily="18" charset="0"/>
              <a:sym typeface="Arial"/>
            </a:endParaRPr>
          </a:p>
        </p:txBody>
      </p:sp>
      <p:sp>
        <p:nvSpPr>
          <p:cNvPr id="460" name="Google Shape;460;p59"/>
          <p:cNvSpPr txBox="1">
            <a:spLocks noGrp="1"/>
          </p:cNvSpPr>
          <p:nvPr>
            <p:ph type="body" idx="1"/>
          </p:nvPr>
        </p:nvSpPr>
        <p:spPr>
          <a:xfrm>
            <a:off x="594360" y="2167003"/>
            <a:ext cx="4490827" cy="4106992"/>
          </a:xfrm>
          <a:prstGeom prst="rect">
            <a:avLst/>
          </a:prstGeom>
          <a:noFill/>
          <a:ln>
            <a:noFill/>
          </a:ln>
        </p:spPr>
        <p:txBody>
          <a:bodyPr spcFirstLastPara="1" wrap="square" lIns="0" tIns="45700" rIns="0" bIns="0" anchor="t" anchorCtr="0">
            <a:normAutofit/>
          </a:bodyPr>
          <a:lstStyle/>
          <a:p>
            <a:pPr marL="457200" lvl="0" indent="-228600" algn="l" rtl="0">
              <a:lnSpc>
                <a:spcPct val="90000"/>
              </a:lnSpc>
              <a:spcBef>
                <a:spcPts val="1800"/>
              </a:spcBef>
              <a:spcAft>
                <a:spcPts val="0"/>
              </a:spcAft>
              <a:buClr>
                <a:srgbClr val="3F3F3F"/>
              </a:buClr>
              <a:buSzPct val="90090"/>
              <a:buFont typeface="Arial"/>
              <a:buNone/>
            </a:pPr>
            <a:r>
              <a:rPr lang="de-DE" b="0" i="0" dirty="0">
                <a:latin typeface="Aptos" panose="020B0004020202020204" pitchFamily="34" charset="0"/>
                <a:sym typeface="Arial"/>
              </a:rPr>
              <a:t>These </a:t>
            </a:r>
            <a:r>
              <a:rPr lang="de-DE" b="0" i="0" dirty="0" err="1">
                <a:latin typeface="Aptos" panose="020B0004020202020204" pitchFamily="34" charset="0"/>
                <a:sym typeface="Arial"/>
              </a:rPr>
              <a:t>criteria</a:t>
            </a:r>
            <a:r>
              <a:rPr lang="de-DE" b="0" i="0" dirty="0">
                <a:latin typeface="Aptos" panose="020B0004020202020204" pitchFamily="34" charset="0"/>
                <a:sym typeface="Arial"/>
              </a:rPr>
              <a:t> </a:t>
            </a:r>
            <a:r>
              <a:rPr lang="de-DE" b="0" i="0" dirty="0" err="1">
                <a:latin typeface="Aptos" panose="020B0004020202020204" pitchFamily="34" charset="0"/>
                <a:sym typeface="Arial"/>
              </a:rPr>
              <a:t>are</a:t>
            </a:r>
            <a:r>
              <a:rPr lang="de-DE" b="0" i="0" dirty="0">
                <a:latin typeface="Aptos" panose="020B0004020202020204" pitchFamily="34" charset="0"/>
                <a:sym typeface="Arial"/>
              </a:rPr>
              <a:t> </a:t>
            </a:r>
            <a:r>
              <a:rPr lang="de-DE" b="0" i="0" dirty="0" err="1">
                <a:latin typeface="Aptos" panose="020B0004020202020204" pitchFamily="34" charset="0"/>
                <a:sym typeface="Arial"/>
              </a:rPr>
              <a:t>often</a:t>
            </a:r>
            <a:r>
              <a:rPr lang="de-DE" b="0" i="0" dirty="0">
                <a:latin typeface="Aptos" panose="020B0004020202020204" pitchFamily="34" charset="0"/>
                <a:sym typeface="Arial"/>
              </a:rPr>
              <a:t> </a:t>
            </a:r>
            <a:r>
              <a:rPr lang="de-DE" b="0" i="0" dirty="0" err="1">
                <a:latin typeface="Aptos" panose="020B0004020202020204" pitchFamily="34" charset="0"/>
                <a:sym typeface="Arial"/>
              </a:rPr>
              <a:t>assessed</a:t>
            </a:r>
            <a:r>
              <a:rPr lang="de-DE" b="0" i="0" dirty="0">
                <a:latin typeface="Aptos" panose="020B0004020202020204" pitchFamily="34" charset="0"/>
                <a:sym typeface="Arial"/>
              </a:rPr>
              <a:t> </a:t>
            </a:r>
            <a:r>
              <a:rPr lang="de-DE" b="0" i="0" dirty="0" err="1">
                <a:latin typeface="Aptos" panose="020B0004020202020204" pitchFamily="34" charset="0"/>
                <a:sym typeface="Arial"/>
              </a:rPr>
              <a:t>through</a:t>
            </a:r>
            <a:r>
              <a:rPr lang="de-DE" b="0" i="0" dirty="0">
                <a:latin typeface="Aptos" panose="020B0004020202020204" pitchFamily="34" charset="0"/>
                <a:sym typeface="Arial"/>
              </a:rPr>
              <a:t> </a:t>
            </a:r>
            <a:r>
              <a:rPr lang="de-DE" b="0" i="0" dirty="0" err="1">
                <a:latin typeface="Aptos" panose="020B0004020202020204" pitchFamily="34" charset="0"/>
                <a:sym typeface="Arial"/>
              </a:rPr>
              <a:t>standards</a:t>
            </a:r>
            <a:r>
              <a:rPr lang="de-DE" b="0" i="0" dirty="0">
                <a:latin typeface="Aptos" panose="020B0004020202020204" pitchFamily="34" charset="0"/>
                <a:sym typeface="Arial"/>
              </a:rPr>
              <a:t> like:</a:t>
            </a:r>
            <a:endParaRPr dirty="0">
              <a:latin typeface="Aptos" panose="020B0004020202020204" pitchFamily="34" charset="0"/>
            </a:endParaRPr>
          </a:p>
          <a:p>
            <a:pPr marL="571500" lvl="0" indent="-342900" algn="l" rtl="0">
              <a:lnSpc>
                <a:spcPct val="90000"/>
              </a:lnSpc>
              <a:spcBef>
                <a:spcPts val="1800"/>
              </a:spcBef>
              <a:spcAft>
                <a:spcPts val="0"/>
              </a:spcAft>
              <a:buSzPct val="90090"/>
              <a:buFont typeface="Arial"/>
              <a:buChar char="•"/>
            </a:pPr>
            <a:r>
              <a:rPr lang="de-DE" b="1" dirty="0">
                <a:solidFill>
                  <a:srgbClr val="035854"/>
                </a:solidFill>
                <a:latin typeface="Aptos" panose="020B0004020202020204" pitchFamily="34" charset="0"/>
                <a:sym typeface="Arial"/>
              </a:rPr>
              <a:t>TCO Certified </a:t>
            </a:r>
            <a:r>
              <a:rPr lang="de-DE" dirty="0">
                <a:latin typeface="Aptos" panose="020B0004020202020204" pitchFamily="34" charset="0"/>
                <a:sym typeface="Arial"/>
              </a:rPr>
              <a:t>- </a:t>
            </a:r>
            <a:r>
              <a:rPr lang="de-DE" dirty="0">
                <a:solidFill>
                  <a:schemeClr val="dk1"/>
                </a:solidFill>
                <a:latin typeface="Aptos" panose="020B0004020202020204" pitchFamily="34" charset="0"/>
                <a:sym typeface="Arial"/>
              </a:rPr>
              <a:t>TCO Certified </a:t>
            </a:r>
            <a:r>
              <a:rPr lang="de-DE" dirty="0" err="1">
                <a:solidFill>
                  <a:schemeClr val="dk1"/>
                </a:solidFill>
                <a:latin typeface="Aptos" panose="020B0004020202020204" pitchFamily="34" charset="0"/>
                <a:sym typeface="Arial"/>
              </a:rPr>
              <a:t>is</a:t>
            </a:r>
            <a:r>
              <a:rPr lang="de-DE" dirty="0">
                <a:solidFill>
                  <a:schemeClr val="dk1"/>
                </a:solidFill>
                <a:latin typeface="Aptos" panose="020B0004020202020204" pitchFamily="34" charset="0"/>
                <a:sym typeface="Arial"/>
              </a:rPr>
              <a:t> a global, </a:t>
            </a:r>
            <a:r>
              <a:rPr lang="de-DE" dirty="0" err="1">
                <a:solidFill>
                  <a:schemeClr val="dk1"/>
                </a:solidFill>
                <a:latin typeface="Aptos" panose="020B0004020202020204" pitchFamily="34" charset="0"/>
                <a:sym typeface="Arial"/>
              </a:rPr>
              <a:t>comprehensive</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sustainability</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certification</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with</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everything</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included</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Criteria</a:t>
            </a:r>
            <a:r>
              <a:rPr lang="de-DE" dirty="0">
                <a:solidFill>
                  <a:schemeClr val="dk1"/>
                </a:solidFill>
                <a:latin typeface="Aptos" panose="020B0004020202020204" pitchFamily="34" charset="0"/>
                <a:sym typeface="Arial"/>
              </a:rPr>
              <a:t> in TCO Certified </a:t>
            </a:r>
            <a:r>
              <a:rPr lang="de-DE" dirty="0" err="1">
                <a:solidFill>
                  <a:schemeClr val="dk1"/>
                </a:solidFill>
                <a:latin typeface="Aptos" panose="020B0004020202020204" pitchFamily="34" charset="0"/>
                <a:sym typeface="Arial"/>
              </a:rPr>
              <a:t>drive</a:t>
            </a:r>
            <a:r>
              <a:rPr lang="de-DE" dirty="0">
                <a:solidFill>
                  <a:schemeClr val="dk1"/>
                </a:solidFill>
                <a:latin typeface="Aptos" panose="020B0004020202020204" pitchFamily="34" charset="0"/>
                <a:sym typeface="Arial"/>
              </a:rPr>
              <a:t> social and environmental </a:t>
            </a:r>
            <a:r>
              <a:rPr lang="de-DE" dirty="0" err="1">
                <a:solidFill>
                  <a:schemeClr val="dk1"/>
                </a:solidFill>
                <a:latin typeface="Aptos" panose="020B0004020202020204" pitchFamily="34" charset="0"/>
                <a:sym typeface="Arial"/>
              </a:rPr>
              <a:t>responsibility</a:t>
            </a:r>
            <a:r>
              <a:rPr lang="de-DE" dirty="0">
                <a:solidFill>
                  <a:schemeClr val="dk1"/>
                </a:solidFill>
                <a:latin typeface="Aptos" panose="020B0004020202020204" pitchFamily="34" charset="0"/>
                <a:sym typeface="Arial"/>
              </a:rPr>
              <a:t> in </a:t>
            </a:r>
            <a:r>
              <a:rPr lang="de-DE" dirty="0" err="1">
                <a:solidFill>
                  <a:schemeClr val="dk1"/>
                </a:solidFill>
                <a:latin typeface="Aptos" panose="020B0004020202020204" pitchFamily="34" charset="0"/>
                <a:sym typeface="Arial"/>
              </a:rPr>
              <a:t>four</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key</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areas</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climate</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substances</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circularity</a:t>
            </a:r>
            <a:r>
              <a:rPr lang="de-DE" dirty="0">
                <a:solidFill>
                  <a:schemeClr val="dk1"/>
                </a:solidFill>
                <a:latin typeface="Aptos" panose="020B0004020202020204" pitchFamily="34" charset="0"/>
                <a:sym typeface="Arial"/>
              </a:rPr>
              <a:t> and </a:t>
            </a:r>
            <a:r>
              <a:rPr lang="de-DE" dirty="0" err="1">
                <a:solidFill>
                  <a:schemeClr val="dk1"/>
                </a:solidFill>
                <a:latin typeface="Aptos" panose="020B0004020202020204" pitchFamily="34" charset="0"/>
                <a:sym typeface="Arial"/>
              </a:rPr>
              <a:t>supply</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chain</a:t>
            </a:r>
            <a:r>
              <a:rPr lang="de-DE" dirty="0">
                <a:solidFill>
                  <a:schemeClr val="dk1"/>
                </a:solidFill>
                <a:latin typeface="Aptos" panose="020B0004020202020204" pitchFamily="34" charset="0"/>
                <a:sym typeface="Arial"/>
              </a:rPr>
              <a:t>. All </a:t>
            </a:r>
            <a:r>
              <a:rPr lang="de-DE" dirty="0" err="1">
                <a:solidFill>
                  <a:schemeClr val="dk1"/>
                </a:solidFill>
                <a:latin typeface="Aptos" panose="020B0004020202020204" pitchFamily="34" charset="0"/>
                <a:sym typeface="Arial"/>
              </a:rPr>
              <a:t>criteria</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are</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mandatory</a:t>
            </a:r>
            <a:r>
              <a:rPr lang="de-DE" dirty="0">
                <a:solidFill>
                  <a:schemeClr val="dk1"/>
                </a:solidFill>
                <a:latin typeface="Aptos" panose="020B0004020202020204" pitchFamily="34" charset="0"/>
                <a:sym typeface="Arial"/>
              </a:rPr>
              <a:t>, and </a:t>
            </a:r>
            <a:r>
              <a:rPr lang="de-DE" dirty="0" err="1">
                <a:solidFill>
                  <a:schemeClr val="dk1"/>
                </a:solidFill>
                <a:latin typeface="Aptos" panose="020B0004020202020204" pitchFamily="34" charset="0"/>
                <a:sym typeface="Arial"/>
              </a:rPr>
              <a:t>compliance</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is</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always</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independently</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verified</a:t>
            </a:r>
            <a:r>
              <a:rPr lang="de-DE" dirty="0">
                <a:solidFill>
                  <a:schemeClr val="dk1"/>
                </a:solidFill>
                <a:latin typeface="Aptos" panose="020B0004020202020204" pitchFamily="34" charset="0"/>
                <a:sym typeface="Arial"/>
              </a:rPr>
              <a:t>.</a:t>
            </a:r>
            <a:endParaRPr b="0" i="0" u="none" strike="noStrike" cap="none" dirty="0">
              <a:solidFill>
                <a:schemeClr val="dk1"/>
              </a:solidFill>
              <a:latin typeface="Aptos" panose="020B0004020202020204" pitchFamily="34" charset="0"/>
              <a:sym typeface="Arial"/>
            </a:endParaRPr>
          </a:p>
        </p:txBody>
      </p:sp>
      <p:sp>
        <p:nvSpPr>
          <p:cNvPr id="461" name="Google Shape;461;p59"/>
          <p:cNvSpPr txBox="1">
            <a:spLocks noGrp="1"/>
          </p:cNvSpPr>
          <p:nvPr>
            <p:ph type="body" idx="2"/>
          </p:nvPr>
        </p:nvSpPr>
        <p:spPr>
          <a:xfrm>
            <a:off x="5831794" y="2931090"/>
            <a:ext cx="4490827" cy="4019310"/>
          </a:xfrm>
          <a:prstGeom prst="rect">
            <a:avLst/>
          </a:prstGeom>
          <a:noFill/>
          <a:ln>
            <a:noFill/>
          </a:ln>
        </p:spPr>
        <p:txBody>
          <a:bodyPr spcFirstLastPara="1" wrap="square" lIns="0" tIns="45700" rIns="0" bIns="0" anchor="t" anchorCtr="0">
            <a:normAutofit/>
          </a:bodyPr>
          <a:lstStyle/>
          <a:p>
            <a:pPr marL="571500" lvl="0" indent="-342900" algn="l" rtl="0">
              <a:lnSpc>
                <a:spcPct val="90000"/>
              </a:lnSpc>
              <a:spcBef>
                <a:spcPts val="1800"/>
              </a:spcBef>
              <a:spcAft>
                <a:spcPts val="0"/>
              </a:spcAft>
              <a:buSzPts val="2000"/>
              <a:buFont typeface="Arial"/>
              <a:buChar char="•"/>
            </a:pPr>
            <a:r>
              <a:rPr lang="de-DE" b="1">
                <a:solidFill>
                  <a:srgbClr val="035854"/>
                </a:solidFill>
                <a:latin typeface="Aptos" panose="020B0004020202020204" pitchFamily="34" charset="0"/>
                <a:sym typeface="Arial"/>
              </a:rPr>
              <a:t>EU Ecolabel </a:t>
            </a:r>
            <a:r>
              <a:rPr lang="de-DE">
                <a:solidFill>
                  <a:schemeClr val="dk1"/>
                </a:solidFill>
                <a:latin typeface="Aptos" panose="020B0004020202020204" pitchFamily="34" charset="0"/>
                <a:sym typeface="Arial"/>
              </a:rPr>
              <a:t>- guarantees that electronic displays are energy efficient, repairable and contain a limited quantity of hazardous substances. In addition, the criteria require a minimum of recycled content as well easy product dismantling to ensure that parts can be recovered and recycled. </a:t>
            </a:r>
            <a:endParaRPr>
              <a:latin typeface="Aptos" panose="020B0004020202020204" pitchFamily="34" charset="0"/>
            </a:endParaRPr>
          </a:p>
        </p:txBody>
      </p:sp>
      <p:pic>
        <p:nvPicPr>
          <p:cNvPr id="462" name="Google Shape;462;p59"/>
          <p:cNvPicPr preferRelativeResize="0"/>
          <p:nvPr/>
        </p:nvPicPr>
        <p:blipFill rotWithShape="1">
          <a:blip r:embed="rId3">
            <a:alphaModFix/>
          </a:blip>
          <a:srcRect l="8703" t="16945" r="15910" b="16144"/>
          <a:stretch/>
        </p:blipFill>
        <p:spPr>
          <a:xfrm>
            <a:off x="6461349" y="1803746"/>
            <a:ext cx="1615858" cy="107723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0"/>
          <p:cNvSpPr txBox="1">
            <a:spLocks noGrp="1"/>
          </p:cNvSpPr>
          <p:nvPr>
            <p:ph type="title"/>
          </p:nvPr>
        </p:nvSpPr>
        <p:spPr>
          <a:xfrm>
            <a:off x="594359" y="279291"/>
            <a:ext cx="10972800" cy="1570325"/>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a:latin typeface="Aptos Serif" panose="02020604070405020304" pitchFamily="18" charset="0"/>
                <a:ea typeface="Arial"/>
                <a:cs typeface="Aptos Serif" panose="02020604070405020304" pitchFamily="18" charset="0"/>
                <a:sym typeface="Arial"/>
              </a:rPr>
              <a:t>Sources</a:t>
            </a:r>
            <a:endParaRPr>
              <a:latin typeface="Aptos Serif" panose="02020604070405020304" pitchFamily="18" charset="0"/>
              <a:cs typeface="Aptos Serif" panose="02020604070405020304" pitchFamily="18" charset="0"/>
            </a:endParaRPr>
          </a:p>
        </p:txBody>
      </p:sp>
      <p:sp>
        <p:nvSpPr>
          <p:cNvPr id="468" name="Google Shape;468;p60"/>
          <p:cNvSpPr txBox="1"/>
          <p:nvPr/>
        </p:nvSpPr>
        <p:spPr>
          <a:xfrm>
            <a:off x="594359" y="2469559"/>
            <a:ext cx="10972799" cy="24621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b="0" i="0" u="sng" strike="noStrike" cap="none" dirty="0">
                <a:solidFill>
                  <a:srgbClr val="000000"/>
                </a:solidFill>
                <a:latin typeface="Aptos" panose="020B0004020202020204" pitchFamily="34" charset="0"/>
                <a:sym typeface="Arial"/>
                <a:hlinkClick r:id="rId3">
                  <a:extLst>
                    <a:ext uri="{A12FA001-AC4F-418D-AE19-62706E023703}">
                      <ahyp:hlinkClr xmlns:ahyp="http://schemas.microsoft.com/office/drawing/2018/hyperlinkcolor" val="tx"/>
                    </a:ext>
                  </a:extLst>
                </a:hlinkClick>
              </a:rPr>
              <a:t>https://digital-skills-jobs.europa.eu/en/latest/briefs/beyond-green-ict-building-truly-sustainable-digital-future-deep-dive</a:t>
            </a:r>
            <a:r>
              <a:rPr lang="de-DE" sz="1400" b="0" i="0" u="none" strike="noStrike" cap="none" dirty="0">
                <a:solidFill>
                  <a:srgbClr val="000000"/>
                </a:solidFill>
                <a:latin typeface="Aptos" panose="020B0004020202020204" pitchFamily="34" charset="0"/>
                <a:sym typeface="Arial"/>
              </a:rPr>
              <a:t> </a:t>
            </a:r>
            <a:endParaRPr dirty="0">
              <a:latin typeface="Aptos" panose="020B0004020202020204" pitchFamily="34" charset="0"/>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sym typeface="Arial"/>
            </a:endParaRPr>
          </a:p>
          <a:p>
            <a:pPr marL="0" marR="0" lvl="0" indent="0" algn="l" rtl="0">
              <a:lnSpc>
                <a:spcPct val="100000"/>
              </a:lnSpc>
              <a:spcBef>
                <a:spcPts val="0"/>
              </a:spcBef>
              <a:spcAft>
                <a:spcPts val="0"/>
              </a:spcAft>
              <a:buNone/>
            </a:pPr>
            <a:r>
              <a:rPr lang="de-DE" sz="1400" b="0" i="0" u="sng" strike="noStrike" cap="none" dirty="0">
                <a:solidFill>
                  <a:srgbClr val="000000"/>
                </a:solidFill>
                <a:latin typeface="Aptos" panose="020B0004020202020204" pitchFamily="34" charset="0"/>
                <a:sym typeface="Arial"/>
                <a:hlinkClick r:id="rId4">
                  <a:extLst>
                    <a:ext uri="{A12FA001-AC4F-418D-AE19-62706E023703}">
                      <ahyp:hlinkClr xmlns:ahyp="http://schemas.microsoft.com/office/drawing/2018/hyperlinkcolor" val="tx"/>
                    </a:ext>
                  </a:extLst>
                </a:hlinkClick>
              </a:rPr>
              <a:t>https://green-forum.ec.europa.eu/green-business/green-public-procurement/good-practice-library/sustainability-and-circularity-starting-point-ict-procurement_en</a:t>
            </a:r>
            <a:r>
              <a:rPr lang="de-DE" sz="1400" b="0" i="0" u="none" strike="noStrike" cap="none" dirty="0">
                <a:solidFill>
                  <a:srgbClr val="000000"/>
                </a:solidFill>
                <a:latin typeface="Aptos" panose="020B0004020202020204" pitchFamily="34" charset="0"/>
                <a:sym typeface="Arial"/>
              </a:rPr>
              <a:t> </a:t>
            </a:r>
            <a:endParaRPr dirty="0">
              <a:latin typeface="Aptos" panose="020B0004020202020204" pitchFamily="34" charset="0"/>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sym typeface="Arial"/>
            </a:endParaRPr>
          </a:p>
          <a:p>
            <a:pPr marL="0" marR="0" lvl="0" indent="0" algn="l" rtl="0">
              <a:lnSpc>
                <a:spcPct val="100000"/>
              </a:lnSpc>
              <a:spcBef>
                <a:spcPts val="0"/>
              </a:spcBef>
              <a:spcAft>
                <a:spcPts val="0"/>
              </a:spcAft>
              <a:buNone/>
            </a:pPr>
            <a:r>
              <a:rPr lang="de-DE" sz="1400" b="0" i="0" u="sng" strike="noStrike" cap="none" dirty="0">
                <a:solidFill>
                  <a:srgbClr val="000000"/>
                </a:solidFill>
                <a:latin typeface="Aptos" panose="020B0004020202020204" pitchFamily="34" charset="0"/>
                <a:sym typeface="Arial"/>
                <a:hlinkClick r:id="rId5">
                  <a:extLst>
                    <a:ext uri="{A12FA001-AC4F-418D-AE19-62706E023703}">
                      <ahyp:hlinkClr xmlns:ahyp="http://schemas.microsoft.com/office/drawing/2018/hyperlinkcolor" val="tx"/>
                    </a:ext>
                  </a:extLst>
                </a:hlinkClick>
              </a:rPr>
              <a:t>https://eeb.org/wp-content/uploads/2020/06/Towards-a-socially-sustainable-and-circular-ICT-sector.pdf</a:t>
            </a:r>
            <a:r>
              <a:rPr lang="de-DE" sz="1400" b="0" i="0" u="none" strike="noStrike" cap="none" dirty="0">
                <a:solidFill>
                  <a:srgbClr val="000000"/>
                </a:solidFill>
                <a:latin typeface="Aptos" panose="020B0004020202020204" pitchFamily="34" charset="0"/>
                <a:sym typeface="Arial"/>
              </a:rPr>
              <a:t> </a:t>
            </a:r>
            <a:endParaRPr dirty="0">
              <a:latin typeface="Aptos" panose="020B0004020202020204" pitchFamily="34" charset="0"/>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sym typeface="Arial"/>
            </a:endParaRPr>
          </a:p>
          <a:p>
            <a:pPr marL="0" marR="0" lvl="0" indent="0" algn="l" rtl="0">
              <a:lnSpc>
                <a:spcPct val="100000"/>
              </a:lnSpc>
              <a:spcBef>
                <a:spcPts val="0"/>
              </a:spcBef>
              <a:spcAft>
                <a:spcPts val="0"/>
              </a:spcAft>
              <a:buNone/>
            </a:pPr>
            <a:r>
              <a:rPr lang="de-DE" sz="1400" b="0" i="0" u="sng" strike="noStrike" cap="none" dirty="0">
                <a:solidFill>
                  <a:srgbClr val="000000"/>
                </a:solidFill>
                <a:latin typeface="Aptos" panose="020B0004020202020204" pitchFamily="34" charset="0"/>
                <a:sym typeface="Arial"/>
                <a:hlinkClick r:id="rId6">
                  <a:extLst>
                    <a:ext uri="{A12FA001-AC4F-418D-AE19-62706E023703}">
                      <ahyp:hlinkClr xmlns:ahyp="http://schemas.microsoft.com/office/drawing/2018/hyperlinkcolor" val="tx"/>
                    </a:ext>
                  </a:extLst>
                </a:hlinkClick>
              </a:rPr>
              <a:t>https://environment.ec.europa.eu/topics/circular-economy/eu-ecolabel/product-groups-and-criteria/electronic-equipment_en#:~:text=The%20EU%20Ecolabel%20guarantees%20that,can%20be%20recovered%20and%20recycled</a:t>
            </a:r>
            <a:r>
              <a:rPr lang="de-DE" sz="1400" b="0" i="0" u="none" strike="noStrike" cap="none" dirty="0">
                <a:solidFill>
                  <a:srgbClr val="000000"/>
                </a:solidFill>
                <a:latin typeface="Aptos" panose="020B0004020202020204" pitchFamily="34" charset="0"/>
                <a:sym typeface="Arial"/>
              </a:rPr>
              <a:t>. </a:t>
            </a:r>
            <a:endParaRPr dirty="0">
              <a:latin typeface="Aptos" panose="020B0004020202020204" pitchFamily="34" charset="0"/>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sym typeface="Aria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1"/>
          <p:cNvSpPr txBox="1">
            <a:spLocks noGrp="1"/>
          </p:cNvSpPr>
          <p:nvPr>
            <p:ph type="title"/>
          </p:nvPr>
        </p:nvSpPr>
        <p:spPr>
          <a:xfrm>
            <a:off x="594359" y="364936"/>
            <a:ext cx="7509980" cy="1593507"/>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Agenda – </a:t>
            </a:r>
            <a:r>
              <a:rPr lang="de-DE" dirty="0" err="1">
                <a:latin typeface="Aptos Serif" panose="02020604070405020304" pitchFamily="18" charset="0"/>
                <a:ea typeface="Arial"/>
                <a:cs typeface="Aptos Serif" panose="02020604070405020304" pitchFamily="18" charset="0"/>
                <a:sym typeface="Arial"/>
              </a:rPr>
              <a:t>Cleaning</a:t>
            </a:r>
            <a:r>
              <a:rPr lang="de-DE" dirty="0">
                <a:latin typeface="Aptos Serif" panose="02020604070405020304" pitchFamily="18" charset="0"/>
                <a:ea typeface="Arial"/>
                <a:cs typeface="Aptos Serif" panose="02020604070405020304" pitchFamily="18" charset="0"/>
                <a:sym typeface="Arial"/>
              </a:rPr>
              <a:t> Products and Services </a:t>
            </a:r>
            <a:endParaRPr dirty="0">
              <a:latin typeface="Aptos Serif" panose="02020604070405020304" pitchFamily="18" charset="0"/>
              <a:cs typeface="Aptos Serif" panose="02020604070405020304" pitchFamily="18" charset="0"/>
            </a:endParaRPr>
          </a:p>
        </p:txBody>
      </p:sp>
      <p:sp>
        <p:nvSpPr>
          <p:cNvPr id="474" name="Google Shape;474;p61"/>
          <p:cNvSpPr txBox="1">
            <a:spLocks noGrp="1"/>
          </p:cNvSpPr>
          <p:nvPr>
            <p:ph type="body" idx="1"/>
          </p:nvPr>
        </p:nvSpPr>
        <p:spPr>
          <a:xfrm>
            <a:off x="594359" y="2281918"/>
            <a:ext cx="10541279" cy="3708517"/>
          </a:xfrm>
          <a:prstGeom prst="rect">
            <a:avLst/>
          </a:prstGeom>
          <a:noFill/>
          <a:ln>
            <a:noFill/>
          </a:ln>
        </p:spPr>
        <p:txBody>
          <a:bodyPr spcFirstLastPara="1" wrap="square" lIns="0" tIns="228600" rIns="0" bIns="0" anchor="t" anchorCtr="0">
            <a:normAutofit/>
          </a:bodyPr>
          <a:lstStyle/>
          <a:p>
            <a:pPr marL="685800" lvl="0" indent="-457200" algn="l" rtl="0">
              <a:lnSpc>
                <a:spcPct val="80000"/>
              </a:lnSpc>
              <a:spcBef>
                <a:spcPts val="2200"/>
              </a:spcBef>
              <a:spcAft>
                <a:spcPts val="0"/>
              </a:spcAft>
              <a:buSzPts val="2400"/>
              <a:buFont typeface="Arial"/>
              <a:buAutoNum type="arabicPeriod"/>
            </a:pPr>
            <a:r>
              <a:rPr lang="de-DE" dirty="0">
                <a:latin typeface="Aptos" panose="020B0004020202020204" pitchFamily="34" charset="0"/>
                <a:sym typeface="Arial"/>
              </a:rPr>
              <a:t>Environmental and </a:t>
            </a:r>
            <a:r>
              <a:rPr lang="de-DE" dirty="0" err="1">
                <a:latin typeface="Aptos" panose="020B0004020202020204" pitchFamily="34" charset="0"/>
                <a:sym typeface="Arial"/>
              </a:rPr>
              <a:t>Social</a:t>
            </a:r>
            <a:r>
              <a:rPr lang="de-DE" dirty="0">
                <a:latin typeface="Aptos" panose="020B0004020202020204" pitchFamily="34" charset="0"/>
                <a:sym typeface="Arial"/>
              </a:rPr>
              <a:t> </a:t>
            </a:r>
            <a:r>
              <a:rPr lang="de-DE" dirty="0" err="1">
                <a:latin typeface="Aptos" panose="020B0004020202020204" pitchFamily="34" charset="0"/>
                <a:sym typeface="Arial"/>
              </a:rPr>
              <a:t>impact</a:t>
            </a:r>
            <a:r>
              <a:rPr lang="de-DE" dirty="0">
                <a:latin typeface="Aptos" panose="020B0004020202020204" pitchFamily="34" charset="0"/>
                <a:sym typeface="Arial"/>
              </a:rPr>
              <a:t> </a:t>
            </a:r>
            <a:r>
              <a:rPr lang="de-DE" dirty="0" err="1">
                <a:latin typeface="Aptos" panose="020B0004020202020204" pitchFamily="34" charset="0"/>
                <a:sym typeface="Arial"/>
              </a:rPr>
              <a:t>of</a:t>
            </a:r>
            <a:r>
              <a:rPr lang="de-DE" dirty="0">
                <a:latin typeface="Aptos" panose="020B0004020202020204" pitchFamily="34" charset="0"/>
                <a:sym typeface="Arial"/>
              </a:rPr>
              <a:t> </a:t>
            </a:r>
            <a:r>
              <a:rPr lang="de-DE" dirty="0" err="1">
                <a:latin typeface="Aptos" panose="020B0004020202020204" pitchFamily="34" charset="0"/>
                <a:sym typeface="Arial"/>
              </a:rPr>
              <a:t>Cleaning</a:t>
            </a:r>
            <a:r>
              <a:rPr lang="de-DE" dirty="0">
                <a:latin typeface="Aptos" panose="020B0004020202020204" pitchFamily="34" charset="0"/>
                <a:sym typeface="Arial"/>
              </a:rPr>
              <a:t> Products and Services </a:t>
            </a:r>
            <a:endParaRPr dirty="0">
              <a:latin typeface="Aptos" panose="020B0004020202020204" pitchFamily="34" charset="0"/>
            </a:endParaRPr>
          </a:p>
          <a:p>
            <a:pPr marL="685800" lvl="0" indent="-457200" algn="l" rtl="0">
              <a:lnSpc>
                <a:spcPct val="80000"/>
              </a:lnSpc>
              <a:spcBef>
                <a:spcPts val="2200"/>
              </a:spcBef>
              <a:spcAft>
                <a:spcPts val="0"/>
              </a:spcAft>
              <a:buSzPts val="2400"/>
              <a:buFont typeface="Arial"/>
              <a:buAutoNum type="arabicPeriod"/>
            </a:pPr>
            <a:r>
              <a:rPr lang="de-DE" dirty="0">
                <a:latin typeface="Aptos" panose="020B0004020202020204" pitchFamily="34" charset="0"/>
                <a:sym typeface="Arial"/>
              </a:rPr>
              <a:t>Strategic Goals </a:t>
            </a:r>
            <a:r>
              <a:rPr lang="de-DE" dirty="0" err="1">
                <a:latin typeface="Aptos" panose="020B0004020202020204" pitchFamily="34" charset="0"/>
                <a:sym typeface="Arial"/>
              </a:rPr>
              <a:t>of</a:t>
            </a:r>
            <a:r>
              <a:rPr lang="de-DE" dirty="0">
                <a:latin typeface="Aptos" panose="020B0004020202020204" pitchFamily="34" charset="0"/>
                <a:sym typeface="Arial"/>
              </a:rPr>
              <a:t> </a:t>
            </a:r>
            <a:r>
              <a:rPr lang="de-DE" dirty="0" err="1">
                <a:latin typeface="Aptos" panose="020B0004020202020204" pitchFamily="34" charset="0"/>
                <a:sym typeface="Arial"/>
              </a:rPr>
              <a:t>Sustainable</a:t>
            </a:r>
            <a:r>
              <a:rPr lang="de-DE" dirty="0">
                <a:latin typeface="Aptos" panose="020B0004020202020204" pitchFamily="34" charset="0"/>
                <a:sym typeface="Arial"/>
              </a:rPr>
              <a:t> </a:t>
            </a:r>
            <a:r>
              <a:rPr lang="de-DE" dirty="0" err="1">
                <a:latin typeface="Aptos" panose="020B0004020202020204" pitchFamily="34" charset="0"/>
                <a:sym typeface="Arial"/>
              </a:rPr>
              <a:t>Procurement</a:t>
            </a:r>
            <a:r>
              <a:rPr lang="de-DE" dirty="0">
                <a:latin typeface="Aptos" panose="020B0004020202020204" pitchFamily="34" charset="0"/>
                <a:sym typeface="Arial"/>
              </a:rPr>
              <a:t> </a:t>
            </a:r>
            <a:endParaRPr dirty="0">
              <a:latin typeface="Aptos" panose="020B0004020202020204" pitchFamily="34" charset="0"/>
            </a:endParaRPr>
          </a:p>
          <a:p>
            <a:pPr marL="685800" lvl="0" indent="-457200" algn="l" rtl="0">
              <a:lnSpc>
                <a:spcPct val="80000"/>
              </a:lnSpc>
              <a:spcBef>
                <a:spcPts val="2200"/>
              </a:spcBef>
              <a:spcAft>
                <a:spcPts val="0"/>
              </a:spcAft>
              <a:buSzPts val="2400"/>
              <a:buFont typeface="Arial"/>
              <a:buAutoNum type="arabicPeriod"/>
            </a:pPr>
            <a:r>
              <a:rPr lang="de-DE" dirty="0">
                <a:latin typeface="Aptos" panose="020B0004020202020204" pitchFamily="34" charset="0"/>
                <a:sym typeface="Arial"/>
              </a:rPr>
              <a:t>EU GPP </a:t>
            </a:r>
            <a:r>
              <a:rPr lang="de-DE" dirty="0" err="1">
                <a:latin typeface="Aptos" panose="020B0004020202020204" pitchFamily="34" charset="0"/>
                <a:sym typeface="Arial"/>
              </a:rPr>
              <a:t>Criteria</a:t>
            </a:r>
            <a:r>
              <a:rPr lang="de-DE" dirty="0">
                <a:latin typeface="Aptos" panose="020B0004020202020204" pitchFamily="34" charset="0"/>
                <a:sym typeface="Arial"/>
              </a:rPr>
              <a:t> </a:t>
            </a:r>
            <a:r>
              <a:rPr lang="de-DE" dirty="0" err="1">
                <a:latin typeface="Aptos" panose="020B0004020202020204" pitchFamily="34" charset="0"/>
                <a:sym typeface="Arial"/>
              </a:rPr>
              <a:t>for</a:t>
            </a:r>
            <a:r>
              <a:rPr lang="de-DE" dirty="0">
                <a:latin typeface="Aptos" panose="020B0004020202020204" pitchFamily="34" charset="0"/>
                <a:sym typeface="Arial"/>
              </a:rPr>
              <a:t> </a:t>
            </a:r>
            <a:r>
              <a:rPr lang="de-DE" dirty="0" err="1">
                <a:latin typeface="Aptos" panose="020B0004020202020204" pitchFamily="34" charset="0"/>
                <a:sym typeface="Arial"/>
              </a:rPr>
              <a:t>Cleaning</a:t>
            </a:r>
            <a:r>
              <a:rPr lang="de-DE" dirty="0">
                <a:latin typeface="Aptos" panose="020B0004020202020204" pitchFamily="34" charset="0"/>
                <a:sym typeface="Arial"/>
              </a:rPr>
              <a:t> Products and Services </a:t>
            </a:r>
            <a:endParaRPr dirty="0">
              <a:latin typeface="Aptos" panose="020B0004020202020204" pitchFamily="34" charset="0"/>
            </a:endParaRPr>
          </a:p>
          <a:p>
            <a:pPr marL="685800" lvl="0" indent="-457200" algn="l" rtl="0">
              <a:lnSpc>
                <a:spcPct val="80000"/>
              </a:lnSpc>
              <a:spcBef>
                <a:spcPts val="2200"/>
              </a:spcBef>
              <a:spcAft>
                <a:spcPts val="0"/>
              </a:spcAft>
              <a:buSzPts val="2400"/>
              <a:buFont typeface="Arial"/>
              <a:buAutoNum type="arabicPeriod"/>
            </a:pPr>
            <a:r>
              <a:rPr lang="de-DE" dirty="0">
                <a:latin typeface="Aptos" panose="020B0004020202020204" pitchFamily="34" charset="0"/>
                <a:sym typeface="Arial"/>
              </a:rPr>
              <a:t>EU GPP Standards and Labels </a:t>
            </a:r>
            <a:endParaRPr dirty="0">
              <a:latin typeface="Aptos" panose="020B0004020202020204" pitchFamily="34" charset="0"/>
            </a:endParaRPr>
          </a:p>
          <a:p>
            <a:pPr marL="685800" lvl="0" indent="-304800" algn="l" rtl="0">
              <a:lnSpc>
                <a:spcPct val="80000"/>
              </a:lnSpc>
              <a:spcBef>
                <a:spcPts val="2200"/>
              </a:spcBef>
              <a:spcAft>
                <a:spcPts val="0"/>
              </a:spcAft>
              <a:buSzPts val="2400"/>
              <a:buFont typeface="Arial"/>
              <a:buNone/>
            </a:pPr>
            <a:endParaRPr dirty="0">
              <a:latin typeface="Aptos" panose="020B0004020202020204" pitchFamily="34" charset="0"/>
              <a:sym typeface="Arial"/>
            </a:endParaRPr>
          </a:p>
          <a:p>
            <a:pPr marL="228600" lvl="0" indent="0" algn="l" rtl="0">
              <a:lnSpc>
                <a:spcPct val="80000"/>
              </a:lnSpc>
              <a:spcBef>
                <a:spcPts val="2200"/>
              </a:spcBef>
              <a:spcAft>
                <a:spcPts val="0"/>
              </a:spcAft>
              <a:buSzPts val="2400"/>
              <a:buNone/>
            </a:pPr>
            <a:endParaRPr dirty="0">
              <a:latin typeface="Aptos" panose="020B0004020202020204" pitchFamily="34" charset="0"/>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2"/>
          <p:cNvSpPr txBox="1">
            <a:spLocks noGrp="1"/>
          </p:cNvSpPr>
          <p:nvPr>
            <p:ph type="title"/>
          </p:nvPr>
        </p:nvSpPr>
        <p:spPr>
          <a:xfrm>
            <a:off x="599280" y="1609694"/>
            <a:ext cx="11408872" cy="1726527"/>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1. Environmental and </a:t>
            </a:r>
            <a:r>
              <a:rPr lang="de-DE" dirty="0" err="1">
                <a:latin typeface="Aptos Serif" panose="02020604070405020304" pitchFamily="18" charset="0"/>
                <a:ea typeface="Arial"/>
                <a:cs typeface="Aptos Serif" panose="02020604070405020304" pitchFamily="18" charset="0"/>
                <a:sym typeface="Arial"/>
              </a:rPr>
              <a:t>Social</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impact</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of</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Cleaning</a:t>
            </a:r>
            <a:r>
              <a:rPr lang="de-DE" dirty="0">
                <a:latin typeface="Aptos Serif" panose="02020604070405020304" pitchFamily="18" charset="0"/>
                <a:ea typeface="Arial"/>
                <a:cs typeface="Aptos Serif" panose="02020604070405020304" pitchFamily="18" charset="0"/>
                <a:sym typeface="Arial"/>
              </a:rPr>
              <a:t> Products and Services </a:t>
            </a:r>
            <a:br>
              <a:rPr lang="de-DE" dirty="0">
                <a:latin typeface="Aptos Serif" panose="02020604070405020304" pitchFamily="18" charset="0"/>
                <a:ea typeface="Arial"/>
                <a:cs typeface="Aptos Serif" panose="02020604070405020304" pitchFamily="18" charset="0"/>
                <a:sym typeface="Arial"/>
              </a:rPr>
            </a:br>
            <a:endParaRPr dirty="0">
              <a:latin typeface="Aptos Serif" panose="02020604070405020304" pitchFamily="18" charset="0"/>
              <a:ea typeface="Arial"/>
              <a:cs typeface="Aptos Serif" panose="02020604070405020304" pitchFamily="18" charset="0"/>
              <a:sym typeface="Arial"/>
            </a:endParaRPr>
          </a:p>
        </p:txBody>
      </p:sp>
      <p:sp>
        <p:nvSpPr>
          <p:cNvPr id="481" name="Google Shape;481;p62"/>
          <p:cNvSpPr txBox="1">
            <a:spLocks noGrp="1"/>
          </p:cNvSpPr>
          <p:nvPr>
            <p:ph type="body" idx="1"/>
          </p:nvPr>
        </p:nvSpPr>
        <p:spPr>
          <a:xfrm>
            <a:off x="511598" y="3074611"/>
            <a:ext cx="4689104" cy="52322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595959"/>
              </a:buClr>
              <a:buSzPts val="2800"/>
              <a:buFont typeface="Arial"/>
              <a:buNone/>
            </a:pPr>
            <a:r>
              <a:rPr lang="de-DE" sz="2800" b="1" i="0" u="none" strike="noStrike" cap="none" dirty="0">
                <a:solidFill>
                  <a:schemeClr val="tx1">
                    <a:lumMod val="75000"/>
                    <a:lumOff val="25000"/>
                  </a:schemeClr>
                </a:solidFill>
                <a:latin typeface="Aptos" panose="020B0004020202020204" pitchFamily="34" charset="0"/>
                <a:sym typeface="Arial"/>
              </a:rPr>
              <a:t>Key Environmental </a:t>
            </a:r>
            <a:r>
              <a:rPr lang="de-DE" sz="2800" b="1" i="0" u="none" strike="noStrike" cap="none" dirty="0" err="1">
                <a:solidFill>
                  <a:schemeClr val="tx1">
                    <a:lumMod val="75000"/>
                    <a:lumOff val="25000"/>
                  </a:schemeClr>
                </a:solidFill>
                <a:latin typeface="Aptos" panose="020B0004020202020204" pitchFamily="34" charset="0"/>
                <a:sym typeface="Arial"/>
              </a:rPr>
              <a:t>impact</a:t>
            </a:r>
            <a:r>
              <a:rPr lang="de-DE" sz="2800" b="1" i="0" u="none" strike="noStrike" cap="none" dirty="0">
                <a:solidFill>
                  <a:schemeClr val="tx1">
                    <a:lumMod val="75000"/>
                    <a:lumOff val="25000"/>
                  </a:schemeClr>
                </a:solidFill>
                <a:latin typeface="Aptos" panose="020B0004020202020204" pitchFamily="34" charset="0"/>
                <a:sym typeface="Arial"/>
              </a:rPr>
              <a:t> </a:t>
            </a:r>
            <a:endParaRPr dirty="0">
              <a:solidFill>
                <a:schemeClr val="tx1">
                  <a:lumMod val="75000"/>
                  <a:lumOff val="25000"/>
                </a:schemeClr>
              </a:solidFill>
              <a:latin typeface="Aptos" panose="020B0004020202020204" pitchFamily="34" charset="0"/>
            </a:endParaRPr>
          </a:p>
        </p:txBody>
      </p:sp>
      <p:grpSp>
        <p:nvGrpSpPr>
          <p:cNvPr id="482" name="Google Shape;482;p62"/>
          <p:cNvGrpSpPr/>
          <p:nvPr/>
        </p:nvGrpSpPr>
        <p:grpSpPr>
          <a:xfrm>
            <a:off x="606410" y="3124391"/>
            <a:ext cx="10385510" cy="4115798"/>
            <a:chOff x="7129" y="651433"/>
            <a:chExt cx="10385510" cy="4115798"/>
          </a:xfrm>
        </p:grpSpPr>
        <p:sp>
          <p:nvSpPr>
            <p:cNvPr id="483" name="Google Shape;483;p62"/>
            <p:cNvSpPr/>
            <p:nvPr/>
          </p:nvSpPr>
          <p:spPr>
            <a:xfrm rot="5400000">
              <a:off x="487037" y="2145027"/>
              <a:ext cx="1445554" cy="2405369"/>
            </a:xfrm>
            <a:prstGeom prst="corner">
              <a:avLst>
                <a:gd name="adj1" fmla="val 16120"/>
                <a:gd name="adj2" fmla="val 16110"/>
              </a:avLst>
            </a:prstGeom>
            <a:gradFill>
              <a:gsLst>
                <a:gs pos="0">
                  <a:srgbClr val="FFC400"/>
                </a:gs>
                <a:gs pos="100000">
                  <a:srgbClr val="FFE466"/>
                </a:gs>
              </a:gsLst>
              <a:lin ang="16200000" scaled="0"/>
            </a:gradFill>
            <a:ln w="9525" cap="flat" cmpd="sng">
              <a:solidFill>
                <a:srgbClr val="FAB50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484" name="Google Shape;484;p62"/>
            <p:cNvSpPr/>
            <p:nvPr/>
          </p:nvSpPr>
          <p:spPr>
            <a:xfrm>
              <a:off x="245738" y="2863714"/>
              <a:ext cx="2171581" cy="190351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485" name="Google Shape;485;p62"/>
            <p:cNvSpPr txBox="1"/>
            <p:nvPr/>
          </p:nvSpPr>
          <p:spPr>
            <a:xfrm>
              <a:off x="245738" y="2863714"/>
              <a:ext cx="2171581" cy="1903518"/>
            </a:xfrm>
            <a:prstGeom prst="rect">
              <a:avLst/>
            </a:prstGeom>
            <a:noFill/>
            <a:ln>
              <a:noFill/>
            </a:ln>
          </p:spPr>
          <p:txBody>
            <a:bodyPr spcFirstLastPara="1" wrap="square" lIns="95250" tIns="95250" rIns="95250" bIns="95250" anchor="t" anchorCtr="0">
              <a:noAutofit/>
            </a:bodyPr>
            <a:lstStyle/>
            <a:p>
              <a:pPr marL="0" marR="0" lvl="0" indent="0" algn="l" rtl="0">
                <a:lnSpc>
                  <a:spcPct val="90000"/>
                </a:lnSpc>
                <a:spcBef>
                  <a:spcPts val="0"/>
                </a:spcBef>
                <a:spcAft>
                  <a:spcPts val="0"/>
                </a:spcAft>
                <a:buClr>
                  <a:srgbClr val="000000"/>
                </a:buClr>
                <a:buSzPts val="2500"/>
                <a:buFont typeface="Arial"/>
                <a:buNone/>
              </a:pPr>
              <a:r>
                <a:rPr lang="de-DE" sz="2500" b="1" i="0" u="none" strike="noStrike" cap="none">
                  <a:solidFill>
                    <a:schemeClr val="tx1">
                      <a:lumMod val="75000"/>
                      <a:lumOff val="25000"/>
                    </a:schemeClr>
                  </a:solidFill>
                  <a:latin typeface="Aptos" panose="020B0004020202020204" pitchFamily="34" charset="0"/>
                  <a:sym typeface="Arial"/>
                </a:rPr>
                <a:t>Water and Air Pollution </a:t>
              </a:r>
              <a:endParaRPr>
                <a:solidFill>
                  <a:schemeClr val="tx1">
                    <a:lumMod val="75000"/>
                    <a:lumOff val="25000"/>
                  </a:schemeClr>
                </a:solidFill>
                <a:latin typeface="Aptos" panose="020B0004020202020204" pitchFamily="34" charset="0"/>
              </a:endParaRPr>
            </a:p>
          </p:txBody>
        </p:sp>
        <p:sp>
          <p:nvSpPr>
            <p:cNvPr id="486" name="Google Shape;486;p62"/>
            <p:cNvSpPr/>
            <p:nvPr/>
          </p:nvSpPr>
          <p:spPr>
            <a:xfrm>
              <a:off x="2007587" y="1967941"/>
              <a:ext cx="409732" cy="409732"/>
            </a:xfrm>
            <a:prstGeom prst="triangle">
              <a:avLst>
                <a:gd name="adj" fmla="val 100000"/>
              </a:avLst>
            </a:prstGeom>
            <a:gradFill>
              <a:gsLst>
                <a:gs pos="0">
                  <a:srgbClr val="E8FF00"/>
                </a:gs>
                <a:gs pos="100000">
                  <a:srgbClr val="FFFF70"/>
                </a:gs>
              </a:gsLst>
              <a:lin ang="16200000" scaled="0"/>
            </a:gradFill>
            <a:ln w="9525" cap="flat" cmpd="sng">
              <a:solidFill>
                <a:srgbClr val="D0EB1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487" name="Google Shape;487;p62"/>
            <p:cNvSpPr/>
            <p:nvPr/>
          </p:nvSpPr>
          <p:spPr>
            <a:xfrm rot="5400000">
              <a:off x="3145477" y="1487193"/>
              <a:ext cx="1445554" cy="2405369"/>
            </a:xfrm>
            <a:prstGeom prst="corner">
              <a:avLst>
                <a:gd name="adj1" fmla="val 16120"/>
                <a:gd name="adj2" fmla="val 16110"/>
              </a:avLst>
            </a:prstGeom>
            <a:gradFill>
              <a:gsLst>
                <a:gs pos="0">
                  <a:srgbClr val="75F600"/>
                </a:gs>
                <a:gs pos="100000">
                  <a:srgbClr val="ADFF7C"/>
                </a:gs>
              </a:gsLst>
              <a:lin ang="16200000" scaled="0"/>
            </a:gradFill>
            <a:ln w="9525" cap="flat" cmpd="sng">
              <a:solidFill>
                <a:srgbClr val="77DA1C"/>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488" name="Google Shape;488;p62"/>
            <p:cNvSpPr/>
            <p:nvPr/>
          </p:nvSpPr>
          <p:spPr>
            <a:xfrm>
              <a:off x="2904178" y="2205880"/>
              <a:ext cx="2171581" cy="190351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489" name="Google Shape;489;p62"/>
            <p:cNvSpPr txBox="1"/>
            <p:nvPr/>
          </p:nvSpPr>
          <p:spPr>
            <a:xfrm>
              <a:off x="2904178" y="2205880"/>
              <a:ext cx="2171581" cy="1903518"/>
            </a:xfrm>
            <a:prstGeom prst="rect">
              <a:avLst/>
            </a:prstGeom>
            <a:noFill/>
            <a:ln>
              <a:noFill/>
            </a:ln>
          </p:spPr>
          <p:txBody>
            <a:bodyPr spcFirstLastPara="1" wrap="square" lIns="95250" tIns="95250" rIns="95250" bIns="95250" anchor="t" anchorCtr="0">
              <a:noAutofit/>
            </a:bodyPr>
            <a:lstStyle/>
            <a:p>
              <a:pPr marL="0" marR="0" lvl="0" indent="0" algn="l" rtl="0">
                <a:lnSpc>
                  <a:spcPct val="90000"/>
                </a:lnSpc>
                <a:spcBef>
                  <a:spcPts val="0"/>
                </a:spcBef>
                <a:spcAft>
                  <a:spcPts val="0"/>
                </a:spcAft>
                <a:buClr>
                  <a:srgbClr val="000000"/>
                </a:buClr>
                <a:buSzPts val="2500"/>
                <a:buFont typeface="Arial"/>
                <a:buNone/>
              </a:pPr>
              <a:r>
                <a:rPr lang="de-DE" sz="2500" b="1" i="0" u="none" strike="noStrike" cap="none">
                  <a:solidFill>
                    <a:schemeClr val="tx1">
                      <a:lumMod val="75000"/>
                      <a:lumOff val="25000"/>
                    </a:schemeClr>
                  </a:solidFill>
                  <a:latin typeface="Aptos" panose="020B0004020202020204" pitchFamily="34" charset="0"/>
                  <a:sym typeface="Arial"/>
                </a:rPr>
                <a:t>Toxicity </a:t>
              </a:r>
              <a:endParaRPr>
                <a:solidFill>
                  <a:schemeClr val="tx1">
                    <a:lumMod val="75000"/>
                    <a:lumOff val="25000"/>
                  </a:schemeClr>
                </a:solidFill>
                <a:latin typeface="Aptos" panose="020B0004020202020204" pitchFamily="34" charset="0"/>
              </a:endParaRPr>
            </a:p>
          </p:txBody>
        </p:sp>
        <p:sp>
          <p:nvSpPr>
            <p:cNvPr id="490" name="Google Shape;490;p62"/>
            <p:cNvSpPr/>
            <p:nvPr/>
          </p:nvSpPr>
          <p:spPr>
            <a:xfrm>
              <a:off x="4666027" y="1310107"/>
              <a:ext cx="409732" cy="409732"/>
            </a:xfrm>
            <a:prstGeom prst="triangle">
              <a:avLst>
                <a:gd name="adj" fmla="val 100000"/>
              </a:avLst>
            </a:prstGeom>
            <a:gradFill>
              <a:gsLst>
                <a:gs pos="0">
                  <a:srgbClr val="1CE40D"/>
                </a:gs>
                <a:gs pos="100000">
                  <a:srgbClr val="87FF84"/>
                </a:gs>
              </a:gsLst>
              <a:lin ang="16200000" scaled="0"/>
            </a:gradFill>
            <a:ln w="9525" cap="flat" cmpd="sng">
              <a:solidFill>
                <a:srgbClr val="32CC2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491" name="Google Shape;491;p62"/>
            <p:cNvSpPr/>
            <p:nvPr/>
          </p:nvSpPr>
          <p:spPr>
            <a:xfrm rot="5400000">
              <a:off x="5803917" y="829359"/>
              <a:ext cx="1445554" cy="2405369"/>
            </a:xfrm>
            <a:prstGeom prst="corner">
              <a:avLst>
                <a:gd name="adj1" fmla="val 16120"/>
                <a:gd name="adj2" fmla="val 16110"/>
              </a:avLst>
            </a:prstGeom>
            <a:gradFill>
              <a:gsLst>
                <a:gs pos="0">
                  <a:srgbClr val="1BD056"/>
                </a:gs>
                <a:gs pos="100000">
                  <a:srgbClr val="8DFFA6"/>
                </a:gs>
              </a:gsLst>
              <a:lin ang="16200000" scaled="0"/>
            </a:gradFill>
            <a:ln w="9525" cap="flat" cmpd="sng">
              <a:solidFill>
                <a:srgbClr val="30BC5E"/>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492" name="Google Shape;492;p62"/>
            <p:cNvSpPr/>
            <p:nvPr/>
          </p:nvSpPr>
          <p:spPr>
            <a:xfrm>
              <a:off x="5562618" y="1548047"/>
              <a:ext cx="2171581" cy="190351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493" name="Google Shape;493;p62"/>
            <p:cNvSpPr txBox="1"/>
            <p:nvPr/>
          </p:nvSpPr>
          <p:spPr>
            <a:xfrm>
              <a:off x="5562618" y="1548047"/>
              <a:ext cx="2171581" cy="1903518"/>
            </a:xfrm>
            <a:prstGeom prst="rect">
              <a:avLst/>
            </a:prstGeom>
            <a:noFill/>
            <a:ln>
              <a:noFill/>
            </a:ln>
          </p:spPr>
          <p:txBody>
            <a:bodyPr spcFirstLastPara="1" wrap="square" lIns="95250" tIns="95250" rIns="95250" bIns="95250" anchor="t" anchorCtr="0">
              <a:noAutofit/>
            </a:bodyPr>
            <a:lstStyle/>
            <a:p>
              <a:pPr marL="0" marR="0" lvl="0" indent="0" algn="l" rtl="0">
                <a:lnSpc>
                  <a:spcPct val="90000"/>
                </a:lnSpc>
                <a:spcBef>
                  <a:spcPts val="0"/>
                </a:spcBef>
                <a:spcAft>
                  <a:spcPts val="0"/>
                </a:spcAft>
                <a:buClr>
                  <a:srgbClr val="000000"/>
                </a:buClr>
                <a:buSzPts val="2500"/>
                <a:buFont typeface="Arial"/>
                <a:buNone/>
              </a:pPr>
              <a:r>
                <a:rPr lang="de-DE" sz="2500" b="1" i="0" u="none" strike="noStrike" cap="none">
                  <a:solidFill>
                    <a:schemeClr val="tx1">
                      <a:lumMod val="75000"/>
                      <a:lumOff val="25000"/>
                    </a:schemeClr>
                  </a:solidFill>
                  <a:latin typeface="Aptos" panose="020B0004020202020204" pitchFamily="34" charset="0"/>
                  <a:sym typeface="Arial"/>
                </a:rPr>
                <a:t>Waste Generation </a:t>
              </a:r>
              <a:endParaRPr>
                <a:solidFill>
                  <a:schemeClr val="tx1">
                    <a:lumMod val="75000"/>
                    <a:lumOff val="25000"/>
                  </a:schemeClr>
                </a:solidFill>
                <a:latin typeface="Aptos" panose="020B0004020202020204" pitchFamily="34" charset="0"/>
              </a:endParaRPr>
            </a:p>
          </p:txBody>
        </p:sp>
        <p:sp>
          <p:nvSpPr>
            <p:cNvPr id="494" name="Google Shape;494;p62"/>
            <p:cNvSpPr/>
            <p:nvPr/>
          </p:nvSpPr>
          <p:spPr>
            <a:xfrm>
              <a:off x="7324467" y="652273"/>
              <a:ext cx="409732" cy="409732"/>
            </a:xfrm>
            <a:prstGeom prst="triangle">
              <a:avLst>
                <a:gd name="adj" fmla="val 100000"/>
              </a:avLst>
            </a:prstGeom>
            <a:gradFill>
              <a:gsLst>
                <a:gs pos="0">
                  <a:srgbClr val="27BF97"/>
                </a:gs>
                <a:gs pos="100000">
                  <a:srgbClr val="97FFD9"/>
                </a:gs>
              </a:gsLst>
              <a:lin ang="16200000" scaled="0"/>
            </a:gradFill>
            <a:ln w="9525" cap="flat" cmpd="sng">
              <a:solidFill>
                <a:srgbClr val="39AE8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495" name="Google Shape;495;p62"/>
            <p:cNvSpPr/>
            <p:nvPr/>
          </p:nvSpPr>
          <p:spPr>
            <a:xfrm rot="5400000">
              <a:off x="8462356" y="171526"/>
              <a:ext cx="1445554" cy="2405369"/>
            </a:xfrm>
            <a:prstGeom prst="corner">
              <a:avLst>
                <a:gd name="adj1" fmla="val 16120"/>
                <a:gd name="adj2" fmla="val 16110"/>
              </a:avLst>
            </a:prstGeom>
            <a:gradFill>
              <a:gsLst>
                <a:gs pos="0">
                  <a:srgbClr val="359DAD"/>
                </a:gs>
                <a:gs pos="100000">
                  <a:srgbClr val="A0E2F3"/>
                </a:gs>
              </a:gsLst>
              <a:lin ang="16200000" scaled="0"/>
            </a:gradFill>
            <a:ln w="9525" cap="flat" cmpd="sng">
              <a:solidFill>
                <a:srgbClr val="4393A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496" name="Google Shape;496;p62"/>
            <p:cNvSpPr/>
            <p:nvPr/>
          </p:nvSpPr>
          <p:spPr>
            <a:xfrm>
              <a:off x="8221058" y="890213"/>
              <a:ext cx="2171581" cy="190351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497" name="Google Shape;497;p62"/>
            <p:cNvSpPr txBox="1"/>
            <p:nvPr/>
          </p:nvSpPr>
          <p:spPr>
            <a:xfrm>
              <a:off x="8221058" y="890213"/>
              <a:ext cx="2171581" cy="1903518"/>
            </a:xfrm>
            <a:prstGeom prst="rect">
              <a:avLst/>
            </a:prstGeom>
            <a:noFill/>
            <a:ln>
              <a:noFill/>
            </a:ln>
          </p:spPr>
          <p:txBody>
            <a:bodyPr spcFirstLastPara="1" wrap="square" lIns="95250" tIns="95250" rIns="95250" bIns="95250" anchor="t" anchorCtr="0">
              <a:noAutofit/>
            </a:bodyPr>
            <a:lstStyle/>
            <a:p>
              <a:pPr marL="0" marR="0" lvl="0" indent="0" algn="l" rtl="0">
                <a:lnSpc>
                  <a:spcPct val="90000"/>
                </a:lnSpc>
                <a:spcBef>
                  <a:spcPts val="0"/>
                </a:spcBef>
                <a:spcAft>
                  <a:spcPts val="0"/>
                </a:spcAft>
                <a:buClr>
                  <a:srgbClr val="000000"/>
                </a:buClr>
                <a:buSzPts val="2500"/>
                <a:buFont typeface="Arial"/>
                <a:buNone/>
              </a:pPr>
              <a:r>
                <a:rPr lang="de-DE" sz="2500" b="1" i="0" u="none" strike="noStrike" cap="none">
                  <a:solidFill>
                    <a:schemeClr val="tx1">
                      <a:lumMod val="75000"/>
                      <a:lumOff val="25000"/>
                    </a:schemeClr>
                  </a:solidFill>
                  <a:latin typeface="Aptos" panose="020B0004020202020204" pitchFamily="34" charset="0"/>
                  <a:sym typeface="Arial"/>
                </a:rPr>
                <a:t>Energy consumption </a:t>
              </a:r>
              <a:endParaRPr>
                <a:solidFill>
                  <a:schemeClr val="tx1">
                    <a:lumMod val="75000"/>
                    <a:lumOff val="25000"/>
                  </a:schemeClr>
                </a:solidFill>
                <a:latin typeface="Aptos" panose="020B0004020202020204" pitchFamily="34" charset="0"/>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3"/>
          <p:cNvSpPr txBox="1">
            <a:spLocks noGrp="1"/>
          </p:cNvSpPr>
          <p:nvPr>
            <p:ph type="title"/>
          </p:nvPr>
        </p:nvSpPr>
        <p:spPr>
          <a:xfrm>
            <a:off x="602196" y="1572679"/>
            <a:ext cx="7865399" cy="1726527"/>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1. Environmental and </a:t>
            </a:r>
            <a:r>
              <a:rPr lang="de-DE" dirty="0" err="1">
                <a:latin typeface="Aptos Serif" panose="02020604070405020304" pitchFamily="18" charset="0"/>
                <a:ea typeface="Arial"/>
                <a:cs typeface="Aptos Serif" panose="02020604070405020304" pitchFamily="18" charset="0"/>
                <a:sym typeface="Arial"/>
              </a:rPr>
              <a:t>Social</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impact</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of</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Cleaning</a:t>
            </a:r>
            <a:r>
              <a:rPr lang="de-DE" dirty="0">
                <a:latin typeface="Aptos Serif" panose="02020604070405020304" pitchFamily="18" charset="0"/>
                <a:ea typeface="Arial"/>
                <a:cs typeface="Aptos Serif" panose="02020604070405020304" pitchFamily="18" charset="0"/>
                <a:sym typeface="Arial"/>
              </a:rPr>
              <a:t> Products and Services </a:t>
            </a:r>
            <a:br>
              <a:rPr lang="de-DE" dirty="0">
                <a:latin typeface="Aptos Serif" panose="02020604070405020304" pitchFamily="18" charset="0"/>
                <a:ea typeface="Arial"/>
                <a:cs typeface="Aptos Serif" panose="02020604070405020304" pitchFamily="18" charset="0"/>
                <a:sym typeface="Arial"/>
              </a:rPr>
            </a:br>
            <a:endParaRPr dirty="0">
              <a:latin typeface="Aptos Serif" panose="02020604070405020304" pitchFamily="18" charset="0"/>
              <a:ea typeface="Arial"/>
              <a:cs typeface="Aptos Serif" panose="02020604070405020304" pitchFamily="18" charset="0"/>
              <a:sym typeface="Arial"/>
            </a:endParaRPr>
          </a:p>
        </p:txBody>
      </p:sp>
      <p:sp>
        <p:nvSpPr>
          <p:cNvPr id="504" name="Google Shape;504;p63"/>
          <p:cNvSpPr txBox="1">
            <a:spLocks noGrp="1"/>
          </p:cNvSpPr>
          <p:nvPr>
            <p:ph type="body" idx="1"/>
          </p:nvPr>
        </p:nvSpPr>
        <p:spPr>
          <a:xfrm>
            <a:off x="507508" y="3294532"/>
            <a:ext cx="3235181" cy="52322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595959"/>
              </a:buClr>
              <a:buSzPts val="2800"/>
              <a:buFont typeface="Arial"/>
              <a:buNone/>
            </a:pPr>
            <a:r>
              <a:rPr lang="de-DE" sz="2800" b="1" i="0" u="none" strike="noStrike" cap="none" dirty="0">
                <a:solidFill>
                  <a:schemeClr val="tx1">
                    <a:lumMod val="75000"/>
                    <a:lumOff val="25000"/>
                  </a:schemeClr>
                </a:solidFill>
                <a:latin typeface="Aptos" panose="020B0004020202020204" pitchFamily="34" charset="0"/>
                <a:sym typeface="Arial"/>
              </a:rPr>
              <a:t>Key </a:t>
            </a:r>
            <a:r>
              <a:rPr lang="de-DE" sz="2800" b="1" dirty="0" err="1">
                <a:solidFill>
                  <a:schemeClr val="tx1">
                    <a:lumMod val="75000"/>
                    <a:lumOff val="25000"/>
                  </a:schemeClr>
                </a:solidFill>
                <a:latin typeface="Aptos" panose="020B0004020202020204" pitchFamily="34" charset="0"/>
                <a:sym typeface="Arial"/>
              </a:rPr>
              <a:t>Socia</a:t>
            </a:r>
            <a:r>
              <a:rPr lang="de-DE" sz="2800" b="1" i="0" u="none" strike="noStrike" cap="none" dirty="0" err="1">
                <a:solidFill>
                  <a:schemeClr val="tx1">
                    <a:lumMod val="75000"/>
                    <a:lumOff val="25000"/>
                  </a:schemeClr>
                </a:solidFill>
                <a:latin typeface="Aptos" panose="020B0004020202020204" pitchFamily="34" charset="0"/>
                <a:sym typeface="Arial"/>
              </a:rPr>
              <a:t>l</a:t>
            </a:r>
            <a:r>
              <a:rPr lang="de-DE" sz="2800" b="1" i="0" u="none" strike="noStrike" cap="none" dirty="0">
                <a:solidFill>
                  <a:schemeClr val="tx1">
                    <a:lumMod val="75000"/>
                    <a:lumOff val="25000"/>
                  </a:schemeClr>
                </a:solidFill>
                <a:latin typeface="Aptos" panose="020B0004020202020204" pitchFamily="34" charset="0"/>
                <a:sym typeface="Arial"/>
              </a:rPr>
              <a:t> </a:t>
            </a:r>
            <a:r>
              <a:rPr lang="de-DE" sz="2800" b="1" i="0" u="none" strike="noStrike" cap="none" dirty="0" err="1">
                <a:solidFill>
                  <a:schemeClr val="tx1">
                    <a:lumMod val="75000"/>
                    <a:lumOff val="25000"/>
                  </a:schemeClr>
                </a:solidFill>
                <a:latin typeface="Aptos" panose="020B0004020202020204" pitchFamily="34" charset="0"/>
                <a:sym typeface="Arial"/>
              </a:rPr>
              <a:t>impact</a:t>
            </a:r>
            <a:r>
              <a:rPr lang="de-DE" sz="2800" b="1" i="0" u="none" strike="noStrike" cap="none" dirty="0">
                <a:solidFill>
                  <a:schemeClr val="tx1">
                    <a:lumMod val="75000"/>
                    <a:lumOff val="25000"/>
                  </a:schemeClr>
                </a:solidFill>
                <a:latin typeface="Aptos" panose="020B0004020202020204" pitchFamily="34" charset="0"/>
                <a:sym typeface="Arial"/>
              </a:rPr>
              <a:t> </a:t>
            </a:r>
            <a:endParaRPr dirty="0">
              <a:solidFill>
                <a:schemeClr val="tx1">
                  <a:lumMod val="75000"/>
                  <a:lumOff val="25000"/>
                </a:schemeClr>
              </a:solidFill>
              <a:latin typeface="Aptos" panose="020B0004020202020204" pitchFamily="34" charset="0"/>
            </a:endParaRPr>
          </a:p>
        </p:txBody>
      </p:sp>
      <p:sp>
        <p:nvSpPr>
          <p:cNvPr id="505" name="Google Shape;505;p63"/>
          <p:cNvSpPr txBox="1"/>
          <p:nvPr/>
        </p:nvSpPr>
        <p:spPr>
          <a:xfrm>
            <a:off x="641972" y="4223563"/>
            <a:ext cx="516347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000" b="1" i="0" u="none" strike="noStrike" cap="none">
                <a:solidFill>
                  <a:srgbClr val="035854"/>
                </a:solidFill>
                <a:latin typeface="Aptos" panose="020B0004020202020204" pitchFamily="34" charset="0"/>
                <a:sym typeface="Arial"/>
              </a:rPr>
              <a:t>Low wages and poor working conditions</a:t>
            </a:r>
            <a:endParaRPr sz="2000" b="1" i="0" u="none" strike="noStrike" cap="none">
              <a:solidFill>
                <a:srgbClr val="035854"/>
              </a:solidFill>
              <a:latin typeface="Aptos" panose="020B0004020202020204" pitchFamily="34" charset="0"/>
              <a:sym typeface="Arial"/>
            </a:endParaRPr>
          </a:p>
        </p:txBody>
      </p:sp>
      <p:sp>
        <p:nvSpPr>
          <p:cNvPr id="506" name="Google Shape;506;p63"/>
          <p:cNvSpPr/>
          <p:nvPr/>
        </p:nvSpPr>
        <p:spPr>
          <a:xfrm>
            <a:off x="600819" y="4912075"/>
            <a:ext cx="5952611" cy="40011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35854"/>
              </a:buClr>
              <a:buSzPts val="2000"/>
              <a:buFont typeface="Arial"/>
              <a:buNone/>
            </a:pPr>
            <a:r>
              <a:rPr lang="de-DE" sz="2000" b="1" i="0" u="none" strike="noStrike" cap="none">
                <a:solidFill>
                  <a:srgbClr val="035854"/>
                </a:solidFill>
                <a:latin typeface="Aptos" panose="020B0004020202020204" pitchFamily="34" charset="0"/>
                <a:sym typeface="Arial"/>
              </a:rPr>
              <a:t>Workers’ health and safety </a:t>
            </a:r>
            <a:endParaRPr sz="2000" b="1" i="0" u="none" strike="noStrike" cap="none">
              <a:solidFill>
                <a:srgbClr val="035854"/>
              </a:solidFill>
              <a:latin typeface="Aptos" panose="020B0004020202020204" pitchFamily="34" charset="0"/>
              <a:sym typeface="Arial"/>
            </a:endParaRPr>
          </a:p>
        </p:txBody>
      </p:sp>
      <p:sp>
        <p:nvSpPr>
          <p:cNvPr id="507" name="Google Shape;507;p63"/>
          <p:cNvSpPr/>
          <p:nvPr/>
        </p:nvSpPr>
        <p:spPr>
          <a:xfrm>
            <a:off x="602196" y="5531940"/>
            <a:ext cx="5952611" cy="40011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35854"/>
              </a:buClr>
              <a:buSzPts val="2000"/>
              <a:buFont typeface="Arial"/>
              <a:buNone/>
            </a:pPr>
            <a:r>
              <a:rPr lang="de-DE" sz="2000" b="1" i="0" u="none" strike="noStrike" cap="none">
                <a:solidFill>
                  <a:srgbClr val="035854"/>
                </a:solidFill>
                <a:latin typeface="Aptos" panose="020B0004020202020204" pitchFamily="34" charset="0"/>
                <a:sym typeface="Arial"/>
              </a:rPr>
              <a:t>Gender stereotypes and equity</a:t>
            </a:r>
            <a:endParaRPr sz="2000" b="1" i="0" u="none" strike="noStrike" cap="none">
              <a:solidFill>
                <a:srgbClr val="035854"/>
              </a:solidFill>
              <a:latin typeface="Aptos" panose="020B0004020202020204" pitchFamily="34" charset="0"/>
              <a:sym typeface="Arial"/>
            </a:endParaRPr>
          </a:p>
        </p:txBody>
      </p:sp>
      <p:pic>
        <p:nvPicPr>
          <p:cNvPr id="508" name="Google Shape;508;p63" descr="Cuore con pulsazioni con riempimento a tinta unita"/>
          <p:cNvPicPr preferRelativeResize="0"/>
          <p:nvPr/>
        </p:nvPicPr>
        <p:blipFill rotWithShape="1">
          <a:blip r:embed="rId3">
            <a:alphaModFix/>
          </a:blip>
          <a:srcRect/>
          <a:stretch/>
        </p:blipFill>
        <p:spPr>
          <a:xfrm>
            <a:off x="72735" y="4825664"/>
            <a:ext cx="522828" cy="522828"/>
          </a:xfrm>
          <a:prstGeom prst="rect">
            <a:avLst/>
          </a:prstGeom>
          <a:noFill/>
          <a:ln>
            <a:noFill/>
          </a:ln>
        </p:spPr>
      </p:pic>
      <p:pic>
        <p:nvPicPr>
          <p:cNvPr id="509" name="Google Shape;509;p63" descr="Utenti contorno"/>
          <p:cNvPicPr preferRelativeResize="0"/>
          <p:nvPr/>
        </p:nvPicPr>
        <p:blipFill rotWithShape="1">
          <a:blip r:embed="rId4">
            <a:alphaModFix/>
          </a:blip>
          <a:srcRect/>
          <a:stretch/>
        </p:blipFill>
        <p:spPr>
          <a:xfrm>
            <a:off x="46834" y="4165951"/>
            <a:ext cx="573781" cy="573781"/>
          </a:xfrm>
          <a:prstGeom prst="rect">
            <a:avLst/>
          </a:prstGeom>
          <a:noFill/>
          <a:ln>
            <a:noFill/>
          </a:ln>
        </p:spPr>
      </p:pic>
      <p:pic>
        <p:nvPicPr>
          <p:cNvPr id="510" name="Google Shape;510;p63" descr="Femmina con riempimento a tinta unita"/>
          <p:cNvPicPr preferRelativeResize="0"/>
          <p:nvPr/>
        </p:nvPicPr>
        <p:blipFill rotWithShape="1">
          <a:blip r:embed="rId5">
            <a:alphaModFix/>
          </a:blip>
          <a:srcRect/>
          <a:stretch/>
        </p:blipFill>
        <p:spPr>
          <a:xfrm>
            <a:off x="72735" y="5393911"/>
            <a:ext cx="586636" cy="586636"/>
          </a:xfrm>
          <a:prstGeom prst="rect">
            <a:avLst/>
          </a:prstGeom>
          <a:noFill/>
          <a:ln>
            <a:noFill/>
          </a:ln>
        </p:spPr>
      </p:pic>
      <p:pic>
        <p:nvPicPr>
          <p:cNvPr id="511" name="Google Shape;511;p63" title="pexels-shvetsa-5217774.jpg"/>
          <p:cNvPicPr preferRelativeResize="0"/>
          <p:nvPr/>
        </p:nvPicPr>
        <p:blipFill>
          <a:blip r:embed="rId6">
            <a:alphaModFix/>
          </a:blip>
          <a:stretch>
            <a:fillRect/>
          </a:stretch>
        </p:blipFill>
        <p:spPr>
          <a:xfrm>
            <a:off x="7060615" y="2209806"/>
            <a:ext cx="4882181" cy="3253993"/>
          </a:xfrm>
          <a:prstGeom prst="rect">
            <a:avLst/>
          </a:prstGeom>
          <a:noFill/>
          <a:ln>
            <a:noFill/>
          </a:ln>
        </p:spPr>
      </p:pic>
      <p:sp>
        <p:nvSpPr>
          <p:cNvPr id="512" name="Google Shape;512;p63"/>
          <p:cNvSpPr txBox="1"/>
          <p:nvPr/>
        </p:nvSpPr>
        <p:spPr>
          <a:xfrm>
            <a:off x="7060625" y="5655150"/>
            <a:ext cx="41088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600">
                <a:solidFill>
                  <a:schemeClr val="dk1"/>
                </a:solidFill>
                <a:latin typeface="Roboto"/>
                <a:ea typeface="Roboto"/>
                <a:cs typeface="Roboto"/>
                <a:sym typeface="Roboto"/>
              </a:rPr>
              <a:t>Photo by Anna Shvets: https://www.pexels.com/it-it/foto/piastre-danno-pulito-ambiente-5217774/</a:t>
            </a:r>
            <a:endParaRPr sz="6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64"/>
          <p:cNvSpPr txBox="1">
            <a:spLocks noGrp="1"/>
          </p:cNvSpPr>
          <p:nvPr>
            <p:ph type="title"/>
          </p:nvPr>
        </p:nvSpPr>
        <p:spPr>
          <a:xfrm>
            <a:off x="594360" y="1091163"/>
            <a:ext cx="11003280" cy="915035"/>
          </a:xfrm>
          <a:prstGeom prst="rect">
            <a:avLst/>
          </a:prstGeom>
          <a:noFill/>
          <a:ln>
            <a:noFill/>
          </a:ln>
        </p:spPr>
        <p:txBody>
          <a:bodyPr spcFirstLastPara="1" wrap="square" lIns="0" tIns="0" rIns="0" bIns="0" anchor="ctr" anchorCtr="0">
            <a:normAutofit/>
          </a:bodyPr>
          <a:lstStyle/>
          <a:p>
            <a:pPr marL="0" lvl="0" indent="0" algn="l" rtl="0">
              <a:lnSpc>
                <a:spcPct val="80000"/>
              </a:lnSpc>
              <a:spcBef>
                <a:spcPts val="0"/>
              </a:spcBef>
              <a:spcAft>
                <a:spcPts val="0"/>
              </a:spcAft>
              <a:buClr>
                <a:srgbClr val="3F3F3F"/>
              </a:buClr>
              <a:buSzPts val="4400"/>
              <a:buFont typeface="Play"/>
              <a:buNone/>
            </a:pPr>
            <a:r>
              <a:rPr lang="de-DE" sz="3600" b="1" dirty="0">
                <a:latin typeface="Aptos Serif" panose="02020604070405020304" pitchFamily="18" charset="0"/>
                <a:ea typeface="Arial"/>
                <a:cs typeface="Aptos Serif" panose="02020604070405020304" pitchFamily="18" charset="0"/>
                <a:sym typeface="Arial"/>
              </a:rPr>
              <a:t>2. Strategic Goals </a:t>
            </a:r>
            <a:r>
              <a:rPr lang="de-DE" sz="3600" b="1" dirty="0" err="1">
                <a:latin typeface="Aptos Serif" panose="02020604070405020304" pitchFamily="18" charset="0"/>
                <a:ea typeface="Arial"/>
                <a:cs typeface="Aptos Serif" panose="02020604070405020304" pitchFamily="18" charset="0"/>
                <a:sym typeface="Arial"/>
              </a:rPr>
              <a:t>for</a:t>
            </a:r>
            <a:r>
              <a:rPr lang="de-DE" sz="3600" b="1" dirty="0">
                <a:latin typeface="Aptos Serif" panose="02020604070405020304" pitchFamily="18" charset="0"/>
                <a:ea typeface="Arial"/>
                <a:cs typeface="Aptos Serif" panose="02020604070405020304" pitchFamily="18" charset="0"/>
                <a:sym typeface="Arial"/>
              </a:rPr>
              <a:t> </a:t>
            </a:r>
            <a:r>
              <a:rPr lang="de-DE" sz="3600" b="1" dirty="0" err="1">
                <a:latin typeface="Aptos Serif" panose="02020604070405020304" pitchFamily="18" charset="0"/>
                <a:ea typeface="Arial"/>
                <a:cs typeface="Aptos Serif" panose="02020604070405020304" pitchFamily="18" charset="0"/>
                <a:sym typeface="Arial"/>
              </a:rPr>
              <a:t>Sustainable</a:t>
            </a:r>
            <a:r>
              <a:rPr lang="de-DE" sz="3600" b="1" dirty="0">
                <a:latin typeface="Aptos Serif" panose="02020604070405020304" pitchFamily="18" charset="0"/>
                <a:ea typeface="Arial"/>
                <a:cs typeface="Aptos Serif" panose="02020604070405020304" pitchFamily="18" charset="0"/>
                <a:sym typeface="Arial"/>
              </a:rPr>
              <a:t> </a:t>
            </a:r>
            <a:r>
              <a:rPr lang="de-DE" sz="3600" b="1" dirty="0" err="1">
                <a:latin typeface="Aptos Serif" panose="02020604070405020304" pitchFamily="18" charset="0"/>
                <a:ea typeface="Arial"/>
                <a:cs typeface="Aptos Serif" panose="02020604070405020304" pitchFamily="18" charset="0"/>
                <a:sym typeface="Arial"/>
              </a:rPr>
              <a:t>Procurement</a:t>
            </a:r>
            <a:endParaRPr sz="3600" dirty="0">
              <a:latin typeface="Aptos Serif" panose="02020604070405020304" pitchFamily="18" charset="0"/>
              <a:ea typeface="Arial"/>
              <a:cs typeface="Aptos Serif" panose="02020604070405020304" pitchFamily="18" charset="0"/>
              <a:sym typeface="Arial"/>
            </a:endParaRPr>
          </a:p>
        </p:txBody>
      </p:sp>
      <p:sp>
        <p:nvSpPr>
          <p:cNvPr id="519" name="Google Shape;519;p64"/>
          <p:cNvSpPr txBox="1">
            <a:spLocks noGrp="1"/>
          </p:cNvSpPr>
          <p:nvPr>
            <p:ph type="body" idx="4294967295"/>
          </p:nvPr>
        </p:nvSpPr>
        <p:spPr>
          <a:xfrm>
            <a:off x="262030" y="2257425"/>
            <a:ext cx="5311140" cy="623473"/>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600"/>
              </a:spcAft>
              <a:buClr>
                <a:srgbClr val="000000"/>
              </a:buClr>
              <a:buSzPts val="2800"/>
              <a:buNone/>
            </a:pPr>
            <a:r>
              <a:rPr lang="de-DE" sz="2600" b="1" i="0" u="none" strike="noStrike" cap="none" dirty="0">
                <a:solidFill>
                  <a:srgbClr val="005854"/>
                </a:solidFill>
                <a:latin typeface="Aptos" panose="020B0004020202020204" pitchFamily="34" charset="0"/>
                <a:sym typeface="Arial"/>
              </a:rPr>
              <a:t>Environmental </a:t>
            </a:r>
            <a:r>
              <a:rPr lang="de-DE" sz="2600" b="1" i="0" u="none" strike="noStrike" cap="none" dirty="0" err="1">
                <a:solidFill>
                  <a:srgbClr val="005854"/>
                </a:solidFill>
                <a:latin typeface="Aptos" panose="020B0004020202020204" pitchFamily="34" charset="0"/>
                <a:sym typeface="Arial"/>
              </a:rPr>
              <a:t>Sustainability</a:t>
            </a:r>
            <a:endParaRPr sz="2600" b="1" i="0" u="none" strike="noStrike" cap="none" dirty="0">
              <a:solidFill>
                <a:srgbClr val="005854"/>
              </a:solidFill>
              <a:latin typeface="Aptos" panose="020B0004020202020204" pitchFamily="34" charset="0"/>
              <a:sym typeface="Arial"/>
            </a:endParaRPr>
          </a:p>
        </p:txBody>
      </p:sp>
      <p:grpSp>
        <p:nvGrpSpPr>
          <p:cNvPr id="520" name="Google Shape;520;p64"/>
          <p:cNvGrpSpPr/>
          <p:nvPr/>
        </p:nvGrpSpPr>
        <p:grpSpPr>
          <a:xfrm>
            <a:off x="594360" y="1754971"/>
            <a:ext cx="11119460" cy="5418666"/>
            <a:chOff x="0" y="0"/>
            <a:chExt cx="11119460" cy="5418666"/>
          </a:xfrm>
        </p:grpSpPr>
        <p:sp>
          <p:nvSpPr>
            <p:cNvPr id="521" name="Google Shape;521;p64"/>
            <p:cNvSpPr/>
            <p:nvPr/>
          </p:nvSpPr>
          <p:spPr>
            <a:xfrm>
              <a:off x="0" y="1625600"/>
              <a:ext cx="11119460" cy="2167466"/>
            </a:xfrm>
            <a:prstGeom prst="notchedRightArrow">
              <a:avLst>
                <a:gd name="adj1" fmla="val 50000"/>
                <a:gd name="adj2" fmla="val 50000"/>
              </a:avLst>
            </a:prstGeom>
            <a:solidFill>
              <a:srgbClr val="E1EF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522" name="Google Shape;522;p64"/>
            <p:cNvSpPr/>
            <p:nvPr/>
          </p:nvSpPr>
          <p:spPr>
            <a:xfrm>
              <a:off x="615" y="0"/>
              <a:ext cx="2810328"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523" name="Google Shape;523;p64"/>
            <p:cNvSpPr txBox="1"/>
            <p:nvPr/>
          </p:nvSpPr>
          <p:spPr>
            <a:xfrm>
              <a:off x="615" y="0"/>
              <a:ext cx="2810328" cy="2167466"/>
            </a:xfrm>
            <a:prstGeom prst="rect">
              <a:avLst/>
            </a:prstGeom>
            <a:noFill/>
            <a:ln>
              <a:noFill/>
            </a:ln>
          </p:spPr>
          <p:txBody>
            <a:bodyPr spcFirstLastPara="1" wrap="square" lIns="170675" tIns="170675" rIns="170675" bIns="170675" anchor="b"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chemeClr val="tx1">
                      <a:lumMod val="75000"/>
                      <a:lumOff val="25000"/>
                    </a:schemeClr>
                  </a:solidFill>
                  <a:latin typeface="Aptos" panose="020B0004020202020204" pitchFamily="34" charset="0"/>
                  <a:sym typeface="Arial"/>
                </a:rPr>
                <a:t>Green energy use in  production</a:t>
              </a:r>
              <a:endParaRPr>
                <a:solidFill>
                  <a:schemeClr val="tx1">
                    <a:lumMod val="75000"/>
                    <a:lumOff val="25000"/>
                  </a:schemeClr>
                </a:solidFill>
                <a:latin typeface="Aptos" panose="020B0004020202020204" pitchFamily="34" charset="0"/>
              </a:endParaRPr>
            </a:p>
          </p:txBody>
        </p:sp>
        <p:sp>
          <p:nvSpPr>
            <p:cNvPr id="524" name="Google Shape;524;p64"/>
            <p:cNvSpPr/>
            <p:nvPr/>
          </p:nvSpPr>
          <p:spPr>
            <a:xfrm>
              <a:off x="727308" y="2190512"/>
              <a:ext cx="1356942" cy="1037642"/>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525" name="Google Shape;525;p64"/>
            <p:cNvSpPr/>
            <p:nvPr/>
          </p:nvSpPr>
          <p:spPr>
            <a:xfrm>
              <a:off x="2925165" y="3251200"/>
              <a:ext cx="2284430"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526" name="Google Shape;526;p64"/>
            <p:cNvSpPr txBox="1"/>
            <p:nvPr/>
          </p:nvSpPr>
          <p:spPr>
            <a:xfrm>
              <a:off x="2925165" y="3251200"/>
              <a:ext cx="2284430" cy="2167466"/>
            </a:xfrm>
            <a:prstGeom prst="rect">
              <a:avLst/>
            </a:prstGeom>
            <a:noFill/>
            <a:ln>
              <a:noFill/>
            </a:ln>
          </p:spPr>
          <p:txBody>
            <a:bodyPr spcFirstLastPara="1" wrap="square" lIns="170675" tIns="170675" rIns="170675" bIns="170675"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chemeClr val="tx1">
                      <a:lumMod val="75000"/>
                      <a:lumOff val="25000"/>
                    </a:schemeClr>
                  </a:solidFill>
                  <a:latin typeface="Aptos" panose="020B0004020202020204" pitchFamily="34" charset="0"/>
                  <a:sym typeface="Arial"/>
                </a:rPr>
                <a:t>Reduce the qauntity of packaging and ensure recyclability </a:t>
              </a:r>
              <a:endParaRPr>
                <a:solidFill>
                  <a:schemeClr val="tx1">
                    <a:lumMod val="75000"/>
                    <a:lumOff val="25000"/>
                  </a:schemeClr>
                </a:solidFill>
                <a:latin typeface="Aptos" panose="020B0004020202020204" pitchFamily="34" charset="0"/>
              </a:endParaRPr>
            </a:p>
          </p:txBody>
        </p:sp>
        <p:sp>
          <p:nvSpPr>
            <p:cNvPr id="527" name="Google Shape;527;p64"/>
            <p:cNvSpPr/>
            <p:nvPr/>
          </p:nvSpPr>
          <p:spPr>
            <a:xfrm>
              <a:off x="3437590" y="2190509"/>
              <a:ext cx="1259579" cy="1037647"/>
            </a:xfrm>
            <a:prstGeom prst="ellipse">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528" name="Google Shape;528;p64"/>
            <p:cNvSpPr/>
            <p:nvPr/>
          </p:nvSpPr>
          <p:spPr>
            <a:xfrm>
              <a:off x="5323817" y="0"/>
              <a:ext cx="2284430"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529" name="Google Shape;529;p64"/>
            <p:cNvSpPr txBox="1"/>
            <p:nvPr/>
          </p:nvSpPr>
          <p:spPr>
            <a:xfrm>
              <a:off x="5323817" y="0"/>
              <a:ext cx="2284430" cy="2167466"/>
            </a:xfrm>
            <a:prstGeom prst="rect">
              <a:avLst/>
            </a:prstGeom>
            <a:noFill/>
            <a:ln>
              <a:noFill/>
            </a:ln>
          </p:spPr>
          <p:txBody>
            <a:bodyPr spcFirstLastPara="1" wrap="square" lIns="170675" tIns="170675" rIns="170675" bIns="170675" anchor="b"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chemeClr val="tx1">
                      <a:lumMod val="75000"/>
                      <a:lumOff val="25000"/>
                    </a:schemeClr>
                  </a:solidFill>
                  <a:latin typeface="Aptos" panose="020B0004020202020204" pitchFamily="34" charset="0"/>
                  <a:sym typeface="Arial"/>
                </a:rPr>
                <a:t>Eco-labeled products</a:t>
              </a:r>
              <a:endParaRPr>
                <a:solidFill>
                  <a:schemeClr val="tx1">
                    <a:lumMod val="75000"/>
                    <a:lumOff val="25000"/>
                  </a:schemeClr>
                </a:solidFill>
                <a:latin typeface="Aptos" panose="020B0004020202020204" pitchFamily="34" charset="0"/>
              </a:endParaRPr>
            </a:p>
          </p:txBody>
        </p:sp>
        <p:sp>
          <p:nvSpPr>
            <p:cNvPr id="530" name="Google Shape;530;p64"/>
            <p:cNvSpPr/>
            <p:nvPr/>
          </p:nvSpPr>
          <p:spPr>
            <a:xfrm>
              <a:off x="5812372" y="2206413"/>
              <a:ext cx="1307318" cy="1005840"/>
            </a:xfrm>
            <a:prstGeom prst="ellipse">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531" name="Google Shape;531;p64"/>
            <p:cNvSpPr/>
            <p:nvPr/>
          </p:nvSpPr>
          <p:spPr>
            <a:xfrm>
              <a:off x="7722468" y="3251200"/>
              <a:ext cx="2284430"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532" name="Google Shape;532;p64"/>
            <p:cNvSpPr txBox="1"/>
            <p:nvPr/>
          </p:nvSpPr>
          <p:spPr>
            <a:xfrm>
              <a:off x="7722468" y="3251200"/>
              <a:ext cx="2284430" cy="2167466"/>
            </a:xfrm>
            <a:prstGeom prst="rect">
              <a:avLst/>
            </a:prstGeom>
            <a:noFill/>
            <a:ln>
              <a:noFill/>
            </a:ln>
          </p:spPr>
          <p:txBody>
            <a:bodyPr spcFirstLastPara="1" wrap="square" lIns="170675" tIns="170675" rIns="170675" bIns="170675"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chemeClr val="tx1">
                      <a:lumMod val="75000"/>
                      <a:lumOff val="25000"/>
                    </a:schemeClr>
                  </a:solidFill>
                  <a:latin typeface="Aptos" panose="020B0004020202020204" pitchFamily="34" charset="0"/>
                  <a:sym typeface="Arial"/>
                </a:rPr>
                <a:t>Eliminate hazardous constituents</a:t>
              </a:r>
              <a:endParaRPr sz="2400" b="1" i="0" u="none" strike="noStrike" cap="none">
                <a:solidFill>
                  <a:schemeClr val="tx1">
                    <a:lumMod val="75000"/>
                    <a:lumOff val="25000"/>
                  </a:schemeClr>
                </a:solidFill>
                <a:latin typeface="Aptos" panose="020B0004020202020204" pitchFamily="34" charset="0"/>
                <a:sym typeface="Arial"/>
              </a:endParaRPr>
            </a:p>
          </p:txBody>
        </p:sp>
        <p:sp>
          <p:nvSpPr>
            <p:cNvPr id="533" name="Google Shape;533;p64"/>
            <p:cNvSpPr/>
            <p:nvPr/>
          </p:nvSpPr>
          <p:spPr>
            <a:xfrm>
              <a:off x="8244788" y="2158704"/>
              <a:ext cx="1239791" cy="1101257"/>
            </a:xfrm>
            <a:prstGeom prst="ellipse">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5"/>
          <p:cNvSpPr txBox="1">
            <a:spLocks noGrp="1"/>
          </p:cNvSpPr>
          <p:nvPr>
            <p:ph type="title"/>
          </p:nvPr>
        </p:nvSpPr>
        <p:spPr>
          <a:xfrm>
            <a:off x="594360" y="877903"/>
            <a:ext cx="11003280" cy="915035"/>
          </a:xfrm>
          <a:prstGeom prst="rect">
            <a:avLst/>
          </a:prstGeom>
          <a:noFill/>
          <a:ln>
            <a:noFill/>
          </a:ln>
        </p:spPr>
        <p:txBody>
          <a:bodyPr spcFirstLastPara="1" wrap="square" lIns="0" tIns="0" rIns="0" bIns="0" anchor="ctr" anchorCtr="0">
            <a:normAutofit/>
          </a:bodyPr>
          <a:lstStyle/>
          <a:p>
            <a:pPr marL="0" lvl="0" indent="0" algn="l" rtl="0">
              <a:lnSpc>
                <a:spcPct val="80000"/>
              </a:lnSpc>
              <a:spcBef>
                <a:spcPts val="0"/>
              </a:spcBef>
              <a:spcAft>
                <a:spcPts val="0"/>
              </a:spcAft>
              <a:buClr>
                <a:srgbClr val="3F3F3F"/>
              </a:buClr>
              <a:buSzPts val="4400"/>
              <a:buFont typeface="Play"/>
              <a:buNone/>
            </a:pPr>
            <a:r>
              <a:rPr lang="de-DE" sz="3600" b="1" dirty="0">
                <a:latin typeface="Aptos Serif" panose="02020604070405020304" pitchFamily="18" charset="0"/>
                <a:ea typeface="Arial"/>
                <a:cs typeface="Aptos Serif" panose="02020604070405020304" pitchFamily="18" charset="0"/>
                <a:sym typeface="Arial"/>
              </a:rPr>
              <a:t>2. Strategic Goals </a:t>
            </a:r>
            <a:r>
              <a:rPr lang="de-DE" sz="3600" b="1" dirty="0" err="1">
                <a:latin typeface="Aptos Serif" panose="02020604070405020304" pitchFamily="18" charset="0"/>
                <a:ea typeface="Arial"/>
                <a:cs typeface="Aptos Serif" panose="02020604070405020304" pitchFamily="18" charset="0"/>
                <a:sym typeface="Arial"/>
              </a:rPr>
              <a:t>for</a:t>
            </a:r>
            <a:r>
              <a:rPr lang="de-DE" sz="3600" b="1" dirty="0">
                <a:latin typeface="Aptos Serif" panose="02020604070405020304" pitchFamily="18" charset="0"/>
                <a:ea typeface="Arial"/>
                <a:cs typeface="Aptos Serif" panose="02020604070405020304" pitchFamily="18" charset="0"/>
                <a:sym typeface="Arial"/>
              </a:rPr>
              <a:t> </a:t>
            </a:r>
            <a:r>
              <a:rPr lang="de-DE" sz="3600" b="1" dirty="0" err="1">
                <a:latin typeface="Aptos Serif" panose="02020604070405020304" pitchFamily="18" charset="0"/>
                <a:ea typeface="Arial"/>
                <a:cs typeface="Aptos Serif" panose="02020604070405020304" pitchFamily="18" charset="0"/>
                <a:sym typeface="Arial"/>
              </a:rPr>
              <a:t>Sustainable</a:t>
            </a:r>
            <a:r>
              <a:rPr lang="de-DE" sz="3600" b="1" dirty="0">
                <a:latin typeface="Aptos Serif" panose="02020604070405020304" pitchFamily="18" charset="0"/>
                <a:ea typeface="Arial"/>
                <a:cs typeface="Aptos Serif" panose="02020604070405020304" pitchFamily="18" charset="0"/>
                <a:sym typeface="Arial"/>
              </a:rPr>
              <a:t> </a:t>
            </a:r>
            <a:r>
              <a:rPr lang="de-DE" sz="3600" b="1" dirty="0" err="1">
                <a:latin typeface="Aptos Serif" panose="02020604070405020304" pitchFamily="18" charset="0"/>
                <a:ea typeface="Arial"/>
                <a:cs typeface="Aptos Serif" panose="02020604070405020304" pitchFamily="18" charset="0"/>
                <a:sym typeface="Arial"/>
              </a:rPr>
              <a:t>Procurement</a:t>
            </a:r>
            <a:endParaRPr sz="3600" dirty="0">
              <a:latin typeface="Aptos Serif" panose="02020604070405020304" pitchFamily="18" charset="0"/>
              <a:ea typeface="Arial"/>
              <a:cs typeface="Aptos Serif" panose="02020604070405020304" pitchFamily="18" charset="0"/>
              <a:sym typeface="Arial"/>
            </a:endParaRPr>
          </a:p>
        </p:txBody>
      </p:sp>
      <p:sp>
        <p:nvSpPr>
          <p:cNvPr id="540" name="Google Shape;540;p65"/>
          <p:cNvSpPr txBox="1"/>
          <p:nvPr/>
        </p:nvSpPr>
        <p:spPr>
          <a:xfrm>
            <a:off x="224451" y="2320055"/>
            <a:ext cx="5311140" cy="623473"/>
          </a:xfrm>
          <a:prstGeom prst="rect">
            <a:avLst/>
          </a:prstGeom>
          <a:noFill/>
          <a:ln>
            <a:noFill/>
          </a:ln>
        </p:spPr>
        <p:txBody>
          <a:bodyPr spcFirstLastPara="1" wrap="square" lIns="91425" tIns="45700" rIns="91425" bIns="45700" anchor="t" anchorCtr="0">
            <a:normAutofit/>
          </a:bodyPr>
          <a:lstStyle/>
          <a:p>
            <a:pPr marL="228600" marR="0" lvl="0" indent="0" algn="l" rtl="0">
              <a:lnSpc>
                <a:spcPct val="90000"/>
              </a:lnSpc>
              <a:spcBef>
                <a:spcPts val="0"/>
              </a:spcBef>
              <a:spcAft>
                <a:spcPts val="600"/>
              </a:spcAft>
              <a:buClr>
                <a:srgbClr val="000000"/>
              </a:buClr>
              <a:buSzPts val="2800"/>
              <a:buFont typeface="Arial"/>
              <a:buNone/>
            </a:pPr>
            <a:r>
              <a:rPr lang="de-DE" sz="2600" b="1" i="0" u="none" strike="noStrike" cap="none" dirty="0" err="1">
                <a:solidFill>
                  <a:srgbClr val="035854"/>
                </a:solidFill>
                <a:latin typeface="Aptos" panose="020B0004020202020204" pitchFamily="34" charset="0"/>
                <a:sym typeface="Arial"/>
              </a:rPr>
              <a:t>Social</a:t>
            </a:r>
            <a:r>
              <a:rPr lang="de-DE" sz="2600" b="1" i="0" u="none" strike="noStrike" cap="none" dirty="0">
                <a:solidFill>
                  <a:srgbClr val="035854"/>
                </a:solidFill>
                <a:latin typeface="Aptos" panose="020B0004020202020204" pitchFamily="34" charset="0"/>
                <a:sym typeface="Arial"/>
              </a:rPr>
              <a:t> </a:t>
            </a:r>
            <a:r>
              <a:rPr lang="de-DE" sz="2600" b="1" i="0" u="none" strike="noStrike" cap="none" dirty="0" err="1">
                <a:solidFill>
                  <a:srgbClr val="035854"/>
                </a:solidFill>
                <a:latin typeface="Aptos" panose="020B0004020202020204" pitchFamily="34" charset="0"/>
                <a:sym typeface="Arial"/>
              </a:rPr>
              <a:t>Responsability</a:t>
            </a:r>
            <a:endParaRPr sz="2600" b="1" i="0" u="none" strike="noStrike" cap="none" dirty="0">
              <a:solidFill>
                <a:srgbClr val="035854"/>
              </a:solidFill>
              <a:latin typeface="Aptos" panose="020B0004020202020204" pitchFamily="34" charset="0"/>
              <a:sym typeface="Arial"/>
            </a:endParaRPr>
          </a:p>
        </p:txBody>
      </p:sp>
      <p:grpSp>
        <p:nvGrpSpPr>
          <p:cNvPr id="541" name="Google Shape;541;p65"/>
          <p:cNvGrpSpPr/>
          <p:nvPr/>
        </p:nvGrpSpPr>
        <p:grpSpPr>
          <a:xfrm>
            <a:off x="594360" y="2180856"/>
            <a:ext cx="11119460" cy="5418666"/>
            <a:chOff x="0" y="0"/>
            <a:chExt cx="11119460" cy="5418666"/>
          </a:xfrm>
        </p:grpSpPr>
        <p:sp>
          <p:nvSpPr>
            <p:cNvPr id="542" name="Google Shape;542;p65"/>
            <p:cNvSpPr/>
            <p:nvPr/>
          </p:nvSpPr>
          <p:spPr>
            <a:xfrm>
              <a:off x="0" y="1625600"/>
              <a:ext cx="11119460" cy="2167466"/>
            </a:xfrm>
            <a:prstGeom prst="notchedRightArrow">
              <a:avLst>
                <a:gd name="adj1" fmla="val 50000"/>
                <a:gd name="adj2" fmla="val 50000"/>
              </a:avLst>
            </a:prstGeom>
            <a:solidFill>
              <a:srgbClr val="E1EF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543" name="Google Shape;543;p65"/>
            <p:cNvSpPr/>
            <p:nvPr/>
          </p:nvSpPr>
          <p:spPr>
            <a:xfrm>
              <a:off x="5008" y="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544" name="Google Shape;544;p65"/>
            <p:cNvSpPr txBox="1"/>
            <p:nvPr/>
          </p:nvSpPr>
          <p:spPr>
            <a:xfrm>
              <a:off x="5008" y="0"/>
              <a:ext cx="2409035" cy="2167466"/>
            </a:xfrm>
            <a:prstGeom prst="rect">
              <a:avLst/>
            </a:prstGeom>
            <a:noFill/>
            <a:ln>
              <a:noFill/>
            </a:ln>
          </p:spPr>
          <p:txBody>
            <a:bodyPr spcFirstLastPara="1" wrap="square" lIns="170675" tIns="170675" rIns="170675" bIns="170675" anchor="b"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Fair labour Practices</a:t>
              </a:r>
              <a:endParaRPr>
                <a:latin typeface="Aptos" panose="020B0004020202020204" pitchFamily="34" charset="0"/>
              </a:endParaRPr>
            </a:p>
          </p:txBody>
        </p:sp>
        <p:sp>
          <p:nvSpPr>
            <p:cNvPr id="545" name="Google Shape;545;p65"/>
            <p:cNvSpPr/>
            <p:nvPr/>
          </p:nvSpPr>
          <p:spPr>
            <a:xfrm>
              <a:off x="531055" y="2190512"/>
              <a:ext cx="1356942" cy="1037642"/>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546" name="Google Shape;546;p65"/>
            <p:cNvSpPr/>
            <p:nvPr/>
          </p:nvSpPr>
          <p:spPr>
            <a:xfrm>
              <a:off x="2534495" y="325120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547" name="Google Shape;547;p65"/>
            <p:cNvSpPr txBox="1"/>
            <p:nvPr/>
          </p:nvSpPr>
          <p:spPr>
            <a:xfrm>
              <a:off x="2534495" y="3251200"/>
              <a:ext cx="2409035" cy="2167466"/>
            </a:xfrm>
            <a:prstGeom prst="rect">
              <a:avLst/>
            </a:prstGeom>
            <a:noFill/>
            <a:ln>
              <a:noFill/>
            </a:ln>
          </p:spPr>
          <p:txBody>
            <a:bodyPr spcFirstLastPara="1" wrap="square" lIns="170675" tIns="170675" rIns="170675" bIns="170675"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Safe working condition</a:t>
              </a:r>
              <a:endParaRPr sz="2400" b="1" i="0" u="none" strike="noStrike" cap="none">
                <a:solidFill>
                  <a:srgbClr val="000000"/>
                </a:solidFill>
                <a:latin typeface="Aptos" panose="020B0004020202020204" pitchFamily="34" charset="0"/>
                <a:sym typeface="Arial"/>
              </a:endParaRPr>
            </a:p>
          </p:txBody>
        </p:sp>
        <p:sp>
          <p:nvSpPr>
            <p:cNvPr id="548" name="Google Shape;548;p65"/>
            <p:cNvSpPr/>
            <p:nvPr/>
          </p:nvSpPr>
          <p:spPr>
            <a:xfrm>
              <a:off x="3109223" y="2190509"/>
              <a:ext cx="1259579" cy="1037647"/>
            </a:xfrm>
            <a:prstGeom prst="ellipse">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549" name="Google Shape;549;p65"/>
            <p:cNvSpPr/>
            <p:nvPr/>
          </p:nvSpPr>
          <p:spPr>
            <a:xfrm>
              <a:off x="5063982" y="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550" name="Google Shape;550;p65"/>
            <p:cNvSpPr txBox="1"/>
            <p:nvPr/>
          </p:nvSpPr>
          <p:spPr>
            <a:xfrm>
              <a:off x="5063982" y="0"/>
              <a:ext cx="2409035" cy="2167466"/>
            </a:xfrm>
            <a:prstGeom prst="rect">
              <a:avLst/>
            </a:prstGeom>
            <a:noFill/>
            <a:ln>
              <a:noFill/>
            </a:ln>
          </p:spPr>
          <p:txBody>
            <a:bodyPr spcFirstLastPara="1" wrap="square" lIns="170675" tIns="170675" rIns="170675" bIns="170675" anchor="b"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Gender equity and inclusion </a:t>
              </a:r>
              <a:endParaRPr>
                <a:latin typeface="Aptos" panose="020B0004020202020204" pitchFamily="34" charset="0"/>
              </a:endParaRPr>
            </a:p>
          </p:txBody>
        </p:sp>
        <p:sp>
          <p:nvSpPr>
            <p:cNvPr id="551" name="Google Shape;551;p65"/>
            <p:cNvSpPr/>
            <p:nvPr/>
          </p:nvSpPr>
          <p:spPr>
            <a:xfrm>
              <a:off x="5614841" y="2206413"/>
              <a:ext cx="1307318" cy="1005840"/>
            </a:xfrm>
            <a:prstGeom prst="ellipse">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552" name="Google Shape;552;p65"/>
            <p:cNvSpPr/>
            <p:nvPr/>
          </p:nvSpPr>
          <p:spPr>
            <a:xfrm>
              <a:off x="7593470" y="325120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553" name="Google Shape;553;p65"/>
            <p:cNvSpPr txBox="1"/>
            <p:nvPr/>
          </p:nvSpPr>
          <p:spPr>
            <a:xfrm>
              <a:off x="7593470" y="3251200"/>
              <a:ext cx="2409035" cy="2167466"/>
            </a:xfrm>
            <a:prstGeom prst="rect">
              <a:avLst/>
            </a:prstGeom>
            <a:noFill/>
            <a:ln>
              <a:noFill/>
            </a:ln>
          </p:spPr>
          <p:txBody>
            <a:bodyPr spcFirstLastPara="1" wrap="square" lIns="170675" tIns="170675" rIns="170675" bIns="170675"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Worker right and wages</a:t>
              </a:r>
              <a:endParaRPr sz="2400" b="1" i="0" u="none" strike="noStrike" cap="none">
                <a:solidFill>
                  <a:srgbClr val="000000"/>
                </a:solidFill>
                <a:latin typeface="Aptos" panose="020B0004020202020204" pitchFamily="34" charset="0"/>
                <a:sym typeface="Arial"/>
              </a:endParaRPr>
            </a:p>
          </p:txBody>
        </p:sp>
        <p:sp>
          <p:nvSpPr>
            <p:cNvPr id="554" name="Google Shape;554;p65"/>
            <p:cNvSpPr/>
            <p:nvPr/>
          </p:nvSpPr>
          <p:spPr>
            <a:xfrm>
              <a:off x="8178092" y="2158704"/>
              <a:ext cx="1239791" cy="1101257"/>
            </a:xfrm>
            <a:prstGeom prst="ellipse">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30"/>
          <p:cNvSpPr txBox="1">
            <a:spLocks noGrp="1"/>
          </p:cNvSpPr>
          <p:nvPr>
            <p:ph type="title"/>
          </p:nvPr>
        </p:nvSpPr>
        <p:spPr>
          <a:xfrm>
            <a:off x="607452" y="1633308"/>
            <a:ext cx="6050958" cy="1726527"/>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1. Environmental and </a:t>
            </a:r>
            <a:r>
              <a:rPr lang="de-DE" dirty="0" err="1">
                <a:latin typeface="Aptos Serif" panose="02020604070405020304" pitchFamily="18" charset="0"/>
                <a:ea typeface="Arial"/>
                <a:cs typeface="Aptos Serif" panose="02020604070405020304" pitchFamily="18" charset="0"/>
                <a:sym typeface="Arial"/>
              </a:rPr>
              <a:t>Social</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impact</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of</a:t>
            </a:r>
            <a:r>
              <a:rPr lang="de-DE" dirty="0">
                <a:latin typeface="Aptos Serif" panose="02020604070405020304" pitchFamily="18" charset="0"/>
                <a:ea typeface="Arial"/>
                <a:cs typeface="Aptos Serif" panose="02020604070405020304" pitchFamily="18" charset="0"/>
                <a:sym typeface="Arial"/>
              </a:rPr>
              <a:t> Textile and </a:t>
            </a:r>
            <a:r>
              <a:rPr lang="de-DE" dirty="0" err="1">
                <a:latin typeface="Aptos Serif" panose="02020604070405020304" pitchFamily="18" charset="0"/>
                <a:ea typeface="Arial"/>
                <a:cs typeface="Aptos Serif" panose="02020604070405020304" pitchFamily="18" charset="0"/>
                <a:sym typeface="Arial"/>
              </a:rPr>
              <a:t>Leather</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production</a:t>
            </a:r>
            <a:br>
              <a:rPr lang="de-DE" dirty="0">
                <a:latin typeface="Aptos Serif" panose="02020604070405020304" pitchFamily="18" charset="0"/>
                <a:ea typeface="Arial"/>
                <a:cs typeface="Aptos Serif" panose="02020604070405020304" pitchFamily="18" charset="0"/>
                <a:sym typeface="Arial"/>
              </a:rPr>
            </a:br>
            <a:endParaRPr dirty="0">
              <a:latin typeface="Aptos Serif" panose="02020604070405020304" pitchFamily="18" charset="0"/>
              <a:ea typeface="Arial"/>
              <a:cs typeface="Aptos Serif" panose="02020604070405020304" pitchFamily="18" charset="0"/>
              <a:sym typeface="Arial"/>
            </a:endParaRPr>
          </a:p>
        </p:txBody>
      </p:sp>
      <p:sp>
        <p:nvSpPr>
          <p:cNvPr id="116" name="Google Shape;116;p30"/>
          <p:cNvSpPr txBox="1">
            <a:spLocks noGrp="1"/>
          </p:cNvSpPr>
          <p:nvPr>
            <p:ph type="body" idx="1"/>
          </p:nvPr>
        </p:nvSpPr>
        <p:spPr>
          <a:xfrm>
            <a:off x="585975" y="3098225"/>
            <a:ext cx="3235181" cy="52322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595959"/>
              </a:buClr>
              <a:buSzPts val="2800"/>
              <a:buFont typeface="Arial"/>
              <a:buNone/>
            </a:pPr>
            <a:r>
              <a:rPr lang="de-DE" sz="2800" b="1" i="0" u="none" strike="noStrike" cap="none">
                <a:solidFill>
                  <a:schemeClr val="tx1">
                    <a:lumMod val="75000"/>
                    <a:lumOff val="25000"/>
                  </a:schemeClr>
                </a:solidFill>
                <a:latin typeface="Aptos" panose="020B0004020202020204" pitchFamily="34" charset="0"/>
                <a:sym typeface="Arial"/>
              </a:rPr>
              <a:t>Key Social impact </a:t>
            </a:r>
            <a:endParaRPr>
              <a:solidFill>
                <a:schemeClr val="tx1">
                  <a:lumMod val="75000"/>
                  <a:lumOff val="25000"/>
                </a:schemeClr>
              </a:solidFill>
              <a:latin typeface="Aptos" panose="020B0004020202020204" pitchFamily="34" charset="0"/>
            </a:endParaRPr>
          </a:p>
        </p:txBody>
      </p:sp>
      <p:sp>
        <p:nvSpPr>
          <p:cNvPr id="117" name="Google Shape;117;p30"/>
          <p:cNvSpPr txBox="1"/>
          <p:nvPr/>
        </p:nvSpPr>
        <p:spPr>
          <a:xfrm>
            <a:off x="585975" y="3975268"/>
            <a:ext cx="551010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000" b="1" i="0" u="none" strike="noStrike" cap="none">
                <a:solidFill>
                  <a:schemeClr val="tx1">
                    <a:lumMod val="75000"/>
                    <a:lumOff val="25000"/>
                  </a:schemeClr>
                </a:solidFill>
                <a:latin typeface="Aptos" panose="020B0004020202020204" pitchFamily="34" charset="0"/>
                <a:sym typeface="Arial"/>
              </a:rPr>
              <a:t>Exploitative labor </a:t>
            </a:r>
            <a:r>
              <a:rPr lang="de-DE" sz="2000" b="1">
                <a:solidFill>
                  <a:schemeClr val="tx1">
                    <a:lumMod val="75000"/>
                    <a:lumOff val="25000"/>
                  </a:schemeClr>
                </a:solidFill>
                <a:latin typeface="Aptos" panose="020B0004020202020204" pitchFamily="34" charset="0"/>
              </a:rPr>
              <a:t>practices</a:t>
            </a:r>
            <a:r>
              <a:rPr lang="de-DE" sz="2000" b="1" i="0" u="none" strike="noStrike" cap="none">
                <a:solidFill>
                  <a:schemeClr val="tx1">
                    <a:lumMod val="75000"/>
                    <a:lumOff val="25000"/>
                  </a:schemeClr>
                </a:solidFill>
                <a:latin typeface="Aptos" panose="020B0004020202020204" pitchFamily="34" charset="0"/>
                <a:sym typeface="Arial"/>
              </a:rPr>
              <a:t>: </a:t>
            </a:r>
            <a:r>
              <a:rPr lang="de-DE" sz="2000" b="0" i="0" u="none" strike="noStrike" cap="none">
                <a:solidFill>
                  <a:schemeClr val="tx1">
                    <a:lumMod val="75000"/>
                    <a:lumOff val="25000"/>
                  </a:schemeClr>
                </a:solidFill>
                <a:latin typeface="Aptos" panose="020B0004020202020204" pitchFamily="34" charset="0"/>
                <a:sym typeface="Arial"/>
              </a:rPr>
              <a:t>Low wages, long hours, unsafe working conditions and child labor</a:t>
            </a:r>
            <a:endParaRPr sz="2000" b="0" i="0" u="none" strike="noStrike" cap="none">
              <a:solidFill>
                <a:schemeClr val="tx1">
                  <a:lumMod val="75000"/>
                  <a:lumOff val="25000"/>
                </a:schemeClr>
              </a:solidFill>
              <a:latin typeface="Aptos" panose="020B0004020202020204" pitchFamily="34" charset="0"/>
              <a:sym typeface="Arial"/>
            </a:endParaRPr>
          </a:p>
        </p:txBody>
      </p:sp>
      <p:sp>
        <p:nvSpPr>
          <p:cNvPr id="118" name="Google Shape;118;p30"/>
          <p:cNvSpPr/>
          <p:nvPr/>
        </p:nvSpPr>
        <p:spPr>
          <a:xfrm>
            <a:off x="607452" y="4898469"/>
            <a:ext cx="5952611" cy="40011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35854"/>
              </a:buClr>
              <a:buSzPts val="2000"/>
              <a:buFont typeface="Arial"/>
              <a:buNone/>
            </a:pPr>
            <a:r>
              <a:rPr lang="de-DE" sz="2000" b="1" i="0" u="none" strike="noStrike" cap="none">
                <a:solidFill>
                  <a:schemeClr val="tx1">
                    <a:lumMod val="75000"/>
                    <a:lumOff val="25000"/>
                  </a:schemeClr>
                </a:solidFill>
                <a:latin typeface="Aptos" panose="020B0004020202020204" pitchFamily="34" charset="0"/>
                <a:sym typeface="Arial"/>
              </a:rPr>
              <a:t>Gender inequality and Lack of Transparency  </a:t>
            </a:r>
            <a:endParaRPr>
              <a:solidFill>
                <a:schemeClr val="tx1">
                  <a:lumMod val="75000"/>
                  <a:lumOff val="25000"/>
                </a:schemeClr>
              </a:solidFill>
              <a:latin typeface="Aptos" panose="020B0004020202020204" pitchFamily="34" charset="0"/>
            </a:endParaRPr>
          </a:p>
        </p:txBody>
      </p:sp>
      <p:sp>
        <p:nvSpPr>
          <p:cNvPr id="119" name="Google Shape;119;p30"/>
          <p:cNvSpPr/>
          <p:nvPr/>
        </p:nvSpPr>
        <p:spPr>
          <a:xfrm>
            <a:off x="608829" y="5608448"/>
            <a:ext cx="5952611" cy="40011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35854"/>
              </a:buClr>
              <a:buSzPts val="2000"/>
              <a:buFont typeface="Arial"/>
              <a:buNone/>
            </a:pPr>
            <a:r>
              <a:rPr lang="de-DE" sz="2000" b="1" i="0" u="none" strike="noStrike" cap="none">
                <a:solidFill>
                  <a:schemeClr val="tx1">
                    <a:lumMod val="75000"/>
                    <a:lumOff val="25000"/>
                  </a:schemeClr>
                </a:solidFill>
                <a:latin typeface="Aptos" panose="020B0004020202020204" pitchFamily="34" charset="0"/>
                <a:sym typeface="Arial"/>
              </a:rPr>
              <a:t>Health issues and community displacement</a:t>
            </a:r>
            <a:endParaRPr sz="2000" b="1" i="0" u="none" strike="noStrike" cap="none">
              <a:solidFill>
                <a:schemeClr val="tx1">
                  <a:lumMod val="75000"/>
                  <a:lumOff val="25000"/>
                </a:schemeClr>
              </a:solidFill>
              <a:latin typeface="Aptos" panose="020B0004020202020204" pitchFamily="34" charset="0"/>
              <a:sym typeface="Arial"/>
            </a:endParaRPr>
          </a:p>
        </p:txBody>
      </p:sp>
      <p:pic>
        <p:nvPicPr>
          <p:cNvPr id="120" name="Google Shape;120;p30" title="pexels-cottonbro-3738075 (1).jpg"/>
          <p:cNvPicPr preferRelativeResize="0"/>
          <p:nvPr/>
        </p:nvPicPr>
        <p:blipFill rotWithShape="1">
          <a:blip r:embed="rId3">
            <a:alphaModFix/>
          </a:blip>
          <a:srcRect t="16213" b="16206"/>
          <a:stretch/>
        </p:blipFill>
        <p:spPr>
          <a:xfrm>
            <a:off x="6452601" y="526092"/>
            <a:ext cx="5739398" cy="5819459"/>
          </a:xfrm>
          <a:prstGeom prst="rect">
            <a:avLst/>
          </a:prstGeom>
          <a:noFill/>
          <a:ln>
            <a:noFill/>
          </a:ln>
        </p:spPr>
      </p:pic>
      <p:pic>
        <p:nvPicPr>
          <p:cNvPr id="121" name="Google Shape;121;p30" descr="Cuore con pulsazioni con riempimento a tinta unita"/>
          <p:cNvPicPr preferRelativeResize="0"/>
          <p:nvPr/>
        </p:nvPicPr>
        <p:blipFill rotWithShape="1">
          <a:blip r:embed="rId4">
            <a:alphaModFix/>
          </a:blip>
          <a:srcRect/>
          <a:stretch/>
        </p:blipFill>
        <p:spPr>
          <a:xfrm>
            <a:off x="104420" y="5547089"/>
            <a:ext cx="522828" cy="522828"/>
          </a:xfrm>
          <a:prstGeom prst="rect">
            <a:avLst/>
          </a:prstGeom>
          <a:noFill/>
          <a:ln>
            <a:noFill/>
          </a:ln>
        </p:spPr>
      </p:pic>
      <p:pic>
        <p:nvPicPr>
          <p:cNvPr id="122" name="Google Shape;122;p30" descr="Femmina con riempimento a tinta unita"/>
          <p:cNvPicPr preferRelativeResize="0"/>
          <p:nvPr/>
        </p:nvPicPr>
        <p:blipFill rotWithShape="1">
          <a:blip r:embed="rId5">
            <a:alphaModFix/>
          </a:blip>
          <a:srcRect/>
          <a:stretch/>
        </p:blipFill>
        <p:spPr>
          <a:xfrm>
            <a:off x="112389" y="4817434"/>
            <a:ext cx="506890" cy="506890"/>
          </a:xfrm>
          <a:prstGeom prst="rect">
            <a:avLst/>
          </a:prstGeom>
          <a:noFill/>
          <a:ln>
            <a:noFill/>
          </a:ln>
        </p:spPr>
      </p:pic>
      <p:pic>
        <p:nvPicPr>
          <p:cNvPr id="123" name="Google Shape;123;p30" descr="Utenti contorno"/>
          <p:cNvPicPr preferRelativeResize="0"/>
          <p:nvPr/>
        </p:nvPicPr>
        <p:blipFill rotWithShape="1">
          <a:blip r:embed="rId6">
            <a:alphaModFix/>
          </a:blip>
          <a:srcRect/>
          <a:stretch/>
        </p:blipFill>
        <p:spPr>
          <a:xfrm>
            <a:off x="53467" y="4042320"/>
            <a:ext cx="573781" cy="573781"/>
          </a:xfrm>
          <a:prstGeom prst="rect">
            <a:avLst/>
          </a:prstGeom>
          <a:noFill/>
          <a:ln>
            <a:noFill/>
          </a:ln>
        </p:spPr>
      </p:pic>
      <p:sp>
        <p:nvSpPr>
          <p:cNvPr id="124" name="Google Shape;124;p30"/>
          <p:cNvSpPr txBox="1"/>
          <p:nvPr/>
        </p:nvSpPr>
        <p:spPr>
          <a:xfrm>
            <a:off x="4910700" y="6477000"/>
            <a:ext cx="54186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600">
                <a:solidFill>
                  <a:schemeClr val="dk1"/>
                </a:solidFill>
                <a:latin typeface="Roboto"/>
                <a:ea typeface="Roboto"/>
                <a:cs typeface="Roboto"/>
                <a:sym typeface="Roboto"/>
              </a:rPr>
              <a:t>Photo by cottonbro studio: https://www.pexels.com/it-it/foto/persona-in-camicia-a-maniche-lunghe-rossa-che-tiene-le-forbici-nere-e-d-argento-3738075/</a:t>
            </a:r>
            <a:endParaRPr sz="6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6"/>
          <p:cNvSpPr txBox="1">
            <a:spLocks noGrp="1"/>
          </p:cNvSpPr>
          <p:nvPr>
            <p:ph type="ctrTitle"/>
          </p:nvPr>
        </p:nvSpPr>
        <p:spPr>
          <a:xfrm>
            <a:off x="6299835" y="430529"/>
            <a:ext cx="5486400" cy="329184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6000"/>
              <a:buFont typeface="Play"/>
              <a:buNone/>
            </a:pPr>
            <a:r>
              <a:rPr lang="de-DE" sz="4800" dirty="0">
                <a:latin typeface="Aptos Serif" panose="02020604070405020304" pitchFamily="18" charset="0"/>
                <a:ea typeface="Arial"/>
                <a:cs typeface="Aptos Serif" panose="02020604070405020304" pitchFamily="18" charset="0"/>
                <a:sym typeface="Arial"/>
              </a:rPr>
              <a:t>2. Strategic Goals </a:t>
            </a:r>
            <a:r>
              <a:rPr lang="de-DE" sz="4800" dirty="0" err="1">
                <a:latin typeface="Aptos Serif" panose="02020604070405020304" pitchFamily="18" charset="0"/>
                <a:ea typeface="Arial"/>
                <a:cs typeface="Aptos Serif" panose="02020604070405020304" pitchFamily="18" charset="0"/>
                <a:sym typeface="Arial"/>
              </a:rPr>
              <a:t>for</a:t>
            </a:r>
            <a:r>
              <a:rPr lang="de-DE" sz="4800" dirty="0">
                <a:latin typeface="Aptos Serif" panose="02020604070405020304" pitchFamily="18" charset="0"/>
                <a:ea typeface="Arial"/>
                <a:cs typeface="Aptos Serif" panose="02020604070405020304" pitchFamily="18" charset="0"/>
                <a:sym typeface="Arial"/>
              </a:rPr>
              <a:t> </a:t>
            </a:r>
            <a:r>
              <a:rPr lang="de-DE" sz="4800" dirty="0" err="1">
                <a:latin typeface="Aptos Serif" panose="02020604070405020304" pitchFamily="18" charset="0"/>
                <a:ea typeface="Arial"/>
                <a:cs typeface="Aptos Serif" panose="02020604070405020304" pitchFamily="18" charset="0"/>
                <a:sym typeface="Arial"/>
              </a:rPr>
              <a:t>Sustainable</a:t>
            </a:r>
            <a:r>
              <a:rPr lang="de-DE" sz="4800" dirty="0">
                <a:latin typeface="Aptos Serif" panose="02020604070405020304" pitchFamily="18" charset="0"/>
                <a:ea typeface="Arial"/>
                <a:cs typeface="Aptos Serif" panose="02020604070405020304" pitchFamily="18" charset="0"/>
                <a:sym typeface="Arial"/>
              </a:rPr>
              <a:t> </a:t>
            </a:r>
            <a:r>
              <a:rPr lang="de-DE" sz="4800" dirty="0" err="1">
                <a:latin typeface="Aptos Serif" panose="02020604070405020304" pitchFamily="18" charset="0"/>
                <a:ea typeface="Arial"/>
                <a:cs typeface="Aptos Serif" panose="02020604070405020304" pitchFamily="18" charset="0"/>
                <a:sym typeface="Arial"/>
              </a:rPr>
              <a:t>Procurement</a:t>
            </a:r>
            <a:endParaRPr sz="4800" dirty="0">
              <a:latin typeface="Aptos Serif" panose="02020604070405020304" pitchFamily="18" charset="0"/>
              <a:cs typeface="Aptos Serif" panose="02020604070405020304" pitchFamily="18" charset="0"/>
            </a:endParaRPr>
          </a:p>
        </p:txBody>
      </p:sp>
      <p:sp>
        <p:nvSpPr>
          <p:cNvPr id="560" name="Google Shape;560;p66"/>
          <p:cNvSpPr txBox="1">
            <a:spLocks noGrp="1"/>
          </p:cNvSpPr>
          <p:nvPr>
            <p:ph type="body" idx="1"/>
          </p:nvPr>
        </p:nvSpPr>
        <p:spPr>
          <a:xfrm>
            <a:off x="6299835" y="4568602"/>
            <a:ext cx="5486400" cy="1645920"/>
          </a:xfrm>
          <a:prstGeom prst="rect">
            <a:avLst/>
          </a:prstGeom>
          <a:noFill/>
          <a:ln>
            <a:noFill/>
          </a:ln>
        </p:spPr>
        <p:txBody>
          <a:bodyPr spcFirstLastPara="1" wrap="square" lIns="0" tIns="0" rIns="0" bIns="0" anchor="t" anchorCtr="0">
            <a:noAutofit/>
          </a:bodyPr>
          <a:lstStyle/>
          <a:p>
            <a:pPr marL="457200" lvl="0" indent="-228600" algn="l" rtl="0">
              <a:lnSpc>
                <a:spcPct val="90000"/>
              </a:lnSpc>
              <a:spcBef>
                <a:spcPts val="1000"/>
              </a:spcBef>
              <a:spcAft>
                <a:spcPts val="0"/>
              </a:spcAft>
              <a:buClr>
                <a:schemeClr val="accent4"/>
              </a:buClr>
              <a:buSzPts val="2400"/>
              <a:buNone/>
            </a:pPr>
            <a:r>
              <a:rPr lang="de-DE" sz="2800" dirty="0">
                <a:latin typeface="Aptos" panose="020B0004020202020204" pitchFamily="34" charset="0"/>
                <a:sym typeface="Arial"/>
              </a:rPr>
              <a:t>  EU </a:t>
            </a:r>
            <a:r>
              <a:rPr lang="de-DE" sz="2800" dirty="0" err="1">
                <a:latin typeface="Aptos" panose="020B0004020202020204" pitchFamily="34" charset="0"/>
                <a:sym typeface="Arial"/>
              </a:rPr>
              <a:t>Strategy</a:t>
            </a:r>
            <a:r>
              <a:rPr lang="de-DE" sz="2800" dirty="0">
                <a:latin typeface="Aptos" panose="020B0004020202020204" pitchFamily="34" charset="0"/>
                <a:sym typeface="Arial"/>
              </a:rPr>
              <a:t> </a:t>
            </a:r>
            <a:r>
              <a:rPr lang="de-DE" sz="2800" dirty="0" err="1">
                <a:latin typeface="Aptos" panose="020B0004020202020204" pitchFamily="34" charset="0"/>
                <a:sym typeface="Arial"/>
              </a:rPr>
              <a:t>for</a:t>
            </a:r>
            <a:r>
              <a:rPr lang="de-DE" sz="2800" dirty="0">
                <a:latin typeface="Aptos" panose="020B0004020202020204" pitchFamily="34" charset="0"/>
                <a:sym typeface="Arial"/>
              </a:rPr>
              <a:t> </a:t>
            </a:r>
            <a:r>
              <a:rPr lang="de-DE" sz="2800" dirty="0" err="1">
                <a:latin typeface="Aptos" panose="020B0004020202020204" pitchFamily="34" charset="0"/>
                <a:sym typeface="Arial"/>
              </a:rPr>
              <a:t>Cleaning</a:t>
            </a:r>
            <a:r>
              <a:rPr lang="de-DE" sz="2800" dirty="0">
                <a:latin typeface="Aptos" panose="020B0004020202020204" pitchFamily="34" charset="0"/>
                <a:sym typeface="Arial"/>
              </a:rPr>
              <a:t> Products and Services </a:t>
            </a:r>
            <a:endParaRPr sz="2800" dirty="0">
              <a:latin typeface="Aptos" panose="020B0004020202020204" pitchFamily="34" charset="0"/>
              <a:sym typeface="Arial"/>
            </a:endParaRPr>
          </a:p>
        </p:txBody>
      </p:sp>
      <p:pic>
        <p:nvPicPr>
          <p:cNvPr id="561" name="Google Shape;561;p66"/>
          <p:cNvPicPr preferRelativeResize="0">
            <a:picLocks noGrp="1"/>
          </p:cNvPicPr>
          <p:nvPr>
            <p:ph type="pic" idx="2"/>
          </p:nvPr>
        </p:nvPicPr>
        <p:blipFill rotWithShape="1">
          <a:blip r:embed="rId3">
            <a:alphaModFix/>
          </a:blip>
          <a:srcRect l="22990" r="22990"/>
          <a:stretch/>
        </p:blipFill>
        <p:spPr>
          <a:xfrm>
            <a:off x="0" y="-11113"/>
            <a:ext cx="5628068" cy="6858000"/>
          </a:xfrm>
          <a:prstGeom prst="flowChartDelay">
            <a:avLst/>
          </a:prstGeom>
          <a:solidFill>
            <a:srgbClr val="87C3CD"/>
          </a:solidFill>
          <a:ln>
            <a:noFill/>
          </a:ln>
        </p:spPr>
      </p:pic>
      <p:pic>
        <p:nvPicPr>
          <p:cNvPr id="562" name="Google Shape;562;p66" descr="Secchio e straccio con riempimento a tinta unita"/>
          <p:cNvPicPr preferRelativeResize="0"/>
          <p:nvPr/>
        </p:nvPicPr>
        <p:blipFill rotWithShape="1">
          <a:blip r:embed="rId4">
            <a:alphaModFix/>
          </a:blip>
          <a:srcRect/>
          <a:stretch/>
        </p:blipFill>
        <p:spPr>
          <a:xfrm>
            <a:off x="5544098" y="4568602"/>
            <a:ext cx="914400" cy="914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67"/>
          <p:cNvSpPr txBox="1">
            <a:spLocks noGrp="1"/>
          </p:cNvSpPr>
          <p:nvPr>
            <p:ph type="body" idx="1"/>
          </p:nvPr>
        </p:nvSpPr>
        <p:spPr>
          <a:xfrm>
            <a:off x="3883068" y="4128133"/>
            <a:ext cx="7089732" cy="2585818"/>
          </a:xfrm>
          <a:prstGeom prst="rect">
            <a:avLst/>
          </a:prstGeom>
          <a:noFill/>
          <a:ln>
            <a:noFill/>
          </a:ln>
        </p:spPr>
        <p:txBody>
          <a:bodyPr spcFirstLastPara="1" wrap="square" lIns="0" tIns="0" rIns="0" bIns="0" anchor="t" anchorCtr="0">
            <a:noAutofit/>
          </a:bodyPr>
          <a:lstStyle/>
          <a:p>
            <a:pPr marL="457200" lvl="0" indent="-228600" algn="l" rtl="0">
              <a:lnSpc>
                <a:spcPct val="90000"/>
              </a:lnSpc>
              <a:spcBef>
                <a:spcPts val="1000"/>
              </a:spcBef>
              <a:spcAft>
                <a:spcPts val="0"/>
              </a:spcAft>
              <a:buClr>
                <a:schemeClr val="accent4"/>
              </a:buClr>
              <a:buSzPts val="2400"/>
              <a:buNone/>
            </a:pPr>
            <a:r>
              <a:rPr lang="de-DE" sz="2000" b="0" dirty="0">
                <a:solidFill>
                  <a:schemeClr val="tx1">
                    <a:lumMod val="75000"/>
                    <a:lumOff val="25000"/>
                  </a:schemeClr>
                </a:solidFill>
                <a:latin typeface="Aptos" panose="020B0004020202020204" pitchFamily="34" charset="0"/>
                <a:sym typeface="Arial"/>
              </a:rPr>
              <a:t>The </a:t>
            </a:r>
            <a:r>
              <a:rPr lang="de-DE" sz="2000" b="0" dirty="0" err="1">
                <a:solidFill>
                  <a:schemeClr val="tx1">
                    <a:lumMod val="75000"/>
                    <a:lumOff val="25000"/>
                  </a:schemeClr>
                </a:solidFill>
                <a:latin typeface="Aptos" panose="020B0004020202020204" pitchFamily="34" charset="0"/>
                <a:sym typeface="Arial"/>
              </a:rPr>
              <a:t>five</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largest</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markets</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for</a:t>
            </a:r>
            <a:r>
              <a:rPr lang="de-DE" sz="2000" b="0" dirty="0">
                <a:solidFill>
                  <a:schemeClr val="tx1">
                    <a:lumMod val="75000"/>
                    <a:lumOff val="25000"/>
                  </a:schemeClr>
                </a:solidFill>
                <a:latin typeface="Aptos" panose="020B0004020202020204" pitchFamily="34" charset="0"/>
                <a:sym typeface="Arial"/>
              </a:rPr>
              <a:t> professional </a:t>
            </a:r>
            <a:r>
              <a:rPr lang="de-DE" sz="2000" b="0" dirty="0" err="1">
                <a:solidFill>
                  <a:schemeClr val="tx1">
                    <a:lumMod val="75000"/>
                    <a:lumOff val="25000"/>
                  </a:schemeClr>
                </a:solidFill>
                <a:latin typeface="Aptos" panose="020B0004020202020204" pitchFamily="34" charset="0"/>
                <a:sym typeface="Arial"/>
              </a:rPr>
              <a:t>cleaning</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services</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are</a:t>
            </a:r>
            <a:r>
              <a:rPr lang="de-DE" sz="2000" b="0" dirty="0">
                <a:solidFill>
                  <a:schemeClr val="tx1">
                    <a:lumMod val="75000"/>
                    <a:lumOff val="25000"/>
                  </a:schemeClr>
                </a:solidFill>
                <a:latin typeface="Aptos" panose="020B0004020202020204" pitchFamily="34" charset="0"/>
                <a:sym typeface="Arial"/>
              </a:rPr>
              <a:t> </a:t>
            </a:r>
            <a:r>
              <a:rPr lang="de-DE" sz="2000" dirty="0">
                <a:solidFill>
                  <a:schemeClr val="tx1">
                    <a:lumMod val="75000"/>
                    <a:lumOff val="25000"/>
                  </a:schemeClr>
                </a:solidFill>
                <a:latin typeface="Aptos" panose="020B0004020202020204" pitchFamily="34" charset="0"/>
                <a:sym typeface="Arial"/>
              </a:rPr>
              <a:t>Germany, France, </a:t>
            </a:r>
            <a:r>
              <a:rPr lang="de-DE" sz="2000" dirty="0" err="1">
                <a:solidFill>
                  <a:schemeClr val="tx1">
                    <a:lumMod val="75000"/>
                    <a:lumOff val="25000"/>
                  </a:schemeClr>
                </a:solidFill>
                <a:latin typeface="Aptos" panose="020B0004020202020204" pitchFamily="34" charset="0"/>
                <a:sym typeface="Arial"/>
              </a:rPr>
              <a:t>Italy</a:t>
            </a:r>
            <a:r>
              <a:rPr lang="de-DE" sz="2000" dirty="0">
                <a:solidFill>
                  <a:schemeClr val="tx1">
                    <a:lumMod val="75000"/>
                    <a:lumOff val="25000"/>
                  </a:schemeClr>
                </a:solidFill>
                <a:latin typeface="Aptos" panose="020B0004020202020204" pitchFamily="34" charset="0"/>
                <a:sym typeface="Arial"/>
              </a:rPr>
              <a:t>, UK and Spain. </a:t>
            </a:r>
            <a:endParaRPr dirty="0">
              <a:solidFill>
                <a:schemeClr val="tx1">
                  <a:lumMod val="75000"/>
                  <a:lumOff val="25000"/>
                </a:schemeClr>
              </a:solidFill>
              <a:latin typeface="Aptos" panose="020B0004020202020204" pitchFamily="34" charset="0"/>
            </a:endParaRPr>
          </a:p>
          <a:p>
            <a:pPr marL="457200" lvl="0" indent="-228600" algn="l" rtl="0">
              <a:lnSpc>
                <a:spcPct val="90000"/>
              </a:lnSpc>
              <a:spcBef>
                <a:spcPts val="1000"/>
              </a:spcBef>
              <a:spcAft>
                <a:spcPts val="0"/>
              </a:spcAft>
              <a:buClr>
                <a:schemeClr val="accent4"/>
              </a:buClr>
              <a:buSzPts val="2400"/>
              <a:buNone/>
            </a:pPr>
            <a:r>
              <a:rPr lang="de-DE" sz="2000" dirty="0">
                <a:solidFill>
                  <a:schemeClr val="tx1">
                    <a:lumMod val="75000"/>
                    <a:lumOff val="25000"/>
                  </a:schemeClr>
                </a:solidFill>
                <a:latin typeface="Aptos" panose="020B0004020202020204" pitchFamily="34" charset="0"/>
                <a:sym typeface="Arial"/>
              </a:rPr>
              <a:t>Office </a:t>
            </a:r>
            <a:r>
              <a:rPr lang="de-DE" sz="2000" dirty="0" err="1">
                <a:solidFill>
                  <a:schemeClr val="tx1">
                    <a:lumMod val="75000"/>
                    <a:lumOff val="25000"/>
                  </a:schemeClr>
                </a:solidFill>
                <a:latin typeface="Aptos" panose="020B0004020202020204" pitchFamily="34" charset="0"/>
                <a:sym typeface="Arial"/>
              </a:rPr>
              <a:t>cleaning</a:t>
            </a:r>
            <a:r>
              <a:rPr lang="de-DE" sz="2000" dirty="0">
                <a:solidFill>
                  <a:schemeClr val="tx1">
                    <a:lumMod val="75000"/>
                    <a:lumOff val="25000"/>
                  </a:schemeClr>
                </a:solidFill>
                <a:latin typeface="Aptos" panose="020B0004020202020204" pitchFamily="34" charset="0"/>
                <a:sym typeface="Arial"/>
              </a:rPr>
              <a:t> </a:t>
            </a:r>
            <a:r>
              <a:rPr lang="de-DE" sz="2000" dirty="0" err="1">
                <a:solidFill>
                  <a:schemeClr val="tx1">
                    <a:lumMod val="75000"/>
                    <a:lumOff val="25000"/>
                  </a:schemeClr>
                </a:solidFill>
                <a:latin typeface="Aptos" panose="020B0004020202020204" pitchFamily="34" charset="0"/>
                <a:sym typeface="Arial"/>
              </a:rPr>
              <a:t>dominates</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representing</a:t>
            </a:r>
            <a:r>
              <a:rPr lang="de-DE" sz="2000" b="0" dirty="0">
                <a:solidFill>
                  <a:schemeClr val="tx1">
                    <a:lumMod val="75000"/>
                    <a:lumOff val="25000"/>
                  </a:schemeClr>
                </a:solidFill>
                <a:latin typeface="Aptos" panose="020B0004020202020204" pitchFamily="34" charset="0"/>
                <a:sym typeface="Arial"/>
              </a:rPr>
              <a:t> </a:t>
            </a:r>
            <a:r>
              <a:rPr lang="de-DE" sz="2000" dirty="0">
                <a:solidFill>
                  <a:schemeClr val="tx1">
                    <a:lumMod val="75000"/>
                    <a:lumOff val="25000"/>
                  </a:schemeClr>
                </a:solidFill>
                <a:latin typeface="Aptos" panose="020B0004020202020204" pitchFamily="34" charset="0"/>
                <a:sym typeface="Arial"/>
              </a:rPr>
              <a:t>50% </a:t>
            </a:r>
            <a:r>
              <a:rPr lang="de-DE" sz="2000" dirty="0" err="1">
                <a:solidFill>
                  <a:schemeClr val="tx1">
                    <a:lumMod val="75000"/>
                    <a:lumOff val="25000"/>
                  </a:schemeClr>
                </a:solidFill>
                <a:latin typeface="Aptos" panose="020B0004020202020204" pitchFamily="34" charset="0"/>
                <a:sym typeface="Arial"/>
              </a:rPr>
              <a:t>of</a:t>
            </a:r>
            <a:r>
              <a:rPr lang="de-DE" sz="2000" dirty="0">
                <a:solidFill>
                  <a:schemeClr val="tx1">
                    <a:lumMod val="75000"/>
                    <a:lumOff val="25000"/>
                  </a:schemeClr>
                </a:solidFill>
                <a:latin typeface="Aptos" panose="020B0004020202020204" pitchFamily="34" charset="0"/>
                <a:sym typeface="Arial"/>
              </a:rPr>
              <a:t> </a:t>
            </a:r>
            <a:r>
              <a:rPr lang="de-DE" sz="2000" dirty="0" err="1">
                <a:solidFill>
                  <a:schemeClr val="tx1">
                    <a:lumMod val="75000"/>
                    <a:lumOff val="25000"/>
                  </a:schemeClr>
                </a:solidFill>
                <a:latin typeface="Aptos" panose="020B0004020202020204" pitchFamily="34" charset="0"/>
                <a:sym typeface="Arial"/>
              </a:rPr>
              <a:t>the</a:t>
            </a:r>
            <a:r>
              <a:rPr lang="de-DE" sz="2000" dirty="0">
                <a:solidFill>
                  <a:schemeClr val="tx1">
                    <a:lumMod val="75000"/>
                    <a:lumOff val="25000"/>
                  </a:schemeClr>
                </a:solidFill>
                <a:latin typeface="Aptos" panose="020B0004020202020204" pitchFamily="34" charset="0"/>
                <a:sym typeface="Arial"/>
              </a:rPr>
              <a:t> </a:t>
            </a:r>
            <a:r>
              <a:rPr lang="de-DE" sz="2000" dirty="0" err="1">
                <a:solidFill>
                  <a:schemeClr val="tx1">
                    <a:lumMod val="75000"/>
                    <a:lumOff val="25000"/>
                  </a:schemeClr>
                </a:solidFill>
                <a:latin typeface="Aptos" panose="020B0004020202020204" pitchFamily="34" charset="0"/>
                <a:sym typeface="Arial"/>
              </a:rPr>
              <a:t>turnover</a:t>
            </a:r>
            <a:r>
              <a:rPr lang="de-DE" sz="2000" dirty="0">
                <a:solidFill>
                  <a:schemeClr val="tx1">
                    <a:lumMod val="75000"/>
                    <a:lumOff val="25000"/>
                  </a:schemeClr>
                </a:solidFill>
                <a:latin typeface="Aptos" panose="020B0004020202020204" pitchFamily="34" charset="0"/>
                <a:sym typeface="Arial"/>
              </a:rPr>
              <a:t>. </a:t>
            </a:r>
            <a:endParaRPr dirty="0">
              <a:solidFill>
                <a:schemeClr val="tx1">
                  <a:lumMod val="75000"/>
                  <a:lumOff val="25000"/>
                </a:schemeClr>
              </a:solidFill>
              <a:latin typeface="Aptos" panose="020B0004020202020204" pitchFamily="34" charset="0"/>
            </a:endParaRPr>
          </a:p>
          <a:p>
            <a:pPr marL="457200" lvl="0" indent="-228600" algn="l" rtl="0">
              <a:lnSpc>
                <a:spcPct val="90000"/>
              </a:lnSpc>
              <a:spcBef>
                <a:spcPts val="1000"/>
              </a:spcBef>
              <a:spcAft>
                <a:spcPts val="0"/>
              </a:spcAft>
              <a:buClr>
                <a:schemeClr val="accent4"/>
              </a:buClr>
              <a:buSzPts val="2400"/>
              <a:buNone/>
            </a:pPr>
            <a:r>
              <a:rPr lang="de-DE" sz="2000" dirty="0" err="1">
                <a:solidFill>
                  <a:schemeClr val="tx1">
                    <a:lumMod val="75000"/>
                    <a:lumOff val="25000"/>
                  </a:schemeClr>
                </a:solidFill>
                <a:latin typeface="Aptos" panose="020B0004020202020204" pitchFamily="34" charset="0"/>
                <a:sym typeface="Arial"/>
              </a:rPr>
              <a:t>Sustainable</a:t>
            </a:r>
            <a:r>
              <a:rPr lang="de-DE" sz="2000" dirty="0">
                <a:solidFill>
                  <a:schemeClr val="tx1">
                    <a:lumMod val="75000"/>
                    <a:lumOff val="25000"/>
                  </a:schemeClr>
                </a:solidFill>
                <a:latin typeface="Aptos" panose="020B0004020202020204" pitchFamily="34" charset="0"/>
                <a:sym typeface="Arial"/>
              </a:rPr>
              <a:t> </a:t>
            </a:r>
            <a:r>
              <a:rPr lang="de-DE" sz="2000" dirty="0" err="1">
                <a:solidFill>
                  <a:schemeClr val="tx1">
                    <a:lumMod val="75000"/>
                    <a:lumOff val="25000"/>
                  </a:schemeClr>
                </a:solidFill>
                <a:latin typeface="Aptos" panose="020B0004020202020204" pitchFamily="34" charset="0"/>
                <a:sym typeface="Arial"/>
              </a:rPr>
              <a:t>practices</a:t>
            </a:r>
            <a:r>
              <a:rPr lang="de-DE" sz="2000" dirty="0">
                <a:solidFill>
                  <a:schemeClr val="tx1">
                    <a:lumMod val="75000"/>
                    <a:lumOff val="25000"/>
                  </a:schemeClr>
                </a:solidFill>
                <a:latin typeface="Aptos" panose="020B0004020202020204" pitchFamily="34" charset="0"/>
                <a:sym typeface="Arial"/>
              </a:rPr>
              <a:t> </a:t>
            </a:r>
            <a:r>
              <a:rPr lang="de-DE" sz="2000" b="0" dirty="0">
                <a:solidFill>
                  <a:schemeClr val="tx1">
                    <a:lumMod val="75000"/>
                    <a:lumOff val="25000"/>
                  </a:schemeClr>
                </a:solidFill>
                <a:latin typeface="Aptos" panose="020B0004020202020204" pitchFamily="34" charset="0"/>
                <a:sym typeface="Arial"/>
              </a:rPr>
              <a:t>in </a:t>
            </a:r>
            <a:r>
              <a:rPr lang="de-DE" sz="2000" b="0" dirty="0" err="1">
                <a:solidFill>
                  <a:schemeClr val="tx1">
                    <a:lumMod val="75000"/>
                    <a:lumOff val="25000"/>
                  </a:schemeClr>
                </a:solidFill>
                <a:latin typeface="Aptos" panose="020B0004020202020204" pitchFamily="34" charset="0"/>
                <a:sym typeface="Arial"/>
              </a:rPr>
              <a:t>the</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cleaning</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service</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industry</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are</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driven</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by</a:t>
            </a:r>
            <a:r>
              <a:rPr lang="de-DE" sz="2000" b="0" dirty="0">
                <a:solidFill>
                  <a:schemeClr val="tx1">
                    <a:lumMod val="75000"/>
                    <a:lumOff val="25000"/>
                  </a:schemeClr>
                </a:solidFill>
                <a:latin typeface="Aptos" panose="020B0004020202020204" pitchFamily="34" charset="0"/>
                <a:sym typeface="Arial"/>
              </a:rPr>
              <a:t> </a:t>
            </a:r>
            <a:r>
              <a:rPr lang="de-DE" sz="2000" dirty="0" err="1">
                <a:solidFill>
                  <a:schemeClr val="tx1">
                    <a:lumMod val="75000"/>
                    <a:lumOff val="25000"/>
                  </a:schemeClr>
                </a:solidFill>
                <a:latin typeface="Aptos" panose="020B0004020202020204" pitchFamily="34" charset="0"/>
                <a:sym typeface="Arial"/>
              </a:rPr>
              <a:t>resource</a:t>
            </a:r>
            <a:r>
              <a:rPr lang="de-DE" sz="2000" dirty="0">
                <a:solidFill>
                  <a:schemeClr val="tx1">
                    <a:lumMod val="75000"/>
                    <a:lumOff val="25000"/>
                  </a:schemeClr>
                </a:solidFill>
                <a:latin typeface="Aptos" panose="020B0004020202020204" pitchFamily="34" charset="0"/>
                <a:sym typeface="Arial"/>
              </a:rPr>
              <a:t> and </a:t>
            </a:r>
            <a:r>
              <a:rPr lang="de-DE" sz="2000" dirty="0" err="1">
                <a:solidFill>
                  <a:schemeClr val="tx1">
                    <a:lumMod val="75000"/>
                    <a:lumOff val="25000"/>
                  </a:schemeClr>
                </a:solidFill>
                <a:latin typeface="Aptos" panose="020B0004020202020204" pitchFamily="34" charset="0"/>
                <a:sym typeface="Arial"/>
              </a:rPr>
              <a:t>cost</a:t>
            </a:r>
            <a:r>
              <a:rPr lang="de-DE" sz="2000" dirty="0">
                <a:solidFill>
                  <a:schemeClr val="tx1">
                    <a:lumMod val="75000"/>
                    <a:lumOff val="25000"/>
                  </a:schemeClr>
                </a:solidFill>
                <a:latin typeface="Aptos" panose="020B0004020202020204" pitchFamily="34" charset="0"/>
                <a:sym typeface="Arial"/>
              </a:rPr>
              <a:t> </a:t>
            </a:r>
            <a:r>
              <a:rPr lang="de-DE" sz="2000" dirty="0" err="1">
                <a:solidFill>
                  <a:schemeClr val="tx1">
                    <a:lumMod val="75000"/>
                    <a:lumOff val="25000"/>
                  </a:schemeClr>
                </a:solidFill>
                <a:latin typeface="Aptos" panose="020B0004020202020204" pitchFamily="34" charset="0"/>
                <a:sym typeface="Arial"/>
              </a:rPr>
              <a:t>saving</a:t>
            </a:r>
            <a:r>
              <a:rPr lang="de-DE" sz="2000" dirty="0">
                <a:solidFill>
                  <a:schemeClr val="tx1">
                    <a:lumMod val="75000"/>
                    <a:lumOff val="25000"/>
                  </a:schemeClr>
                </a:solidFill>
                <a:latin typeface="Aptos" panose="020B0004020202020204" pitchFamily="34" charset="0"/>
                <a:sym typeface="Arial"/>
              </a:rPr>
              <a:t> </a:t>
            </a:r>
            <a:r>
              <a:rPr lang="de-DE" sz="2000" dirty="0" err="1">
                <a:solidFill>
                  <a:schemeClr val="tx1">
                    <a:lumMod val="75000"/>
                    <a:lumOff val="25000"/>
                  </a:schemeClr>
                </a:solidFill>
                <a:latin typeface="Aptos" panose="020B0004020202020204" pitchFamily="34" charset="0"/>
                <a:sym typeface="Arial"/>
              </a:rPr>
              <a:t>opportunities</a:t>
            </a:r>
            <a:r>
              <a:rPr lang="de-DE" sz="2000" dirty="0">
                <a:solidFill>
                  <a:schemeClr val="tx1">
                    <a:lumMod val="75000"/>
                    <a:lumOff val="25000"/>
                  </a:schemeClr>
                </a:solidFill>
                <a:latin typeface="Aptos" panose="020B0004020202020204" pitchFamily="34" charset="0"/>
                <a:sym typeface="Arial"/>
              </a:rPr>
              <a:t>, </a:t>
            </a:r>
            <a:r>
              <a:rPr lang="de-DE" sz="2000" dirty="0" err="1">
                <a:solidFill>
                  <a:schemeClr val="tx1">
                    <a:lumMod val="75000"/>
                    <a:lumOff val="25000"/>
                  </a:schemeClr>
                </a:solidFill>
                <a:latin typeface="Aptos" panose="020B0004020202020204" pitchFamily="34" charset="0"/>
                <a:sym typeface="Arial"/>
              </a:rPr>
              <a:t>government</a:t>
            </a:r>
            <a:r>
              <a:rPr lang="de-DE" sz="2000" dirty="0">
                <a:solidFill>
                  <a:schemeClr val="tx1">
                    <a:lumMod val="75000"/>
                    <a:lumOff val="25000"/>
                  </a:schemeClr>
                </a:solidFill>
                <a:latin typeface="Aptos" panose="020B0004020202020204" pitchFamily="34" charset="0"/>
                <a:sym typeface="Arial"/>
              </a:rPr>
              <a:t> </a:t>
            </a:r>
            <a:r>
              <a:rPr lang="de-DE" sz="2000" dirty="0" err="1">
                <a:solidFill>
                  <a:schemeClr val="tx1">
                    <a:lumMod val="75000"/>
                    <a:lumOff val="25000"/>
                  </a:schemeClr>
                </a:solidFill>
                <a:latin typeface="Aptos" panose="020B0004020202020204" pitchFamily="34" charset="0"/>
                <a:sym typeface="Arial"/>
              </a:rPr>
              <a:t>policies</a:t>
            </a:r>
            <a:r>
              <a:rPr lang="de-DE" sz="2000" dirty="0">
                <a:solidFill>
                  <a:schemeClr val="tx1">
                    <a:lumMod val="75000"/>
                    <a:lumOff val="25000"/>
                  </a:schemeClr>
                </a:solidFill>
                <a:latin typeface="Aptos" panose="020B0004020202020204" pitchFamily="34" charset="0"/>
                <a:sym typeface="Arial"/>
              </a:rPr>
              <a:t>, </a:t>
            </a:r>
            <a:r>
              <a:rPr lang="de-DE" sz="2000" dirty="0" err="1">
                <a:solidFill>
                  <a:schemeClr val="tx1">
                    <a:lumMod val="75000"/>
                    <a:lumOff val="25000"/>
                  </a:schemeClr>
                </a:solidFill>
                <a:latin typeface="Aptos" panose="020B0004020202020204" pitchFamily="34" charset="0"/>
                <a:sym typeface="Arial"/>
              </a:rPr>
              <a:t>voluntary</a:t>
            </a:r>
            <a:r>
              <a:rPr lang="de-DE" sz="2000" dirty="0">
                <a:solidFill>
                  <a:schemeClr val="tx1">
                    <a:lumMod val="75000"/>
                    <a:lumOff val="25000"/>
                  </a:schemeClr>
                </a:solidFill>
                <a:latin typeface="Aptos" panose="020B0004020202020204" pitchFamily="34" charset="0"/>
                <a:sym typeface="Arial"/>
              </a:rPr>
              <a:t> </a:t>
            </a:r>
            <a:r>
              <a:rPr lang="de-DE" sz="2000" dirty="0" err="1">
                <a:solidFill>
                  <a:schemeClr val="tx1">
                    <a:lumMod val="75000"/>
                    <a:lumOff val="25000"/>
                  </a:schemeClr>
                </a:solidFill>
                <a:latin typeface="Aptos" panose="020B0004020202020204" pitchFamily="34" charset="0"/>
                <a:sym typeface="Arial"/>
              </a:rPr>
              <a:t>standards</a:t>
            </a:r>
            <a:r>
              <a:rPr lang="de-DE" sz="2000" dirty="0">
                <a:solidFill>
                  <a:schemeClr val="tx1">
                    <a:lumMod val="75000"/>
                    <a:lumOff val="25000"/>
                  </a:schemeClr>
                </a:solidFill>
                <a:latin typeface="Aptos" panose="020B0004020202020204" pitchFamily="34" charset="0"/>
                <a:sym typeface="Arial"/>
              </a:rPr>
              <a:t> and </a:t>
            </a:r>
            <a:r>
              <a:rPr lang="de-DE" sz="2000" dirty="0" err="1">
                <a:solidFill>
                  <a:schemeClr val="tx1">
                    <a:lumMod val="75000"/>
                    <a:lumOff val="25000"/>
                  </a:schemeClr>
                </a:solidFill>
                <a:latin typeface="Aptos" panose="020B0004020202020204" pitchFamily="34" charset="0"/>
                <a:sym typeface="Arial"/>
              </a:rPr>
              <a:t>market</a:t>
            </a:r>
            <a:r>
              <a:rPr lang="de-DE" sz="2000" dirty="0">
                <a:solidFill>
                  <a:schemeClr val="tx1">
                    <a:lumMod val="75000"/>
                    <a:lumOff val="25000"/>
                  </a:schemeClr>
                </a:solidFill>
                <a:latin typeface="Aptos" panose="020B0004020202020204" pitchFamily="34" charset="0"/>
                <a:sym typeface="Arial"/>
              </a:rPr>
              <a:t> </a:t>
            </a:r>
            <a:r>
              <a:rPr lang="de-DE" sz="2000" dirty="0" err="1">
                <a:solidFill>
                  <a:schemeClr val="tx1">
                    <a:lumMod val="75000"/>
                    <a:lumOff val="25000"/>
                  </a:schemeClr>
                </a:solidFill>
                <a:latin typeface="Aptos" panose="020B0004020202020204" pitchFamily="34" charset="0"/>
                <a:sym typeface="Arial"/>
              </a:rPr>
              <a:t>demand</a:t>
            </a:r>
            <a:r>
              <a:rPr lang="de-DE" sz="2000" dirty="0">
                <a:solidFill>
                  <a:schemeClr val="tx1">
                    <a:lumMod val="75000"/>
                    <a:lumOff val="25000"/>
                  </a:schemeClr>
                </a:solidFill>
                <a:latin typeface="Aptos" panose="020B0004020202020204" pitchFamily="34" charset="0"/>
                <a:sym typeface="Arial"/>
              </a:rPr>
              <a:t>.</a:t>
            </a:r>
            <a:endParaRPr dirty="0">
              <a:solidFill>
                <a:schemeClr val="tx1">
                  <a:lumMod val="75000"/>
                  <a:lumOff val="25000"/>
                </a:schemeClr>
              </a:solidFill>
              <a:latin typeface="Aptos" panose="020B0004020202020204" pitchFamily="34" charset="0"/>
            </a:endParaRPr>
          </a:p>
        </p:txBody>
      </p:sp>
      <p:sp>
        <p:nvSpPr>
          <p:cNvPr id="568" name="Google Shape;568;p67"/>
          <p:cNvSpPr txBox="1"/>
          <p:nvPr/>
        </p:nvSpPr>
        <p:spPr>
          <a:xfrm>
            <a:off x="6275541" y="1935094"/>
            <a:ext cx="6050071" cy="1844702"/>
          </a:xfrm>
          <a:prstGeom prst="rect">
            <a:avLst/>
          </a:prstGeom>
          <a:noFill/>
          <a:ln>
            <a:noFill/>
          </a:ln>
        </p:spPr>
        <p:txBody>
          <a:bodyPr spcFirstLastPara="1" wrap="square" lIns="0" tIns="0" rIns="0" bIns="0" anchor="b" anchorCtr="0">
            <a:noAutofit/>
          </a:bodyPr>
          <a:lstStyle/>
          <a:p>
            <a:pPr marL="0" marR="0" lvl="0" indent="0" algn="l" rtl="0">
              <a:lnSpc>
                <a:spcPct val="80000"/>
              </a:lnSpc>
              <a:spcBef>
                <a:spcPts val="0"/>
              </a:spcBef>
              <a:spcAft>
                <a:spcPts val="0"/>
              </a:spcAft>
              <a:buClr>
                <a:srgbClr val="3F3F3F"/>
              </a:buClr>
              <a:buSzPts val="6000"/>
              <a:buFont typeface="Play"/>
              <a:buNone/>
            </a:pPr>
            <a:r>
              <a:rPr lang="de-DE" sz="4400" b="1" i="0" u="none" strike="noStrike" cap="none" dirty="0">
                <a:solidFill>
                  <a:srgbClr val="3F3F3F"/>
                </a:solidFill>
                <a:latin typeface="Aptos Serif" panose="02020604070405020304" pitchFamily="18" charset="0"/>
                <a:cs typeface="Aptos Serif" panose="02020604070405020304" pitchFamily="18" charset="0"/>
                <a:sym typeface="Arial"/>
              </a:rPr>
              <a:t>EU Strategic Goals </a:t>
            </a:r>
            <a:r>
              <a:rPr lang="de-DE" sz="4400" b="1" i="0" u="none" strike="noStrike" cap="none" dirty="0" err="1">
                <a:solidFill>
                  <a:srgbClr val="3F3F3F"/>
                </a:solidFill>
                <a:latin typeface="Aptos Serif" panose="02020604070405020304" pitchFamily="18" charset="0"/>
                <a:cs typeface="Aptos Serif" panose="02020604070405020304" pitchFamily="18" charset="0"/>
                <a:sym typeface="Arial"/>
              </a:rPr>
              <a:t>for</a:t>
            </a:r>
            <a:r>
              <a:rPr lang="de-DE" sz="4400" b="1" i="0" u="none" strike="noStrike" cap="none" dirty="0">
                <a:solidFill>
                  <a:srgbClr val="3F3F3F"/>
                </a:solidFill>
                <a:latin typeface="Aptos Serif" panose="02020604070405020304" pitchFamily="18" charset="0"/>
                <a:cs typeface="Aptos Serif" panose="02020604070405020304" pitchFamily="18" charset="0"/>
                <a:sym typeface="Arial"/>
              </a:rPr>
              <a:t> </a:t>
            </a:r>
            <a:r>
              <a:rPr lang="de-DE" sz="4400" b="1" i="0" u="none" strike="noStrike" cap="none" dirty="0" err="1">
                <a:solidFill>
                  <a:srgbClr val="3F3F3F"/>
                </a:solidFill>
                <a:latin typeface="Aptos Serif" panose="02020604070405020304" pitchFamily="18" charset="0"/>
                <a:cs typeface="Aptos Serif" panose="02020604070405020304" pitchFamily="18" charset="0"/>
                <a:sym typeface="Arial"/>
              </a:rPr>
              <a:t>Sustainable</a:t>
            </a:r>
            <a:r>
              <a:rPr lang="de-DE" sz="4400" b="1" i="0" u="none" strike="noStrike" cap="none" dirty="0">
                <a:solidFill>
                  <a:srgbClr val="3F3F3F"/>
                </a:solidFill>
                <a:latin typeface="Aptos Serif" panose="02020604070405020304" pitchFamily="18" charset="0"/>
                <a:cs typeface="Aptos Serif" panose="02020604070405020304" pitchFamily="18" charset="0"/>
                <a:sym typeface="Arial"/>
              </a:rPr>
              <a:t> </a:t>
            </a:r>
            <a:r>
              <a:rPr lang="de-DE" sz="4400" b="1" i="0" u="none" strike="noStrike" cap="none" dirty="0" err="1">
                <a:solidFill>
                  <a:srgbClr val="3F3F3F"/>
                </a:solidFill>
                <a:latin typeface="Aptos Serif" panose="02020604070405020304" pitchFamily="18" charset="0"/>
                <a:cs typeface="Aptos Serif" panose="02020604070405020304" pitchFamily="18" charset="0"/>
                <a:sym typeface="Arial"/>
              </a:rPr>
              <a:t>Cleaning</a:t>
            </a:r>
            <a:r>
              <a:rPr lang="de-DE" sz="4400" b="1" i="0" u="none" strike="noStrike" cap="none" dirty="0">
                <a:solidFill>
                  <a:srgbClr val="3F3F3F"/>
                </a:solidFill>
                <a:latin typeface="Aptos Serif" panose="02020604070405020304" pitchFamily="18" charset="0"/>
                <a:cs typeface="Aptos Serif" panose="02020604070405020304" pitchFamily="18" charset="0"/>
                <a:sym typeface="Arial"/>
              </a:rPr>
              <a:t> Products and Services </a:t>
            </a:r>
            <a:endParaRPr sz="4400" b="1" i="0" u="none" strike="noStrike" cap="none" dirty="0">
              <a:solidFill>
                <a:srgbClr val="3F3F3F"/>
              </a:solidFill>
              <a:latin typeface="Aptos Serif" panose="02020604070405020304" pitchFamily="18" charset="0"/>
              <a:cs typeface="Aptos Serif" panose="02020604070405020304" pitchFamily="18" charset="0"/>
              <a:sym typeface="Arial"/>
            </a:endParaRPr>
          </a:p>
        </p:txBody>
      </p:sp>
      <p:pic>
        <p:nvPicPr>
          <p:cNvPr id="569" name="Google Shape;569;p67" title="pexels-mikhail-nilov-7475829.jpg"/>
          <p:cNvPicPr preferRelativeResize="0"/>
          <p:nvPr/>
        </p:nvPicPr>
        <p:blipFill rotWithShape="1">
          <a:blip r:embed="rId3">
            <a:alphaModFix/>
          </a:blip>
          <a:srcRect l="14986" r="14986"/>
          <a:stretch/>
        </p:blipFill>
        <p:spPr>
          <a:xfrm>
            <a:off x="2467627" y="671473"/>
            <a:ext cx="3448832" cy="3282491"/>
          </a:xfrm>
          <a:prstGeom prst="rect">
            <a:avLst/>
          </a:prstGeom>
          <a:noFill/>
          <a:ln>
            <a:noFill/>
          </a:ln>
        </p:spPr>
      </p:pic>
      <p:sp>
        <p:nvSpPr>
          <p:cNvPr id="570" name="Google Shape;570;p67"/>
          <p:cNvSpPr txBox="1"/>
          <p:nvPr/>
        </p:nvSpPr>
        <p:spPr>
          <a:xfrm>
            <a:off x="0" y="0"/>
            <a:ext cx="40125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600">
                <a:solidFill>
                  <a:schemeClr val="dk1"/>
                </a:solidFill>
                <a:latin typeface="Roboto"/>
                <a:ea typeface="Roboto"/>
                <a:cs typeface="Roboto"/>
                <a:sym typeface="Roboto"/>
              </a:rPr>
              <a:t>Photo by Mikhail Nilov: https://www.pexels.com/it-it/foto/mano-tenendo-inquinamento-natura-morta-7475829/</a:t>
            </a:r>
            <a:endParaRPr sz="6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68"/>
          <p:cNvSpPr txBox="1">
            <a:spLocks noGrp="1"/>
          </p:cNvSpPr>
          <p:nvPr>
            <p:ph type="title"/>
          </p:nvPr>
        </p:nvSpPr>
        <p:spPr>
          <a:xfrm>
            <a:off x="594360" y="473592"/>
            <a:ext cx="7484165" cy="1593507"/>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EU Strategic Goals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Sustainable</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Cleaning</a:t>
            </a:r>
            <a:r>
              <a:rPr lang="de-DE" dirty="0">
                <a:latin typeface="Aptos Serif" panose="02020604070405020304" pitchFamily="18" charset="0"/>
                <a:ea typeface="Arial"/>
                <a:cs typeface="Aptos Serif" panose="02020604070405020304" pitchFamily="18" charset="0"/>
                <a:sym typeface="Arial"/>
              </a:rPr>
              <a:t> Products and Services </a:t>
            </a:r>
            <a:endParaRPr dirty="0">
              <a:latin typeface="Aptos Serif" panose="02020604070405020304" pitchFamily="18" charset="0"/>
              <a:ea typeface="Arial"/>
              <a:cs typeface="Aptos Serif" panose="02020604070405020304" pitchFamily="18" charset="0"/>
              <a:sym typeface="Arial"/>
            </a:endParaRPr>
          </a:p>
        </p:txBody>
      </p:sp>
      <p:sp>
        <p:nvSpPr>
          <p:cNvPr id="576" name="Google Shape;576;p68"/>
          <p:cNvSpPr txBox="1">
            <a:spLocks noGrp="1"/>
          </p:cNvSpPr>
          <p:nvPr>
            <p:ph type="body" idx="1"/>
          </p:nvPr>
        </p:nvSpPr>
        <p:spPr>
          <a:xfrm>
            <a:off x="594361" y="3565020"/>
            <a:ext cx="7672818" cy="2819388"/>
          </a:xfrm>
          <a:prstGeom prst="rect">
            <a:avLst/>
          </a:prstGeom>
          <a:noFill/>
          <a:ln>
            <a:noFill/>
          </a:ln>
        </p:spPr>
        <p:txBody>
          <a:bodyPr spcFirstLastPara="1" wrap="square" lIns="0" tIns="228600" rIns="0" bIns="0" anchor="t" anchorCtr="0">
            <a:normAutofit/>
          </a:bodyPr>
          <a:lstStyle/>
          <a:p>
            <a:pPr marL="571500" lvl="0" indent="-342900" algn="l" rtl="0">
              <a:lnSpc>
                <a:spcPct val="80000"/>
              </a:lnSpc>
              <a:spcBef>
                <a:spcPts val="2200"/>
              </a:spcBef>
              <a:spcAft>
                <a:spcPts val="0"/>
              </a:spcAft>
              <a:buSzPts val="2400"/>
              <a:buFont typeface="Arial"/>
              <a:buChar char="•"/>
            </a:pPr>
            <a:r>
              <a:rPr lang="de-DE">
                <a:latin typeface="Aptos" panose="020B0004020202020204" pitchFamily="34" charset="0"/>
                <a:sym typeface="Arial"/>
              </a:rPr>
              <a:t>Cleaning products with lower environmental impact </a:t>
            </a:r>
            <a:endParaRPr>
              <a:latin typeface="Aptos" panose="020B0004020202020204" pitchFamily="34" charset="0"/>
            </a:endParaRPr>
          </a:p>
          <a:p>
            <a:pPr marL="571500" lvl="0" indent="-342900" algn="l" rtl="0">
              <a:lnSpc>
                <a:spcPct val="80000"/>
              </a:lnSpc>
              <a:spcBef>
                <a:spcPts val="2200"/>
              </a:spcBef>
              <a:spcAft>
                <a:spcPts val="0"/>
              </a:spcAft>
              <a:buSzPts val="2400"/>
              <a:buFont typeface="Arial"/>
              <a:buChar char="•"/>
            </a:pPr>
            <a:r>
              <a:rPr lang="de-DE">
                <a:latin typeface="Aptos" panose="020B0004020202020204" pitchFamily="34" charset="0"/>
                <a:sym typeface="Arial"/>
              </a:rPr>
              <a:t>Energy efficiency of cleaning power equipment</a:t>
            </a:r>
            <a:endParaRPr>
              <a:latin typeface="Aptos" panose="020B0004020202020204" pitchFamily="34" charset="0"/>
            </a:endParaRPr>
          </a:p>
          <a:p>
            <a:pPr marL="571500" lvl="0" indent="-342900" algn="l" rtl="0">
              <a:lnSpc>
                <a:spcPct val="80000"/>
              </a:lnSpc>
              <a:spcBef>
                <a:spcPts val="2200"/>
              </a:spcBef>
              <a:spcAft>
                <a:spcPts val="0"/>
              </a:spcAft>
              <a:buSzPts val="2400"/>
              <a:buFont typeface="Arial"/>
              <a:buChar char="•"/>
            </a:pPr>
            <a:r>
              <a:rPr lang="de-DE">
                <a:latin typeface="Aptos" panose="020B0004020202020204" pitchFamily="34" charset="0"/>
                <a:sym typeface="Arial"/>
              </a:rPr>
              <a:t>Wastewater discharge </a:t>
            </a:r>
            <a:endParaRPr>
              <a:latin typeface="Aptos" panose="020B0004020202020204" pitchFamily="34" charset="0"/>
            </a:endParaRPr>
          </a:p>
          <a:p>
            <a:pPr marL="571500" lvl="0" indent="-342900" algn="l" rtl="0">
              <a:lnSpc>
                <a:spcPct val="80000"/>
              </a:lnSpc>
              <a:spcBef>
                <a:spcPts val="2200"/>
              </a:spcBef>
              <a:spcAft>
                <a:spcPts val="0"/>
              </a:spcAft>
              <a:buSzPts val="2400"/>
              <a:buFont typeface="Arial"/>
              <a:buChar char="•"/>
            </a:pPr>
            <a:r>
              <a:rPr lang="de-DE">
                <a:latin typeface="Aptos" panose="020B0004020202020204" pitchFamily="34" charset="0"/>
                <a:sym typeface="Arial"/>
              </a:rPr>
              <a:t>Solid waste collection, sorting and recycling</a:t>
            </a:r>
            <a:endParaRPr b="0">
              <a:latin typeface="Aptos" panose="020B0004020202020204" pitchFamily="34" charset="0"/>
              <a:sym typeface="Arial"/>
            </a:endParaRPr>
          </a:p>
        </p:txBody>
      </p:sp>
      <p:sp>
        <p:nvSpPr>
          <p:cNvPr id="577" name="Google Shape;577;p68"/>
          <p:cNvSpPr txBox="1"/>
          <p:nvPr/>
        </p:nvSpPr>
        <p:spPr>
          <a:xfrm>
            <a:off x="594360" y="2703632"/>
            <a:ext cx="508139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400" b="1" i="0" u="none" strike="noStrike" cap="none" dirty="0">
                <a:solidFill>
                  <a:schemeClr val="tx1">
                    <a:lumMod val="75000"/>
                    <a:lumOff val="25000"/>
                  </a:schemeClr>
                </a:solidFill>
                <a:latin typeface="Aptos" panose="020B0004020202020204" pitchFamily="34" charset="0"/>
                <a:sym typeface="Arial"/>
              </a:rPr>
              <a:t>Environmental </a:t>
            </a:r>
            <a:r>
              <a:rPr lang="de-DE" sz="2400" b="1" i="0" u="none" strike="noStrike" cap="none" dirty="0" err="1">
                <a:solidFill>
                  <a:schemeClr val="tx1">
                    <a:lumMod val="75000"/>
                    <a:lumOff val="25000"/>
                  </a:schemeClr>
                </a:solidFill>
                <a:latin typeface="Aptos" panose="020B0004020202020204" pitchFamily="34" charset="0"/>
                <a:sym typeface="Arial"/>
              </a:rPr>
              <a:t>Improvements</a:t>
            </a:r>
            <a:r>
              <a:rPr lang="de-DE" sz="2400" b="1" i="0" u="none" strike="noStrike" cap="none" dirty="0">
                <a:solidFill>
                  <a:schemeClr val="tx1">
                    <a:lumMod val="75000"/>
                    <a:lumOff val="25000"/>
                  </a:schemeClr>
                </a:solidFill>
                <a:latin typeface="Aptos" panose="020B0004020202020204" pitchFamily="34" charset="0"/>
                <a:sym typeface="Arial"/>
              </a:rPr>
              <a:t> Areas: </a:t>
            </a:r>
            <a:endParaRPr dirty="0">
              <a:solidFill>
                <a:schemeClr val="tx1">
                  <a:lumMod val="75000"/>
                  <a:lumOff val="25000"/>
                </a:schemeClr>
              </a:solidFill>
              <a:latin typeface="Aptos" panose="020B0004020202020204" pitchFamily="34" charset="0"/>
            </a:endParaRPr>
          </a:p>
        </p:txBody>
      </p:sp>
      <p:sp>
        <p:nvSpPr>
          <p:cNvPr id="578" name="Google Shape;578;p68"/>
          <p:cNvSpPr txBox="1"/>
          <p:nvPr/>
        </p:nvSpPr>
        <p:spPr>
          <a:xfrm>
            <a:off x="8267700" y="4546300"/>
            <a:ext cx="4305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600">
                <a:solidFill>
                  <a:schemeClr val="dk1"/>
                </a:solidFill>
                <a:latin typeface="Roboto"/>
                <a:ea typeface="Roboto"/>
                <a:cs typeface="Roboto"/>
                <a:sym typeface="Roboto"/>
              </a:rPr>
              <a:t>Foto di Markus Spiske: https://www.pexels.com/it-it/foto/clima-strada-paesaggio-persone-2990650/</a:t>
            </a:r>
            <a:endParaRPr sz="600"/>
          </a:p>
        </p:txBody>
      </p:sp>
      <p:pic>
        <p:nvPicPr>
          <p:cNvPr id="579" name="Google Shape;579;p68" title="pexels-markusspiske-2990650.jpg"/>
          <p:cNvPicPr preferRelativeResize="0"/>
          <p:nvPr/>
        </p:nvPicPr>
        <p:blipFill>
          <a:blip r:embed="rId3">
            <a:alphaModFix/>
          </a:blip>
          <a:stretch>
            <a:fillRect/>
          </a:stretch>
        </p:blipFill>
        <p:spPr>
          <a:xfrm>
            <a:off x="8267700" y="1732075"/>
            <a:ext cx="3808676" cy="253849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69"/>
          <p:cNvSpPr txBox="1">
            <a:spLocks noGrp="1"/>
          </p:cNvSpPr>
          <p:nvPr>
            <p:ph type="title"/>
          </p:nvPr>
        </p:nvSpPr>
        <p:spPr>
          <a:xfrm>
            <a:off x="594360" y="925553"/>
            <a:ext cx="5063490" cy="2354026"/>
          </a:xfrm>
          <a:prstGeom prst="rect">
            <a:avLst/>
          </a:prstGeom>
          <a:noFill/>
          <a:ln>
            <a:noFill/>
          </a:ln>
        </p:spPr>
        <p:txBody>
          <a:bodyPr spcFirstLastPara="1" wrap="square" lIns="0" tIns="0" rIns="0" bIns="0" anchor="b" anchorCtr="0">
            <a:normAutofit fontScale="90000"/>
          </a:bodyPr>
          <a:lstStyle/>
          <a:p>
            <a:pPr marL="0" lvl="0" indent="0" algn="l" rtl="0">
              <a:lnSpc>
                <a:spcPct val="80000"/>
              </a:lnSpc>
              <a:spcBef>
                <a:spcPts val="0"/>
              </a:spcBef>
              <a:spcAft>
                <a:spcPts val="0"/>
              </a:spcAft>
              <a:buClr>
                <a:srgbClr val="3F3F3F"/>
              </a:buClr>
              <a:buSzPct val="111111"/>
              <a:buFont typeface="Play"/>
              <a:buNone/>
            </a:pPr>
            <a:r>
              <a:rPr lang="de-DE" dirty="0">
                <a:latin typeface="Aptos Serif" panose="02020604070405020304" pitchFamily="18" charset="0"/>
                <a:ea typeface="Arial"/>
                <a:cs typeface="Aptos Serif" panose="02020604070405020304" pitchFamily="18" charset="0"/>
                <a:sym typeface="Arial"/>
              </a:rPr>
              <a:t>3. EU GPP </a:t>
            </a:r>
            <a:r>
              <a:rPr lang="de-DE" dirty="0" err="1">
                <a:latin typeface="Aptos Serif" panose="02020604070405020304" pitchFamily="18" charset="0"/>
                <a:ea typeface="Arial"/>
                <a:cs typeface="Aptos Serif" panose="02020604070405020304" pitchFamily="18" charset="0"/>
                <a:sym typeface="Arial"/>
              </a:rPr>
              <a:t>Criteria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Cleaning</a:t>
            </a:r>
            <a:r>
              <a:rPr lang="de-DE" dirty="0">
                <a:latin typeface="Aptos Serif" panose="02020604070405020304" pitchFamily="18" charset="0"/>
                <a:ea typeface="Arial"/>
                <a:cs typeface="Aptos Serif" panose="02020604070405020304" pitchFamily="18" charset="0"/>
                <a:sym typeface="Arial"/>
              </a:rPr>
              <a:t> Products and Services </a:t>
            </a:r>
            <a:br>
              <a:rPr lang="de-DE" dirty="0">
                <a:latin typeface="Aptos Serif" panose="02020604070405020304" pitchFamily="18" charset="0"/>
                <a:ea typeface="Arial"/>
                <a:cs typeface="Aptos Serif" panose="02020604070405020304" pitchFamily="18" charset="0"/>
                <a:sym typeface="Arial"/>
              </a:rPr>
            </a:br>
            <a:endParaRPr dirty="0">
              <a:latin typeface="Aptos Serif" panose="02020604070405020304" pitchFamily="18" charset="0"/>
              <a:ea typeface="Arial"/>
              <a:cs typeface="Aptos Serif" panose="02020604070405020304" pitchFamily="18" charset="0"/>
              <a:sym typeface="Arial"/>
            </a:endParaRPr>
          </a:p>
        </p:txBody>
      </p:sp>
      <p:sp>
        <p:nvSpPr>
          <p:cNvPr id="586" name="Google Shape;586;p69"/>
          <p:cNvSpPr txBox="1">
            <a:spLocks noGrp="1"/>
          </p:cNvSpPr>
          <p:nvPr>
            <p:ph type="body" idx="1"/>
          </p:nvPr>
        </p:nvSpPr>
        <p:spPr>
          <a:xfrm>
            <a:off x="402294" y="3055753"/>
            <a:ext cx="5693706" cy="3396794"/>
          </a:xfrm>
          <a:prstGeom prst="rect">
            <a:avLst/>
          </a:prstGeom>
          <a:noFill/>
          <a:ln>
            <a:noFill/>
          </a:ln>
        </p:spPr>
        <p:txBody>
          <a:bodyPr spcFirstLastPara="1" wrap="square" lIns="0" tIns="228600" rIns="0" bIns="0" anchor="t" anchorCtr="0">
            <a:normAutofit/>
          </a:bodyPr>
          <a:lstStyle/>
          <a:p>
            <a:pPr marL="228600" indent="0"/>
            <a:r>
              <a:rPr lang="de-DE" sz="2400" dirty="0" err="1">
                <a:solidFill>
                  <a:schemeClr val="tx1">
                    <a:lumMod val="75000"/>
                    <a:lumOff val="25000"/>
                  </a:schemeClr>
                </a:solidFill>
                <a:latin typeface="Aptos" panose="020B0004020202020204" pitchFamily="34" charset="0"/>
              </a:rPr>
              <a:t>There</a:t>
            </a:r>
            <a:r>
              <a:rPr lang="de-DE" sz="2400" dirty="0">
                <a:solidFill>
                  <a:schemeClr val="tx1">
                    <a:lumMod val="75000"/>
                    <a:lumOff val="25000"/>
                  </a:schemeClr>
                </a:solidFill>
                <a:latin typeface="Aptos" panose="020B0004020202020204" pitchFamily="34" charset="0"/>
              </a:rPr>
              <a:t> </a:t>
            </a:r>
            <a:r>
              <a:rPr lang="de-DE" sz="2400" dirty="0" err="1">
                <a:solidFill>
                  <a:schemeClr val="tx1">
                    <a:lumMod val="75000"/>
                    <a:lumOff val="25000"/>
                  </a:schemeClr>
                </a:solidFill>
                <a:latin typeface="Aptos" panose="020B0004020202020204" pitchFamily="34" charset="0"/>
              </a:rPr>
              <a:t>is</a:t>
            </a:r>
            <a:r>
              <a:rPr lang="de-DE" sz="2400" dirty="0">
                <a:solidFill>
                  <a:schemeClr val="tx1">
                    <a:lumMod val="75000"/>
                    <a:lumOff val="25000"/>
                  </a:schemeClr>
                </a:solidFill>
                <a:latin typeface="Aptos" panose="020B0004020202020204" pitchFamily="34" charset="0"/>
              </a:rPr>
              <a:t> a link </a:t>
            </a:r>
            <a:r>
              <a:rPr lang="de-DE" sz="2400" dirty="0" err="1">
                <a:solidFill>
                  <a:schemeClr val="tx1">
                    <a:lumMod val="75000"/>
                    <a:lumOff val="25000"/>
                  </a:schemeClr>
                </a:solidFill>
                <a:latin typeface="Aptos" panose="020B0004020202020204" pitchFamily="34" charset="0"/>
              </a:rPr>
              <a:t>between</a:t>
            </a:r>
            <a:r>
              <a:rPr lang="de-DE" sz="2400" dirty="0">
                <a:solidFill>
                  <a:schemeClr val="tx1">
                    <a:lumMod val="75000"/>
                    <a:lumOff val="25000"/>
                  </a:schemeClr>
                </a:solidFill>
                <a:latin typeface="Aptos" panose="020B0004020202020204" pitchFamily="34" charset="0"/>
              </a:rPr>
              <a:t> </a:t>
            </a:r>
            <a:r>
              <a:rPr lang="de-DE" sz="2400" b="1" dirty="0">
                <a:solidFill>
                  <a:schemeClr val="tx1">
                    <a:lumMod val="75000"/>
                    <a:lumOff val="25000"/>
                  </a:schemeClr>
                </a:solidFill>
                <a:latin typeface="Aptos" panose="020B0004020202020204" pitchFamily="34" charset="0"/>
              </a:rPr>
              <a:t>EU </a:t>
            </a:r>
            <a:r>
              <a:rPr lang="de-DE" sz="2400" b="1" dirty="0" err="1">
                <a:solidFill>
                  <a:schemeClr val="tx1">
                    <a:lumMod val="75000"/>
                    <a:lumOff val="25000"/>
                  </a:schemeClr>
                </a:solidFill>
                <a:latin typeface="Aptos" panose="020B0004020202020204" pitchFamily="34" charset="0"/>
              </a:rPr>
              <a:t>Ecolabel</a:t>
            </a:r>
            <a:r>
              <a:rPr lang="de-DE" sz="2400" b="1" dirty="0">
                <a:solidFill>
                  <a:schemeClr val="tx1">
                    <a:lumMod val="75000"/>
                    <a:lumOff val="25000"/>
                  </a:schemeClr>
                </a:solidFill>
                <a:latin typeface="Aptos" panose="020B0004020202020204" pitchFamily="34" charset="0"/>
              </a:rPr>
              <a:t> </a:t>
            </a:r>
            <a:r>
              <a:rPr lang="de-DE" sz="2400" b="1" dirty="0" err="1">
                <a:solidFill>
                  <a:schemeClr val="tx1">
                    <a:lumMod val="75000"/>
                    <a:lumOff val="25000"/>
                  </a:schemeClr>
                </a:solidFill>
                <a:latin typeface="Aptos" panose="020B0004020202020204" pitchFamily="34" charset="0"/>
              </a:rPr>
              <a:t>criteria</a:t>
            </a:r>
            <a:r>
              <a:rPr lang="de-DE" sz="2400" b="1" dirty="0">
                <a:solidFill>
                  <a:schemeClr val="tx1">
                    <a:lumMod val="75000"/>
                    <a:lumOff val="25000"/>
                  </a:schemeClr>
                </a:solidFill>
                <a:latin typeface="Aptos" panose="020B0004020202020204" pitchFamily="34" charset="0"/>
              </a:rPr>
              <a:t> and EU GPP </a:t>
            </a:r>
            <a:r>
              <a:rPr lang="de-DE" sz="2400" b="1" dirty="0" err="1">
                <a:solidFill>
                  <a:schemeClr val="tx1">
                    <a:lumMod val="75000"/>
                    <a:lumOff val="25000"/>
                  </a:schemeClr>
                </a:solidFill>
                <a:latin typeface="Aptos" panose="020B0004020202020204" pitchFamily="34" charset="0"/>
              </a:rPr>
              <a:t>criteria</a:t>
            </a:r>
            <a:r>
              <a:rPr lang="de-DE" sz="2400" b="1" dirty="0">
                <a:solidFill>
                  <a:schemeClr val="tx1">
                    <a:lumMod val="75000"/>
                    <a:lumOff val="25000"/>
                  </a:schemeClr>
                </a:solidFill>
                <a:latin typeface="Aptos" panose="020B0004020202020204" pitchFamily="34" charset="0"/>
              </a:rPr>
              <a:t> </a:t>
            </a:r>
            <a:r>
              <a:rPr lang="de-DE" sz="2400" dirty="0" err="1">
                <a:solidFill>
                  <a:schemeClr val="tx1">
                    <a:lumMod val="75000"/>
                    <a:lumOff val="25000"/>
                  </a:schemeClr>
                </a:solidFill>
                <a:latin typeface="Aptos" panose="020B0004020202020204" pitchFamily="34" charset="0"/>
              </a:rPr>
              <a:t>for</a:t>
            </a:r>
            <a:r>
              <a:rPr lang="de-DE" sz="2400" dirty="0">
                <a:solidFill>
                  <a:schemeClr val="tx1">
                    <a:lumMod val="75000"/>
                    <a:lumOff val="25000"/>
                  </a:schemeClr>
                </a:solidFill>
                <a:latin typeface="Aptos" panose="020B0004020202020204" pitchFamily="34" charset="0"/>
              </a:rPr>
              <a:t> </a:t>
            </a:r>
            <a:r>
              <a:rPr lang="de-DE" sz="2400" dirty="0" err="1">
                <a:solidFill>
                  <a:schemeClr val="tx1">
                    <a:lumMod val="75000"/>
                    <a:lumOff val="25000"/>
                  </a:schemeClr>
                </a:solidFill>
                <a:latin typeface="Aptos" panose="020B0004020202020204" pitchFamily="34" charset="0"/>
              </a:rPr>
              <a:t>Cleaning</a:t>
            </a:r>
            <a:r>
              <a:rPr lang="de-DE" sz="2400" dirty="0">
                <a:solidFill>
                  <a:schemeClr val="tx1">
                    <a:lumMod val="75000"/>
                    <a:lumOff val="25000"/>
                  </a:schemeClr>
                </a:solidFill>
                <a:latin typeface="Aptos" panose="020B0004020202020204" pitchFamily="34" charset="0"/>
              </a:rPr>
              <a:t> </a:t>
            </a:r>
            <a:r>
              <a:rPr lang="de-DE" sz="2400" dirty="0" err="1">
                <a:solidFill>
                  <a:schemeClr val="tx1">
                    <a:lumMod val="75000"/>
                    <a:lumOff val="25000"/>
                  </a:schemeClr>
                </a:solidFill>
                <a:latin typeface="Aptos" panose="020B0004020202020204" pitchFamily="34" charset="0"/>
              </a:rPr>
              <a:t>products</a:t>
            </a:r>
            <a:r>
              <a:rPr lang="de-DE" sz="2400" dirty="0">
                <a:solidFill>
                  <a:schemeClr val="tx1">
                    <a:lumMod val="75000"/>
                    <a:lumOff val="25000"/>
                  </a:schemeClr>
                </a:solidFill>
                <a:latin typeface="Aptos" panose="020B0004020202020204" pitchFamily="34" charset="0"/>
              </a:rPr>
              <a:t> and </a:t>
            </a:r>
            <a:r>
              <a:rPr lang="de-DE" sz="2400" dirty="0" err="1">
                <a:solidFill>
                  <a:schemeClr val="tx1">
                    <a:lumMod val="75000"/>
                    <a:lumOff val="25000"/>
                  </a:schemeClr>
                </a:solidFill>
                <a:latin typeface="Aptos" panose="020B0004020202020204" pitchFamily="34" charset="0"/>
              </a:rPr>
              <a:t>services</a:t>
            </a:r>
            <a:r>
              <a:rPr lang="de-DE" sz="2400" dirty="0">
                <a:solidFill>
                  <a:schemeClr val="tx1">
                    <a:lumMod val="75000"/>
                    <a:lumOff val="25000"/>
                  </a:schemeClr>
                </a:solidFill>
                <a:latin typeface="Aptos" panose="020B0004020202020204" pitchFamily="34" charset="0"/>
              </a:rPr>
              <a:t>. </a:t>
            </a:r>
          </a:p>
          <a:p>
            <a:pPr marL="228600" lvl="0" indent="0" algn="l" rtl="0">
              <a:lnSpc>
                <a:spcPct val="90000"/>
              </a:lnSpc>
              <a:spcBef>
                <a:spcPts val="1800"/>
              </a:spcBef>
              <a:spcAft>
                <a:spcPts val="0"/>
              </a:spcAft>
              <a:buClr>
                <a:srgbClr val="3F3F3F"/>
              </a:buClr>
              <a:buSzPts val="2000"/>
            </a:pPr>
            <a:endParaRPr sz="2400" dirty="0">
              <a:solidFill>
                <a:schemeClr val="tx1">
                  <a:lumMod val="75000"/>
                  <a:lumOff val="25000"/>
                </a:schemeClr>
              </a:solidFill>
              <a:latin typeface="Aptos" panose="020B0004020202020204" pitchFamily="34" charset="0"/>
            </a:endParaRPr>
          </a:p>
        </p:txBody>
      </p:sp>
      <p:pic>
        <p:nvPicPr>
          <p:cNvPr id="587" name="Google Shape;587;p69" title="pexels-polina-tankilevitch-4440533 (1).jpg"/>
          <p:cNvPicPr preferRelativeResize="0">
            <a:picLocks noGrp="1"/>
          </p:cNvPicPr>
          <p:nvPr>
            <p:ph type="pic" idx="2"/>
          </p:nvPr>
        </p:nvPicPr>
        <p:blipFill rotWithShape="1">
          <a:blip r:embed="rId3">
            <a:alphaModFix/>
          </a:blip>
          <a:srcRect l="23475" r="23475"/>
          <a:stretch/>
        </p:blipFill>
        <p:spPr>
          <a:xfrm flipH="1">
            <a:off x="6733500" y="10"/>
            <a:ext cx="5458500" cy="6858000"/>
          </a:xfrm>
          <a:prstGeom prst="flowChartDelay">
            <a:avLst/>
          </a:prstGeom>
          <a:noFill/>
          <a:ln>
            <a:noFill/>
          </a:ln>
        </p:spPr>
      </p:pic>
      <p:sp>
        <p:nvSpPr>
          <p:cNvPr id="588" name="Google Shape;588;p69"/>
          <p:cNvSpPr txBox="1"/>
          <p:nvPr/>
        </p:nvSpPr>
        <p:spPr>
          <a:xfrm>
            <a:off x="4886700" y="64770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600">
                <a:solidFill>
                  <a:schemeClr val="dk1"/>
                </a:solidFill>
                <a:latin typeface="Roboto"/>
                <a:ea typeface="Roboto"/>
                <a:cs typeface="Roboto"/>
                <a:sym typeface="Roboto"/>
              </a:rPr>
              <a:t>Foto di Polina Tankilevitch: https://www.pexels.com/it-it/foto/mani-sapone-pulizia-spray-4440533/</a:t>
            </a:r>
            <a:endParaRPr sz="6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70"/>
          <p:cNvSpPr txBox="1">
            <a:spLocks noGrp="1"/>
          </p:cNvSpPr>
          <p:nvPr>
            <p:ph type="title"/>
          </p:nvPr>
        </p:nvSpPr>
        <p:spPr>
          <a:xfrm>
            <a:off x="602422" y="401493"/>
            <a:ext cx="9778365" cy="149459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3. EU GPP </a:t>
            </a:r>
            <a:r>
              <a:rPr lang="de-DE" dirty="0" err="1">
                <a:latin typeface="Aptos Serif" panose="02020604070405020304" pitchFamily="18" charset="0"/>
                <a:ea typeface="Arial"/>
                <a:cs typeface="Aptos Serif" panose="02020604070405020304" pitchFamily="18" charset="0"/>
                <a:sym typeface="Arial"/>
              </a:rPr>
              <a:t>Criteria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Cleaning</a:t>
            </a:r>
            <a:r>
              <a:rPr lang="de-DE" dirty="0">
                <a:latin typeface="Aptos Serif" panose="02020604070405020304" pitchFamily="18" charset="0"/>
                <a:ea typeface="Arial"/>
                <a:cs typeface="Aptos Serif" panose="02020604070405020304" pitchFamily="18" charset="0"/>
                <a:sym typeface="Arial"/>
              </a:rPr>
              <a:t> Products and Services </a:t>
            </a:r>
            <a:endParaRPr dirty="0">
              <a:latin typeface="Aptos Serif" panose="02020604070405020304" pitchFamily="18" charset="0"/>
              <a:ea typeface="Arial"/>
              <a:cs typeface="Aptos Serif" panose="02020604070405020304" pitchFamily="18" charset="0"/>
              <a:sym typeface="Arial"/>
            </a:endParaRPr>
          </a:p>
        </p:txBody>
      </p:sp>
      <p:sp>
        <p:nvSpPr>
          <p:cNvPr id="594" name="Google Shape;594;p70"/>
          <p:cNvSpPr txBox="1">
            <a:spLocks noGrp="1"/>
          </p:cNvSpPr>
          <p:nvPr>
            <p:ph type="body" idx="2"/>
          </p:nvPr>
        </p:nvSpPr>
        <p:spPr>
          <a:xfrm>
            <a:off x="693479" y="3443945"/>
            <a:ext cx="5103164" cy="3135926"/>
          </a:xfrm>
          <a:prstGeom prst="rect">
            <a:avLst/>
          </a:prstGeom>
          <a:noFill/>
          <a:ln>
            <a:noFill/>
          </a:ln>
        </p:spPr>
        <p:txBody>
          <a:bodyPr spcFirstLastPara="1" wrap="square" lIns="0" tIns="45700" rIns="0" bIns="0" anchor="t" anchorCtr="0">
            <a:normAutofit/>
          </a:bodyPr>
          <a:lstStyle/>
          <a:p>
            <a:pPr marL="571500" lvl="0" indent="-342900" algn="l" rtl="0">
              <a:lnSpc>
                <a:spcPct val="90000"/>
              </a:lnSpc>
              <a:spcBef>
                <a:spcPts val="1800"/>
              </a:spcBef>
              <a:spcAft>
                <a:spcPts val="0"/>
              </a:spcAft>
              <a:buSzPts val="2000"/>
              <a:buFont typeface="Arial"/>
              <a:buChar char="•"/>
            </a:pPr>
            <a:r>
              <a:rPr lang="de-DE" b="1" dirty="0">
                <a:solidFill>
                  <a:schemeClr val="tx1">
                    <a:lumMod val="75000"/>
                    <a:lumOff val="25000"/>
                  </a:schemeClr>
                </a:solidFill>
                <a:latin typeface="Aptos" panose="020B0004020202020204" pitchFamily="34" charset="0"/>
                <a:sym typeface="Arial"/>
              </a:rPr>
              <a:t>Use </a:t>
            </a:r>
            <a:r>
              <a:rPr lang="de-DE" b="1" dirty="0" err="1">
                <a:solidFill>
                  <a:schemeClr val="tx1">
                    <a:lumMod val="75000"/>
                    <a:lumOff val="25000"/>
                  </a:schemeClr>
                </a:solidFill>
                <a:latin typeface="Aptos" panose="020B0004020202020204" pitchFamily="34" charset="0"/>
                <a:sym typeface="Arial"/>
              </a:rPr>
              <a:t>of</a:t>
            </a:r>
            <a:r>
              <a:rPr lang="de-DE" b="1" dirty="0">
                <a:solidFill>
                  <a:schemeClr val="tx1">
                    <a:lumMod val="75000"/>
                    <a:lumOff val="25000"/>
                  </a:schemeClr>
                </a:solidFill>
                <a:latin typeface="Aptos" panose="020B0004020202020204" pitchFamily="34" charset="0"/>
                <a:sym typeface="Arial"/>
              </a:rPr>
              <a:t> </a:t>
            </a:r>
            <a:r>
              <a:rPr lang="de-DE" b="1" dirty="0" err="1">
                <a:solidFill>
                  <a:schemeClr val="tx1">
                    <a:lumMod val="75000"/>
                    <a:lumOff val="25000"/>
                  </a:schemeClr>
                </a:solidFill>
                <a:latin typeface="Aptos" panose="020B0004020202020204" pitchFamily="34" charset="0"/>
                <a:sym typeface="Arial"/>
              </a:rPr>
              <a:t>eco-labelled</a:t>
            </a:r>
            <a:r>
              <a:rPr lang="de-DE" b="1" dirty="0">
                <a:solidFill>
                  <a:schemeClr val="tx1">
                    <a:lumMod val="75000"/>
                    <a:lumOff val="25000"/>
                  </a:schemeClr>
                </a:solidFill>
                <a:latin typeface="Aptos" panose="020B0004020202020204" pitchFamily="34" charset="0"/>
                <a:sym typeface="Arial"/>
              </a:rPr>
              <a:t> </a:t>
            </a:r>
            <a:r>
              <a:rPr lang="de-DE" b="1" dirty="0" err="1">
                <a:solidFill>
                  <a:schemeClr val="tx1">
                    <a:lumMod val="75000"/>
                    <a:lumOff val="25000"/>
                  </a:schemeClr>
                </a:solidFill>
                <a:latin typeface="Aptos" panose="020B0004020202020204" pitchFamily="34" charset="0"/>
                <a:sym typeface="Arial"/>
              </a:rPr>
              <a:t>cleaning</a:t>
            </a:r>
            <a:r>
              <a:rPr lang="de-DE" b="1" dirty="0">
                <a:solidFill>
                  <a:schemeClr val="tx1">
                    <a:lumMod val="75000"/>
                    <a:lumOff val="25000"/>
                  </a:schemeClr>
                </a:solidFill>
                <a:latin typeface="Aptos" panose="020B0004020202020204" pitchFamily="34" charset="0"/>
                <a:sym typeface="Arial"/>
              </a:rPr>
              <a:t> </a:t>
            </a:r>
            <a:r>
              <a:rPr lang="de-DE" b="1" dirty="0" err="1">
                <a:solidFill>
                  <a:schemeClr val="tx1">
                    <a:lumMod val="75000"/>
                    <a:lumOff val="25000"/>
                  </a:schemeClr>
                </a:solidFill>
                <a:latin typeface="Aptos" panose="020B0004020202020204" pitchFamily="34" charset="0"/>
                <a:sym typeface="Arial"/>
              </a:rPr>
              <a:t>products</a:t>
            </a:r>
            <a:r>
              <a:rPr lang="de-DE" b="1" dirty="0">
                <a:solidFill>
                  <a:schemeClr val="tx1">
                    <a:lumMod val="75000"/>
                    <a:lumOff val="25000"/>
                  </a:schemeClr>
                </a:solidFill>
                <a:latin typeface="Aptos" panose="020B0004020202020204" pitchFamily="34" charset="0"/>
                <a:sym typeface="Arial"/>
              </a:rPr>
              <a:t> and </a:t>
            </a:r>
            <a:r>
              <a:rPr lang="de-DE" b="1" dirty="0" err="1">
                <a:solidFill>
                  <a:schemeClr val="tx1">
                    <a:lumMod val="75000"/>
                    <a:lumOff val="25000"/>
                  </a:schemeClr>
                </a:solidFill>
                <a:latin typeface="Aptos" panose="020B0004020202020204" pitchFamily="34" charset="0"/>
                <a:sym typeface="Arial"/>
              </a:rPr>
              <a:t>accessories</a:t>
            </a:r>
            <a:endParaRPr dirty="0">
              <a:solidFill>
                <a:schemeClr val="tx1">
                  <a:lumMod val="75000"/>
                  <a:lumOff val="25000"/>
                </a:schemeClr>
              </a:solidFill>
              <a:latin typeface="Aptos" panose="020B0004020202020204" pitchFamily="34" charset="0"/>
              <a:sym typeface="Arial"/>
            </a:endParaRPr>
          </a:p>
          <a:p>
            <a:pPr marL="571500" lvl="0" indent="-342900" algn="l" rtl="0">
              <a:lnSpc>
                <a:spcPct val="90000"/>
              </a:lnSpc>
              <a:spcBef>
                <a:spcPts val="1800"/>
              </a:spcBef>
              <a:spcAft>
                <a:spcPts val="0"/>
              </a:spcAft>
              <a:buSzPts val="2000"/>
              <a:buFont typeface="Arial"/>
              <a:buChar char="•"/>
            </a:pPr>
            <a:r>
              <a:rPr lang="de-DE" b="1" dirty="0">
                <a:solidFill>
                  <a:schemeClr val="tx1">
                    <a:lumMod val="75000"/>
                    <a:lumOff val="25000"/>
                  </a:schemeClr>
                </a:solidFill>
                <a:latin typeface="Aptos" panose="020B0004020202020204" pitchFamily="34" charset="0"/>
                <a:sym typeface="Arial"/>
              </a:rPr>
              <a:t>Use </a:t>
            </a:r>
            <a:r>
              <a:rPr lang="de-DE" b="1" dirty="0" err="1">
                <a:solidFill>
                  <a:schemeClr val="tx1">
                    <a:lumMod val="75000"/>
                    <a:lumOff val="25000"/>
                  </a:schemeClr>
                </a:solidFill>
                <a:latin typeface="Aptos" panose="020B0004020202020204" pitchFamily="34" charset="0"/>
                <a:sym typeface="Arial"/>
              </a:rPr>
              <a:t>of</a:t>
            </a:r>
            <a:r>
              <a:rPr lang="de-DE" b="1" dirty="0">
                <a:solidFill>
                  <a:schemeClr val="tx1">
                    <a:lumMod val="75000"/>
                    <a:lumOff val="25000"/>
                  </a:schemeClr>
                </a:solidFill>
                <a:latin typeface="Aptos" panose="020B0004020202020204" pitchFamily="34" charset="0"/>
                <a:sym typeface="Arial"/>
              </a:rPr>
              <a:t> </a:t>
            </a:r>
            <a:r>
              <a:rPr lang="de-DE" b="1" dirty="0" err="1">
                <a:solidFill>
                  <a:schemeClr val="tx1">
                    <a:lumMod val="75000"/>
                    <a:lumOff val="25000"/>
                  </a:schemeClr>
                </a:solidFill>
                <a:latin typeface="Aptos" panose="020B0004020202020204" pitchFamily="34" charset="0"/>
                <a:sym typeface="Arial"/>
              </a:rPr>
              <a:t>concentrated</a:t>
            </a:r>
            <a:r>
              <a:rPr lang="de-DE" b="1" dirty="0">
                <a:solidFill>
                  <a:schemeClr val="tx1">
                    <a:lumMod val="75000"/>
                    <a:lumOff val="25000"/>
                  </a:schemeClr>
                </a:solidFill>
                <a:latin typeface="Aptos" panose="020B0004020202020204" pitchFamily="34" charset="0"/>
                <a:sym typeface="Arial"/>
              </a:rPr>
              <a:t>, </a:t>
            </a:r>
            <a:r>
              <a:rPr lang="de-DE" b="1" dirty="0" err="1">
                <a:solidFill>
                  <a:schemeClr val="tx1">
                    <a:lumMod val="75000"/>
                    <a:lumOff val="25000"/>
                  </a:schemeClr>
                </a:solidFill>
                <a:latin typeface="Aptos" panose="020B0004020202020204" pitchFamily="34" charset="0"/>
                <a:sym typeface="Arial"/>
              </a:rPr>
              <a:t>undiluted</a:t>
            </a:r>
            <a:r>
              <a:rPr lang="de-DE" b="1" dirty="0">
                <a:solidFill>
                  <a:schemeClr val="tx1">
                    <a:lumMod val="75000"/>
                    <a:lumOff val="25000"/>
                  </a:schemeClr>
                </a:solidFill>
                <a:latin typeface="Aptos" panose="020B0004020202020204" pitchFamily="34" charset="0"/>
                <a:sym typeface="Arial"/>
              </a:rPr>
              <a:t> </a:t>
            </a:r>
            <a:r>
              <a:rPr lang="de-DE" b="1" dirty="0" err="1">
                <a:solidFill>
                  <a:schemeClr val="tx1">
                    <a:lumMod val="75000"/>
                    <a:lumOff val="25000"/>
                  </a:schemeClr>
                </a:solidFill>
                <a:latin typeface="Aptos" panose="020B0004020202020204" pitchFamily="34" charset="0"/>
                <a:sym typeface="Arial"/>
              </a:rPr>
              <a:t>cleaning</a:t>
            </a:r>
            <a:r>
              <a:rPr lang="de-DE" b="1" dirty="0">
                <a:solidFill>
                  <a:schemeClr val="tx1">
                    <a:lumMod val="75000"/>
                    <a:lumOff val="25000"/>
                  </a:schemeClr>
                </a:solidFill>
                <a:latin typeface="Aptos" panose="020B0004020202020204" pitchFamily="34" charset="0"/>
                <a:sym typeface="Arial"/>
              </a:rPr>
              <a:t> </a:t>
            </a:r>
            <a:r>
              <a:rPr lang="de-DE" b="1" dirty="0" err="1">
                <a:solidFill>
                  <a:schemeClr val="tx1">
                    <a:lumMod val="75000"/>
                    <a:lumOff val="25000"/>
                  </a:schemeClr>
                </a:solidFill>
                <a:latin typeface="Aptos" panose="020B0004020202020204" pitchFamily="34" charset="0"/>
                <a:sym typeface="Arial"/>
              </a:rPr>
              <a:t>products</a:t>
            </a:r>
            <a:r>
              <a:rPr lang="de-DE" b="1" dirty="0">
                <a:solidFill>
                  <a:schemeClr val="tx1">
                    <a:lumMod val="75000"/>
                    <a:lumOff val="25000"/>
                  </a:schemeClr>
                </a:solidFill>
                <a:latin typeface="Aptos" panose="020B0004020202020204" pitchFamily="34" charset="0"/>
                <a:sym typeface="Arial"/>
              </a:rPr>
              <a:t> – </a:t>
            </a:r>
            <a:r>
              <a:rPr lang="de-DE" dirty="0" err="1">
                <a:solidFill>
                  <a:schemeClr val="tx1">
                    <a:lumMod val="75000"/>
                    <a:lumOff val="25000"/>
                  </a:schemeClr>
                </a:solidFill>
                <a:latin typeface="Aptos" panose="020B0004020202020204" pitchFamily="34" charset="0"/>
                <a:sym typeface="Arial"/>
              </a:rPr>
              <a:t>to</a:t>
            </a:r>
            <a:r>
              <a:rPr lang="de-DE" dirty="0">
                <a:solidFill>
                  <a:schemeClr val="tx1">
                    <a:lumMod val="75000"/>
                    <a:lumOff val="25000"/>
                  </a:schemeClr>
                </a:solidFill>
                <a:latin typeface="Aptos" panose="020B0004020202020204" pitchFamily="34" charset="0"/>
                <a:sym typeface="Arial"/>
              </a:rPr>
              <a:t> </a:t>
            </a:r>
            <a:r>
              <a:rPr lang="de-DE" dirty="0" err="1">
                <a:solidFill>
                  <a:schemeClr val="tx1">
                    <a:lumMod val="75000"/>
                    <a:lumOff val="25000"/>
                  </a:schemeClr>
                </a:solidFill>
                <a:latin typeface="Aptos" panose="020B0004020202020204" pitchFamily="34" charset="0"/>
                <a:sym typeface="Arial"/>
              </a:rPr>
              <a:t>minimize</a:t>
            </a:r>
            <a:r>
              <a:rPr lang="de-DE" dirty="0">
                <a:solidFill>
                  <a:schemeClr val="tx1">
                    <a:lumMod val="75000"/>
                    <a:lumOff val="25000"/>
                  </a:schemeClr>
                </a:solidFill>
                <a:latin typeface="Aptos" panose="020B0004020202020204" pitchFamily="34" charset="0"/>
                <a:sym typeface="Arial"/>
              </a:rPr>
              <a:t> </a:t>
            </a:r>
            <a:r>
              <a:rPr lang="de-DE" dirty="0" err="1">
                <a:solidFill>
                  <a:schemeClr val="tx1">
                    <a:lumMod val="75000"/>
                    <a:lumOff val="25000"/>
                  </a:schemeClr>
                </a:solidFill>
                <a:latin typeface="Aptos" panose="020B0004020202020204" pitchFamily="34" charset="0"/>
                <a:sym typeface="Arial"/>
              </a:rPr>
              <a:t>packaging</a:t>
            </a:r>
            <a:r>
              <a:rPr lang="de-DE" dirty="0">
                <a:solidFill>
                  <a:schemeClr val="tx1">
                    <a:lumMod val="75000"/>
                    <a:lumOff val="25000"/>
                  </a:schemeClr>
                </a:solidFill>
                <a:latin typeface="Aptos" panose="020B0004020202020204" pitchFamily="34" charset="0"/>
                <a:sym typeface="Arial"/>
              </a:rPr>
              <a:t> and </a:t>
            </a:r>
            <a:r>
              <a:rPr lang="de-DE" dirty="0" err="1">
                <a:solidFill>
                  <a:schemeClr val="tx1">
                    <a:lumMod val="75000"/>
                    <a:lumOff val="25000"/>
                  </a:schemeClr>
                </a:solidFill>
                <a:latin typeface="Aptos" panose="020B0004020202020204" pitchFamily="34" charset="0"/>
                <a:sym typeface="Arial"/>
              </a:rPr>
              <a:t>transport</a:t>
            </a:r>
            <a:r>
              <a:rPr lang="de-DE" dirty="0">
                <a:solidFill>
                  <a:schemeClr val="tx1">
                    <a:lumMod val="75000"/>
                    <a:lumOff val="25000"/>
                  </a:schemeClr>
                </a:solidFill>
                <a:latin typeface="Aptos" panose="020B0004020202020204" pitchFamily="34" charset="0"/>
                <a:sym typeface="Arial"/>
              </a:rPr>
              <a:t> </a:t>
            </a:r>
            <a:r>
              <a:rPr lang="de-DE" b="1" dirty="0">
                <a:solidFill>
                  <a:schemeClr val="tx1">
                    <a:lumMod val="75000"/>
                    <a:lumOff val="25000"/>
                  </a:schemeClr>
                </a:solidFill>
                <a:latin typeface="Aptos" panose="020B0004020202020204" pitchFamily="34" charset="0"/>
                <a:sym typeface="Arial"/>
              </a:rPr>
              <a:t> </a:t>
            </a:r>
            <a:endParaRPr dirty="0">
              <a:solidFill>
                <a:schemeClr val="tx1">
                  <a:lumMod val="75000"/>
                  <a:lumOff val="25000"/>
                </a:schemeClr>
              </a:solidFill>
              <a:latin typeface="Aptos" panose="020B0004020202020204" pitchFamily="34" charset="0"/>
              <a:sym typeface="Arial"/>
            </a:endParaRPr>
          </a:p>
        </p:txBody>
      </p:sp>
      <p:sp>
        <p:nvSpPr>
          <p:cNvPr id="595" name="Google Shape;595;p70"/>
          <p:cNvSpPr txBox="1"/>
          <p:nvPr/>
        </p:nvSpPr>
        <p:spPr>
          <a:xfrm>
            <a:off x="6056162" y="3443944"/>
            <a:ext cx="4590961" cy="3135926"/>
          </a:xfrm>
          <a:prstGeom prst="rect">
            <a:avLst/>
          </a:prstGeom>
          <a:noFill/>
          <a:ln>
            <a:noFill/>
          </a:ln>
        </p:spPr>
        <p:txBody>
          <a:bodyPr spcFirstLastPara="1" wrap="square" lIns="0" tIns="45700" rIns="0" bIns="0" anchor="t" anchorCtr="0">
            <a:normAutofit/>
          </a:bodyPr>
          <a:lstStyle/>
          <a:p>
            <a:pPr marL="571500" marR="0" lvl="0" indent="-342900" algn="l" rtl="0">
              <a:lnSpc>
                <a:spcPct val="90000"/>
              </a:lnSpc>
              <a:spcBef>
                <a:spcPts val="1800"/>
              </a:spcBef>
              <a:spcAft>
                <a:spcPts val="0"/>
              </a:spcAft>
              <a:buClr>
                <a:srgbClr val="3F3F3F"/>
              </a:buClr>
              <a:buSzPts val="2000"/>
              <a:buFont typeface="Arial"/>
              <a:buChar char="•"/>
            </a:pPr>
            <a:r>
              <a:rPr lang="de-DE" sz="2000" b="1" i="0" u="none" strike="noStrike" cap="none">
                <a:solidFill>
                  <a:schemeClr val="tx1">
                    <a:lumMod val="75000"/>
                    <a:lumOff val="25000"/>
                  </a:schemeClr>
                </a:solidFill>
                <a:latin typeface="Aptos" panose="020B0004020202020204" pitchFamily="34" charset="0"/>
                <a:sym typeface="Arial"/>
              </a:rPr>
              <a:t>Microfiber products – </a:t>
            </a:r>
            <a:r>
              <a:rPr lang="de-DE" sz="2000" b="0" i="0" u="none" strike="noStrike" cap="none">
                <a:solidFill>
                  <a:schemeClr val="tx1">
                    <a:lumMod val="75000"/>
                    <a:lumOff val="25000"/>
                  </a:schemeClr>
                </a:solidFill>
                <a:latin typeface="Aptos" panose="020B0004020202020204" pitchFamily="34" charset="0"/>
                <a:sym typeface="Arial"/>
              </a:rPr>
              <a:t>for better cleaning efficiency</a:t>
            </a:r>
            <a:endParaRPr sz="2000" b="0" i="0" u="none" strike="noStrike" cap="none">
              <a:solidFill>
                <a:schemeClr val="tx1">
                  <a:lumMod val="75000"/>
                  <a:lumOff val="25000"/>
                </a:schemeClr>
              </a:solidFill>
              <a:latin typeface="Aptos" panose="020B0004020202020204" pitchFamily="34" charset="0"/>
              <a:sym typeface="Arial"/>
            </a:endParaRPr>
          </a:p>
          <a:p>
            <a:pPr marL="571500" marR="0" lvl="0" indent="-368300" algn="l" rtl="0">
              <a:lnSpc>
                <a:spcPct val="90000"/>
              </a:lnSpc>
              <a:spcBef>
                <a:spcPts val="1800"/>
              </a:spcBef>
              <a:spcAft>
                <a:spcPts val="0"/>
              </a:spcAft>
              <a:buClr>
                <a:srgbClr val="0C0C0C"/>
              </a:buClr>
              <a:buSzPts val="2400"/>
              <a:buChar char="•"/>
            </a:pPr>
            <a:r>
              <a:rPr lang="de-DE" sz="2000" b="1">
                <a:solidFill>
                  <a:schemeClr val="tx1">
                    <a:lumMod val="75000"/>
                    <a:lumOff val="25000"/>
                  </a:schemeClr>
                </a:solidFill>
                <a:latin typeface="Aptos" panose="020B0004020202020204" pitchFamily="34" charset="0"/>
              </a:rPr>
              <a:t>Environmental Management Measures and Practices</a:t>
            </a:r>
            <a:endParaRPr sz="2000">
              <a:solidFill>
                <a:schemeClr val="tx1">
                  <a:lumMod val="75000"/>
                  <a:lumOff val="25000"/>
                </a:schemeClr>
              </a:solidFill>
              <a:latin typeface="Aptos" panose="020B0004020202020204" pitchFamily="34" charset="0"/>
            </a:endParaRPr>
          </a:p>
          <a:p>
            <a:pPr marL="0" marR="0" lvl="0" indent="0" algn="l" rtl="0">
              <a:lnSpc>
                <a:spcPct val="90000"/>
              </a:lnSpc>
              <a:spcBef>
                <a:spcPts val="1800"/>
              </a:spcBef>
              <a:spcAft>
                <a:spcPts val="0"/>
              </a:spcAft>
              <a:buNone/>
            </a:pPr>
            <a:endParaRPr sz="2000" b="0" i="0" u="none" strike="noStrike" cap="none">
              <a:solidFill>
                <a:schemeClr val="tx1">
                  <a:lumMod val="75000"/>
                  <a:lumOff val="25000"/>
                </a:schemeClr>
              </a:solidFill>
              <a:latin typeface="Aptos" panose="020B0004020202020204" pitchFamily="34" charset="0"/>
              <a:sym typeface="Arial"/>
            </a:endParaRPr>
          </a:p>
        </p:txBody>
      </p:sp>
      <p:sp>
        <p:nvSpPr>
          <p:cNvPr id="596" name="Google Shape;596;p70"/>
          <p:cNvSpPr txBox="1"/>
          <p:nvPr/>
        </p:nvSpPr>
        <p:spPr>
          <a:xfrm>
            <a:off x="602422" y="2563066"/>
            <a:ext cx="86749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400" b="1" i="0" u="none" strike="noStrike" cap="none" dirty="0">
                <a:solidFill>
                  <a:schemeClr val="tx1">
                    <a:lumMod val="75000"/>
                    <a:lumOff val="25000"/>
                  </a:schemeClr>
                </a:solidFill>
                <a:latin typeface="Aptos" panose="020B0004020202020204" pitchFamily="34" charset="0"/>
                <a:sym typeface="Arial"/>
              </a:rPr>
              <a:t>Technical </a:t>
            </a:r>
            <a:r>
              <a:rPr lang="de-DE" sz="2400" b="1" i="0" u="none" strike="noStrike" cap="none" dirty="0" err="1">
                <a:solidFill>
                  <a:schemeClr val="tx1">
                    <a:lumMod val="75000"/>
                    <a:lumOff val="25000"/>
                  </a:schemeClr>
                </a:solidFill>
                <a:latin typeface="Aptos" panose="020B0004020202020204" pitchFamily="34" charset="0"/>
                <a:sym typeface="Arial"/>
              </a:rPr>
              <a:t>Specifications</a:t>
            </a:r>
            <a:r>
              <a:rPr lang="de-DE" sz="2400" b="1" i="0" u="none" strike="noStrike" cap="none" dirty="0">
                <a:solidFill>
                  <a:schemeClr val="tx1">
                    <a:lumMod val="75000"/>
                    <a:lumOff val="25000"/>
                  </a:schemeClr>
                </a:solidFill>
                <a:latin typeface="Aptos" panose="020B0004020202020204" pitchFamily="34" charset="0"/>
                <a:sym typeface="Arial"/>
              </a:rPr>
              <a:t>:</a:t>
            </a:r>
            <a:endParaRPr dirty="0">
              <a:solidFill>
                <a:schemeClr val="tx1">
                  <a:lumMod val="75000"/>
                  <a:lumOff val="25000"/>
                </a:schemeClr>
              </a:solidFill>
              <a:latin typeface="Aptos" panose="020B00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71"/>
          <p:cNvSpPr txBox="1">
            <a:spLocks noGrp="1"/>
          </p:cNvSpPr>
          <p:nvPr>
            <p:ph type="title"/>
          </p:nvPr>
        </p:nvSpPr>
        <p:spPr>
          <a:xfrm>
            <a:off x="594360" y="491216"/>
            <a:ext cx="8950473" cy="149459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3. EU GPP </a:t>
            </a:r>
            <a:r>
              <a:rPr lang="de-DE" dirty="0" err="1">
                <a:latin typeface="Aptos Serif" panose="02020604070405020304" pitchFamily="18" charset="0"/>
                <a:ea typeface="Arial"/>
                <a:cs typeface="Aptos Serif" panose="02020604070405020304" pitchFamily="18" charset="0"/>
                <a:sym typeface="Arial"/>
              </a:rPr>
              <a:t>Criteria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data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centres</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server</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rooms</a:t>
            </a:r>
            <a:r>
              <a:rPr lang="de-DE" dirty="0">
                <a:latin typeface="Aptos Serif" panose="02020604070405020304" pitchFamily="18" charset="0"/>
                <a:ea typeface="Arial"/>
                <a:cs typeface="Aptos Serif" panose="02020604070405020304" pitchFamily="18" charset="0"/>
                <a:sym typeface="Arial"/>
              </a:rPr>
              <a:t> and </a:t>
            </a:r>
            <a:r>
              <a:rPr lang="de-DE" dirty="0" err="1">
                <a:latin typeface="Aptos Serif" panose="02020604070405020304" pitchFamily="18" charset="0"/>
                <a:ea typeface="Arial"/>
                <a:cs typeface="Aptos Serif" panose="02020604070405020304" pitchFamily="18" charset="0"/>
                <a:sym typeface="Arial"/>
              </a:rPr>
              <a:t>cloud</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services</a:t>
            </a:r>
            <a:endParaRPr dirty="0">
              <a:latin typeface="Aptos Serif" panose="02020604070405020304" pitchFamily="18" charset="0"/>
              <a:ea typeface="Arial"/>
              <a:cs typeface="Aptos Serif" panose="02020604070405020304" pitchFamily="18" charset="0"/>
              <a:sym typeface="Arial"/>
            </a:endParaRPr>
          </a:p>
        </p:txBody>
      </p:sp>
      <p:sp>
        <p:nvSpPr>
          <p:cNvPr id="603" name="Google Shape;603;p71"/>
          <p:cNvSpPr txBox="1">
            <a:spLocks noGrp="1"/>
          </p:cNvSpPr>
          <p:nvPr>
            <p:ph type="body" idx="2"/>
          </p:nvPr>
        </p:nvSpPr>
        <p:spPr>
          <a:xfrm>
            <a:off x="339911" y="3005033"/>
            <a:ext cx="5103164" cy="3135926"/>
          </a:xfrm>
          <a:prstGeom prst="rect">
            <a:avLst/>
          </a:prstGeom>
          <a:noFill/>
          <a:ln>
            <a:noFill/>
          </a:ln>
        </p:spPr>
        <p:txBody>
          <a:bodyPr spcFirstLastPara="1" wrap="square" lIns="0" tIns="45700" rIns="0" bIns="0" anchor="t" anchorCtr="0">
            <a:normAutofit/>
          </a:bodyPr>
          <a:lstStyle/>
          <a:p>
            <a:pPr marL="571500" lvl="0" indent="-342900" algn="l" rtl="0">
              <a:lnSpc>
                <a:spcPct val="90000"/>
              </a:lnSpc>
              <a:spcBef>
                <a:spcPts val="1800"/>
              </a:spcBef>
              <a:spcAft>
                <a:spcPts val="0"/>
              </a:spcAft>
              <a:buSzPts val="2000"/>
              <a:buFont typeface="Arial" panose="020B0604020202020204" pitchFamily="34" charset="0"/>
              <a:buChar char="•"/>
            </a:pPr>
            <a:r>
              <a:rPr lang="de-DE" dirty="0">
                <a:solidFill>
                  <a:schemeClr val="dk1"/>
                </a:solidFill>
                <a:latin typeface="Aptos" panose="020B0004020202020204" pitchFamily="34" charset="0"/>
                <a:sym typeface="Arial"/>
              </a:rPr>
              <a:t>Enhanced </a:t>
            </a:r>
            <a:r>
              <a:rPr lang="de-DE" b="1" dirty="0">
                <a:solidFill>
                  <a:srgbClr val="326F79"/>
                </a:solidFill>
                <a:latin typeface="Aptos" panose="020B0004020202020204" pitchFamily="34" charset="0"/>
                <a:sym typeface="Arial"/>
              </a:rPr>
              <a:t>environmental </a:t>
            </a:r>
            <a:r>
              <a:rPr lang="de-DE" b="1" dirty="0" err="1">
                <a:solidFill>
                  <a:srgbClr val="326F79"/>
                </a:solidFill>
                <a:latin typeface="Aptos" panose="020B0004020202020204" pitchFamily="34" charset="0"/>
                <a:sym typeface="Arial"/>
              </a:rPr>
              <a:t>management</a:t>
            </a:r>
            <a:r>
              <a:rPr lang="de-DE" b="1" dirty="0">
                <a:solidFill>
                  <a:srgbClr val="326F79"/>
                </a:solidFill>
                <a:latin typeface="Aptos" panose="020B0004020202020204" pitchFamily="34" charset="0"/>
                <a:sym typeface="Arial"/>
              </a:rPr>
              <a:t> </a:t>
            </a:r>
            <a:r>
              <a:rPr lang="de-DE" b="1" dirty="0" err="1">
                <a:solidFill>
                  <a:srgbClr val="326F79"/>
                </a:solidFill>
                <a:latin typeface="Aptos" panose="020B0004020202020204" pitchFamily="34" charset="0"/>
                <a:sym typeface="Arial"/>
              </a:rPr>
              <a:t>practices</a:t>
            </a:r>
            <a:r>
              <a:rPr lang="de-DE" dirty="0">
                <a:solidFill>
                  <a:srgbClr val="326F79"/>
                </a:solidFill>
                <a:latin typeface="Aptos" panose="020B0004020202020204" pitchFamily="34" charset="0"/>
                <a:sym typeface="Arial"/>
              </a:rPr>
              <a:t> </a:t>
            </a:r>
            <a:r>
              <a:rPr lang="de-DE" dirty="0">
                <a:solidFill>
                  <a:schemeClr val="dk1"/>
                </a:solidFill>
                <a:latin typeface="Aptos" panose="020B0004020202020204" pitchFamily="34" charset="0"/>
                <a:sym typeface="Arial"/>
              </a:rPr>
              <a:t>in </a:t>
            </a:r>
            <a:r>
              <a:rPr lang="de-DE" dirty="0" err="1">
                <a:solidFill>
                  <a:schemeClr val="dk1"/>
                </a:solidFill>
                <a:latin typeface="Aptos" panose="020B0004020202020204" pitchFamily="34" charset="0"/>
                <a:sym typeface="Arial"/>
              </a:rPr>
              <a:t>service</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delivery</a:t>
            </a:r>
            <a:r>
              <a:rPr lang="de-DE" dirty="0">
                <a:solidFill>
                  <a:schemeClr val="dk1"/>
                </a:solidFill>
                <a:latin typeface="Aptos" panose="020B0004020202020204" pitchFamily="34" charset="0"/>
                <a:sym typeface="Arial"/>
              </a:rPr>
              <a:t> </a:t>
            </a:r>
            <a:endParaRPr dirty="0">
              <a:latin typeface="Aptos" panose="020B0004020202020204" pitchFamily="34" charset="0"/>
            </a:endParaRPr>
          </a:p>
          <a:p>
            <a:pPr marL="571500" lvl="0" indent="-342900" algn="l" rtl="0">
              <a:lnSpc>
                <a:spcPct val="90000"/>
              </a:lnSpc>
              <a:spcBef>
                <a:spcPts val="1800"/>
              </a:spcBef>
              <a:spcAft>
                <a:spcPts val="0"/>
              </a:spcAft>
              <a:buSzPts val="2000"/>
              <a:buFont typeface="Arial" panose="020B0604020202020204" pitchFamily="34" charset="0"/>
              <a:buChar char="•"/>
            </a:pPr>
            <a:r>
              <a:rPr lang="de-DE" b="1" dirty="0">
                <a:solidFill>
                  <a:srgbClr val="397D88"/>
                </a:solidFill>
                <a:latin typeface="Aptos" panose="020B0004020202020204" pitchFamily="34" charset="0"/>
                <a:sym typeface="Arial"/>
              </a:rPr>
              <a:t>Eco-</a:t>
            </a:r>
            <a:r>
              <a:rPr lang="de-DE" b="1" dirty="0" err="1">
                <a:solidFill>
                  <a:srgbClr val="397D88"/>
                </a:solidFill>
                <a:latin typeface="Aptos" panose="020B0004020202020204" pitchFamily="34" charset="0"/>
                <a:sym typeface="Arial"/>
              </a:rPr>
              <a:t>labelled</a:t>
            </a:r>
            <a:r>
              <a:rPr lang="de-DE" b="1" dirty="0">
                <a:solidFill>
                  <a:srgbClr val="397D88"/>
                </a:solidFill>
                <a:latin typeface="Aptos" panose="020B0004020202020204" pitchFamily="34" charset="0"/>
                <a:sym typeface="Arial"/>
              </a:rPr>
              <a:t> </a:t>
            </a:r>
            <a:r>
              <a:rPr lang="de-DE" dirty="0" err="1">
                <a:solidFill>
                  <a:schemeClr val="dk1"/>
                </a:solidFill>
                <a:latin typeface="Aptos" panose="020B0004020202020204" pitchFamily="34" charset="0"/>
              </a:rPr>
              <a:t>cleaning</a:t>
            </a:r>
            <a:r>
              <a:rPr lang="de-DE" dirty="0">
                <a:solidFill>
                  <a:schemeClr val="dk1"/>
                </a:solidFill>
                <a:latin typeface="Aptos" panose="020B0004020202020204" pitchFamily="34" charset="0"/>
              </a:rPr>
              <a:t> </a:t>
            </a:r>
            <a:r>
              <a:rPr lang="de-DE" dirty="0" err="1">
                <a:solidFill>
                  <a:schemeClr val="dk1"/>
                </a:solidFill>
                <a:latin typeface="Aptos" panose="020B0004020202020204" pitchFamily="34" charset="0"/>
              </a:rPr>
              <a:t>products</a:t>
            </a:r>
            <a:r>
              <a:rPr lang="de-DE" dirty="0">
                <a:solidFill>
                  <a:schemeClr val="dk1"/>
                </a:solidFill>
                <a:latin typeface="Aptos" panose="020B0004020202020204" pitchFamily="34" charset="0"/>
              </a:rPr>
              <a:t> and </a:t>
            </a:r>
            <a:r>
              <a:rPr lang="de-DE" dirty="0" err="1">
                <a:solidFill>
                  <a:schemeClr val="dk1"/>
                </a:solidFill>
                <a:latin typeface="Aptos" panose="020B0004020202020204" pitchFamily="34" charset="0"/>
              </a:rPr>
              <a:t>accessoires</a:t>
            </a:r>
            <a:r>
              <a:rPr lang="de-DE" b="1" dirty="0">
                <a:solidFill>
                  <a:schemeClr val="dk1"/>
                </a:solidFill>
                <a:latin typeface="Aptos" panose="020B0004020202020204" pitchFamily="34" charset="0"/>
                <a:sym typeface="Arial"/>
              </a:rPr>
              <a:t> </a:t>
            </a:r>
            <a:r>
              <a:rPr lang="de-DE" b="1" dirty="0" err="1">
                <a:solidFill>
                  <a:schemeClr val="dk1"/>
                </a:solidFill>
                <a:latin typeface="Aptos" panose="020B0004020202020204" pitchFamily="34" charset="0"/>
                <a:sym typeface="Arial"/>
              </a:rPr>
              <a:t>above</a:t>
            </a:r>
            <a:r>
              <a:rPr lang="de-DE" b="1" dirty="0">
                <a:solidFill>
                  <a:schemeClr val="dk1"/>
                </a:solidFill>
                <a:latin typeface="Aptos" panose="020B0004020202020204" pitchFamily="34" charset="0"/>
                <a:sym typeface="Arial"/>
              </a:rPr>
              <a:t> </a:t>
            </a:r>
            <a:r>
              <a:rPr lang="de-DE" b="1" dirty="0" err="1">
                <a:solidFill>
                  <a:schemeClr val="dk1"/>
                </a:solidFill>
                <a:latin typeface="Aptos" panose="020B0004020202020204" pitchFamily="34" charset="0"/>
              </a:rPr>
              <a:t>must</a:t>
            </a:r>
            <a:r>
              <a:rPr lang="de-DE" b="1" dirty="0">
                <a:solidFill>
                  <a:schemeClr val="dk1"/>
                </a:solidFill>
                <a:latin typeface="Aptos" panose="020B0004020202020204" pitchFamily="34" charset="0"/>
                <a:sym typeface="Arial"/>
              </a:rPr>
              <a:t> </a:t>
            </a:r>
            <a:r>
              <a:rPr lang="de-DE" b="1" dirty="0" err="1">
                <a:solidFill>
                  <a:schemeClr val="dk1"/>
                </a:solidFill>
                <a:latin typeface="Aptos" panose="020B0004020202020204" pitchFamily="34" charset="0"/>
                <a:sym typeface="Arial"/>
              </a:rPr>
              <a:t>criteria</a:t>
            </a:r>
            <a:endParaRPr dirty="0">
              <a:solidFill>
                <a:schemeClr val="dk1"/>
              </a:solidFill>
              <a:latin typeface="Aptos" panose="020B0004020202020204" pitchFamily="34" charset="0"/>
              <a:sym typeface="Arial"/>
            </a:endParaRPr>
          </a:p>
        </p:txBody>
      </p:sp>
      <p:sp>
        <p:nvSpPr>
          <p:cNvPr id="604" name="Google Shape;604;p71"/>
          <p:cNvSpPr txBox="1"/>
          <p:nvPr/>
        </p:nvSpPr>
        <p:spPr>
          <a:xfrm>
            <a:off x="5726998" y="2990088"/>
            <a:ext cx="4590961" cy="3135926"/>
          </a:xfrm>
          <a:prstGeom prst="rect">
            <a:avLst/>
          </a:prstGeom>
          <a:noFill/>
          <a:ln>
            <a:noFill/>
          </a:ln>
        </p:spPr>
        <p:txBody>
          <a:bodyPr spcFirstLastPara="1" wrap="square" lIns="0" tIns="45700" rIns="0" bIns="0" anchor="t" anchorCtr="0">
            <a:normAutofit/>
          </a:bodyPr>
          <a:lstStyle/>
          <a:p>
            <a:pPr marL="571500" marR="0" lvl="0" indent="-342900" algn="l" rtl="0">
              <a:lnSpc>
                <a:spcPct val="90000"/>
              </a:lnSpc>
              <a:spcBef>
                <a:spcPts val="1800"/>
              </a:spcBef>
              <a:spcAft>
                <a:spcPts val="0"/>
              </a:spcAft>
              <a:buClr>
                <a:srgbClr val="3F3F3F"/>
              </a:buClr>
              <a:buSzPts val="2000"/>
              <a:buFont typeface="Arial" panose="020B0604020202020204" pitchFamily="34" charset="0"/>
              <a:buChar char="•"/>
            </a:pPr>
            <a:r>
              <a:rPr lang="de-DE" sz="2000" b="1" dirty="0">
                <a:solidFill>
                  <a:srgbClr val="326F79"/>
                </a:solidFill>
                <a:latin typeface="Aptos" panose="020B0004020202020204" pitchFamily="34" charset="0"/>
              </a:rPr>
              <a:t>Energy </a:t>
            </a:r>
            <a:r>
              <a:rPr lang="de-DE" sz="2000" b="1" dirty="0" err="1">
                <a:solidFill>
                  <a:srgbClr val="326F79"/>
                </a:solidFill>
                <a:latin typeface="Aptos" panose="020B0004020202020204" pitchFamily="34" charset="0"/>
              </a:rPr>
              <a:t>efficiency</a:t>
            </a:r>
            <a:r>
              <a:rPr lang="de-DE" sz="2000" b="1" dirty="0">
                <a:solidFill>
                  <a:srgbClr val="326F79"/>
                </a:solidFill>
                <a:latin typeface="Aptos" panose="020B0004020202020204" pitchFamily="34" charset="0"/>
              </a:rPr>
              <a:t> </a:t>
            </a:r>
            <a:r>
              <a:rPr lang="de-DE" sz="2000" b="1" dirty="0" err="1">
                <a:solidFill>
                  <a:srgbClr val="326F79"/>
                </a:solidFill>
                <a:latin typeface="Aptos" panose="020B0004020202020204" pitchFamily="34" charset="0"/>
              </a:rPr>
              <a:t>of</a:t>
            </a:r>
            <a:r>
              <a:rPr lang="de-DE" sz="2000" b="1" dirty="0">
                <a:solidFill>
                  <a:srgbClr val="326F79"/>
                </a:solidFill>
                <a:latin typeface="Aptos" panose="020B0004020202020204" pitchFamily="34" charset="0"/>
              </a:rPr>
              <a:t> </a:t>
            </a:r>
            <a:r>
              <a:rPr lang="de-DE" sz="2000" b="1" dirty="0" err="1">
                <a:solidFill>
                  <a:srgbClr val="326F79"/>
                </a:solidFill>
                <a:latin typeface="Aptos" panose="020B0004020202020204" pitchFamily="34" charset="0"/>
              </a:rPr>
              <a:t>vacuum</a:t>
            </a:r>
            <a:r>
              <a:rPr lang="de-DE" sz="2000" b="1" dirty="0">
                <a:solidFill>
                  <a:srgbClr val="326F79"/>
                </a:solidFill>
                <a:latin typeface="Aptos" panose="020B0004020202020204" pitchFamily="34" charset="0"/>
              </a:rPr>
              <a:t> </a:t>
            </a:r>
            <a:r>
              <a:rPr lang="de-DE" sz="2000" b="1" dirty="0" err="1">
                <a:solidFill>
                  <a:srgbClr val="326F79"/>
                </a:solidFill>
                <a:latin typeface="Aptos" panose="020B0004020202020204" pitchFamily="34" charset="0"/>
              </a:rPr>
              <a:t>cleaners</a:t>
            </a:r>
            <a:r>
              <a:rPr lang="de-DE" sz="2000" b="1" dirty="0">
                <a:solidFill>
                  <a:schemeClr val="dk1"/>
                </a:solidFill>
                <a:latin typeface="Aptos" panose="020B0004020202020204" pitchFamily="34" charset="0"/>
              </a:rPr>
              <a:t>  </a:t>
            </a:r>
            <a:endParaRPr sz="2000" b="1" i="0" u="none" strike="noStrike" cap="none" dirty="0">
              <a:solidFill>
                <a:schemeClr val="dk1"/>
              </a:solidFill>
              <a:latin typeface="Aptos" panose="020B0004020202020204" pitchFamily="34" charset="0"/>
              <a:sym typeface="Arial"/>
            </a:endParaRPr>
          </a:p>
        </p:txBody>
      </p:sp>
      <p:sp>
        <p:nvSpPr>
          <p:cNvPr id="605" name="Google Shape;605;p71"/>
          <p:cNvSpPr txBox="1"/>
          <p:nvPr/>
        </p:nvSpPr>
        <p:spPr>
          <a:xfrm>
            <a:off x="480060" y="2296879"/>
            <a:ext cx="832302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1" i="0" u="none" strike="noStrike" cap="none" dirty="0">
                <a:solidFill>
                  <a:schemeClr val="tx1">
                    <a:lumMod val="75000"/>
                    <a:lumOff val="25000"/>
                  </a:schemeClr>
                </a:solidFill>
                <a:latin typeface="Aptos" panose="020B0004020202020204" pitchFamily="34" charset="0"/>
                <a:sym typeface="Arial"/>
              </a:rPr>
              <a:t>Award </a:t>
            </a:r>
            <a:r>
              <a:rPr lang="de-DE" sz="2800" b="1" i="0" u="none" strike="noStrike" cap="none" dirty="0" err="1">
                <a:solidFill>
                  <a:schemeClr val="tx1">
                    <a:lumMod val="75000"/>
                    <a:lumOff val="25000"/>
                  </a:schemeClr>
                </a:solidFill>
                <a:latin typeface="Aptos" panose="020B0004020202020204" pitchFamily="34" charset="0"/>
                <a:sym typeface="Arial"/>
              </a:rPr>
              <a:t>Criteria</a:t>
            </a:r>
            <a:r>
              <a:rPr lang="de-DE" sz="2800" b="1" i="0" u="none" strike="noStrike" cap="none" dirty="0">
                <a:solidFill>
                  <a:schemeClr val="tx1">
                    <a:lumMod val="75000"/>
                    <a:lumOff val="25000"/>
                  </a:schemeClr>
                </a:solidFill>
                <a:latin typeface="Aptos" panose="020B0004020202020204" pitchFamily="34" charset="0"/>
                <a:sym typeface="Arial"/>
              </a:rPr>
              <a:t>: </a:t>
            </a:r>
            <a:endParaRPr dirty="0">
              <a:solidFill>
                <a:schemeClr val="tx1">
                  <a:lumMod val="75000"/>
                  <a:lumOff val="25000"/>
                </a:schemeClr>
              </a:solidFill>
              <a:latin typeface="Aptos" panose="020B00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3ce18e84da8_0_3"/>
          <p:cNvSpPr txBox="1">
            <a:spLocks noGrp="1"/>
          </p:cNvSpPr>
          <p:nvPr>
            <p:ph type="title"/>
          </p:nvPr>
        </p:nvSpPr>
        <p:spPr>
          <a:xfrm>
            <a:off x="594360" y="491216"/>
            <a:ext cx="8950500" cy="14946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3. EU GPP </a:t>
            </a:r>
            <a:r>
              <a:rPr lang="de-DE" dirty="0" err="1">
                <a:latin typeface="Aptos Serif" panose="02020604070405020304" pitchFamily="18" charset="0"/>
                <a:ea typeface="Arial"/>
                <a:cs typeface="Aptos Serif" panose="02020604070405020304" pitchFamily="18" charset="0"/>
                <a:sym typeface="Arial"/>
              </a:rPr>
              <a:t>Criteria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data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centres</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server</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rooms</a:t>
            </a:r>
            <a:r>
              <a:rPr lang="de-DE" dirty="0">
                <a:latin typeface="Aptos Serif" panose="02020604070405020304" pitchFamily="18" charset="0"/>
                <a:ea typeface="Arial"/>
                <a:cs typeface="Aptos Serif" panose="02020604070405020304" pitchFamily="18" charset="0"/>
                <a:sym typeface="Arial"/>
              </a:rPr>
              <a:t> and </a:t>
            </a:r>
            <a:r>
              <a:rPr lang="de-DE" dirty="0" err="1">
                <a:latin typeface="Aptos Serif" panose="02020604070405020304" pitchFamily="18" charset="0"/>
                <a:ea typeface="Arial"/>
                <a:cs typeface="Aptos Serif" panose="02020604070405020304" pitchFamily="18" charset="0"/>
                <a:sym typeface="Arial"/>
              </a:rPr>
              <a:t>cloud</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services</a:t>
            </a:r>
            <a:endParaRPr dirty="0">
              <a:latin typeface="Aptos Serif" panose="02020604070405020304" pitchFamily="18" charset="0"/>
              <a:ea typeface="Arial"/>
              <a:cs typeface="Aptos Serif" panose="02020604070405020304" pitchFamily="18" charset="0"/>
              <a:sym typeface="Arial"/>
            </a:endParaRPr>
          </a:p>
        </p:txBody>
      </p:sp>
      <p:sp>
        <p:nvSpPr>
          <p:cNvPr id="612" name="Google Shape;612;g3ce18e84da8_0_3"/>
          <p:cNvSpPr txBox="1">
            <a:spLocks noGrp="1"/>
          </p:cNvSpPr>
          <p:nvPr>
            <p:ph type="body" idx="2"/>
          </p:nvPr>
        </p:nvSpPr>
        <p:spPr>
          <a:xfrm>
            <a:off x="480060" y="3041609"/>
            <a:ext cx="5103300" cy="3135900"/>
          </a:xfrm>
          <a:prstGeom prst="rect">
            <a:avLst/>
          </a:prstGeom>
          <a:noFill/>
          <a:ln>
            <a:noFill/>
          </a:ln>
        </p:spPr>
        <p:txBody>
          <a:bodyPr spcFirstLastPara="1" wrap="square" lIns="0" tIns="45700" rIns="0" bIns="0" anchor="t" anchorCtr="0">
            <a:normAutofit/>
          </a:bodyPr>
          <a:lstStyle/>
          <a:p>
            <a:pPr marL="444500" lvl="0" indent="-342900" algn="l" rtl="0">
              <a:spcBef>
                <a:spcPts val="1800"/>
              </a:spcBef>
              <a:spcAft>
                <a:spcPts val="0"/>
              </a:spcAft>
              <a:buSzPts val="2000"/>
              <a:buFont typeface="Arial" panose="020B0604020202020204" pitchFamily="34" charset="0"/>
              <a:buChar char="•"/>
            </a:pPr>
            <a:r>
              <a:rPr lang="de-DE" dirty="0" err="1">
                <a:solidFill>
                  <a:schemeClr val="dk1"/>
                </a:solidFill>
                <a:latin typeface="Aptos" panose="020B0004020202020204" pitchFamily="34" charset="0"/>
              </a:rPr>
              <a:t>Documentation</a:t>
            </a:r>
            <a:r>
              <a:rPr lang="de-DE" dirty="0">
                <a:solidFill>
                  <a:schemeClr val="dk1"/>
                </a:solidFill>
                <a:latin typeface="Aptos" panose="020B0004020202020204" pitchFamily="34" charset="0"/>
              </a:rPr>
              <a:t> and </a:t>
            </a:r>
            <a:r>
              <a:rPr lang="de-DE" dirty="0" err="1">
                <a:solidFill>
                  <a:schemeClr val="dk1"/>
                </a:solidFill>
                <a:latin typeface="Aptos" panose="020B0004020202020204" pitchFamily="34" charset="0"/>
              </a:rPr>
              <a:t>report</a:t>
            </a:r>
            <a:r>
              <a:rPr lang="de-DE" dirty="0">
                <a:solidFill>
                  <a:schemeClr val="dk1"/>
                </a:solidFill>
                <a:latin typeface="Aptos" panose="020B0004020202020204" pitchFamily="34" charset="0"/>
              </a:rPr>
              <a:t> on </a:t>
            </a:r>
            <a:r>
              <a:rPr lang="de-DE" b="1" dirty="0" err="1">
                <a:solidFill>
                  <a:srgbClr val="326F79"/>
                </a:solidFill>
                <a:latin typeface="Aptos" panose="020B0004020202020204" pitchFamily="34" charset="0"/>
              </a:rPr>
              <a:t>cleaning</a:t>
            </a:r>
            <a:r>
              <a:rPr lang="de-DE" b="1" dirty="0">
                <a:solidFill>
                  <a:srgbClr val="326F79"/>
                </a:solidFill>
                <a:latin typeface="Aptos" panose="020B0004020202020204" pitchFamily="34" charset="0"/>
              </a:rPr>
              <a:t> </a:t>
            </a:r>
            <a:r>
              <a:rPr lang="de-DE" b="1" dirty="0" err="1">
                <a:solidFill>
                  <a:srgbClr val="326F79"/>
                </a:solidFill>
                <a:latin typeface="Aptos" panose="020B0004020202020204" pitchFamily="34" charset="0"/>
              </a:rPr>
              <a:t>agents</a:t>
            </a:r>
            <a:r>
              <a:rPr lang="de-DE" b="1" dirty="0">
                <a:solidFill>
                  <a:srgbClr val="326F79"/>
                </a:solidFill>
                <a:latin typeface="Aptos" panose="020B0004020202020204" pitchFamily="34" charset="0"/>
              </a:rPr>
              <a:t> and </a:t>
            </a:r>
            <a:r>
              <a:rPr lang="de-DE" b="1" dirty="0" err="1">
                <a:solidFill>
                  <a:srgbClr val="326F79"/>
                </a:solidFill>
                <a:latin typeface="Aptos" panose="020B0004020202020204" pitchFamily="34" charset="0"/>
              </a:rPr>
              <a:t>accessories</a:t>
            </a:r>
            <a:r>
              <a:rPr lang="de-DE" dirty="0">
                <a:solidFill>
                  <a:schemeClr val="dk1"/>
                </a:solidFill>
                <a:latin typeface="Aptos" panose="020B0004020202020204" pitchFamily="34" charset="0"/>
              </a:rPr>
              <a:t> </a:t>
            </a:r>
            <a:r>
              <a:rPr lang="de-DE" dirty="0" err="1">
                <a:solidFill>
                  <a:schemeClr val="dk1"/>
                </a:solidFill>
                <a:latin typeface="Aptos" panose="020B0004020202020204" pitchFamily="34" charset="0"/>
              </a:rPr>
              <a:t>used</a:t>
            </a:r>
            <a:endParaRPr dirty="0">
              <a:solidFill>
                <a:schemeClr val="dk1"/>
              </a:solidFill>
              <a:latin typeface="Aptos" panose="020B0004020202020204" pitchFamily="34" charset="0"/>
            </a:endParaRPr>
          </a:p>
          <a:p>
            <a:pPr marL="444500" lvl="0" indent="-342900" algn="l" rtl="0">
              <a:spcBef>
                <a:spcPts val="1800"/>
              </a:spcBef>
              <a:spcAft>
                <a:spcPts val="0"/>
              </a:spcAft>
              <a:buSzPts val="2000"/>
              <a:buFont typeface="Arial" panose="020B0604020202020204" pitchFamily="34" charset="0"/>
              <a:buChar char="•"/>
            </a:pPr>
            <a:r>
              <a:rPr lang="de-DE" b="1" dirty="0">
                <a:solidFill>
                  <a:srgbClr val="326F79"/>
                </a:solidFill>
                <a:latin typeface="Aptos" panose="020B0004020202020204" pitchFamily="34" charset="0"/>
              </a:rPr>
              <a:t>Proper </a:t>
            </a:r>
            <a:r>
              <a:rPr lang="de-DE" b="1" dirty="0" err="1">
                <a:solidFill>
                  <a:srgbClr val="326F79"/>
                </a:solidFill>
                <a:latin typeface="Aptos" panose="020B0004020202020204" pitchFamily="34" charset="0"/>
              </a:rPr>
              <a:t>dosage</a:t>
            </a:r>
            <a:r>
              <a:rPr lang="de-DE" dirty="0">
                <a:solidFill>
                  <a:schemeClr val="dk1"/>
                </a:solidFill>
                <a:latin typeface="Aptos" panose="020B0004020202020204" pitchFamily="34" charset="0"/>
              </a:rPr>
              <a:t> </a:t>
            </a:r>
            <a:r>
              <a:rPr lang="de-DE" dirty="0" err="1">
                <a:solidFill>
                  <a:schemeClr val="dk1"/>
                </a:solidFill>
                <a:latin typeface="Aptos" panose="020B0004020202020204" pitchFamily="34" charset="0"/>
              </a:rPr>
              <a:t>of</a:t>
            </a:r>
            <a:r>
              <a:rPr lang="de-DE" dirty="0">
                <a:solidFill>
                  <a:schemeClr val="dk1"/>
                </a:solidFill>
                <a:latin typeface="Aptos" panose="020B0004020202020204" pitchFamily="34" charset="0"/>
              </a:rPr>
              <a:t> </a:t>
            </a:r>
            <a:r>
              <a:rPr lang="de-DE" dirty="0" err="1">
                <a:solidFill>
                  <a:schemeClr val="dk1"/>
                </a:solidFill>
                <a:latin typeface="Aptos" panose="020B0004020202020204" pitchFamily="34" charset="0"/>
              </a:rPr>
              <a:t>cleaning</a:t>
            </a:r>
            <a:r>
              <a:rPr lang="de-DE" dirty="0">
                <a:solidFill>
                  <a:schemeClr val="dk1"/>
                </a:solidFill>
                <a:latin typeface="Aptos" panose="020B0004020202020204" pitchFamily="34" charset="0"/>
              </a:rPr>
              <a:t> </a:t>
            </a:r>
            <a:r>
              <a:rPr lang="de-DE" dirty="0" err="1">
                <a:solidFill>
                  <a:schemeClr val="dk1"/>
                </a:solidFill>
                <a:latin typeface="Aptos" panose="020B0004020202020204" pitchFamily="34" charset="0"/>
              </a:rPr>
              <a:t>agents</a:t>
            </a:r>
            <a:endParaRPr dirty="0">
              <a:solidFill>
                <a:schemeClr val="dk1"/>
              </a:solidFill>
              <a:latin typeface="Aptos" panose="020B0004020202020204" pitchFamily="34" charset="0"/>
            </a:endParaRPr>
          </a:p>
          <a:p>
            <a:pPr marL="0" lvl="0" indent="0" algn="l" rtl="0">
              <a:lnSpc>
                <a:spcPct val="90000"/>
              </a:lnSpc>
              <a:spcBef>
                <a:spcPts val="1800"/>
              </a:spcBef>
              <a:spcAft>
                <a:spcPts val="0"/>
              </a:spcAft>
              <a:buNone/>
            </a:pPr>
            <a:endParaRPr dirty="0">
              <a:solidFill>
                <a:schemeClr val="dk1"/>
              </a:solidFill>
              <a:latin typeface="Aptos" panose="020B0004020202020204" pitchFamily="34" charset="0"/>
            </a:endParaRPr>
          </a:p>
        </p:txBody>
      </p:sp>
      <p:sp>
        <p:nvSpPr>
          <p:cNvPr id="613" name="Google Shape;613;g3ce18e84da8_0_3"/>
          <p:cNvSpPr txBox="1"/>
          <p:nvPr/>
        </p:nvSpPr>
        <p:spPr>
          <a:xfrm>
            <a:off x="5867147" y="3026664"/>
            <a:ext cx="4590900" cy="3135900"/>
          </a:xfrm>
          <a:prstGeom prst="rect">
            <a:avLst/>
          </a:prstGeom>
          <a:noFill/>
          <a:ln>
            <a:noFill/>
          </a:ln>
        </p:spPr>
        <p:txBody>
          <a:bodyPr spcFirstLastPara="1" wrap="square" lIns="0" tIns="45700" rIns="0" bIns="0" anchor="t" anchorCtr="0">
            <a:normAutofit/>
          </a:bodyPr>
          <a:lstStyle/>
          <a:p>
            <a:pPr marL="571500" marR="0" lvl="0" indent="-342900" algn="l" rtl="0">
              <a:lnSpc>
                <a:spcPct val="90000"/>
              </a:lnSpc>
              <a:spcBef>
                <a:spcPts val="1800"/>
              </a:spcBef>
              <a:spcAft>
                <a:spcPts val="0"/>
              </a:spcAft>
              <a:buClr>
                <a:srgbClr val="3F3F3F"/>
              </a:buClr>
              <a:buSzPts val="2000"/>
              <a:buFont typeface="Arial" panose="020B0604020202020204" pitchFamily="34" charset="0"/>
              <a:buChar char="•"/>
            </a:pPr>
            <a:r>
              <a:rPr lang="de-DE" sz="2000" b="1" dirty="0" err="1">
                <a:solidFill>
                  <a:srgbClr val="326F79"/>
                </a:solidFill>
                <a:latin typeface="Aptos" panose="020B0004020202020204" pitchFamily="34" charset="0"/>
              </a:rPr>
              <a:t>Staff</a:t>
            </a:r>
            <a:r>
              <a:rPr lang="de-DE" sz="2000" b="1" dirty="0">
                <a:solidFill>
                  <a:srgbClr val="326F79"/>
                </a:solidFill>
                <a:latin typeface="Aptos" panose="020B0004020202020204" pitchFamily="34" charset="0"/>
              </a:rPr>
              <a:t> </a:t>
            </a:r>
            <a:r>
              <a:rPr lang="de-DE" sz="2000" b="1" dirty="0" err="1">
                <a:solidFill>
                  <a:srgbClr val="326F79"/>
                </a:solidFill>
                <a:latin typeface="Aptos" panose="020B0004020202020204" pitchFamily="34" charset="0"/>
              </a:rPr>
              <a:t>training</a:t>
            </a:r>
            <a:r>
              <a:rPr lang="de-DE" sz="2000" b="1" dirty="0">
                <a:solidFill>
                  <a:srgbClr val="326F79"/>
                </a:solidFill>
                <a:latin typeface="Aptos" panose="020B0004020202020204" pitchFamily="34" charset="0"/>
              </a:rPr>
              <a:t> </a:t>
            </a:r>
            <a:r>
              <a:rPr lang="de-DE" sz="2000" dirty="0" err="1">
                <a:solidFill>
                  <a:schemeClr val="dk1"/>
                </a:solidFill>
                <a:latin typeface="Aptos" panose="020B0004020202020204" pitchFamily="34" charset="0"/>
              </a:rPr>
              <a:t>for</a:t>
            </a:r>
            <a:r>
              <a:rPr lang="de-DE" sz="2000" dirty="0">
                <a:solidFill>
                  <a:schemeClr val="dk1"/>
                </a:solidFill>
                <a:latin typeface="Aptos" panose="020B0004020202020204" pitchFamily="34" charset="0"/>
              </a:rPr>
              <a:t> </a:t>
            </a:r>
            <a:r>
              <a:rPr lang="de-DE" sz="2000" dirty="0" err="1">
                <a:solidFill>
                  <a:schemeClr val="dk1"/>
                </a:solidFill>
                <a:latin typeface="Aptos" panose="020B0004020202020204" pitchFamily="34" charset="0"/>
              </a:rPr>
              <a:t>cleaning</a:t>
            </a:r>
            <a:r>
              <a:rPr lang="de-DE" sz="2000" dirty="0">
                <a:solidFill>
                  <a:schemeClr val="dk1"/>
                </a:solidFill>
                <a:latin typeface="Aptos" panose="020B0004020202020204" pitchFamily="34" charset="0"/>
              </a:rPr>
              <a:t> </a:t>
            </a:r>
            <a:r>
              <a:rPr lang="de-DE" sz="2000" dirty="0" err="1">
                <a:solidFill>
                  <a:schemeClr val="dk1"/>
                </a:solidFill>
                <a:latin typeface="Aptos" panose="020B0004020202020204" pitchFamily="34" charset="0"/>
              </a:rPr>
              <a:t>staff</a:t>
            </a:r>
            <a:r>
              <a:rPr lang="de-DE" sz="2000" dirty="0">
                <a:solidFill>
                  <a:schemeClr val="dk1"/>
                </a:solidFill>
                <a:latin typeface="Aptos" panose="020B0004020202020204" pitchFamily="34" charset="0"/>
              </a:rPr>
              <a:t> on </a:t>
            </a:r>
            <a:r>
              <a:rPr lang="de-DE" sz="2000" dirty="0" err="1">
                <a:solidFill>
                  <a:schemeClr val="dk1"/>
                </a:solidFill>
                <a:latin typeface="Aptos" panose="020B0004020202020204" pitchFamily="34" charset="0"/>
              </a:rPr>
              <a:t>sustainable</a:t>
            </a:r>
            <a:r>
              <a:rPr lang="de-DE" sz="2000" dirty="0">
                <a:solidFill>
                  <a:schemeClr val="dk1"/>
                </a:solidFill>
                <a:latin typeface="Aptos" panose="020B0004020202020204" pitchFamily="34" charset="0"/>
              </a:rPr>
              <a:t> and safe </a:t>
            </a:r>
            <a:r>
              <a:rPr lang="de-DE" sz="2000" dirty="0" err="1">
                <a:solidFill>
                  <a:schemeClr val="dk1"/>
                </a:solidFill>
                <a:latin typeface="Aptos" panose="020B0004020202020204" pitchFamily="34" charset="0"/>
              </a:rPr>
              <a:t>practices</a:t>
            </a:r>
            <a:r>
              <a:rPr lang="de-DE" sz="2000" dirty="0">
                <a:solidFill>
                  <a:schemeClr val="dk1"/>
                </a:solidFill>
                <a:latin typeface="Aptos" panose="020B0004020202020204" pitchFamily="34" charset="0"/>
              </a:rPr>
              <a:t> </a:t>
            </a:r>
            <a:endParaRPr sz="2000" dirty="0">
              <a:solidFill>
                <a:schemeClr val="dk1"/>
              </a:solidFill>
              <a:latin typeface="Aptos" panose="020B0004020202020204" pitchFamily="34" charset="0"/>
            </a:endParaRPr>
          </a:p>
        </p:txBody>
      </p:sp>
      <p:sp>
        <p:nvSpPr>
          <p:cNvPr id="614" name="Google Shape;614;g3ce18e84da8_0_3"/>
          <p:cNvSpPr txBox="1"/>
          <p:nvPr/>
        </p:nvSpPr>
        <p:spPr>
          <a:xfrm>
            <a:off x="480060" y="2296879"/>
            <a:ext cx="8322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1" dirty="0" err="1">
                <a:solidFill>
                  <a:schemeClr val="tx1">
                    <a:lumMod val="75000"/>
                    <a:lumOff val="25000"/>
                  </a:schemeClr>
                </a:solidFill>
                <a:latin typeface="Aptos" panose="020B0004020202020204" pitchFamily="34" charset="0"/>
              </a:rPr>
              <a:t>Contract</a:t>
            </a:r>
            <a:r>
              <a:rPr lang="de-DE" sz="2800" b="1" dirty="0">
                <a:solidFill>
                  <a:schemeClr val="tx1">
                    <a:lumMod val="75000"/>
                    <a:lumOff val="25000"/>
                  </a:schemeClr>
                </a:solidFill>
                <a:latin typeface="Aptos" panose="020B0004020202020204" pitchFamily="34" charset="0"/>
              </a:rPr>
              <a:t> </a:t>
            </a:r>
            <a:r>
              <a:rPr lang="de-DE" sz="2800" b="1" dirty="0" err="1">
                <a:solidFill>
                  <a:schemeClr val="tx1">
                    <a:lumMod val="75000"/>
                    <a:lumOff val="25000"/>
                  </a:schemeClr>
                </a:solidFill>
                <a:latin typeface="Aptos" panose="020B0004020202020204" pitchFamily="34" charset="0"/>
              </a:rPr>
              <a:t>performance</a:t>
            </a:r>
            <a:r>
              <a:rPr lang="de-DE" sz="2800" b="1" dirty="0">
                <a:solidFill>
                  <a:schemeClr val="tx1">
                    <a:lumMod val="75000"/>
                    <a:lumOff val="25000"/>
                  </a:schemeClr>
                </a:solidFill>
                <a:latin typeface="Aptos" panose="020B0004020202020204" pitchFamily="34" charset="0"/>
              </a:rPr>
              <a:t> </a:t>
            </a:r>
            <a:r>
              <a:rPr lang="de-DE" sz="2800" b="1" dirty="0" err="1">
                <a:solidFill>
                  <a:schemeClr val="tx1">
                    <a:lumMod val="75000"/>
                    <a:lumOff val="25000"/>
                  </a:schemeClr>
                </a:solidFill>
                <a:latin typeface="Aptos" panose="020B0004020202020204" pitchFamily="34" charset="0"/>
              </a:rPr>
              <a:t>clauses</a:t>
            </a:r>
            <a:r>
              <a:rPr lang="de-DE" sz="2800" b="1" i="0" u="none" strike="noStrike" cap="none" dirty="0">
                <a:solidFill>
                  <a:schemeClr val="tx1">
                    <a:lumMod val="75000"/>
                    <a:lumOff val="25000"/>
                  </a:schemeClr>
                </a:solidFill>
                <a:latin typeface="Aptos" panose="020B0004020202020204" pitchFamily="34" charset="0"/>
                <a:sym typeface="Arial"/>
              </a:rPr>
              <a:t>: </a:t>
            </a:r>
            <a:endParaRPr dirty="0">
              <a:solidFill>
                <a:schemeClr val="tx1">
                  <a:lumMod val="75000"/>
                  <a:lumOff val="25000"/>
                </a:schemeClr>
              </a:solidFill>
              <a:latin typeface="Aptos" panose="020B00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72"/>
          <p:cNvSpPr txBox="1">
            <a:spLocks noGrp="1"/>
          </p:cNvSpPr>
          <p:nvPr>
            <p:ph type="title"/>
          </p:nvPr>
        </p:nvSpPr>
        <p:spPr>
          <a:xfrm>
            <a:off x="594360" y="108503"/>
            <a:ext cx="9213519" cy="149459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3. EU </a:t>
            </a:r>
            <a:r>
              <a:rPr lang="de-DE" dirty="0" err="1">
                <a:latin typeface="Aptos Serif" panose="02020604070405020304" pitchFamily="18" charset="0"/>
                <a:ea typeface="Arial"/>
                <a:cs typeface="Aptos Serif" panose="02020604070405020304" pitchFamily="18" charset="0"/>
                <a:sym typeface="Arial"/>
              </a:rPr>
              <a:t>Ecolabel</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Criteria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Cleaning</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products</a:t>
            </a:r>
            <a:r>
              <a:rPr lang="de-DE" dirty="0">
                <a:latin typeface="Aptos Serif" panose="02020604070405020304" pitchFamily="18" charset="0"/>
                <a:ea typeface="Arial"/>
                <a:cs typeface="Aptos Serif" panose="02020604070405020304" pitchFamily="18" charset="0"/>
                <a:sym typeface="Arial"/>
              </a:rPr>
              <a:t> and </a:t>
            </a:r>
            <a:r>
              <a:rPr lang="de-DE" dirty="0" err="1">
                <a:latin typeface="Aptos Serif" panose="02020604070405020304" pitchFamily="18" charset="0"/>
                <a:ea typeface="Arial"/>
                <a:cs typeface="Aptos Serif" panose="02020604070405020304" pitchFamily="18" charset="0"/>
                <a:sym typeface="Arial"/>
              </a:rPr>
              <a:t>services</a:t>
            </a:r>
            <a:r>
              <a:rPr lang="de-DE" dirty="0">
                <a:latin typeface="Aptos Serif" panose="02020604070405020304" pitchFamily="18" charset="0"/>
                <a:ea typeface="Arial"/>
                <a:cs typeface="Aptos Serif" panose="02020604070405020304" pitchFamily="18" charset="0"/>
                <a:sym typeface="Arial"/>
              </a:rPr>
              <a:t> </a:t>
            </a:r>
            <a:endParaRPr dirty="0">
              <a:latin typeface="Aptos Serif" panose="02020604070405020304" pitchFamily="18" charset="0"/>
              <a:ea typeface="Arial"/>
              <a:cs typeface="Aptos Serif" panose="02020604070405020304" pitchFamily="18" charset="0"/>
              <a:sym typeface="Arial"/>
            </a:endParaRPr>
          </a:p>
        </p:txBody>
      </p:sp>
      <p:sp>
        <p:nvSpPr>
          <p:cNvPr id="621" name="Google Shape;621;p72"/>
          <p:cNvSpPr txBox="1">
            <a:spLocks noGrp="1"/>
          </p:cNvSpPr>
          <p:nvPr>
            <p:ph type="body" idx="1"/>
          </p:nvPr>
        </p:nvSpPr>
        <p:spPr>
          <a:xfrm>
            <a:off x="388176" y="2831076"/>
            <a:ext cx="4490827" cy="3918421"/>
          </a:xfrm>
          <a:prstGeom prst="rect">
            <a:avLst/>
          </a:prstGeom>
          <a:noFill/>
          <a:ln>
            <a:noFill/>
          </a:ln>
        </p:spPr>
        <p:txBody>
          <a:bodyPr spcFirstLastPara="1" wrap="square" lIns="0" tIns="45700" rIns="0" bIns="0" anchor="t" anchorCtr="0">
            <a:normAutofit/>
          </a:bodyPr>
          <a:lstStyle/>
          <a:p>
            <a:pPr marL="457200" lvl="0" indent="-228600" algn="l" rtl="0">
              <a:lnSpc>
                <a:spcPct val="90000"/>
              </a:lnSpc>
              <a:spcBef>
                <a:spcPts val="1800"/>
              </a:spcBef>
              <a:spcAft>
                <a:spcPts val="0"/>
              </a:spcAft>
              <a:buClr>
                <a:srgbClr val="3F3F3F"/>
              </a:buClr>
              <a:buSzPct val="77220"/>
              <a:buFont typeface="Arial"/>
              <a:buNone/>
            </a:pPr>
            <a:r>
              <a:rPr lang="de-DE">
                <a:latin typeface="Aptos" panose="020B0004020202020204" pitchFamily="34" charset="0"/>
                <a:sym typeface="Arial"/>
              </a:rPr>
              <a:t>Key features and drivers in the cleaning service sector include the expansion of </a:t>
            </a:r>
            <a:r>
              <a:rPr lang="de-DE" b="1">
                <a:latin typeface="Aptos" panose="020B0004020202020204" pitchFamily="34" charset="0"/>
                <a:sym typeface="Arial"/>
              </a:rPr>
              <a:t>outsourcing, cost-led contracting and over-representation of part-time (and very short 9 part-time) employment. </a:t>
            </a:r>
            <a:endParaRPr>
              <a:latin typeface="Aptos" panose="020B0004020202020204" pitchFamily="34" charset="0"/>
            </a:endParaRPr>
          </a:p>
          <a:p>
            <a:pPr marL="457200" lvl="0" indent="-228600" algn="l" rtl="0">
              <a:lnSpc>
                <a:spcPct val="90000"/>
              </a:lnSpc>
              <a:spcBef>
                <a:spcPts val="1800"/>
              </a:spcBef>
              <a:spcAft>
                <a:spcPts val="0"/>
              </a:spcAft>
              <a:buClr>
                <a:srgbClr val="3F3F3F"/>
              </a:buClr>
              <a:buSzPct val="77220"/>
              <a:buFont typeface="Arial"/>
              <a:buNone/>
            </a:pPr>
            <a:r>
              <a:rPr lang="de-DE">
                <a:latin typeface="Aptos" panose="020B0004020202020204" pitchFamily="34" charset="0"/>
                <a:sym typeface="Arial"/>
              </a:rPr>
              <a:t>The sector is also </a:t>
            </a:r>
            <a:r>
              <a:rPr lang="de-DE" b="1">
                <a:latin typeface="Aptos" panose="020B0004020202020204" pitchFamily="34" charset="0"/>
                <a:sym typeface="Arial"/>
              </a:rPr>
              <a:t>particularly sensitive to wage regulations </a:t>
            </a:r>
            <a:r>
              <a:rPr lang="de-DE">
                <a:latin typeface="Aptos" panose="020B0004020202020204" pitchFamily="34" charset="0"/>
                <a:sym typeface="Arial"/>
              </a:rPr>
              <a:t>due to high labor intensity. </a:t>
            </a:r>
            <a:endParaRPr>
              <a:latin typeface="Aptos" panose="020B0004020202020204" pitchFamily="34" charset="0"/>
            </a:endParaRPr>
          </a:p>
        </p:txBody>
      </p:sp>
      <p:sp>
        <p:nvSpPr>
          <p:cNvPr id="622" name="Google Shape;622;p72"/>
          <p:cNvSpPr txBox="1">
            <a:spLocks noGrp="1"/>
          </p:cNvSpPr>
          <p:nvPr>
            <p:ph type="body" idx="2"/>
          </p:nvPr>
        </p:nvSpPr>
        <p:spPr>
          <a:xfrm>
            <a:off x="7132194" y="2391120"/>
            <a:ext cx="4329390" cy="4358377"/>
          </a:xfrm>
          <a:prstGeom prst="rect">
            <a:avLst/>
          </a:prstGeom>
          <a:noFill/>
          <a:ln>
            <a:noFill/>
          </a:ln>
        </p:spPr>
        <p:txBody>
          <a:bodyPr spcFirstLastPara="1" wrap="square" lIns="0" tIns="45700" rIns="0" bIns="0" anchor="t" anchorCtr="0">
            <a:normAutofit/>
          </a:bodyPr>
          <a:lstStyle/>
          <a:p>
            <a:pPr marL="571500" lvl="0" indent="-342900" algn="l" rtl="0">
              <a:lnSpc>
                <a:spcPct val="90000"/>
              </a:lnSpc>
              <a:spcBef>
                <a:spcPts val="1800"/>
              </a:spcBef>
              <a:spcAft>
                <a:spcPts val="0"/>
              </a:spcAft>
              <a:buSzPts val="2000"/>
              <a:buFont typeface="Arial" panose="020B0604020202020204" pitchFamily="34" charset="0"/>
              <a:buChar char="•"/>
            </a:pPr>
            <a:r>
              <a:rPr lang="de-DE" b="1" dirty="0">
                <a:latin typeface="Aptos" panose="020B0004020202020204" pitchFamily="34" charset="0"/>
                <a:sym typeface="Arial"/>
              </a:rPr>
              <a:t>Fair </a:t>
            </a:r>
            <a:r>
              <a:rPr lang="de-DE" b="1" dirty="0" err="1">
                <a:latin typeface="Aptos" panose="020B0004020202020204" pitchFamily="34" charset="0"/>
                <a:sym typeface="Arial"/>
              </a:rPr>
              <a:t>labor</a:t>
            </a:r>
            <a:r>
              <a:rPr lang="de-DE" b="1" dirty="0">
                <a:latin typeface="Aptos" panose="020B0004020202020204" pitchFamily="34" charset="0"/>
                <a:sym typeface="Arial"/>
              </a:rPr>
              <a:t> </a:t>
            </a:r>
            <a:r>
              <a:rPr lang="de-DE" b="1" dirty="0" err="1">
                <a:latin typeface="Aptos" panose="020B0004020202020204" pitchFamily="34" charset="0"/>
                <a:sym typeface="Arial"/>
              </a:rPr>
              <a:t>practices</a:t>
            </a:r>
            <a:r>
              <a:rPr lang="de-DE" b="1" dirty="0">
                <a:latin typeface="Aptos" panose="020B0004020202020204" pitchFamily="34" charset="0"/>
                <a:sym typeface="Arial"/>
              </a:rPr>
              <a:t> and </a:t>
            </a:r>
            <a:r>
              <a:rPr lang="de-DE" b="1" dirty="0" err="1">
                <a:latin typeface="Aptos" panose="020B0004020202020204" pitchFamily="34" charset="0"/>
                <a:sym typeface="Arial"/>
              </a:rPr>
              <a:t>employee</a:t>
            </a:r>
            <a:r>
              <a:rPr lang="de-DE" b="1" dirty="0">
                <a:latin typeface="Aptos" panose="020B0004020202020204" pitchFamily="34" charset="0"/>
                <a:sym typeface="Arial"/>
              </a:rPr>
              <a:t> well-</a:t>
            </a:r>
            <a:r>
              <a:rPr lang="de-DE" b="1" dirty="0" err="1">
                <a:latin typeface="Aptos" panose="020B0004020202020204" pitchFamily="34" charset="0"/>
                <a:sym typeface="Arial"/>
              </a:rPr>
              <a:t>being</a:t>
            </a:r>
            <a:r>
              <a:rPr lang="de-DE" dirty="0">
                <a:latin typeface="Aptos" panose="020B0004020202020204" pitchFamily="34" charset="0"/>
                <a:sym typeface="Arial"/>
              </a:rPr>
              <a:t>.</a:t>
            </a:r>
            <a:endParaRPr dirty="0">
              <a:latin typeface="Aptos" panose="020B0004020202020204" pitchFamily="34" charset="0"/>
            </a:endParaRPr>
          </a:p>
          <a:p>
            <a:pPr marL="571500" lvl="0" indent="-342900" algn="l" rtl="0">
              <a:lnSpc>
                <a:spcPct val="90000"/>
              </a:lnSpc>
              <a:spcBef>
                <a:spcPts val="1800"/>
              </a:spcBef>
              <a:spcAft>
                <a:spcPts val="0"/>
              </a:spcAft>
              <a:buSzPts val="2000"/>
              <a:buFont typeface="Arial" panose="020B0604020202020204" pitchFamily="34" charset="0"/>
              <a:buChar char="•"/>
            </a:pPr>
            <a:r>
              <a:rPr lang="de-DE" b="1" dirty="0" err="1">
                <a:latin typeface="Aptos" panose="020B0004020202020204" pitchFamily="34" charset="0"/>
                <a:sym typeface="Arial"/>
              </a:rPr>
              <a:t>Ethical</a:t>
            </a:r>
            <a:r>
              <a:rPr lang="de-DE" b="1" dirty="0">
                <a:latin typeface="Aptos" panose="020B0004020202020204" pitchFamily="34" charset="0"/>
                <a:sym typeface="Arial"/>
              </a:rPr>
              <a:t> </a:t>
            </a:r>
            <a:r>
              <a:rPr lang="de-DE" b="1" dirty="0" err="1">
                <a:latin typeface="Aptos" panose="020B0004020202020204" pitchFamily="34" charset="0"/>
                <a:sym typeface="Arial"/>
              </a:rPr>
              <a:t>Production</a:t>
            </a:r>
            <a:r>
              <a:rPr lang="de-DE" b="1" dirty="0">
                <a:latin typeface="Aptos" panose="020B0004020202020204" pitchFamily="34" charset="0"/>
                <a:sym typeface="Arial"/>
              </a:rPr>
              <a:t> </a:t>
            </a:r>
            <a:r>
              <a:rPr lang="de-DE" dirty="0">
                <a:latin typeface="Aptos" panose="020B0004020202020204" pitchFamily="34" charset="0"/>
                <a:sym typeface="Arial"/>
              </a:rPr>
              <a:t>– </a:t>
            </a:r>
            <a:r>
              <a:rPr lang="de-DE" dirty="0" err="1">
                <a:latin typeface="Aptos" panose="020B0004020202020204" pitchFamily="34" charset="0"/>
                <a:sym typeface="Arial"/>
              </a:rPr>
              <a:t>No</a:t>
            </a:r>
            <a:r>
              <a:rPr lang="de-DE" dirty="0">
                <a:latin typeface="Aptos" panose="020B0004020202020204" pitchFamily="34" charset="0"/>
                <a:sym typeface="Arial"/>
              </a:rPr>
              <a:t> Animal </a:t>
            </a:r>
            <a:r>
              <a:rPr lang="de-DE" dirty="0" err="1">
                <a:latin typeface="Aptos" panose="020B0004020202020204" pitchFamily="34" charset="0"/>
                <a:sym typeface="Arial"/>
              </a:rPr>
              <a:t>Testing</a:t>
            </a:r>
            <a:r>
              <a:rPr lang="de-DE" dirty="0">
                <a:latin typeface="Aptos" panose="020B0004020202020204" pitchFamily="34" charset="0"/>
                <a:sym typeface="Arial"/>
              </a:rPr>
              <a:t> and Vegan </a:t>
            </a:r>
            <a:r>
              <a:rPr lang="de-DE" dirty="0" err="1">
                <a:latin typeface="Aptos" panose="020B0004020202020204" pitchFamily="34" charset="0"/>
                <a:sym typeface="Arial"/>
              </a:rPr>
              <a:t>Ingredients</a:t>
            </a:r>
            <a:endParaRPr dirty="0">
              <a:latin typeface="Aptos" panose="020B0004020202020204" pitchFamily="34" charset="0"/>
            </a:endParaRPr>
          </a:p>
          <a:p>
            <a:pPr marL="571500" lvl="0" indent="-342900" algn="l" rtl="0">
              <a:lnSpc>
                <a:spcPct val="90000"/>
              </a:lnSpc>
              <a:spcBef>
                <a:spcPts val="1800"/>
              </a:spcBef>
              <a:spcAft>
                <a:spcPts val="0"/>
              </a:spcAft>
              <a:buSzPts val="2000"/>
              <a:buFont typeface="Arial" panose="020B0604020202020204" pitchFamily="34" charset="0"/>
              <a:buChar char="•"/>
            </a:pPr>
            <a:r>
              <a:rPr lang="de-DE" b="1" dirty="0">
                <a:latin typeface="Aptos" panose="020B0004020202020204" pitchFamily="34" charset="0"/>
                <a:sym typeface="Arial"/>
              </a:rPr>
              <a:t>EU </a:t>
            </a:r>
            <a:r>
              <a:rPr lang="de-DE" b="1" dirty="0" err="1">
                <a:latin typeface="Aptos" panose="020B0004020202020204" pitchFamily="34" charset="0"/>
                <a:sym typeface="Arial"/>
              </a:rPr>
              <a:t>Ecolabel</a:t>
            </a:r>
            <a:r>
              <a:rPr lang="de-DE" b="1" dirty="0">
                <a:latin typeface="Aptos" panose="020B0004020202020204" pitchFamily="34" charset="0"/>
                <a:sym typeface="Arial"/>
              </a:rPr>
              <a:t> </a:t>
            </a:r>
            <a:r>
              <a:rPr lang="de-DE" dirty="0">
                <a:latin typeface="Aptos" panose="020B0004020202020204" pitchFamily="34" charset="0"/>
                <a:sym typeface="Arial"/>
              </a:rPr>
              <a:t>– </a:t>
            </a:r>
            <a:r>
              <a:rPr lang="de-DE" dirty="0" err="1">
                <a:latin typeface="Aptos" panose="020B0004020202020204" pitchFamily="34" charset="0"/>
                <a:sym typeface="Arial"/>
              </a:rPr>
              <a:t>this</a:t>
            </a:r>
            <a:r>
              <a:rPr lang="de-DE" dirty="0">
                <a:latin typeface="Aptos" panose="020B0004020202020204" pitchFamily="34" charset="0"/>
                <a:sym typeface="Arial"/>
              </a:rPr>
              <a:t> </a:t>
            </a:r>
            <a:r>
              <a:rPr lang="de-DE" b="1" dirty="0" err="1">
                <a:latin typeface="Aptos" panose="020B0004020202020204" pitchFamily="34" charset="0"/>
                <a:sym typeface="Arial"/>
              </a:rPr>
              <a:t>label</a:t>
            </a:r>
            <a:r>
              <a:rPr lang="de-DE" b="1" dirty="0">
                <a:latin typeface="Aptos" panose="020B0004020202020204" pitchFamily="34" charset="0"/>
                <a:sym typeface="Arial"/>
              </a:rPr>
              <a:t> </a:t>
            </a:r>
            <a:r>
              <a:rPr lang="de-DE" b="1" dirty="0" err="1">
                <a:latin typeface="Aptos" panose="020B0004020202020204" pitchFamily="34" charset="0"/>
                <a:sym typeface="Arial"/>
              </a:rPr>
              <a:t>for</a:t>
            </a:r>
            <a:r>
              <a:rPr lang="de-DE" b="1" dirty="0">
                <a:latin typeface="Aptos" panose="020B0004020202020204" pitchFamily="34" charset="0"/>
                <a:sym typeface="Arial"/>
              </a:rPr>
              <a:t> </a:t>
            </a:r>
            <a:r>
              <a:rPr lang="de-DE" b="1" dirty="0" err="1">
                <a:latin typeface="Aptos" panose="020B0004020202020204" pitchFamily="34" charset="0"/>
                <a:sym typeface="Arial"/>
              </a:rPr>
              <a:t>cleaning</a:t>
            </a:r>
            <a:r>
              <a:rPr lang="de-DE" b="1" dirty="0">
                <a:latin typeface="Aptos" panose="020B0004020202020204" pitchFamily="34" charset="0"/>
                <a:sym typeface="Arial"/>
              </a:rPr>
              <a:t> </a:t>
            </a:r>
            <a:r>
              <a:rPr lang="de-DE" b="1" dirty="0" err="1">
                <a:latin typeface="Aptos" panose="020B0004020202020204" pitchFamily="34" charset="0"/>
                <a:sym typeface="Arial"/>
              </a:rPr>
              <a:t>services</a:t>
            </a:r>
            <a:r>
              <a:rPr lang="de-DE" dirty="0">
                <a:latin typeface="Aptos" panose="020B0004020202020204" pitchFamily="34" charset="0"/>
                <a:sym typeface="Arial"/>
              </a:rPr>
              <a:t> </a:t>
            </a:r>
            <a:r>
              <a:rPr lang="de-DE" dirty="0" err="1">
                <a:latin typeface="Aptos" panose="020B0004020202020204" pitchFamily="34" charset="0"/>
                <a:sym typeface="Arial"/>
              </a:rPr>
              <a:t>includes</a:t>
            </a:r>
            <a:r>
              <a:rPr lang="de-DE" dirty="0">
                <a:latin typeface="Aptos" panose="020B0004020202020204" pitchFamily="34" charset="0"/>
                <a:sym typeface="Arial"/>
              </a:rPr>
              <a:t> </a:t>
            </a:r>
            <a:r>
              <a:rPr lang="de-DE" b="1" dirty="0" err="1">
                <a:latin typeface="Aptos" panose="020B0004020202020204" pitchFamily="34" charset="0"/>
                <a:sym typeface="Arial"/>
              </a:rPr>
              <a:t>mandatory</a:t>
            </a:r>
            <a:r>
              <a:rPr lang="de-DE" b="1" dirty="0">
                <a:latin typeface="Aptos" panose="020B0004020202020204" pitchFamily="34" charset="0"/>
                <a:sym typeface="Arial"/>
              </a:rPr>
              <a:t> </a:t>
            </a:r>
            <a:r>
              <a:rPr lang="de-DE" b="1" dirty="0" err="1">
                <a:latin typeface="Aptos" panose="020B0004020202020204" pitchFamily="34" charset="0"/>
                <a:sym typeface="Arial"/>
              </a:rPr>
              <a:t>criteria</a:t>
            </a:r>
            <a:r>
              <a:rPr lang="de-DE" b="1" dirty="0">
                <a:latin typeface="Aptos" panose="020B0004020202020204" pitchFamily="34" charset="0"/>
                <a:sym typeface="Arial"/>
              </a:rPr>
              <a:t> on </a:t>
            </a:r>
            <a:r>
              <a:rPr lang="de-DE" b="1" dirty="0" err="1">
                <a:latin typeface="Aptos" panose="020B0004020202020204" pitchFamily="34" charset="0"/>
                <a:sym typeface="Arial"/>
              </a:rPr>
              <a:t>staff</a:t>
            </a:r>
            <a:r>
              <a:rPr lang="de-DE" b="1" dirty="0">
                <a:latin typeface="Aptos" panose="020B0004020202020204" pitchFamily="34" charset="0"/>
                <a:sym typeface="Arial"/>
              </a:rPr>
              <a:t> </a:t>
            </a:r>
            <a:r>
              <a:rPr lang="de-DE" b="1" dirty="0" err="1">
                <a:latin typeface="Aptos" panose="020B0004020202020204" pitchFamily="34" charset="0"/>
                <a:sym typeface="Arial"/>
              </a:rPr>
              <a:t>training</a:t>
            </a:r>
            <a:r>
              <a:rPr lang="de-DE" b="1" dirty="0">
                <a:latin typeface="Aptos" panose="020B0004020202020204" pitchFamily="34" charset="0"/>
                <a:sym typeface="Arial"/>
              </a:rPr>
              <a:t> </a:t>
            </a:r>
            <a:r>
              <a:rPr lang="de-DE" dirty="0">
                <a:latin typeface="Aptos" panose="020B0004020202020204" pitchFamily="34" charset="0"/>
                <a:sym typeface="Arial"/>
              </a:rPr>
              <a:t>and well-</a:t>
            </a:r>
            <a:r>
              <a:rPr lang="de-DE" dirty="0" err="1">
                <a:latin typeface="Aptos" panose="020B0004020202020204" pitchFamily="34" charset="0"/>
                <a:sym typeface="Arial"/>
              </a:rPr>
              <a:t>being</a:t>
            </a:r>
            <a:r>
              <a:rPr lang="de-DE" dirty="0">
                <a:latin typeface="Aptos" panose="020B0004020202020204" pitchFamily="34" charset="0"/>
                <a:sym typeface="Arial"/>
              </a:rPr>
              <a:t>, </a:t>
            </a:r>
            <a:r>
              <a:rPr lang="de-DE" dirty="0" err="1">
                <a:latin typeface="Aptos" panose="020B0004020202020204" pitchFamily="34" charset="0"/>
                <a:sym typeface="Arial"/>
              </a:rPr>
              <a:t>as</a:t>
            </a:r>
            <a:r>
              <a:rPr lang="de-DE" dirty="0">
                <a:latin typeface="Aptos" panose="020B0004020202020204" pitchFamily="34" charset="0"/>
                <a:sym typeface="Arial"/>
              </a:rPr>
              <a:t> </a:t>
            </a:r>
            <a:r>
              <a:rPr lang="de-DE" dirty="0" err="1">
                <a:latin typeface="Aptos" panose="020B0004020202020204" pitchFamily="34" charset="0"/>
                <a:sym typeface="Arial"/>
              </a:rPr>
              <a:t>well</a:t>
            </a:r>
            <a:r>
              <a:rPr lang="de-DE" dirty="0">
                <a:latin typeface="Aptos" panose="020B0004020202020204" pitchFamily="34" charset="0"/>
                <a:sym typeface="Arial"/>
              </a:rPr>
              <a:t> </a:t>
            </a:r>
            <a:r>
              <a:rPr lang="de-DE" dirty="0" err="1">
                <a:latin typeface="Aptos" panose="020B0004020202020204" pitchFamily="34" charset="0"/>
                <a:sym typeface="Arial"/>
              </a:rPr>
              <a:t>as</a:t>
            </a:r>
            <a:r>
              <a:rPr lang="de-DE" dirty="0">
                <a:latin typeface="Aptos" panose="020B0004020202020204" pitchFamily="34" charset="0"/>
                <a:sym typeface="Arial"/>
              </a:rPr>
              <a:t> </a:t>
            </a:r>
            <a:r>
              <a:rPr lang="de-DE" b="1" dirty="0">
                <a:latin typeface="Aptos" panose="020B0004020202020204" pitchFamily="34" charset="0"/>
                <a:sym typeface="Arial"/>
              </a:rPr>
              <a:t>social </a:t>
            </a:r>
            <a:r>
              <a:rPr lang="de-DE" b="1" dirty="0" err="1">
                <a:latin typeface="Aptos" panose="020B0004020202020204" pitchFamily="34" charset="0"/>
                <a:sym typeface="Arial"/>
              </a:rPr>
              <a:t>considerations</a:t>
            </a:r>
            <a:r>
              <a:rPr lang="de-DE" b="1" dirty="0">
                <a:latin typeface="Aptos" panose="020B0004020202020204" pitchFamily="34" charset="0"/>
                <a:sym typeface="Arial"/>
              </a:rPr>
              <a:t> </a:t>
            </a:r>
            <a:r>
              <a:rPr lang="de-DE" dirty="0">
                <a:latin typeface="Aptos" panose="020B0004020202020204" pitchFamily="34" charset="0"/>
                <a:sym typeface="Arial"/>
              </a:rPr>
              <a:t>in </a:t>
            </a:r>
            <a:r>
              <a:rPr lang="de-DE" dirty="0" err="1">
                <a:latin typeface="Aptos" panose="020B0004020202020204" pitchFamily="34" charset="0"/>
                <a:sym typeface="Arial"/>
              </a:rPr>
              <a:t>its</a:t>
            </a:r>
            <a:r>
              <a:rPr lang="de-DE" dirty="0">
                <a:latin typeface="Aptos" panose="020B0004020202020204" pitchFamily="34" charset="0"/>
                <a:sym typeface="Arial"/>
              </a:rPr>
              <a:t> </a:t>
            </a:r>
            <a:r>
              <a:rPr lang="de-DE" dirty="0" err="1">
                <a:latin typeface="Aptos" panose="020B0004020202020204" pitchFamily="34" charset="0"/>
                <a:sym typeface="Arial"/>
              </a:rPr>
              <a:t>product</a:t>
            </a:r>
            <a:r>
              <a:rPr lang="de-DE" dirty="0">
                <a:latin typeface="Aptos" panose="020B0004020202020204" pitchFamily="34" charset="0"/>
                <a:sym typeface="Arial"/>
              </a:rPr>
              <a:t> </a:t>
            </a:r>
            <a:r>
              <a:rPr lang="de-DE" dirty="0" err="1">
                <a:latin typeface="Aptos" panose="020B0004020202020204" pitchFamily="34" charset="0"/>
                <a:sym typeface="Arial"/>
              </a:rPr>
              <a:t>criteria</a:t>
            </a:r>
            <a:r>
              <a:rPr lang="de-DE" dirty="0">
                <a:latin typeface="Aptos" panose="020B0004020202020204" pitchFamily="34" charset="0"/>
                <a:sym typeface="Arial"/>
              </a:rPr>
              <a:t>.</a:t>
            </a:r>
            <a:endParaRPr dirty="0">
              <a:latin typeface="Aptos" panose="020B0004020202020204" pitchFamily="34" charset="0"/>
            </a:endParaRPr>
          </a:p>
        </p:txBody>
      </p:sp>
      <p:sp>
        <p:nvSpPr>
          <p:cNvPr id="623" name="Google Shape;623;p72"/>
          <p:cNvSpPr txBox="1"/>
          <p:nvPr/>
        </p:nvSpPr>
        <p:spPr>
          <a:xfrm>
            <a:off x="388175" y="2226786"/>
            <a:ext cx="4490700" cy="752400"/>
          </a:xfrm>
          <a:prstGeom prst="rect">
            <a:avLst/>
          </a:prstGeom>
          <a:noFill/>
          <a:ln>
            <a:noFill/>
          </a:ln>
        </p:spPr>
        <p:txBody>
          <a:bodyPr spcFirstLastPara="1" wrap="square" lIns="0" tIns="45700" rIns="0" bIns="0" anchor="t" anchorCtr="0">
            <a:normAutofit/>
          </a:bodyPr>
          <a:lstStyle/>
          <a:p>
            <a:pPr marL="457200" marR="0" lvl="0" indent="-228600" algn="l" rtl="0">
              <a:lnSpc>
                <a:spcPct val="90000"/>
              </a:lnSpc>
              <a:spcBef>
                <a:spcPts val="1800"/>
              </a:spcBef>
              <a:spcAft>
                <a:spcPts val="0"/>
              </a:spcAft>
              <a:buClr>
                <a:srgbClr val="3F3F3F"/>
              </a:buClr>
              <a:buSzPts val="2000"/>
              <a:buFont typeface="Arial"/>
              <a:buNone/>
            </a:pPr>
            <a:r>
              <a:rPr lang="de-DE" sz="2000" b="1" i="0" u="none" strike="noStrike" cap="none" dirty="0">
                <a:solidFill>
                  <a:srgbClr val="035854"/>
                </a:solidFill>
                <a:latin typeface="Aptos" panose="020B0004020202020204" pitchFamily="34" charset="0"/>
                <a:sym typeface="Arial"/>
              </a:rPr>
              <a:t>SOCIAL CRITERIA:</a:t>
            </a:r>
            <a:endParaRPr sz="2000" dirty="0">
              <a:latin typeface="Aptos" panose="020B0004020202020204" pitchFamily="34" charset="0"/>
            </a:endParaRPr>
          </a:p>
        </p:txBody>
      </p:sp>
      <p:sp>
        <p:nvSpPr>
          <p:cNvPr id="624" name="Google Shape;624;p72"/>
          <p:cNvSpPr/>
          <p:nvPr/>
        </p:nvSpPr>
        <p:spPr>
          <a:xfrm>
            <a:off x="5386850" y="3694027"/>
            <a:ext cx="1418299" cy="1096259"/>
          </a:xfrm>
          <a:prstGeom prst="stripedRightArrow">
            <a:avLst>
              <a:gd name="adj1" fmla="val 50000"/>
              <a:gd name="adj2" fmla="val 50000"/>
            </a:avLst>
          </a:prstGeom>
          <a:solidFill>
            <a:srgbClr val="A3C429"/>
          </a:solidFill>
          <a:ln w="25400" cap="flat" cmpd="sng">
            <a:solidFill>
              <a:srgbClr val="4759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73"/>
          <p:cNvSpPr txBox="1">
            <a:spLocks noGrp="1"/>
          </p:cNvSpPr>
          <p:nvPr>
            <p:ph type="title"/>
          </p:nvPr>
        </p:nvSpPr>
        <p:spPr>
          <a:xfrm>
            <a:off x="594360" y="453493"/>
            <a:ext cx="9050681" cy="149459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4. EU GPP Standards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Cleaning</a:t>
            </a:r>
            <a:r>
              <a:rPr lang="de-DE" dirty="0">
                <a:latin typeface="Aptos Serif" panose="02020604070405020304" pitchFamily="18" charset="0"/>
                <a:ea typeface="Arial"/>
                <a:cs typeface="Aptos Serif" panose="02020604070405020304" pitchFamily="18" charset="0"/>
                <a:sym typeface="Arial"/>
              </a:rPr>
              <a:t> Products and </a:t>
            </a:r>
            <a:r>
              <a:rPr lang="de-DE" dirty="0" err="1">
                <a:latin typeface="Aptos Serif" panose="02020604070405020304" pitchFamily="18" charset="0"/>
                <a:ea typeface="Arial"/>
                <a:cs typeface="Aptos Serif" panose="02020604070405020304" pitchFamily="18" charset="0"/>
                <a:sym typeface="Arial"/>
              </a:rPr>
              <a:t>services</a:t>
            </a:r>
            <a:r>
              <a:rPr lang="de-DE" dirty="0">
                <a:latin typeface="Aptos Serif" panose="02020604070405020304" pitchFamily="18" charset="0"/>
                <a:ea typeface="Arial"/>
                <a:cs typeface="Aptos Serif" panose="02020604070405020304" pitchFamily="18" charset="0"/>
                <a:sym typeface="Arial"/>
              </a:rPr>
              <a:t> </a:t>
            </a:r>
            <a:endParaRPr dirty="0">
              <a:latin typeface="Aptos Serif" panose="02020604070405020304" pitchFamily="18" charset="0"/>
              <a:ea typeface="Arial"/>
              <a:cs typeface="Aptos Serif" panose="02020604070405020304" pitchFamily="18" charset="0"/>
              <a:sym typeface="Arial"/>
            </a:endParaRPr>
          </a:p>
        </p:txBody>
      </p:sp>
      <p:sp>
        <p:nvSpPr>
          <p:cNvPr id="631" name="Google Shape;631;p73"/>
          <p:cNvSpPr txBox="1">
            <a:spLocks noGrp="1"/>
          </p:cNvSpPr>
          <p:nvPr>
            <p:ph type="body" idx="1"/>
          </p:nvPr>
        </p:nvSpPr>
        <p:spPr>
          <a:xfrm>
            <a:off x="448056" y="2297515"/>
            <a:ext cx="4490827" cy="4106992"/>
          </a:xfrm>
          <a:prstGeom prst="rect">
            <a:avLst/>
          </a:prstGeom>
          <a:noFill/>
          <a:ln>
            <a:noFill/>
          </a:ln>
        </p:spPr>
        <p:txBody>
          <a:bodyPr spcFirstLastPara="1" wrap="square" lIns="0" tIns="45700" rIns="0" bIns="0" anchor="t" anchorCtr="0">
            <a:normAutofit/>
          </a:bodyPr>
          <a:lstStyle/>
          <a:p>
            <a:pPr marL="228600" indent="0"/>
            <a:r>
              <a:rPr lang="de-DE" dirty="0">
                <a:latin typeface="Aptos" panose="020B0004020202020204" pitchFamily="34" charset="0"/>
              </a:rPr>
              <a:t>These </a:t>
            </a:r>
            <a:r>
              <a:rPr lang="de-DE" dirty="0" err="1">
                <a:latin typeface="Aptos" panose="020B0004020202020204" pitchFamily="34" charset="0"/>
              </a:rPr>
              <a:t>criteria</a:t>
            </a:r>
            <a:r>
              <a:rPr lang="de-DE" dirty="0">
                <a:latin typeface="Aptos" panose="020B0004020202020204" pitchFamily="34" charset="0"/>
              </a:rPr>
              <a:t> </a:t>
            </a:r>
            <a:r>
              <a:rPr lang="de-DE" dirty="0" err="1">
                <a:latin typeface="Aptos" panose="020B0004020202020204" pitchFamily="34" charset="0"/>
              </a:rPr>
              <a:t>are</a:t>
            </a:r>
            <a:r>
              <a:rPr lang="de-DE" dirty="0">
                <a:latin typeface="Aptos" panose="020B0004020202020204" pitchFamily="34" charset="0"/>
              </a:rPr>
              <a:t> </a:t>
            </a:r>
            <a:r>
              <a:rPr lang="de-DE" dirty="0" err="1">
                <a:latin typeface="Aptos" panose="020B0004020202020204" pitchFamily="34" charset="0"/>
              </a:rPr>
              <a:t>often</a:t>
            </a:r>
            <a:r>
              <a:rPr lang="de-DE" dirty="0">
                <a:latin typeface="Aptos" panose="020B0004020202020204" pitchFamily="34" charset="0"/>
              </a:rPr>
              <a:t> </a:t>
            </a:r>
            <a:r>
              <a:rPr lang="de-DE" dirty="0" err="1">
                <a:latin typeface="Aptos" panose="020B0004020202020204" pitchFamily="34" charset="0"/>
              </a:rPr>
              <a:t>assessed</a:t>
            </a:r>
            <a:r>
              <a:rPr lang="de-DE" dirty="0">
                <a:latin typeface="Aptos" panose="020B0004020202020204" pitchFamily="34" charset="0"/>
              </a:rPr>
              <a:t> </a:t>
            </a:r>
            <a:r>
              <a:rPr lang="de-DE" dirty="0" err="1">
                <a:latin typeface="Aptos" panose="020B0004020202020204" pitchFamily="34" charset="0"/>
              </a:rPr>
              <a:t>through</a:t>
            </a:r>
            <a:r>
              <a:rPr lang="de-DE" dirty="0">
                <a:latin typeface="Aptos" panose="020B0004020202020204" pitchFamily="34" charset="0"/>
              </a:rPr>
              <a:t> </a:t>
            </a:r>
            <a:r>
              <a:rPr lang="de-DE" dirty="0" err="1">
                <a:latin typeface="Aptos" panose="020B0004020202020204" pitchFamily="34" charset="0"/>
              </a:rPr>
              <a:t>standards</a:t>
            </a:r>
            <a:r>
              <a:rPr lang="de-DE" dirty="0">
                <a:latin typeface="Aptos" panose="020B0004020202020204" pitchFamily="34" charset="0"/>
              </a:rPr>
              <a:t> like:</a:t>
            </a:r>
          </a:p>
          <a:p>
            <a:pPr marL="228600" lvl="0" indent="0" algn="l" rtl="0">
              <a:lnSpc>
                <a:spcPct val="90000"/>
              </a:lnSpc>
              <a:spcBef>
                <a:spcPts val="1800"/>
              </a:spcBef>
              <a:spcAft>
                <a:spcPts val="0"/>
              </a:spcAft>
              <a:buClr>
                <a:srgbClr val="3F3F3F"/>
              </a:buClr>
              <a:buSzPts val="2000"/>
            </a:pPr>
            <a:endParaRPr b="0" i="0" dirty="0">
              <a:latin typeface="Aptos" panose="020B0004020202020204" pitchFamily="34" charset="0"/>
              <a:sym typeface="Arial"/>
            </a:endParaRPr>
          </a:p>
          <a:p>
            <a:pPr marL="571500" lvl="0" indent="-342900" algn="l" rtl="0">
              <a:lnSpc>
                <a:spcPct val="90000"/>
              </a:lnSpc>
              <a:spcBef>
                <a:spcPts val="1800"/>
              </a:spcBef>
              <a:spcAft>
                <a:spcPts val="0"/>
              </a:spcAft>
              <a:buSzPts val="2000"/>
              <a:buFont typeface="Arial"/>
              <a:buChar char="•"/>
            </a:pPr>
            <a:r>
              <a:rPr lang="de-DE" b="1" dirty="0">
                <a:solidFill>
                  <a:srgbClr val="035854"/>
                </a:solidFill>
                <a:latin typeface="Aptos" panose="020B0004020202020204" pitchFamily="34" charset="0"/>
                <a:sym typeface="Arial"/>
              </a:rPr>
              <a:t>EU-</a:t>
            </a:r>
            <a:r>
              <a:rPr lang="de-DE" b="1" dirty="0" err="1">
                <a:solidFill>
                  <a:srgbClr val="035854"/>
                </a:solidFill>
                <a:latin typeface="Aptos" panose="020B0004020202020204" pitchFamily="34" charset="0"/>
                <a:sym typeface="Arial"/>
              </a:rPr>
              <a:t>Ecolabel</a:t>
            </a:r>
            <a:r>
              <a:rPr lang="de-DE" b="1" dirty="0">
                <a:solidFill>
                  <a:srgbClr val="035854"/>
                </a:solidFill>
                <a:latin typeface="Aptos" panose="020B0004020202020204" pitchFamily="34" charset="0"/>
                <a:sym typeface="Arial"/>
              </a:rPr>
              <a:t> </a:t>
            </a:r>
            <a:endParaRPr b="0" i="0" u="none" strike="noStrike" cap="none" dirty="0">
              <a:solidFill>
                <a:schemeClr val="dk1"/>
              </a:solidFill>
              <a:latin typeface="Aptos" panose="020B0004020202020204" pitchFamily="34" charset="0"/>
              <a:sym typeface="Arial"/>
            </a:endParaRPr>
          </a:p>
          <a:p>
            <a:pPr marL="571500" lvl="0" indent="-342900" algn="l" rtl="0">
              <a:lnSpc>
                <a:spcPct val="90000"/>
              </a:lnSpc>
              <a:spcBef>
                <a:spcPts val="1800"/>
              </a:spcBef>
              <a:spcAft>
                <a:spcPts val="0"/>
              </a:spcAft>
              <a:buSzPts val="2000"/>
              <a:buFont typeface="Arial"/>
              <a:buChar char="•"/>
            </a:pPr>
            <a:r>
              <a:rPr lang="de-DE" b="1" dirty="0">
                <a:solidFill>
                  <a:srgbClr val="035854"/>
                </a:solidFill>
                <a:latin typeface="Aptos" panose="020B0004020202020204" pitchFamily="34" charset="0"/>
                <a:sym typeface="Arial"/>
              </a:rPr>
              <a:t>Blue Angel </a:t>
            </a:r>
            <a:endParaRPr dirty="0">
              <a:latin typeface="Aptos" panose="020B0004020202020204" pitchFamily="34" charset="0"/>
            </a:endParaRPr>
          </a:p>
          <a:p>
            <a:pPr marL="571500" lvl="0" indent="-342900" algn="l" rtl="0">
              <a:lnSpc>
                <a:spcPct val="90000"/>
              </a:lnSpc>
              <a:spcBef>
                <a:spcPts val="1800"/>
              </a:spcBef>
              <a:spcAft>
                <a:spcPts val="0"/>
              </a:spcAft>
              <a:buSzPts val="2000"/>
              <a:buFont typeface="Arial"/>
              <a:buChar char="•"/>
            </a:pPr>
            <a:r>
              <a:rPr lang="de-DE" b="1" dirty="0">
                <a:solidFill>
                  <a:srgbClr val="035854"/>
                </a:solidFill>
                <a:latin typeface="Aptos" panose="020B0004020202020204" pitchFamily="34" charset="0"/>
                <a:sym typeface="Arial"/>
              </a:rPr>
              <a:t>ECOCERT «</a:t>
            </a:r>
            <a:r>
              <a:rPr lang="de-DE" b="1" dirty="0" err="1">
                <a:solidFill>
                  <a:srgbClr val="035854"/>
                </a:solidFill>
                <a:latin typeface="Aptos" panose="020B0004020202020204" pitchFamily="34" charset="0"/>
                <a:sym typeface="Arial"/>
              </a:rPr>
              <a:t>Ecodetergent</a:t>
            </a:r>
            <a:r>
              <a:rPr lang="de-DE" b="1" dirty="0">
                <a:solidFill>
                  <a:srgbClr val="035854"/>
                </a:solidFill>
                <a:latin typeface="Aptos" panose="020B0004020202020204" pitchFamily="34" charset="0"/>
                <a:sym typeface="Arial"/>
              </a:rPr>
              <a:t>» </a:t>
            </a:r>
            <a:endParaRPr dirty="0">
              <a:latin typeface="Aptos" panose="020B0004020202020204" pitchFamily="34" charset="0"/>
            </a:endParaRPr>
          </a:p>
        </p:txBody>
      </p:sp>
      <p:sp>
        <p:nvSpPr>
          <p:cNvPr id="632" name="Google Shape;632;p73"/>
          <p:cNvSpPr txBox="1">
            <a:spLocks noGrp="1"/>
          </p:cNvSpPr>
          <p:nvPr>
            <p:ph type="body" idx="2"/>
          </p:nvPr>
        </p:nvSpPr>
        <p:spPr>
          <a:xfrm>
            <a:off x="5906950" y="3519522"/>
            <a:ext cx="5216162" cy="2780779"/>
          </a:xfrm>
          <a:prstGeom prst="rect">
            <a:avLst/>
          </a:prstGeom>
          <a:noFill/>
          <a:ln>
            <a:noFill/>
          </a:ln>
        </p:spPr>
        <p:txBody>
          <a:bodyPr spcFirstLastPara="1" wrap="square" lIns="0" tIns="45700" rIns="0" bIns="0" anchor="t" anchorCtr="0">
            <a:normAutofit/>
          </a:bodyPr>
          <a:lstStyle/>
          <a:p>
            <a:pPr marL="571500" lvl="0" indent="-342900" algn="l" rtl="0">
              <a:lnSpc>
                <a:spcPct val="90000"/>
              </a:lnSpc>
              <a:spcBef>
                <a:spcPts val="1800"/>
              </a:spcBef>
              <a:spcAft>
                <a:spcPts val="0"/>
              </a:spcAft>
              <a:buSzPts val="2000"/>
              <a:buFont typeface="Arial"/>
              <a:buChar char="•"/>
            </a:pPr>
            <a:r>
              <a:rPr lang="de-DE" b="1" dirty="0">
                <a:solidFill>
                  <a:schemeClr val="accent4"/>
                </a:solidFill>
                <a:latin typeface="Aptos" panose="020B0004020202020204" pitchFamily="34" charset="0"/>
                <a:sym typeface="Arial"/>
              </a:rPr>
              <a:t>ECOCERT "</a:t>
            </a:r>
            <a:r>
              <a:rPr lang="de-DE" b="1" dirty="0" err="1">
                <a:solidFill>
                  <a:schemeClr val="accent4"/>
                </a:solidFill>
                <a:latin typeface="Aptos" panose="020B0004020202020204" pitchFamily="34" charset="0"/>
                <a:sym typeface="Arial"/>
              </a:rPr>
              <a:t>Ecodetergents</a:t>
            </a:r>
            <a:r>
              <a:rPr lang="de-DE" b="1" dirty="0">
                <a:solidFill>
                  <a:schemeClr val="accent4"/>
                </a:solidFill>
                <a:latin typeface="Aptos" panose="020B0004020202020204" pitchFamily="34" charset="0"/>
                <a:sym typeface="Arial"/>
              </a:rPr>
              <a:t> </a:t>
            </a:r>
            <a:r>
              <a:rPr lang="de-DE" b="1" dirty="0" err="1">
                <a:solidFill>
                  <a:schemeClr val="accent4"/>
                </a:solidFill>
                <a:latin typeface="Aptos" panose="020B0004020202020204" pitchFamily="34" charset="0"/>
                <a:sym typeface="Arial"/>
              </a:rPr>
              <a:t>made</a:t>
            </a:r>
            <a:r>
              <a:rPr lang="de-DE" b="1" dirty="0">
                <a:solidFill>
                  <a:schemeClr val="accent4"/>
                </a:solidFill>
                <a:latin typeface="Aptos" panose="020B0004020202020204" pitchFamily="34" charset="0"/>
                <a:sym typeface="Arial"/>
              </a:rPr>
              <a:t> </a:t>
            </a:r>
            <a:r>
              <a:rPr lang="de-DE" b="1" dirty="0" err="1">
                <a:solidFill>
                  <a:schemeClr val="accent4"/>
                </a:solidFill>
                <a:latin typeface="Aptos" panose="020B0004020202020204" pitchFamily="34" charset="0"/>
                <a:sym typeface="Arial"/>
              </a:rPr>
              <a:t>with</a:t>
            </a:r>
            <a:r>
              <a:rPr lang="de-DE" b="1" dirty="0">
                <a:solidFill>
                  <a:schemeClr val="accent4"/>
                </a:solidFill>
                <a:latin typeface="Aptos" panose="020B0004020202020204" pitchFamily="34" charset="0"/>
                <a:sym typeface="Arial"/>
              </a:rPr>
              <a:t> </a:t>
            </a:r>
            <a:r>
              <a:rPr lang="de-DE" b="1" dirty="0" err="1">
                <a:solidFill>
                  <a:schemeClr val="accent4"/>
                </a:solidFill>
                <a:latin typeface="Aptos" panose="020B0004020202020204" pitchFamily="34" charset="0"/>
                <a:sym typeface="Arial"/>
              </a:rPr>
              <a:t>Organic</a:t>
            </a:r>
            <a:r>
              <a:rPr lang="de-DE" b="1" dirty="0">
                <a:solidFill>
                  <a:schemeClr val="accent4"/>
                </a:solidFill>
                <a:latin typeface="Aptos" panose="020B0004020202020204" pitchFamily="34" charset="0"/>
                <a:sym typeface="Arial"/>
              </a:rPr>
              <a:t>“</a:t>
            </a:r>
            <a:endParaRPr dirty="0">
              <a:latin typeface="Aptos" panose="020B0004020202020204" pitchFamily="34" charset="0"/>
            </a:endParaRPr>
          </a:p>
          <a:p>
            <a:pPr marL="571500" lvl="0" indent="-342900" algn="l" rtl="0">
              <a:lnSpc>
                <a:spcPct val="90000"/>
              </a:lnSpc>
              <a:spcBef>
                <a:spcPts val="1800"/>
              </a:spcBef>
              <a:spcAft>
                <a:spcPts val="0"/>
              </a:spcAft>
              <a:buSzPts val="2000"/>
              <a:buFont typeface="Arial"/>
              <a:buChar char="•"/>
            </a:pPr>
            <a:r>
              <a:rPr lang="de-DE" b="1" dirty="0">
                <a:solidFill>
                  <a:schemeClr val="accent4"/>
                </a:solidFill>
                <a:latin typeface="Aptos" panose="020B0004020202020204" pitchFamily="34" charset="0"/>
                <a:sym typeface="Arial"/>
              </a:rPr>
              <a:t>Nature Care </a:t>
            </a:r>
            <a:r>
              <a:rPr lang="de-DE" b="1" dirty="0" err="1">
                <a:solidFill>
                  <a:schemeClr val="accent4"/>
                </a:solidFill>
                <a:latin typeface="Aptos" panose="020B0004020202020204" pitchFamily="34" charset="0"/>
                <a:sym typeface="Arial"/>
              </a:rPr>
              <a:t>Product</a:t>
            </a:r>
            <a:r>
              <a:rPr lang="de-DE" b="1" dirty="0">
                <a:solidFill>
                  <a:schemeClr val="accent4"/>
                </a:solidFill>
                <a:latin typeface="Aptos" panose="020B0004020202020204" pitchFamily="34" charset="0"/>
                <a:sym typeface="Arial"/>
              </a:rPr>
              <a:t> (NCP)</a:t>
            </a:r>
            <a:endParaRPr dirty="0">
              <a:latin typeface="Aptos" panose="020B0004020202020204" pitchFamily="34" charset="0"/>
            </a:endParaRPr>
          </a:p>
          <a:p>
            <a:pPr marL="571500" lvl="0" indent="-342900" algn="l" rtl="0">
              <a:lnSpc>
                <a:spcPct val="90000"/>
              </a:lnSpc>
              <a:spcBef>
                <a:spcPts val="1800"/>
              </a:spcBef>
              <a:spcAft>
                <a:spcPts val="0"/>
              </a:spcAft>
              <a:buSzPts val="2000"/>
              <a:buFont typeface="Arial"/>
              <a:buChar char="•"/>
            </a:pPr>
            <a:r>
              <a:rPr lang="de-DE" b="1" dirty="0">
                <a:solidFill>
                  <a:schemeClr val="accent4"/>
                </a:solidFill>
                <a:latin typeface="Aptos" panose="020B0004020202020204" pitchFamily="34" charset="0"/>
                <a:sym typeface="Arial"/>
              </a:rPr>
              <a:t>ISO 14001 </a:t>
            </a:r>
            <a:endParaRPr dirty="0">
              <a:latin typeface="Aptos" panose="020B00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74"/>
          <p:cNvSpPr txBox="1">
            <a:spLocks noGrp="1"/>
          </p:cNvSpPr>
          <p:nvPr>
            <p:ph type="title"/>
          </p:nvPr>
        </p:nvSpPr>
        <p:spPr>
          <a:xfrm>
            <a:off x="594360" y="202400"/>
            <a:ext cx="10972800" cy="1570325"/>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Sources</a:t>
            </a:r>
            <a:endParaRPr dirty="0">
              <a:latin typeface="Aptos Serif" panose="02020604070405020304" pitchFamily="18" charset="0"/>
              <a:cs typeface="Aptos Serif" panose="02020604070405020304" pitchFamily="18" charset="0"/>
            </a:endParaRPr>
          </a:p>
        </p:txBody>
      </p:sp>
      <p:sp>
        <p:nvSpPr>
          <p:cNvPr id="638" name="Google Shape;638;p74"/>
          <p:cNvSpPr txBox="1"/>
          <p:nvPr/>
        </p:nvSpPr>
        <p:spPr>
          <a:xfrm>
            <a:off x="594360" y="2690336"/>
            <a:ext cx="10972799"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b="0" i="0" u="sng" strike="noStrike" cap="none" dirty="0">
                <a:solidFill>
                  <a:srgbClr val="000000"/>
                </a:solidFill>
                <a:latin typeface="Aptos" panose="020B0004020202020204" pitchFamily="34" charset="0"/>
                <a:sym typeface="Arial"/>
                <a:hlinkClick r:id="rId3">
                  <a:extLst>
                    <a:ext uri="{A12FA001-AC4F-418D-AE19-62706E023703}">
                      <ahyp:hlinkClr xmlns:ahyp="http://schemas.microsoft.com/office/drawing/2018/hyperlinkcolor" val="tx"/>
                    </a:ext>
                  </a:extLst>
                </a:hlinkClick>
              </a:rPr>
              <a:t>https://susproc.jrc.ec.europa.eu/product-bureau/sites/default/files/2020-02/cleaning.pdf</a:t>
            </a:r>
            <a:r>
              <a:rPr lang="de-DE" sz="1400" b="0" i="0" u="none" strike="noStrike" cap="none" dirty="0">
                <a:solidFill>
                  <a:srgbClr val="000000"/>
                </a:solidFill>
                <a:latin typeface="Aptos" panose="020B0004020202020204" pitchFamily="34" charset="0"/>
                <a:sym typeface="Arial"/>
              </a:rPr>
              <a:t> </a:t>
            </a:r>
            <a:endParaRPr dirty="0">
              <a:latin typeface="Aptos" panose="020B0004020202020204" pitchFamily="34" charset="0"/>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sym typeface="Aria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sym typeface="Aria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1"/>
          <p:cNvSpPr txBox="1">
            <a:spLocks noGrp="1"/>
          </p:cNvSpPr>
          <p:nvPr>
            <p:ph type="title"/>
          </p:nvPr>
        </p:nvSpPr>
        <p:spPr>
          <a:xfrm>
            <a:off x="594360" y="1278347"/>
            <a:ext cx="11003280" cy="915035"/>
          </a:xfrm>
          <a:prstGeom prst="rect">
            <a:avLst/>
          </a:prstGeom>
          <a:noFill/>
          <a:ln>
            <a:noFill/>
          </a:ln>
        </p:spPr>
        <p:txBody>
          <a:bodyPr spcFirstLastPara="1" wrap="square" lIns="0" tIns="0" rIns="0" bIns="0" anchor="ctr" anchorCtr="0">
            <a:normAutofit/>
          </a:bodyPr>
          <a:lstStyle/>
          <a:p>
            <a:pPr marL="0" lvl="0" indent="0" algn="l" rtl="0">
              <a:lnSpc>
                <a:spcPct val="80000"/>
              </a:lnSpc>
              <a:spcBef>
                <a:spcPts val="0"/>
              </a:spcBef>
              <a:spcAft>
                <a:spcPts val="0"/>
              </a:spcAft>
              <a:buClr>
                <a:srgbClr val="3F3F3F"/>
              </a:buClr>
              <a:buSzPts val="4400"/>
              <a:buFont typeface="Play"/>
              <a:buNone/>
            </a:pPr>
            <a:r>
              <a:rPr lang="de-DE" sz="3600" b="1" dirty="0">
                <a:latin typeface="Aptos Serif" panose="02020604070405020304" pitchFamily="18" charset="0"/>
                <a:ea typeface="Arial"/>
                <a:cs typeface="Aptos Serif" panose="02020604070405020304" pitchFamily="18" charset="0"/>
                <a:sym typeface="Arial"/>
              </a:rPr>
              <a:t>2. Strategic Goals </a:t>
            </a:r>
            <a:r>
              <a:rPr lang="de-DE" sz="3600" b="1" dirty="0" err="1">
                <a:latin typeface="Aptos Serif" panose="02020604070405020304" pitchFamily="18" charset="0"/>
                <a:ea typeface="Arial"/>
                <a:cs typeface="Aptos Serif" panose="02020604070405020304" pitchFamily="18" charset="0"/>
                <a:sym typeface="Arial"/>
              </a:rPr>
              <a:t>for</a:t>
            </a:r>
            <a:r>
              <a:rPr lang="de-DE" sz="3600" b="1" dirty="0">
                <a:latin typeface="Aptos Serif" panose="02020604070405020304" pitchFamily="18" charset="0"/>
                <a:ea typeface="Arial"/>
                <a:cs typeface="Aptos Serif" panose="02020604070405020304" pitchFamily="18" charset="0"/>
                <a:sym typeface="Arial"/>
              </a:rPr>
              <a:t> </a:t>
            </a:r>
            <a:r>
              <a:rPr lang="de-DE" sz="3600" b="1" dirty="0" err="1">
                <a:latin typeface="Aptos Serif" panose="02020604070405020304" pitchFamily="18" charset="0"/>
                <a:ea typeface="Arial"/>
                <a:cs typeface="Aptos Serif" panose="02020604070405020304" pitchFamily="18" charset="0"/>
                <a:sym typeface="Arial"/>
              </a:rPr>
              <a:t>Sustainable</a:t>
            </a:r>
            <a:r>
              <a:rPr lang="de-DE" sz="3600" b="1" dirty="0">
                <a:latin typeface="Aptos Serif" panose="02020604070405020304" pitchFamily="18" charset="0"/>
                <a:ea typeface="Arial"/>
                <a:cs typeface="Aptos Serif" panose="02020604070405020304" pitchFamily="18" charset="0"/>
                <a:sym typeface="Arial"/>
              </a:rPr>
              <a:t> </a:t>
            </a:r>
            <a:r>
              <a:rPr lang="de-DE" sz="3600" b="1" dirty="0" err="1">
                <a:latin typeface="Aptos Serif" panose="02020604070405020304" pitchFamily="18" charset="0"/>
                <a:ea typeface="Arial"/>
                <a:cs typeface="Aptos Serif" panose="02020604070405020304" pitchFamily="18" charset="0"/>
                <a:sym typeface="Arial"/>
              </a:rPr>
              <a:t>Procurement</a:t>
            </a:r>
            <a:endParaRPr sz="3600" dirty="0">
              <a:latin typeface="Aptos Serif" panose="02020604070405020304" pitchFamily="18" charset="0"/>
              <a:ea typeface="Arial"/>
              <a:cs typeface="Aptos Serif" panose="02020604070405020304" pitchFamily="18" charset="0"/>
              <a:sym typeface="Arial"/>
            </a:endParaRPr>
          </a:p>
        </p:txBody>
      </p:sp>
      <p:sp>
        <p:nvSpPr>
          <p:cNvPr id="131" name="Google Shape;131;p31"/>
          <p:cNvSpPr txBox="1">
            <a:spLocks noGrp="1"/>
          </p:cNvSpPr>
          <p:nvPr>
            <p:ph type="body" idx="4294967295"/>
          </p:nvPr>
        </p:nvSpPr>
        <p:spPr>
          <a:xfrm>
            <a:off x="274556" y="2193382"/>
            <a:ext cx="5311140" cy="623473"/>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600"/>
              </a:spcAft>
              <a:buClr>
                <a:srgbClr val="000000"/>
              </a:buClr>
              <a:buSzPts val="2800"/>
              <a:buNone/>
            </a:pPr>
            <a:r>
              <a:rPr lang="de-DE" sz="2600" b="1" i="0" u="none" strike="noStrike" cap="none" dirty="0">
                <a:solidFill>
                  <a:srgbClr val="035854"/>
                </a:solidFill>
                <a:latin typeface="Aptos" panose="020B0004020202020204" pitchFamily="34" charset="0"/>
                <a:sym typeface="Arial"/>
              </a:rPr>
              <a:t>Environmental </a:t>
            </a:r>
            <a:r>
              <a:rPr lang="de-DE" sz="2600" b="1" i="0" u="none" strike="noStrike" cap="none" dirty="0" err="1">
                <a:solidFill>
                  <a:srgbClr val="035854"/>
                </a:solidFill>
                <a:latin typeface="Aptos" panose="020B0004020202020204" pitchFamily="34" charset="0"/>
                <a:sym typeface="Arial"/>
              </a:rPr>
              <a:t>Sustainability</a:t>
            </a:r>
            <a:endParaRPr sz="2600" b="1" i="0" u="none" strike="noStrike" cap="none" dirty="0">
              <a:solidFill>
                <a:srgbClr val="035854"/>
              </a:solidFill>
              <a:latin typeface="Aptos" panose="020B0004020202020204" pitchFamily="34" charset="0"/>
              <a:sym typeface="Arial"/>
            </a:endParaRPr>
          </a:p>
        </p:txBody>
      </p:sp>
      <p:grpSp>
        <p:nvGrpSpPr>
          <p:cNvPr id="132" name="Google Shape;132;p31"/>
          <p:cNvGrpSpPr/>
          <p:nvPr/>
        </p:nvGrpSpPr>
        <p:grpSpPr>
          <a:xfrm>
            <a:off x="536270" y="2193382"/>
            <a:ext cx="11119460" cy="5418666"/>
            <a:chOff x="0" y="0"/>
            <a:chExt cx="11119460" cy="5418666"/>
          </a:xfrm>
        </p:grpSpPr>
        <p:sp>
          <p:nvSpPr>
            <p:cNvPr id="133" name="Google Shape;133;p31"/>
            <p:cNvSpPr/>
            <p:nvPr/>
          </p:nvSpPr>
          <p:spPr>
            <a:xfrm>
              <a:off x="0" y="1625600"/>
              <a:ext cx="11119460" cy="2167466"/>
            </a:xfrm>
            <a:prstGeom prst="notchedRightArrow">
              <a:avLst>
                <a:gd name="adj1" fmla="val 50000"/>
                <a:gd name="adj2" fmla="val 50000"/>
              </a:avLst>
            </a:prstGeom>
            <a:solidFill>
              <a:srgbClr val="E1EF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34" name="Google Shape;134;p31"/>
            <p:cNvSpPr/>
            <p:nvPr/>
          </p:nvSpPr>
          <p:spPr>
            <a:xfrm>
              <a:off x="5008" y="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35" name="Google Shape;135;p31"/>
            <p:cNvSpPr txBox="1"/>
            <p:nvPr/>
          </p:nvSpPr>
          <p:spPr>
            <a:xfrm>
              <a:off x="5008" y="0"/>
              <a:ext cx="2409035" cy="2167466"/>
            </a:xfrm>
            <a:prstGeom prst="rect">
              <a:avLst/>
            </a:prstGeom>
            <a:noFill/>
            <a:ln>
              <a:noFill/>
            </a:ln>
          </p:spPr>
          <p:txBody>
            <a:bodyPr spcFirstLastPara="1" wrap="square" lIns="170675" tIns="170675" rIns="170675" bIns="170675" anchor="b"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dirty="0">
                  <a:solidFill>
                    <a:srgbClr val="000000"/>
                  </a:solidFill>
                  <a:latin typeface="Aptos" panose="020B0004020202020204" pitchFamily="34" charset="0"/>
                  <a:sym typeface="Arial"/>
                </a:rPr>
                <a:t>CO2 </a:t>
              </a:r>
              <a:r>
                <a:rPr lang="de-DE" sz="2400" b="1" i="0" u="none" strike="noStrike" cap="none" dirty="0" err="1">
                  <a:solidFill>
                    <a:srgbClr val="000000"/>
                  </a:solidFill>
                  <a:latin typeface="Aptos" panose="020B0004020202020204" pitchFamily="34" charset="0"/>
                  <a:sym typeface="Arial"/>
                </a:rPr>
                <a:t>emissions</a:t>
              </a:r>
              <a:r>
                <a:rPr lang="de-DE" sz="2400" b="1" i="0" u="none" strike="noStrike" cap="none" dirty="0">
                  <a:solidFill>
                    <a:srgbClr val="000000"/>
                  </a:solidFill>
                  <a:latin typeface="Aptos" panose="020B0004020202020204" pitchFamily="34" charset="0"/>
                  <a:sym typeface="Arial"/>
                </a:rPr>
                <a:t> </a:t>
              </a:r>
              <a:r>
                <a:rPr lang="de-DE" sz="2400" b="1" i="0" u="none" strike="noStrike" cap="none" dirty="0" err="1">
                  <a:solidFill>
                    <a:srgbClr val="000000"/>
                  </a:solidFill>
                  <a:latin typeface="Aptos" panose="020B0004020202020204" pitchFamily="34" charset="0"/>
                  <a:sym typeface="Arial"/>
                </a:rPr>
                <a:t>reduction</a:t>
              </a:r>
              <a:endParaRPr sz="2400" b="1" i="0" u="none" strike="noStrike" cap="none" dirty="0">
                <a:solidFill>
                  <a:srgbClr val="000000"/>
                </a:solidFill>
                <a:latin typeface="Aptos" panose="020B0004020202020204" pitchFamily="34" charset="0"/>
                <a:sym typeface="Arial"/>
              </a:endParaRPr>
            </a:p>
          </p:txBody>
        </p:sp>
        <p:sp>
          <p:nvSpPr>
            <p:cNvPr id="136" name="Google Shape;136;p31"/>
            <p:cNvSpPr/>
            <p:nvPr/>
          </p:nvSpPr>
          <p:spPr>
            <a:xfrm>
              <a:off x="531055" y="2190512"/>
              <a:ext cx="1356942" cy="1037642"/>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37" name="Google Shape;137;p31"/>
            <p:cNvSpPr/>
            <p:nvPr/>
          </p:nvSpPr>
          <p:spPr>
            <a:xfrm>
              <a:off x="2534495" y="325120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38" name="Google Shape;138;p31"/>
            <p:cNvSpPr txBox="1"/>
            <p:nvPr/>
          </p:nvSpPr>
          <p:spPr>
            <a:xfrm>
              <a:off x="2534495" y="3251200"/>
              <a:ext cx="2409035" cy="2167466"/>
            </a:xfrm>
            <a:prstGeom prst="rect">
              <a:avLst/>
            </a:prstGeom>
            <a:noFill/>
            <a:ln>
              <a:noFill/>
            </a:ln>
          </p:spPr>
          <p:txBody>
            <a:bodyPr spcFirstLastPara="1" wrap="square" lIns="170675" tIns="170675" rIns="170675" bIns="170675"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Sustainable materials sourcing</a:t>
              </a:r>
              <a:endParaRPr b="1">
                <a:latin typeface="Aptos" panose="020B0004020202020204" pitchFamily="34" charset="0"/>
              </a:endParaRPr>
            </a:p>
          </p:txBody>
        </p:sp>
        <p:sp>
          <p:nvSpPr>
            <p:cNvPr id="139" name="Google Shape;139;p31"/>
            <p:cNvSpPr/>
            <p:nvPr/>
          </p:nvSpPr>
          <p:spPr>
            <a:xfrm>
              <a:off x="3109223" y="2190509"/>
              <a:ext cx="1259579" cy="1037647"/>
            </a:xfrm>
            <a:prstGeom prst="ellipse">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40" name="Google Shape;140;p31"/>
            <p:cNvSpPr/>
            <p:nvPr/>
          </p:nvSpPr>
          <p:spPr>
            <a:xfrm>
              <a:off x="5063982" y="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41" name="Google Shape;141;p31"/>
            <p:cNvSpPr txBox="1"/>
            <p:nvPr/>
          </p:nvSpPr>
          <p:spPr>
            <a:xfrm>
              <a:off x="5063982" y="0"/>
              <a:ext cx="2409035" cy="2167466"/>
            </a:xfrm>
            <a:prstGeom prst="rect">
              <a:avLst/>
            </a:prstGeom>
            <a:noFill/>
            <a:ln>
              <a:noFill/>
            </a:ln>
          </p:spPr>
          <p:txBody>
            <a:bodyPr spcFirstLastPara="1" wrap="square" lIns="170675" tIns="170675" rIns="170675" bIns="170675" anchor="b"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Water and energy conservation</a:t>
              </a:r>
              <a:endParaRPr sz="2400" b="1" i="0" u="none" strike="noStrike" cap="none">
                <a:solidFill>
                  <a:srgbClr val="000000"/>
                </a:solidFill>
                <a:latin typeface="Aptos" panose="020B0004020202020204" pitchFamily="34" charset="0"/>
                <a:sym typeface="Arial"/>
              </a:endParaRPr>
            </a:p>
          </p:txBody>
        </p:sp>
        <p:sp>
          <p:nvSpPr>
            <p:cNvPr id="142" name="Google Shape;142;p31"/>
            <p:cNvSpPr/>
            <p:nvPr/>
          </p:nvSpPr>
          <p:spPr>
            <a:xfrm>
              <a:off x="5614841" y="2206413"/>
              <a:ext cx="1307318" cy="1005840"/>
            </a:xfrm>
            <a:prstGeom prst="ellipse">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43" name="Google Shape;143;p31"/>
            <p:cNvSpPr/>
            <p:nvPr/>
          </p:nvSpPr>
          <p:spPr>
            <a:xfrm>
              <a:off x="7593470" y="325120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44" name="Google Shape;144;p31"/>
            <p:cNvSpPr txBox="1"/>
            <p:nvPr/>
          </p:nvSpPr>
          <p:spPr>
            <a:xfrm>
              <a:off x="7593470" y="3251200"/>
              <a:ext cx="2409035" cy="2167466"/>
            </a:xfrm>
            <a:prstGeom prst="rect">
              <a:avLst/>
            </a:prstGeom>
            <a:noFill/>
            <a:ln>
              <a:noFill/>
            </a:ln>
          </p:spPr>
          <p:txBody>
            <a:bodyPr spcFirstLastPara="1" wrap="square" lIns="170675" tIns="170675" rIns="170675" bIns="170675"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Eliminate hazardous chemicals</a:t>
              </a:r>
              <a:endParaRPr sz="2400" b="1" i="0" u="none" strike="noStrike" cap="none">
                <a:solidFill>
                  <a:srgbClr val="000000"/>
                </a:solidFill>
                <a:latin typeface="Aptos" panose="020B0004020202020204" pitchFamily="34" charset="0"/>
                <a:sym typeface="Arial"/>
              </a:endParaRPr>
            </a:p>
          </p:txBody>
        </p:sp>
        <p:sp>
          <p:nvSpPr>
            <p:cNvPr id="145" name="Google Shape;145;p31"/>
            <p:cNvSpPr/>
            <p:nvPr/>
          </p:nvSpPr>
          <p:spPr>
            <a:xfrm>
              <a:off x="8178092" y="2158704"/>
              <a:ext cx="1239791" cy="1101257"/>
            </a:xfrm>
            <a:prstGeom prst="ellipse">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75"/>
          <p:cNvSpPr txBox="1">
            <a:spLocks noGrp="1"/>
          </p:cNvSpPr>
          <p:nvPr>
            <p:ph type="title"/>
          </p:nvPr>
        </p:nvSpPr>
        <p:spPr>
          <a:xfrm>
            <a:off x="594360" y="189572"/>
            <a:ext cx="7509980" cy="1593507"/>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Agenda – Office Material </a:t>
            </a:r>
            <a:endParaRPr dirty="0">
              <a:latin typeface="Aptos Serif" panose="02020604070405020304" pitchFamily="18" charset="0"/>
              <a:cs typeface="Aptos Serif" panose="02020604070405020304" pitchFamily="18" charset="0"/>
            </a:endParaRPr>
          </a:p>
        </p:txBody>
      </p:sp>
      <p:sp>
        <p:nvSpPr>
          <p:cNvPr id="644" name="Google Shape;644;p75"/>
          <p:cNvSpPr txBox="1">
            <a:spLocks noGrp="1"/>
          </p:cNvSpPr>
          <p:nvPr>
            <p:ph type="body" idx="1"/>
          </p:nvPr>
        </p:nvSpPr>
        <p:spPr>
          <a:xfrm>
            <a:off x="594359" y="2281918"/>
            <a:ext cx="8950474" cy="3708517"/>
          </a:xfrm>
          <a:prstGeom prst="rect">
            <a:avLst/>
          </a:prstGeom>
          <a:noFill/>
          <a:ln>
            <a:noFill/>
          </a:ln>
        </p:spPr>
        <p:txBody>
          <a:bodyPr spcFirstLastPara="1" wrap="square" lIns="0" tIns="228600" rIns="0" bIns="0" anchor="t" anchorCtr="0">
            <a:normAutofit/>
          </a:bodyPr>
          <a:lstStyle/>
          <a:p>
            <a:pPr marL="685800" lvl="0" indent="-457200" algn="l" rtl="0">
              <a:lnSpc>
                <a:spcPct val="80000"/>
              </a:lnSpc>
              <a:spcBef>
                <a:spcPts val="2200"/>
              </a:spcBef>
              <a:spcAft>
                <a:spcPts val="0"/>
              </a:spcAft>
              <a:buSzPts val="2400"/>
              <a:buFont typeface="Arial"/>
              <a:buAutoNum type="arabicPeriod"/>
            </a:pPr>
            <a:r>
              <a:rPr lang="de-DE" dirty="0">
                <a:latin typeface="Aptos" panose="020B0004020202020204" pitchFamily="34" charset="0"/>
                <a:sym typeface="Arial"/>
              </a:rPr>
              <a:t>Environmental and </a:t>
            </a:r>
            <a:r>
              <a:rPr lang="de-DE" dirty="0" err="1">
                <a:latin typeface="Aptos" panose="020B0004020202020204" pitchFamily="34" charset="0"/>
                <a:sym typeface="Arial"/>
              </a:rPr>
              <a:t>Social</a:t>
            </a:r>
            <a:r>
              <a:rPr lang="de-DE" dirty="0">
                <a:latin typeface="Aptos" panose="020B0004020202020204" pitchFamily="34" charset="0"/>
                <a:sym typeface="Arial"/>
              </a:rPr>
              <a:t> </a:t>
            </a:r>
            <a:r>
              <a:rPr lang="de-DE" dirty="0" err="1">
                <a:latin typeface="Aptos" panose="020B0004020202020204" pitchFamily="34" charset="0"/>
                <a:sym typeface="Arial"/>
              </a:rPr>
              <a:t>impact</a:t>
            </a:r>
            <a:r>
              <a:rPr lang="de-DE" dirty="0">
                <a:latin typeface="Aptos" panose="020B0004020202020204" pitchFamily="34" charset="0"/>
                <a:sym typeface="Arial"/>
              </a:rPr>
              <a:t> </a:t>
            </a:r>
            <a:r>
              <a:rPr lang="de-DE" dirty="0" err="1">
                <a:latin typeface="Aptos" panose="020B0004020202020204" pitchFamily="34" charset="0"/>
                <a:sym typeface="Arial"/>
              </a:rPr>
              <a:t>of</a:t>
            </a:r>
            <a:r>
              <a:rPr lang="de-DE" dirty="0">
                <a:latin typeface="Aptos" panose="020B0004020202020204" pitchFamily="34" charset="0"/>
                <a:sym typeface="Arial"/>
              </a:rPr>
              <a:t> Office Material</a:t>
            </a:r>
            <a:endParaRPr dirty="0">
              <a:latin typeface="Aptos" panose="020B0004020202020204" pitchFamily="34" charset="0"/>
            </a:endParaRPr>
          </a:p>
          <a:p>
            <a:pPr marL="685800" lvl="0" indent="-457200" algn="l" rtl="0">
              <a:lnSpc>
                <a:spcPct val="80000"/>
              </a:lnSpc>
              <a:spcBef>
                <a:spcPts val="2200"/>
              </a:spcBef>
              <a:spcAft>
                <a:spcPts val="0"/>
              </a:spcAft>
              <a:buSzPts val="2400"/>
              <a:buFont typeface="Arial"/>
              <a:buAutoNum type="arabicPeriod"/>
            </a:pPr>
            <a:r>
              <a:rPr lang="de-DE" dirty="0">
                <a:latin typeface="Aptos" panose="020B0004020202020204" pitchFamily="34" charset="0"/>
                <a:sym typeface="Arial"/>
              </a:rPr>
              <a:t>Strategic Goals </a:t>
            </a:r>
            <a:r>
              <a:rPr lang="de-DE" dirty="0" err="1">
                <a:latin typeface="Aptos" panose="020B0004020202020204" pitchFamily="34" charset="0"/>
                <a:sym typeface="Arial"/>
              </a:rPr>
              <a:t>of</a:t>
            </a:r>
            <a:r>
              <a:rPr lang="de-DE" dirty="0">
                <a:latin typeface="Aptos" panose="020B0004020202020204" pitchFamily="34" charset="0"/>
                <a:sym typeface="Arial"/>
              </a:rPr>
              <a:t> </a:t>
            </a:r>
            <a:r>
              <a:rPr lang="de-DE" dirty="0" err="1">
                <a:latin typeface="Aptos" panose="020B0004020202020204" pitchFamily="34" charset="0"/>
                <a:sym typeface="Arial"/>
              </a:rPr>
              <a:t>Sustainable</a:t>
            </a:r>
            <a:r>
              <a:rPr lang="de-DE" dirty="0">
                <a:latin typeface="Aptos" panose="020B0004020202020204" pitchFamily="34" charset="0"/>
                <a:sym typeface="Arial"/>
              </a:rPr>
              <a:t> </a:t>
            </a:r>
            <a:r>
              <a:rPr lang="de-DE" dirty="0" err="1">
                <a:latin typeface="Aptos" panose="020B0004020202020204" pitchFamily="34" charset="0"/>
                <a:sym typeface="Arial"/>
              </a:rPr>
              <a:t>Procurement</a:t>
            </a:r>
            <a:r>
              <a:rPr lang="de-DE" dirty="0">
                <a:latin typeface="Aptos" panose="020B0004020202020204" pitchFamily="34" charset="0"/>
                <a:sym typeface="Arial"/>
              </a:rPr>
              <a:t> </a:t>
            </a:r>
            <a:endParaRPr dirty="0">
              <a:latin typeface="Aptos" panose="020B0004020202020204" pitchFamily="34" charset="0"/>
            </a:endParaRPr>
          </a:p>
          <a:p>
            <a:pPr marL="685800" lvl="0" indent="-457200" algn="l" rtl="0">
              <a:lnSpc>
                <a:spcPct val="80000"/>
              </a:lnSpc>
              <a:spcBef>
                <a:spcPts val="2200"/>
              </a:spcBef>
              <a:spcAft>
                <a:spcPts val="0"/>
              </a:spcAft>
              <a:buSzPts val="2400"/>
              <a:buFont typeface="Arial"/>
              <a:buAutoNum type="arabicPeriod"/>
            </a:pPr>
            <a:r>
              <a:rPr lang="de-DE" dirty="0">
                <a:latin typeface="Aptos" panose="020B0004020202020204" pitchFamily="34" charset="0"/>
                <a:sym typeface="Arial"/>
              </a:rPr>
              <a:t>EU GPP </a:t>
            </a:r>
            <a:r>
              <a:rPr lang="de-DE" dirty="0" err="1">
                <a:latin typeface="Aptos" panose="020B0004020202020204" pitchFamily="34" charset="0"/>
                <a:sym typeface="Arial"/>
              </a:rPr>
              <a:t>Criteria</a:t>
            </a:r>
            <a:r>
              <a:rPr lang="de-DE" dirty="0">
                <a:latin typeface="Aptos" panose="020B0004020202020204" pitchFamily="34" charset="0"/>
                <a:sym typeface="Arial"/>
              </a:rPr>
              <a:t> </a:t>
            </a:r>
            <a:r>
              <a:rPr lang="de-DE" dirty="0" err="1">
                <a:latin typeface="Aptos" panose="020B0004020202020204" pitchFamily="34" charset="0"/>
                <a:sym typeface="Arial"/>
              </a:rPr>
              <a:t>for</a:t>
            </a:r>
            <a:r>
              <a:rPr lang="de-DE" dirty="0">
                <a:latin typeface="Aptos" panose="020B0004020202020204" pitchFamily="34" charset="0"/>
                <a:sym typeface="Arial"/>
              </a:rPr>
              <a:t> Office Material</a:t>
            </a:r>
            <a:endParaRPr dirty="0">
              <a:latin typeface="Aptos" panose="020B0004020202020204" pitchFamily="34" charset="0"/>
            </a:endParaRPr>
          </a:p>
          <a:p>
            <a:pPr marL="685800" lvl="0" indent="-457200" algn="l" rtl="0">
              <a:lnSpc>
                <a:spcPct val="80000"/>
              </a:lnSpc>
              <a:spcBef>
                <a:spcPts val="2200"/>
              </a:spcBef>
              <a:spcAft>
                <a:spcPts val="0"/>
              </a:spcAft>
              <a:buSzPts val="2400"/>
              <a:buFont typeface="Arial"/>
              <a:buAutoNum type="arabicPeriod"/>
            </a:pPr>
            <a:r>
              <a:rPr lang="de-DE" dirty="0">
                <a:latin typeface="Aptos" panose="020B0004020202020204" pitchFamily="34" charset="0"/>
                <a:sym typeface="Arial"/>
              </a:rPr>
              <a:t>EU GPP Standards and Labels </a:t>
            </a:r>
            <a:endParaRPr dirty="0">
              <a:latin typeface="Aptos" panose="020B0004020202020204" pitchFamily="34" charset="0"/>
            </a:endParaRPr>
          </a:p>
          <a:p>
            <a:pPr marL="685800" lvl="0" indent="-304800" algn="l" rtl="0">
              <a:lnSpc>
                <a:spcPct val="80000"/>
              </a:lnSpc>
              <a:spcBef>
                <a:spcPts val="2200"/>
              </a:spcBef>
              <a:spcAft>
                <a:spcPts val="0"/>
              </a:spcAft>
              <a:buSzPts val="2400"/>
              <a:buFont typeface="Arial"/>
              <a:buNone/>
            </a:pPr>
            <a:endParaRPr dirty="0">
              <a:latin typeface="Aptos" panose="020B0004020202020204" pitchFamily="34" charset="0"/>
              <a:sym typeface="Arial"/>
            </a:endParaRPr>
          </a:p>
          <a:p>
            <a:pPr marL="228600" lvl="0" indent="0" algn="l" rtl="0">
              <a:lnSpc>
                <a:spcPct val="80000"/>
              </a:lnSpc>
              <a:spcBef>
                <a:spcPts val="2200"/>
              </a:spcBef>
              <a:spcAft>
                <a:spcPts val="0"/>
              </a:spcAft>
              <a:buSzPts val="2400"/>
              <a:buNone/>
            </a:pPr>
            <a:endParaRPr dirty="0">
              <a:latin typeface="Aptos" panose="020B0004020202020204" pitchFamily="34" charset="0"/>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76"/>
          <p:cNvSpPr txBox="1">
            <a:spLocks noGrp="1"/>
          </p:cNvSpPr>
          <p:nvPr>
            <p:ph type="title"/>
          </p:nvPr>
        </p:nvSpPr>
        <p:spPr>
          <a:xfrm>
            <a:off x="611806" y="577721"/>
            <a:ext cx="11408872" cy="1726527"/>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1. Environmental and </a:t>
            </a:r>
            <a:r>
              <a:rPr lang="de-DE" dirty="0" err="1">
                <a:latin typeface="Aptos Serif" panose="02020604070405020304" pitchFamily="18" charset="0"/>
                <a:ea typeface="Arial"/>
                <a:cs typeface="Aptos Serif" panose="02020604070405020304" pitchFamily="18" charset="0"/>
                <a:sym typeface="Arial"/>
              </a:rPr>
              <a:t>Social</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impact</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of</a:t>
            </a:r>
            <a:r>
              <a:rPr lang="de-DE" dirty="0">
                <a:latin typeface="Aptos Serif" panose="02020604070405020304" pitchFamily="18" charset="0"/>
                <a:ea typeface="Arial"/>
                <a:cs typeface="Aptos Serif" panose="02020604070405020304" pitchFamily="18" charset="0"/>
                <a:sym typeface="Arial"/>
              </a:rPr>
              <a:t> Office Material</a:t>
            </a:r>
            <a:br>
              <a:rPr lang="de-DE" dirty="0">
                <a:latin typeface="Aptos Serif" panose="02020604070405020304" pitchFamily="18" charset="0"/>
                <a:ea typeface="Arial"/>
                <a:cs typeface="Aptos Serif" panose="02020604070405020304" pitchFamily="18" charset="0"/>
                <a:sym typeface="Arial"/>
              </a:rPr>
            </a:br>
            <a:endParaRPr dirty="0">
              <a:latin typeface="Aptos Serif" panose="02020604070405020304" pitchFamily="18" charset="0"/>
              <a:ea typeface="Arial"/>
              <a:cs typeface="Aptos Serif" panose="02020604070405020304" pitchFamily="18" charset="0"/>
              <a:sym typeface="Arial"/>
            </a:endParaRPr>
          </a:p>
        </p:txBody>
      </p:sp>
      <p:sp>
        <p:nvSpPr>
          <p:cNvPr id="651" name="Google Shape;651;p76"/>
          <p:cNvSpPr txBox="1">
            <a:spLocks noGrp="1"/>
          </p:cNvSpPr>
          <p:nvPr>
            <p:ph type="body" idx="1"/>
          </p:nvPr>
        </p:nvSpPr>
        <p:spPr>
          <a:xfrm>
            <a:off x="524123" y="1781028"/>
            <a:ext cx="4689104" cy="52322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595959"/>
              </a:buClr>
              <a:buSzPts val="2800"/>
              <a:buFont typeface="Arial"/>
              <a:buNone/>
            </a:pPr>
            <a:r>
              <a:rPr lang="de-DE" sz="2800" b="1" i="0" u="none" strike="noStrike" cap="none" dirty="0">
                <a:solidFill>
                  <a:schemeClr val="tx1">
                    <a:lumMod val="75000"/>
                    <a:lumOff val="25000"/>
                  </a:schemeClr>
                </a:solidFill>
                <a:latin typeface="Aptos" panose="020B0004020202020204" pitchFamily="34" charset="0"/>
                <a:sym typeface="Arial"/>
              </a:rPr>
              <a:t>Key Environmental </a:t>
            </a:r>
            <a:r>
              <a:rPr lang="de-DE" sz="2800" b="1" i="0" u="none" strike="noStrike" cap="none" dirty="0" err="1">
                <a:solidFill>
                  <a:schemeClr val="tx1">
                    <a:lumMod val="75000"/>
                    <a:lumOff val="25000"/>
                  </a:schemeClr>
                </a:solidFill>
                <a:latin typeface="Aptos" panose="020B0004020202020204" pitchFamily="34" charset="0"/>
                <a:sym typeface="Arial"/>
              </a:rPr>
              <a:t>impact</a:t>
            </a:r>
            <a:r>
              <a:rPr lang="de-DE" sz="2800" b="1" i="0" u="none" strike="noStrike" cap="none" dirty="0">
                <a:solidFill>
                  <a:schemeClr val="tx1">
                    <a:lumMod val="75000"/>
                    <a:lumOff val="25000"/>
                  </a:schemeClr>
                </a:solidFill>
                <a:latin typeface="Aptos" panose="020B0004020202020204" pitchFamily="34" charset="0"/>
                <a:sym typeface="Arial"/>
              </a:rPr>
              <a:t> </a:t>
            </a:r>
            <a:endParaRPr dirty="0">
              <a:solidFill>
                <a:schemeClr val="tx1">
                  <a:lumMod val="75000"/>
                  <a:lumOff val="25000"/>
                </a:schemeClr>
              </a:solidFill>
              <a:latin typeface="Aptos" panose="020B0004020202020204" pitchFamily="34" charset="0"/>
            </a:endParaRPr>
          </a:p>
        </p:txBody>
      </p:sp>
      <p:grpSp>
        <p:nvGrpSpPr>
          <p:cNvPr id="652" name="Google Shape;652;p76"/>
          <p:cNvGrpSpPr/>
          <p:nvPr/>
        </p:nvGrpSpPr>
        <p:grpSpPr>
          <a:xfrm>
            <a:off x="524123" y="3132323"/>
            <a:ext cx="10399768" cy="3587823"/>
            <a:chOff x="0" y="840267"/>
            <a:chExt cx="10399768" cy="3587823"/>
          </a:xfrm>
        </p:grpSpPr>
        <p:sp>
          <p:nvSpPr>
            <p:cNvPr id="653" name="Google Shape;653;p76"/>
            <p:cNvSpPr/>
            <p:nvPr/>
          </p:nvSpPr>
          <p:spPr>
            <a:xfrm>
              <a:off x="0" y="965521"/>
              <a:ext cx="1788323" cy="1788323"/>
            </a:xfrm>
            <a:prstGeom prst="roundRect">
              <a:avLst>
                <a:gd name="adj" fmla="val 10000"/>
              </a:avLst>
            </a:prstGeom>
            <a:blipFill rotWithShape="1">
              <a:blip r:embed="rId3">
                <a:alphaModFix/>
              </a:blip>
              <a:stretch>
                <a:fillRect l="-26999" r="-26999"/>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654" name="Google Shape;654;p76"/>
            <p:cNvSpPr/>
            <p:nvPr/>
          </p:nvSpPr>
          <p:spPr>
            <a:xfrm>
              <a:off x="382055" y="2639767"/>
              <a:ext cx="1788323" cy="1788323"/>
            </a:xfrm>
            <a:prstGeom prst="roundRect">
              <a:avLst>
                <a:gd name="adj" fmla="val 10000"/>
              </a:avLst>
            </a:prstGeom>
            <a:gradFill>
              <a:gsLst>
                <a:gs pos="0">
                  <a:srgbClr val="FFC400"/>
                </a:gs>
                <a:gs pos="100000">
                  <a:srgbClr val="FFE46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655" name="Google Shape;655;p76"/>
            <p:cNvSpPr txBox="1"/>
            <p:nvPr/>
          </p:nvSpPr>
          <p:spPr>
            <a:xfrm>
              <a:off x="434433" y="2692145"/>
              <a:ext cx="1683567" cy="1683567"/>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de-DE" sz="1900" b="1" i="0" u="none" strike="noStrike" cap="none">
                  <a:solidFill>
                    <a:schemeClr val="tx1">
                      <a:lumMod val="75000"/>
                      <a:lumOff val="25000"/>
                    </a:schemeClr>
                  </a:solidFill>
                  <a:latin typeface="Aptos" panose="020B0004020202020204" pitchFamily="34" charset="0"/>
                  <a:sym typeface="Arial"/>
                </a:rPr>
                <a:t>Resource Depletion and Deforestation </a:t>
              </a:r>
              <a:endParaRPr>
                <a:solidFill>
                  <a:schemeClr val="tx1">
                    <a:lumMod val="75000"/>
                    <a:lumOff val="25000"/>
                  </a:schemeClr>
                </a:solidFill>
                <a:latin typeface="Aptos" panose="020B0004020202020204" pitchFamily="34" charset="0"/>
              </a:endParaRPr>
            </a:p>
          </p:txBody>
        </p:sp>
        <p:sp>
          <p:nvSpPr>
            <p:cNvPr id="656" name="Google Shape;656;p76"/>
            <p:cNvSpPr/>
            <p:nvPr/>
          </p:nvSpPr>
          <p:spPr>
            <a:xfrm>
              <a:off x="2116725" y="1644828"/>
              <a:ext cx="328402" cy="429709"/>
            </a:xfrm>
            <a:prstGeom prst="rightArrow">
              <a:avLst>
                <a:gd name="adj1" fmla="val 60000"/>
                <a:gd name="adj2" fmla="val 50000"/>
              </a:avLst>
            </a:prstGeom>
            <a:gradFill>
              <a:gsLst>
                <a:gs pos="0">
                  <a:srgbClr val="FFC400"/>
                </a:gs>
                <a:gs pos="100000">
                  <a:srgbClr val="FFE46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657" name="Google Shape;657;p76"/>
            <p:cNvSpPr txBox="1"/>
            <p:nvPr/>
          </p:nvSpPr>
          <p:spPr>
            <a:xfrm>
              <a:off x="2116725" y="1730770"/>
              <a:ext cx="229881" cy="25782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500"/>
                <a:buFont typeface="Arial"/>
                <a:buNone/>
              </a:pPr>
              <a:endParaRPr sz="1500" b="0" i="0" u="none" strike="noStrike" cap="none">
                <a:solidFill>
                  <a:schemeClr val="tx1">
                    <a:lumMod val="75000"/>
                    <a:lumOff val="25000"/>
                  </a:schemeClr>
                </a:solidFill>
                <a:latin typeface="Aptos" panose="020B0004020202020204" pitchFamily="34" charset="0"/>
                <a:sym typeface="Arial"/>
              </a:endParaRPr>
            </a:p>
          </p:txBody>
        </p:sp>
        <p:sp>
          <p:nvSpPr>
            <p:cNvPr id="658" name="Google Shape;658;p76"/>
            <p:cNvSpPr/>
            <p:nvPr/>
          </p:nvSpPr>
          <p:spPr>
            <a:xfrm>
              <a:off x="2726615" y="965521"/>
              <a:ext cx="1788323" cy="1788323"/>
            </a:xfrm>
            <a:prstGeom prst="roundRect">
              <a:avLst>
                <a:gd name="adj" fmla="val 10000"/>
              </a:avLst>
            </a:prstGeom>
            <a:blipFill rotWithShape="1">
              <a:blip r:embed="rId4">
                <a:alphaModFix/>
              </a:blip>
              <a:stretch>
                <a:fillRect/>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659" name="Google Shape;659;p76"/>
            <p:cNvSpPr/>
            <p:nvPr/>
          </p:nvSpPr>
          <p:spPr>
            <a:xfrm>
              <a:off x="3232390" y="2572401"/>
              <a:ext cx="1788323" cy="1788323"/>
            </a:xfrm>
            <a:prstGeom prst="roundRect">
              <a:avLst>
                <a:gd name="adj" fmla="val 10000"/>
              </a:avLst>
            </a:prstGeom>
            <a:gradFill>
              <a:gsLst>
                <a:gs pos="0">
                  <a:srgbClr val="75F600"/>
                </a:gs>
                <a:gs pos="100000">
                  <a:srgbClr val="ADFF7C"/>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660" name="Google Shape;660;p76"/>
            <p:cNvSpPr txBox="1"/>
            <p:nvPr/>
          </p:nvSpPr>
          <p:spPr>
            <a:xfrm>
              <a:off x="3284768" y="2624779"/>
              <a:ext cx="1683567" cy="1683567"/>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de-DE" sz="1900" b="1" i="0" u="none" strike="noStrike" cap="none">
                  <a:solidFill>
                    <a:schemeClr val="tx1">
                      <a:lumMod val="75000"/>
                      <a:lumOff val="25000"/>
                    </a:schemeClr>
                  </a:solidFill>
                  <a:latin typeface="Aptos" panose="020B0004020202020204" pitchFamily="34" charset="0"/>
                  <a:sym typeface="Arial"/>
                </a:rPr>
                <a:t>Waste generation </a:t>
              </a:r>
              <a:endParaRPr>
                <a:solidFill>
                  <a:schemeClr val="tx1">
                    <a:lumMod val="75000"/>
                    <a:lumOff val="25000"/>
                  </a:schemeClr>
                </a:solidFill>
                <a:latin typeface="Aptos" panose="020B0004020202020204" pitchFamily="34" charset="0"/>
              </a:endParaRPr>
            </a:p>
          </p:txBody>
        </p:sp>
        <p:sp>
          <p:nvSpPr>
            <p:cNvPr id="661" name="Google Shape;661;p76"/>
            <p:cNvSpPr/>
            <p:nvPr/>
          </p:nvSpPr>
          <p:spPr>
            <a:xfrm rot="-107477">
              <a:off x="4870220" y="1600193"/>
              <a:ext cx="355541" cy="429709"/>
            </a:xfrm>
            <a:prstGeom prst="rightArrow">
              <a:avLst>
                <a:gd name="adj1" fmla="val 60000"/>
                <a:gd name="adj2" fmla="val 50000"/>
              </a:avLst>
            </a:prstGeom>
            <a:gradFill>
              <a:gsLst>
                <a:gs pos="0">
                  <a:srgbClr val="1CE40D"/>
                </a:gs>
                <a:gs pos="100000">
                  <a:srgbClr val="87FF8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662" name="Google Shape;662;p76"/>
            <p:cNvSpPr txBox="1"/>
            <p:nvPr/>
          </p:nvSpPr>
          <p:spPr>
            <a:xfrm rot="-107477">
              <a:off x="4870246" y="1687802"/>
              <a:ext cx="248879" cy="25782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500"/>
                <a:buFont typeface="Arial"/>
                <a:buNone/>
              </a:pPr>
              <a:endParaRPr sz="1500" b="0" i="0" u="none" strike="noStrike" cap="none">
                <a:solidFill>
                  <a:schemeClr val="tx1">
                    <a:lumMod val="75000"/>
                    <a:lumOff val="25000"/>
                  </a:schemeClr>
                </a:solidFill>
                <a:latin typeface="Aptos" panose="020B0004020202020204" pitchFamily="34" charset="0"/>
                <a:sym typeface="Arial"/>
              </a:endParaRPr>
            </a:p>
          </p:txBody>
        </p:sp>
        <p:sp>
          <p:nvSpPr>
            <p:cNvPr id="663" name="Google Shape;663;p76"/>
            <p:cNvSpPr/>
            <p:nvPr/>
          </p:nvSpPr>
          <p:spPr>
            <a:xfrm>
              <a:off x="5530275" y="877839"/>
              <a:ext cx="1788323" cy="1788323"/>
            </a:xfrm>
            <a:prstGeom prst="roundRect">
              <a:avLst>
                <a:gd name="adj" fmla="val 10000"/>
              </a:avLst>
            </a:prstGeom>
            <a:blipFill rotWithShape="1">
              <a:blip r:embed="rId5">
                <a:alphaModFix/>
              </a:blip>
              <a:stretch>
                <a:fillRect l="-27998" r="-27998"/>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664" name="Google Shape;664;p76"/>
            <p:cNvSpPr/>
            <p:nvPr/>
          </p:nvSpPr>
          <p:spPr>
            <a:xfrm>
              <a:off x="6105115" y="2406069"/>
              <a:ext cx="1788323" cy="1788323"/>
            </a:xfrm>
            <a:prstGeom prst="roundRect">
              <a:avLst>
                <a:gd name="adj" fmla="val 10000"/>
              </a:avLst>
            </a:prstGeom>
            <a:gradFill>
              <a:gsLst>
                <a:gs pos="0">
                  <a:srgbClr val="1BD056"/>
                </a:gs>
                <a:gs pos="100000">
                  <a:srgbClr val="8DFFA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665" name="Google Shape;665;p76"/>
            <p:cNvSpPr txBox="1"/>
            <p:nvPr/>
          </p:nvSpPr>
          <p:spPr>
            <a:xfrm>
              <a:off x="6157493" y="2458447"/>
              <a:ext cx="1683567" cy="1683567"/>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de-DE" sz="1900" b="1" i="0" u="none" strike="noStrike" cap="none">
                  <a:solidFill>
                    <a:schemeClr val="tx1">
                      <a:lumMod val="75000"/>
                      <a:lumOff val="25000"/>
                    </a:schemeClr>
                  </a:solidFill>
                  <a:latin typeface="Aptos" panose="020B0004020202020204" pitchFamily="34" charset="0"/>
                  <a:sym typeface="Arial"/>
                </a:rPr>
                <a:t>Pollution and emissions  </a:t>
              </a:r>
              <a:endParaRPr>
                <a:solidFill>
                  <a:schemeClr val="tx1">
                    <a:lumMod val="75000"/>
                    <a:lumOff val="25000"/>
                  </a:schemeClr>
                </a:solidFill>
                <a:latin typeface="Aptos" panose="020B0004020202020204" pitchFamily="34" charset="0"/>
              </a:endParaRPr>
            </a:p>
          </p:txBody>
        </p:sp>
        <p:sp>
          <p:nvSpPr>
            <p:cNvPr id="666" name="Google Shape;666;p76"/>
            <p:cNvSpPr/>
            <p:nvPr/>
          </p:nvSpPr>
          <p:spPr>
            <a:xfrm rot="-46947">
              <a:off x="7655555" y="1538031"/>
              <a:ext cx="337003" cy="429709"/>
            </a:xfrm>
            <a:prstGeom prst="rightArrow">
              <a:avLst>
                <a:gd name="adj1" fmla="val 60000"/>
                <a:gd name="adj2" fmla="val 50000"/>
              </a:avLst>
            </a:prstGeom>
            <a:gradFill>
              <a:gsLst>
                <a:gs pos="0">
                  <a:srgbClr val="359DAD"/>
                </a:gs>
                <a:gs pos="100000">
                  <a:srgbClr val="A0E2F3"/>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667" name="Google Shape;667;p76"/>
            <p:cNvSpPr txBox="1"/>
            <p:nvPr/>
          </p:nvSpPr>
          <p:spPr>
            <a:xfrm rot="-46947">
              <a:off x="7655560" y="1624663"/>
              <a:ext cx="235902" cy="25782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500"/>
                <a:buFont typeface="Arial"/>
                <a:buNone/>
              </a:pPr>
              <a:endParaRPr sz="1500" b="0" i="0" u="none" strike="noStrike" cap="none">
                <a:solidFill>
                  <a:schemeClr val="tx1">
                    <a:lumMod val="75000"/>
                    <a:lumOff val="25000"/>
                  </a:schemeClr>
                </a:solidFill>
                <a:latin typeface="Aptos" panose="020B0004020202020204" pitchFamily="34" charset="0"/>
                <a:sym typeface="Arial"/>
              </a:endParaRPr>
            </a:p>
          </p:txBody>
        </p:sp>
        <p:sp>
          <p:nvSpPr>
            <p:cNvPr id="668" name="Google Shape;668;p76"/>
            <p:cNvSpPr/>
            <p:nvPr/>
          </p:nvSpPr>
          <p:spPr>
            <a:xfrm>
              <a:off x="8281376" y="840267"/>
              <a:ext cx="1788323" cy="1788323"/>
            </a:xfrm>
            <a:prstGeom prst="roundRect">
              <a:avLst>
                <a:gd name="adj" fmla="val 10000"/>
              </a:avLst>
            </a:prstGeom>
            <a:blipFill rotWithShape="1">
              <a:blip r:embed="rId6">
                <a:alphaModFix/>
              </a:blip>
              <a:stretch>
                <a:fillRect l="-9000" r="-9000"/>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669" name="Google Shape;669;p76"/>
            <p:cNvSpPr/>
            <p:nvPr/>
          </p:nvSpPr>
          <p:spPr>
            <a:xfrm>
              <a:off x="8611445" y="2406069"/>
              <a:ext cx="1788323" cy="1788323"/>
            </a:xfrm>
            <a:prstGeom prst="roundRect">
              <a:avLst>
                <a:gd name="adj" fmla="val 10000"/>
              </a:avLst>
            </a:prstGeom>
            <a:gradFill>
              <a:gsLst>
                <a:gs pos="0">
                  <a:srgbClr val="359DAD"/>
                </a:gs>
                <a:gs pos="100000">
                  <a:srgbClr val="A0E2F3"/>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Aptos" panose="020B0004020202020204" pitchFamily="34" charset="0"/>
              </a:endParaRPr>
            </a:p>
          </p:txBody>
        </p:sp>
        <p:sp>
          <p:nvSpPr>
            <p:cNvPr id="670" name="Google Shape;670;p76"/>
            <p:cNvSpPr txBox="1"/>
            <p:nvPr/>
          </p:nvSpPr>
          <p:spPr>
            <a:xfrm>
              <a:off x="8663823" y="2458447"/>
              <a:ext cx="1683567" cy="1683567"/>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de-DE" sz="1900" b="1" i="0" u="none" strike="noStrike" cap="none">
                  <a:solidFill>
                    <a:schemeClr val="tx1">
                      <a:lumMod val="75000"/>
                      <a:lumOff val="25000"/>
                    </a:schemeClr>
                  </a:solidFill>
                  <a:latin typeface="Aptos" panose="020B0004020202020204" pitchFamily="34" charset="0"/>
                  <a:sym typeface="Arial"/>
                </a:rPr>
                <a:t>CO2 Emissions </a:t>
              </a:r>
              <a:endParaRPr>
                <a:solidFill>
                  <a:schemeClr val="tx1">
                    <a:lumMod val="75000"/>
                    <a:lumOff val="25000"/>
                  </a:schemeClr>
                </a:solidFill>
                <a:latin typeface="Aptos" panose="020B0004020202020204" pitchFamily="34" charset="0"/>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77"/>
          <p:cNvSpPr txBox="1">
            <a:spLocks noGrp="1"/>
          </p:cNvSpPr>
          <p:nvPr>
            <p:ph type="title"/>
          </p:nvPr>
        </p:nvSpPr>
        <p:spPr>
          <a:xfrm>
            <a:off x="611806" y="1376698"/>
            <a:ext cx="9145969" cy="1726527"/>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1. Environmental and </a:t>
            </a:r>
            <a:r>
              <a:rPr lang="de-DE" dirty="0" err="1">
                <a:latin typeface="Aptos Serif" panose="02020604070405020304" pitchFamily="18" charset="0"/>
                <a:ea typeface="Arial"/>
                <a:cs typeface="Aptos Serif" panose="02020604070405020304" pitchFamily="18" charset="0"/>
                <a:sym typeface="Arial"/>
              </a:rPr>
              <a:t>Social</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impact</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of</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Cleaning</a:t>
            </a:r>
            <a:r>
              <a:rPr lang="de-DE" dirty="0">
                <a:latin typeface="Aptos Serif" panose="02020604070405020304" pitchFamily="18" charset="0"/>
                <a:ea typeface="Arial"/>
                <a:cs typeface="Aptos Serif" panose="02020604070405020304" pitchFamily="18" charset="0"/>
                <a:sym typeface="Arial"/>
              </a:rPr>
              <a:t> Products and Services </a:t>
            </a:r>
            <a:br>
              <a:rPr lang="de-DE" dirty="0">
                <a:latin typeface="Aptos Serif" panose="02020604070405020304" pitchFamily="18" charset="0"/>
                <a:ea typeface="Arial"/>
                <a:cs typeface="Aptos Serif" panose="02020604070405020304" pitchFamily="18" charset="0"/>
                <a:sym typeface="Arial"/>
              </a:rPr>
            </a:br>
            <a:endParaRPr dirty="0">
              <a:latin typeface="Aptos Serif" panose="02020604070405020304" pitchFamily="18" charset="0"/>
              <a:ea typeface="Arial"/>
              <a:cs typeface="Aptos Serif" panose="02020604070405020304" pitchFamily="18" charset="0"/>
              <a:sym typeface="Arial"/>
            </a:endParaRPr>
          </a:p>
        </p:txBody>
      </p:sp>
      <p:sp>
        <p:nvSpPr>
          <p:cNvPr id="677" name="Google Shape;677;p77"/>
          <p:cNvSpPr txBox="1"/>
          <p:nvPr/>
        </p:nvSpPr>
        <p:spPr>
          <a:xfrm>
            <a:off x="611806" y="3380125"/>
            <a:ext cx="5663734"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800" b="0" i="0" u="none" strike="noStrike" cap="none" dirty="0" err="1">
                <a:solidFill>
                  <a:schemeClr val="tx1">
                    <a:lumMod val="75000"/>
                    <a:lumOff val="25000"/>
                  </a:schemeClr>
                </a:solidFill>
                <a:latin typeface="Aptos" panose="020B0004020202020204" pitchFamily="34" charset="0"/>
                <a:sym typeface="Arial"/>
              </a:rPr>
              <a:t>When</a:t>
            </a:r>
            <a:r>
              <a:rPr lang="de-DE" sz="1800" b="0" i="0" u="none" strike="noStrike" cap="none" dirty="0">
                <a:solidFill>
                  <a:schemeClr val="tx1">
                    <a:lumMod val="75000"/>
                    <a:lumOff val="25000"/>
                  </a:schemeClr>
                </a:solidFill>
                <a:latin typeface="Aptos" panose="020B0004020202020204" pitchFamily="34" charset="0"/>
                <a:sym typeface="Arial"/>
              </a:rPr>
              <a:t> </a:t>
            </a:r>
            <a:r>
              <a:rPr lang="de-DE" sz="1800" b="0" i="0" u="none" strike="noStrike" cap="none" dirty="0" err="1">
                <a:solidFill>
                  <a:schemeClr val="tx1">
                    <a:lumMod val="75000"/>
                    <a:lumOff val="25000"/>
                  </a:schemeClr>
                </a:solidFill>
                <a:latin typeface="Aptos" panose="020B0004020202020204" pitchFamily="34" charset="0"/>
                <a:sym typeface="Arial"/>
              </a:rPr>
              <a:t>we</a:t>
            </a:r>
            <a:r>
              <a:rPr lang="de-DE" sz="1800" b="0" i="0" u="none" strike="noStrike" cap="none" dirty="0">
                <a:solidFill>
                  <a:schemeClr val="tx1">
                    <a:lumMod val="75000"/>
                    <a:lumOff val="25000"/>
                  </a:schemeClr>
                </a:solidFill>
                <a:latin typeface="Aptos" panose="020B0004020202020204" pitchFamily="34" charset="0"/>
                <a:sym typeface="Arial"/>
              </a:rPr>
              <a:t> </a:t>
            </a:r>
            <a:r>
              <a:rPr lang="de-DE" sz="1800" b="0" i="0" u="none" strike="noStrike" cap="none" dirty="0" err="1">
                <a:solidFill>
                  <a:schemeClr val="tx1">
                    <a:lumMod val="75000"/>
                    <a:lumOff val="25000"/>
                  </a:schemeClr>
                </a:solidFill>
                <a:latin typeface="Aptos" panose="020B0004020202020204" pitchFamily="34" charset="0"/>
                <a:sym typeface="Arial"/>
              </a:rPr>
              <a:t>talk</a:t>
            </a:r>
            <a:r>
              <a:rPr lang="de-DE" sz="1800" b="0" i="0" u="none" strike="noStrike" cap="none" dirty="0">
                <a:solidFill>
                  <a:schemeClr val="tx1">
                    <a:lumMod val="75000"/>
                    <a:lumOff val="25000"/>
                  </a:schemeClr>
                </a:solidFill>
                <a:latin typeface="Aptos" panose="020B0004020202020204" pitchFamily="34" charset="0"/>
                <a:sym typeface="Arial"/>
              </a:rPr>
              <a:t> </a:t>
            </a:r>
            <a:r>
              <a:rPr lang="de-DE" sz="1800" b="0" i="0" u="none" strike="noStrike" cap="none" dirty="0" err="1">
                <a:solidFill>
                  <a:schemeClr val="tx1">
                    <a:lumMod val="75000"/>
                    <a:lumOff val="25000"/>
                  </a:schemeClr>
                </a:solidFill>
                <a:latin typeface="Aptos" panose="020B0004020202020204" pitchFamily="34" charset="0"/>
                <a:sym typeface="Arial"/>
              </a:rPr>
              <a:t>about</a:t>
            </a:r>
            <a:r>
              <a:rPr lang="de-DE" sz="1800" b="0" i="0" u="none" strike="noStrike" cap="none" dirty="0">
                <a:solidFill>
                  <a:schemeClr val="tx1">
                    <a:lumMod val="75000"/>
                    <a:lumOff val="25000"/>
                  </a:schemeClr>
                </a:solidFill>
                <a:latin typeface="Aptos" panose="020B0004020202020204" pitchFamily="34" charset="0"/>
                <a:sym typeface="Arial"/>
              </a:rPr>
              <a:t> </a:t>
            </a:r>
            <a:r>
              <a:rPr lang="de-DE" sz="1800" b="0" i="0" u="none" strike="noStrike" cap="none" dirty="0" err="1">
                <a:solidFill>
                  <a:schemeClr val="tx1">
                    <a:lumMod val="75000"/>
                    <a:lumOff val="25000"/>
                  </a:schemeClr>
                </a:solidFill>
                <a:latin typeface="Aptos" panose="020B0004020202020204" pitchFamily="34" charset="0"/>
                <a:sym typeface="Arial"/>
              </a:rPr>
              <a:t>office</a:t>
            </a:r>
            <a:r>
              <a:rPr lang="de-DE" sz="1800" b="0" i="0" u="none" strike="noStrike" cap="none" dirty="0">
                <a:solidFill>
                  <a:schemeClr val="tx1">
                    <a:lumMod val="75000"/>
                    <a:lumOff val="25000"/>
                  </a:schemeClr>
                </a:solidFill>
                <a:latin typeface="Aptos" panose="020B0004020202020204" pitchFamily="34" charset="0"/>
                <a:sym typeface="Arial"/>
              </a:rPr>
              <a:t> </a:t>
            </a:r>
            <a:r>
              <a:rPr lang="de-DE" sz="1800" b="0" i="0" u="none" strike="noStrike" cap="none" dirty="0" err="1">
                <a:solidFill>
                  <a:schemeClr val="tx1">
                    <a:lumMod val="75000"/>
                    <a:lumOff val="25000"/>
                  </a:schemeClr>
                </a:solidFill>
                <a:latin typeface="Aptos" panose="020B0004020202020204" pitchFamily="34" charset="0"/>
                <a:sym typeface="Arial"/>
              </a:rPr>
              <a:t>materials</a:t>
            </a:r>
            <a:r>
              <a:rPr lang="de-DE" sz="1800" b="0" i="0" u="none" strike="noStrike" cap="none" dirty="0">
                <a:solidFill>
                  <a:schemeClr val="tx1">
                    <a:lumMod val="75000"/>
                    <a:lumOff val="25000"/>
                  </a:schemeClr>
                </a:solidFill>
                <a:latin typeface="Aptos" panose="020B0004020202020204" pitchFamily="34" charset="0"/>
                <a:sym typeface="Arial"/>
              </a:rPr>
              <a:t>, </a:t>
            </a:r>
            <a:r>
              <a:rPr lang="de-DE" sz="1800" b="0" i="0" u="none" strike="noStrike" cap="none" dirty="0" err="1">
                <a:solidFill>
                  <a:schemeClr val="tx1">
                    <a:lumMod val="75000"/>
                    <a:lumOff val="25000"/>
                  </a:schemeClr>
                </a:solidFill>
                <a:latin typeface="Aptos" panose="020B0004020202020204" pitchFamily="34" charset="0"/>
                <a:sym typeface="Arial"/>
              </a:rPr>
              <a:t>we</a:t>
            </a:r>
            <a:r>
              <a:rPr lang="de-DE" sz="1800" b="0" i="0" u="none" strike="noStrike" cap="none" dirty="0">
                <a:solidFill>
                  <a:schemeClr val="tx1">
                    <a:lumMod val="75000"/>
                    <a:lumOff val="25000"/>
                  </a:schemeClr>
                </a:solidFill>
                <a:latin typeface="Aptos" panose="020B0004020202020204" pitchFamily="34" charset="0"/>
                <a:sym typeface="Arial"/>
              </a:rPr>
              <a:t> </a:t>
            </a:r>
            <a:r>
              <a:rPr lang="de-DE" sz="1800" b="0" i="0" u="none" strike="noStrike" cap="none" dirty="0" err="1">
                <a:solidFill>
                  <a:schemeClr val="tx1">
                    <a:lumMod val="75000"/>
                    <a:lumOff val="25000"/>
                  </a:schemeClr>
                </a:solidFill>
                <a:latin typeface="Aptos" panose="020B0004020202020204" pitchFamily="34" charset="0"/>
                <a:sym typeface="Arial"/>
              </a:rPr>
              <a:t>refer</a:t>
            </a:r>
            <a:r>
              <a:rPr lang="de-DE" sz="1800" b="0" i="0" u="none" strike="noStrike" cap="none" dirty="0">
                <a:solidFill>
                  <a:schemeClr val="tx1">
                    <a:lumMod val="75000"/>
                    <a:lumOff val="25000"/>
                  </a:schemeClr>
                </a:solidFill>
                <a:latin typeface="Aptos" panose="020B0004020202020204" pitchFamily="34" charset="0"/>
                <a:sym typeface="Arial"/>
              </a:rPr>
              <a:t> </a:t>
            </a:r>
            <a:r>
              <a:rPr lang="de-DE" sz="1800" b="0" i="0" u="none" strike="noStrike" cap="none" dirty="0" err="1">
                <a:solidFill>
                  <a:schemeClr val="tx1">
                    <a:lumMod val="75000"/>
                    <a:lumOff val="25000"/>
                  </a:schemeClr>
                </a:solidFill>
                <a:latin typeface="Aptos" panose="020B0004020202020204" pitchFamily="34" charset="0"/>
                <a:sym typeface="Arial"/>
              </a:rPr>
              <a:t>to</a:t>
            </a:r>
            <a:r>
              <a:rPr lang="de-DE" sz="1800" b="0" i="0" u="none" strike="noStrike" cap="none" dirty="0">
                <a:solidFill>
                  <a:schemeClr val="tx1">
                    <a:lumMod val="75000"/>
                    <a:lumOff val="25000"/>
                  </a:schemeClr>
                </a:solidFill>
                <a:latin typeface="Aptos" panose="020B0004020202020204" pitchFamily="34" charset="0"/>
                <a:sym typeface="Arial"/>
              </a:rPr>
              <a:t> </a:t>
            </a:r>
            <a:r>
              <a:rPr lang="de-DE" sz="1800" b="1" i="0" u="none" strike="noStrike" cap="none" dirty="0">
                <a:solidFill>
                  <a:schemeClr val="tx1">
                    <a:lumMod val="75000"/>
                    <a:lumOff val="25000"/>
                  </a:schemeClr>
                </a:solidFill>
                <a:latin typeface="Aptos" panose="020B0004020202020204" pitchFamily="34" charset="0"/>
                <a:sym typeface="Arial"/>
              </a:rPr>
              <a:t>different </a:t>
            </a:r>
            <a:r>
              <a:rPr lang="de-DE" sz="1800" b="1" i="0" u="none" strike="noStrike" cap="none" dirty="0" err="1">
                <a:solidFill>
                  <a:schemeClr val="tx1">
                    <a:lumMod val="75000"/>
                    <a:lumOff val="25000"/>
                  </a:schemeClr>
                </a:solidFill>
                <a:latin typeface="Aptos" panose="020B0004020202020204" pitchFamily="34" charset="0"/>
                <a:sym typeface="Arial"/>
              </a:rPr>
              <a:t>product</a:t>
            </a:r>
            <a:r>
              <a:rPr lang="de-DE" sz="1800" b="1" i="0" u="none" strike="noStrike" cap="none" dirty="0">
                <a:solidFill>
                  <a:schemeClr val="tx1">
                    <a:lumMod val="75000"/>
                    <a:lumOff val="25000"/>
                  </a:schemeClr>
                </a:solidFill>
                <a:latin typeface="Aptos" panose="020B0004020202020204" pitchFamily="34" charset="0"/>
                <a:sym typeface="Arial"/>
              </a:rPr>
              <a:t> </a:t>
            </a:r>
            <a:r>
              <a:rPr lang="de-DE" sz="1800" b="1" i="0" u="none" strike="noStrike" cap="none" dirty="0" err="1">
                <a:solidFill>
                  <a:schemeClr val="tx1">
                    <a:lumMod val="75000"/>
                    <a:lumOff val="25000"/>
                  </a:schemeClr>
                </a:solidFill>
                <a:latin typeface="Aptos" panose="020B0004020202020204" pitchFamily="34" charset="0"/>
                <a:sym typeface="Arial"/>
              </a:rPr>
              <a:t>categories</a:t>
            </a:r>
            <a:r>
              <a:rPr lang="de-DE" sz="1800" b="1" i="0" u="none" strike="noStrike" cap="none" dirty="0">
                <a:solidFill>
                  <a:schemeClr val="tx1">
                    <a:lumMod val="75000"/>
                    <a:lumOff val="25000"/>
                  </a:schemeClr>
                </a:solidFill>
                <a:latin typeface="Aptos" panose="020B0004020202020204" pitchFamily="34" charset="0"/>
                <a:sym typeface="Arial"/>
              </a:rPr>
              <a:t>.</a:t>
            </a:r>
            <a:endParaRPr sz="1800" dirty="0">
              <a:solidFill>
                <a:schemeClr val="tx1">
                  <a:lumMod val="75000"/>
                  <a:lumOff val="25000"/>
                </a:schemeClr>
              </a:solidFill>
              <a:latin typeface="Aptos" panose="020B0004020202020204" pitchFamily="34" charset="0"/>
            </a:endParaRPr>
          </a:p>
          <a:p>
            <a:pPr marL="0" marR="0" lvl="0" indent="0" algn="l" rtl="0">
              <a:lnSpc>
                <a:spcPct val="100000"/>
              </a:lnSpc>
              <a:spcBef>
                <a:spcPts val="0"/>
              </a:spcBef>
              <a:spcAft>
                <a:spcPts val="0"/>
              </a:spcAft>
              <a:buNone/>
            </a:pPr>
            <a:r>
              <a:rPr lang="de-DE" sz="1800" b="0" i="0" u="none" strike="noStrike" cap="none" dirty="0">
                <a:solidFill>
                  <a:schemeClr val="tx1">
                    <a:lumMod val="75000"/>
                    <a:lumOff val="25000"/>
                  </a:schemeClr>
                </a:solidFill>
                <a:latin typeface="Aptos" panose="020B0004020202020204" pitchFamily="34" charset="0"/>
                <a:sym typeface="Arial"/>
              </a:rPr>
              <a:t>More </a:t>
            </a:r>
            <a:r>
              <a:rPr lang="de-DE" sz="1800" b="0" i="0" u="none" strike="noStrike" cap="none" dirty="0" err="1">
                <a:solidFill>
                  <a:schemeClr val="tx1">
                    <a:lumMod val="75000"/>
                    <a:lumOff val="25000"/>
                  </a:schemeClr>
                </a:solidFill>
                <a:latin typeface="Aptos" panose="020B0004020202020204" pitchFamily="34" charset="0"/>
                <a:sym typeface="Arial"/>
              </a:rPr>
              <a:t>specifically</a:t>
            </a:r>
            <a:r>
              <a:rPr lang="de-DE" sz="1800" b="0" i="0" u="none" strike="noStrike" cap="none" dirty="0">
                <a:solidFill>
                  <a:schemeClr val="tx1">
                    <a:lumMod val="75000"/>
                    <a:lumOff val="25000"/>
                  </a:schemeClr>
                </a:solidFill>
                <a:latin typeface="Aptos" panose="020B0004020202020204" pitchFamily="34" charset="0"/>
                <a:sym typeface="Arial"/>
              </a:rPr>
              <a:t>, </a:t>
            </a:r>
            <a:r>
              <a:rPr lang="de-DE" sz="1800" b="0" i="0" u="none" strike="noStrike" cap="none" dirty="0" err="1">
                <a:solidFill>
                  <a:schemeClr val="tx1">
                    <a:lumMod val="75000"/>
                    <a:lumOff val="25000"/>
                  </a:schemeClr>
                </a:solidFill>
                <a:latin typeface="Aptos" panose="020B0004020202020204" pitchFamily="34" charset="0"/>
                <a:sym typeface="Arial"/>
              </a:rPr>
              <a:t>to</a:t>
            </a:r>
            <a:r>
              <a:rPr lang="de-DE" sz="1800" b="0" i="0" u="none" strike="noStrike" cap="none" dirty="0">
                <a:solidFill>
                  <a:schemeClr val="tx1">
                    <a:lumMod val="75000"/>
                    <a:lumOff val="25000"/>
                  </a:schemeClr>
                </a:solidFill>
                <a:latin typeface="Aptos" panose="020B0004020202020204" pitchFamily="34" charset="0"/>
                <a:sym typeface="Arial"/>
              </a:rPr>
              <a:t> </a:t>
            </a:r>
            <a:r>
              <a:rPr lang="de-DE" sz="1800" b="0" i="0" u="none" strike="noStrike" cap="none" dirty="0" err="1">
                <a:solidFill>
                  <a:schemeClr val="tx1">
                    <a:lumMod val="75000"/>
                    <a:lumOff val="25000"/>
                  </a:schemeClr>
                </a:solidFill>
                <a:latin typeface="Aptos" panose="020B0004020202020204" pitchFamily="34" charset="0"/>
                <a:sym typeface="Arial"/>
              </a:rPr>
              <a:t>assess</a:t>
            </a:r>
            <a:r>
              <a:rPr lang="de-DE" sz="1800" b="0" i="0" u="none" strike="noStrike" cap="none" dirty="0">
                <a:solidFill>
                  <a:schemeClr val="tx1">
                    <a:lumMod val="75000"/>
                    <a:lumOff val="25000"/>
                  </a:schemeClr>
                </a:solidFill>
                <a:latin typeface="Aptos" panose="020B0004020202020204" pitchFamily="34" charset="0"/>
                <a:sym typeface="Arial"/>
              </a:rPr>
              <a:t> </a:t>
            </a:r>
            <a:r>
              <a:rPr lang="de-DE" sz="1800" b="0" i="0" u="none" strike="noStrike" cap="none" dirty="0" err="1">
                <a:solidFill>
                  <a:schemeClr val="tx1">
                    <a:lumMod val="75000"/>
                    <a:lumOff val="25000"/>
                  </a:schemeClr>
                </a:solidFill>
                <a:latin typeface="Aptos" panose="020B0004020202020204" pitchFamily="34" charset="0"/>
                <a:sym typeface="Arial"/>
              </a:rPr>
              <a:t>their</a:t>
            </a:r>
            <a:r>
              <a:rPr lang="de-DE" sz="1800" b="0" i="0" u="none" strike="noStrike" cap="none" dirty="0">
                <a:solidFill>
                  <a:schemeClr val="tx1">
                    <a:lumMod val="75000"/>
                    <a:lumOff val="25000"/>
                  </a:schemeClr>
                </a:solidFill>
                <a:latin typeface="Aptos" panose="020B0004020202020204" pitchFamily="34" charset="0"/>
                <a:sym typeface="Arial"/>
              </a:rPr>
              <a:t> </a:t>
            </a:r>
            <a:r>
              <a:rPr lang="de-DE" sz="1800" b="0" i="0" u="none" strike="noStrike" cap="none" dirty="0" err="1">
                <a:solidFill>
                  <a:schemeClr val="tx1">
                    <a:lumMod val="75000"/>
                    <a:lumOff val="25000"/>
                  </a:schemeClr>
                </a:solidFill>
                <a:latin typeface="Aptos" panose="020B0004020202020204" pitchFamily="34" charset="0"/>
                <a:sym typeface="Arial"/>
              </a:rPr>
              <a:t>impact</a:t>
            </a:r>
            <a:r>
              <a:rPr lang="de-DE" sz="1800" b="0" i="0" u="none" strike="noStrike" cap="none" dirty="0">
                <a:solidFill>
                  <a:schemeClr val="tx1">
                    <a:lumMod val="75000"/>
                    <a:lumOff val="25000"/>
                  </a:schemeClr>
                </a:solidFill>
                <a:latin typeface="Aptos" panose="020B0004020202020204" pitchFamily="34" charset="0"/>
                <a:sym typeface="Arial"/>
              </a:rPr>
              <a:t>, </a:t>
            </a:r>
            <a:r>
              <a:rPr lang="de-DE" sz="1800" b="0" i="0" u="none" strike="noStrike" cap="none" dirty="0" err="1">
                <a:solidFill>
                  <a:schemeClr val="tx1">
                    <a:lumMod val="75000"/>
                    <a:lumOff val="25000"/>
                  </a:schemeClr>
                </a:solidFill>
                <a:latin typeface="Aptos" panose="020B0004020202020204" pitchFamily="34" charset="0"/>
                <a:sym typeface="Arial"/>
              </a:rPr>
              <a:t>we</a:t>
            </a:r>
            <a:r>
              <a:rPr lang="de-DE" sz="1800" b="0" i="0" u="none" strike="noStrike" cap="none" dirty="0">
                <a:solidFill>
                  <a:schemeClr val="tx1">
                    <a:lumMod val="75000"/>
                    <a:lumOff val="25000"/>
                  </a:schemeClr>
                </a:solidFill>
                <a:latin typeface="Aptos" panose="020B0004020202020204" pitchFamily="34" charset="0"/>
                <a:sym typeface="Arial"/>
              </a:rPr>
              <a:t> </a:t>
            </a:r>
            <a:r>
              <a:rPr lang="de-DE" sz="1800" b="0" i="0" u="none" strike="noStrike" cap="none" dirty="0" err="1">
                <a:solidFill>
                  <a:schemeClr val="tx1">
                    <a:lumMod val="75000"/>
                    <a:lumOff val="25000"/>
                  </a:schemeClr>
                </a:solidFill>
                <a:latin typeface="Aptos" panose="020B0004020202020204" pitchFamily="34" charset="0"/>
                <a:sym typeface="Arial"/>
              </a:rPr>
              <a:t>refer</a:t>
            </a:r>
            <a:r>
              <a:rPr lang="de-DE" sz="1800" b="0" i="0" u="none" strike="noStrike" cap="none" dirty="0">
                <a:solidFill>
                  <a:schemeClr val="tx1">
                    <a:lumMod val="75000"/>
                    <a:lumOff val="25000"/>
                  </a:schemeClr>
                </a:solidFill>
                <a:latin typeface="Aptos" panose="020B0004020202020204" pitchFamily="34" charset="0"/>
                <a:sym typeface="Arial"/>
              </a:rPr>
              <a:t> </a:t>
            </a:r>
            <a:r>
              <a:rPr lang="de-DE" sz="1800" b="0" i="0" u="none" strike="noStrike" cap="none" dirty="0" err="1">
                <a:solidFill>
                  <a:schemeClr val="tx1">
                    <a:lumMod val="75000"/>
                    <a:lumOff val="25000"/>
                  </a:schemeClr>
                </a:solidFill>
                <a:latin typeface="Aptos" panose="020B0004020202020204" pitchFamily="34" charset="0"/>
                <a:sym typeface="Arial"/>
              </a:rPr>
              <a:t>to</a:t>
            </a:r>
            <a:r>
              <a:rPr lang="de-DE" sz="1800" b="0" i="0" u="none" strike="noStrike" cap="none" dirty="0">
                <a:solidFill>
                  <a:schemeClr val="tx1">
                    <a:lumMod val="75000"/>
                    <a:lumOff val="25000"/>
                  </a:schemeClr>
                </a:solidFill>
                <a:latin typeface="Aptos" panose="020B0004020202020204" pitchFamily="34" charset="0"/>
                <a:sym typeface="Arial"/>
              </a:rPr>
              <a:t> </a:t>
            </a:r>
            <a:r>
              <a:rPr lang="de-DE" sz="1800" b="1" i="0" u="none" strike="noStrike" cap="none" dirty="0" err="1">
                <a:solidFill>
                  <a:schemeClr val="tx1">
                    <a:lumMod val="75000"/>
                    <a:lumOff val="25000"/>
                  </a:schemeClr>
                </a:solidFill>
                <a:latin typeface="Aptos" panose="020B0004020202020204" pitchFamily="34" charset="0"/>
                <a:sym typeface="Arial"/>
              </a:rPr>
              <a:t>the</a:t>
            </a:r>
            <a:r>
              <a:rPr lang="de-DE" sz="1800" b="1" i="0" u="none" strike="noStrike" cap="none" dirty="0">
                <a:solidFill>
                  <a:schemeClr val="tx1">
                    <a:lumMod val="75000"/>
                    <a:lumOff val="25000"/>
                  </a:schemeClr>
                </a:solidFill>
                <a:latin typeface="Aptos" panose="020B0004020202020204" pitchFamily="34" charset="0"/>
                <a:sym typeface="Arial"/>
              </a:rPr>
              <a:t> </a:t>
            </a:r>
            <a:r>
              <a:rPr lang="de-DE" sz="1800" b="1" i="0" u="none" strike="noStrike" cap="none" dirty="0" err="1">
                <a:solidFill>
                  <a:schemeClr val="tx1">
                    <a:lumMod val="75000"/>
                    <a:lumOff val="25000"/>
                  </a:schemeClr>
                </a:solidFill>
                <a:latin typeface="Aptos" panose="020B0004020202020204" pitchFamily="34" charset="0"/>
                <a:sym typeface="Arial"/>
              </a:rPr>
              <a:t>production</a:t>
            </a:r>
            <a:r>
              <a:rPr lang="de-DE" sz="1800" b="1" i="0" u="none" strike="noStrike" cap="none" dirty="0">
                <a:solidFill>
                  <a:schemeClr val="tx1">
                    <a:lumMod val="75000"/>
                    <a:lumOff val="25000"/>
                  </a:schemeClr>
                </a:solidFill>
                <a:latin typeface="Aptos" panose="020B0004020202020204" pitchFamily="34" charset="0"/>
                <a:sym typeface="Arial"/>
              </a:rPr>
              <a:t> </a:t>
            </a:r>
            <a:r>
              <a:rPr lang="de-DE" sz="1800" b="1" i="0" u="none" strike="noStrike" cap="none" dirty="0" err="1">
                <a:solidFill>
                  <a:schemeClr val="tx1">
                    <a:lumMod val="75000"/>
                    <a:lumOff val="25000"/>
                  </a:schemeClr>
                </a:solidFill>
                <a:latin typeface="Aptos" panose="020B0004020202020204" pitchFamily="34" charset="0"/>
                <a:sym typeface="Arial"/>
              </a:rPr>
              <a:t>chain</a:t>
            </a:r>
            <a:r>
              <a:rPr lang="de-DE" sz="1800" b="1" i="0" u="none" strike="noStrike" cap="none" dirty="0">
                <a:solidFill>
                  <a:schemeClr val="tx1">
                    <a:lumMod val="75000"/>
                    <a:lumOff val="25000"/>
                  </a:schemeClr>
                </a:solidFill>
                <a:latin typeface="Aptos" panose="020B0004020202020204" pitchFamily="34" charset="0"/>
                <a:sym typeface="Arial"/>
              </a:rPr>
              <a:t> </a:t>
            </a:r>
            <a:r>
              <a:rPr lang="de-DE" sz="1800" b="1" i="0" u="none" strike="noStrike" cap="none" dirty="0" err="1">
                <a:solidFill>
                  <a:schemeClr val="tx1">
                    <a:lumMod val="75000"/>
                    <a:lumOff val="25000"/>
                  </a:schemeClr>
                </a:solidFill>
                <a:latin typeface="Aptos" panose="020B0004020202020204" pitchFamily="34" charset="0"/>
                <a:sym typeface="Arial"/>
              </a:rPr>
              <a:t>of</a:t>
            </a:r>
            <a:r>
              <a:rPr lang="de-DE" sz="1800" b="1" i="0" u="none" strike="noStrike" cap="none" dirty="0">
                <a:solidFill>
                  <a:schemeClr val="tx1">
                    <a:lumMod val="75000"/>
                    <a:lumOff val="25000"/>
                  </a:schemeClr>
                </a:solidFill>
                <a:latin typeface="Aptos" panose="020B0004020202020204" pitchFamily="34" charset="0"/>
                <a:sym typeface="Arial"/>
              </a:rPr>
              <a:t> </a:t>
            </a:r>
            <a:r>
              <a:rPr lang="de-DE" sz="1800" b="1" i="0" u="none" strike="noStrike" cap="none" dirty="0" err="1">
                <a:solidFill>
                  <a:schemeClr val="tx1">
                    <a:lumMod val="75000"/>
                    <a:lumOff val="25000"/>
                  </a:schemeClr>
                </a:solidFill>
                <a:latin typeface="Aptos" panose="020B0004020202020204" pitchFamily="34" charset="0"/>
                <a:sym typeface="Arial"/>
              </a:rPr>
              <a:t>the</a:t>
            </a:r>
            <a:r>
              <a:rPr lang="de-DE" sz="1800" b="1" i="0" u="none" strike="noStrike" cap="none" dirty="0">
                <a:solidFill>
                  <a:schemeClr val="tx1">
                    <a:lumMod val="75000"/>
                    <a:lumOff val="25000"/>
                  </a:schemeClr>
                </a:solidFill>
                <a:latin typeface="Aptos" panose="020B0004020202020204" pitchFamily="34" charset="0"/>
                <a:sym typeface="Arial"/>
              </a:rPr>
              <a:t> different </a:t>
            </a:r>
            <a:r>
              <a:rPr lang="de-DE" sz="1800" b="1" i="0" u="none" strike="noStrike" cap="none" dirty="0" err="1">
                <a:solidFill>
                  <a:schemeClr val="tx1">
                    <a:lumMod val="75000"/>
                    <a:lumOff val="25000"/>
                  </a:schemeClr>
                </a:solidFill>
                <a:latin typeface="Aptos" panose="020B0004020202020204" pitchFamily="34" charset="0"/>
                <a:sym typeface="Arial"/>
              </a:rPr>
              <a:t>materials</a:t>
            </a:r>
            <a:r>
              <a:rPr lang="de-DE" sz="1800" b="1" i="0" u="none" strike="noStrike" cap="none" dirty="0">
                <a:solidFill>
                  <a:schemeClr val="tx1">
                    <a:lumMod val="75000"/>
                    <a:lumOff val="25000"/>
                  </a:schemeClr>
                </a:solidFill>
                <a:latin typeface="Aptos" panose="020B0004020202020204" pitchFamily="34" charset="0"/>
                <a:sym typeface="Arial"/>
              </a:rPr>
              <a:t>. </a:t>
            </a:r>
            <a:endParaRPr sz="1800" dirty="0">
              <a:solidFill>
                <a:schemeClr val="tx1">
                  <a:lumMod val="75000"/>
                  <a:lumOff val="25000"/>
                </a:schemeClr>
              </a:solidFill>
              <a:latin typeface="Aptos" panose="020B0004020202020204" pitchFamily="34" charset="0"/>
            </a:endParaRPr>
          </a:p>
          <a:p>
            <a:pPr marL="0" marR="0" lvl="0" indent="0" algn="l" rtl="0">
              <a:lnSpc>
                <a:spcPct val="100000"/>
              </a:lnSpc>
              <a:spcBef>
                <a:spcPts val="0"/>
              </a:spcBef>
              <a:spcAft>
                <a:spcPts val="0"/>
              </a:spcAft>
              <a:buNone/>
            </a:pPr>
            <a:r>
              <a:rPr lang="de-DE" sz="1800" b="0" i="0" u="none" strike="noStrike" cap="none" dirty="0" err="1">
                <a:solidFill>
                  <a:schemeClr val="tx1">
                    <a:lumMod val="75000"/>
                    <a:lumOff val="25000"/>
                  </a:schemeClr>
                </a:solidFill>
                <a:latin typeface="Aptos" panose="020B0004020202020204" pitchFamily="34" charset="0"/>
                <a:sym typeface="Arial"/>
              </a:rPr>
              <a:t>We</a:t>
            </a:r>
            <a:r>
              <a:rPr lang="de-DE" sz="1800" b="0" i="0" u="none" strike="noStrike" cap="none" dirty="0">
                <a:solidFill>
                  <a:schemeClr val="tx1">
                    <a:lumMod val="75000"/>
                    <a:lumOff val="25000"/>
                  </a:schemeClr>
                </a:solidFill>
                <a:latin typeface="Aptos" panose="020B0004020202020204" pitchFamily="34" charset="0"/>
                <a:sym typeface="Arial"/>
              </a:rPr>
              <a:t> </a:t>
            </a:r>
            <a:r>
              <a:rPr lang="de-DE" sz="1800" b="0" i="0" u="none" strike="noStrike" cap="none" dirty="0" err="1">
                <a:solidFill>
                  <a:schemeClr val="tx1">
                    <a:lumMod val="75000"/>
                    <a:lumOff val="25000"/>
                  </a:schemeClr>
                </a:solidFill>
                <a:latin typeface="Aptos" panose="020B0004020202020204" pitchFamily="34" charset="0"/>
                <a:sym typeface="Arial"/>
              </a:rPr>
              <a:t>therefore</a:t>
            </a:r>
            <a:r>
              <a:rPr lang="de-DE" sz="1800" b="0" i="0" u="none" strike="noStrike" cap="none" dirty="0">
                <a:solidFill>
                  <a:schemeClr val="tx1">
                    <a:lumMod val="75000"/>
                    <a:lumOff val="25000"/>
                  </a:schemeClr>
                </a:solidFill>
                <a:latin typeface="Aptos" panose="020B0004020202020204" pitchFamily="34" charset="0"/>
                <a:sym typeface="Arial"/>
              </a:rPr>
              <a:t> </a:t>
            </a:r>
            <a:r>
              <a:rPr lang="de-DE" sz="1800" b="0" i="0" u="none" strike="noStrike" cap="none" dirty="0" err="1">
                <a:solidFill>
                  <a:schemeClr val="tx1">
                    <a:lumMod val="75000"/>
                    <a:lumOff val="25000"/>
                  </a:schemeClr>
                </a:solidFill>
                <a:latin typeface="Aptos" panose="020B0004020202020204" pitchFamily="34" charset="0"/>
                <a:sym typeface="Arial"/>
              </a:rPr>
              <a:t>consider</a:t>
            </a:r>
            <a:r>
              <a:rPr lang="de-DE" sz="1800" b="0" i="0" u="none" strike="noStrike" cap="none" dirty="0">
                <a:solidFill>
                  <a:schemeClr val="tx1">
                    <a:lumMod val="75000"/>
                    <a:lumOff val="25000"/>
                  </a:schemeClr>
                </a:solidFill>
                <a:latin typeface="Aptos" panose="020B0004020202020204" pitchFamily="34" charset="0"/>
                <a:sym typeface="Arial"/>
              </a:rPr>
              <a:t>:</a:t>
            </a:r>
            <a:endParaRPr sz="1800" dirty="0">
              <a:solidFill>
                <a:schemeClr val="tx1">
                  <a:lumMod val="75000"/>
                  <a:lumOff val="25000"/>
                </a:schemeClr>
              </a:solidFill>
              <a:latin typeface="Aptos" panose="020B0004020202020204" pitchFamily="34" charset="0"/>
            </a:endParaRPr>
          </a:p>
          <a:p>
            <a:pPr marL="0" marR="0" lvl="0" indent="0" algn="l" rtl="0">
              <a:lnSpc>
                <a:spcPct val="100000"/>
              </a:lnSpc>
              <a:spcBef>
                <a:spcPts val="0"/>
              </a:spcBef>
              <a:spcAft>
                <a:spcPts val="0"/>
              </a:spcAft>
              <a:buNone/>
            </a:pPr>
            <a:r>
              <a:rPr lang="de-DE" sz="1800" b="0" i="0" u="none" strike="noStrike" cap="none" dirty="0">
                <a:solidFill>
                  <a:schemeClr val="tx1">
                    <a:lumMod val="75000"/>
                    <a:lumOff val="25000"/>
                  </a:schemeClr>
                </a:solidFill>
                <a:latin typeface="Aptos" panose="020B0004020202020204" pitchFamily="34" charset="0"/>
                <a:sym typeface="Arial"/>
              </a:rPr>
              <a:t>- </a:t>
            </a:r>
            <a:r>
              <a:rPr lang="de-DE" sz="1800" b="1" i="0" u="none" strike="noStrike" cap="none" dirty="0" err="1">
                <a:solidFill>
                  <a:schemeClr val="tx1">
                    <a:lumMod val="75000"/>
                    <a:lumOff val="25000"/>
                  </a:schemeClr>
                </a:solidFill>
                <a:latin typeface="Aptos" panose="020B0004020202020204" pitchFamily="34" charset="0"/>
                <a:sym typeface="Arial"/>
              </a:rPr>
              <a:t>paper</a:t>
            </a:r>
            <a:r>
              <a:rPr lang="de-DE" sz="1800" b="1" i="0" u="none" strike="noStrike" cap="none" dirty="0">
                <a:solidFill>
                  <a:schemeClr val="tx1">
                    <a:lumMod val="75000"/>
                    <a:lumOff val="25000"/>
                  </a:schemeClr>
                </a:solidFill>
                <a:latin typeface="Aptos" panose="020B0004020202020204" pitchFamily="34" charset="0"/>
                <a:sym typeface="Arial"/>
              </a:rPr>
              <a:t> </a:t>
            </a:r>
            <a:r>
              <a:rPr lang="de-DE" sz="1800" b="1" i="0" u="none" strike="noStrike" cap="none" dirty="0" err="1">
                <a:solidFill>
                  <a:schemeClr val="tx1">
                    <a:lumMod val="75000"/>
                    <a:lumOff val="25000"/>
                  </a:schemeClr>
                </a:solidFill>
                <a:latin typeface="Aptos" panose="020B0004020202020204" pitchFamily="34" charset="0"/>
                <a:sym typeface="Arial"/>
              </a:rPr>
              <a:t>production</a:t>
            </a:r>
            <a:r>
              <a:rPr lang="de-DE" sz="1800" b="1" i="0" u="none" strike="noStrike" cap="none" dirty="0">
                <a:solidFill>
                  <a:schemeClr val="tx1">
                    <a:lumMod val="75000"/>
                    <a:lumOff val="25000"/>
                  </a:schemeClr>
                </a:solidFill>
                <a:latin typeface="Aptos" panose="020B0004020202020204" pitchFamily="34" charset="0"/>
                <a:sym typeface="Arial"/>
              </a:rPr>
              <a:t> </a:t>
            </a:r>
            <a:r>
              <a:rPr lang="de-DE" sz="1800" b="1" i="0" u="none" strike="noStrike" cap="none" dirty="0" err="1">
                <a:solidFill>
                  <a:schemeClr val="tx1">
                    <a:lumMod val="75000"/>
                    <a:lumOff val="25000"/>
                  </a:schemeClr>
                </a:solidFill>
                <a:latin typeface="Aptos" panose="020B0004020202020204" pitchFamily="34" charset="0"/>
                <a:sym typeface="Arial"/>
              </a:rPr>
              <a:t>chain</a:t>
            </a:r>
            <a:r>
              <a:rPr lang="de-DE" sz="1800" b="1" i="0" u="none" strike="noStrike" cap="none" dirty="0">
                <a:solidFill>
                  <a:schemeClr val="tx1">
                    <a:lumMod val="75000"/>
                    <a:lumOff val="25000"/>
                  </a:schemeClr>
                </a:solidFill>
                <a:latin typeface="Aptos" panose="020B0004020202020204" pitchFamily="34" charset="0"/>
                <a:sym typeface="Arial"/>
              </a:rPr>
              <a:t>,</a:t>
            </a:r>
            <a:endParaRPr sz="1800" dirty="0">
              <a:solidFill>
                <a:schemeClr val="tx1">
                  <a:lumMod val="75000"/>
                  <a:lumOff val="25000"/>
                </a:schemeClr>
              </a:solidFill>
              <a:latin typeface="Aptos" panose="020B0004020202020204" pitchFamily="34" charset="0"/>
            </a:endParaRPr>
          </a:p>
          <a:p>
            <a:pPr marL="0" marR="0" lvl="0" indent="0" algn="l" rtl="0">
              <a:lnSpc>
                <a:spcPct val="100000"/>
              </a:lnSpc>
              <a:spcBef>
                <a:spcPts val="0"/>
              </a:spcBef>
              <a:spcAft>
                <a:spcPts val="0"/>
              </a:spcAft>
              <a:buNone/>
            </a:pPr>
            <a:r>
              <a:rPr lang="de-DE" sz="1800" b="1" i="0" u="none" strike="noStrike" cap="none" dirty="0">
                <a:solidFill>
                  <a:schemeClr val="tx1">
                    <a:lumMod val="75000"/>
                    <a:lumOff val="25000"/>
                  </a:schemeClr>
                </a:solidFill>
                <a:latin typeface="Aptos" panose="020B0004020202020204" pitchFamily="34" charset="0"/>
                <a:sym typeface="Arial"/>
              </a:rPr>
              <a:t>- </a:t>
            </a:r>
            <a:r>
              <a:rPr lang="de-DE" sz="1800" b="1" i="0" u="none" strike="noStrike" cap="none" dirty="0" err="1">
                <a:solidFill>
                  <a:schemeClr val="tx1">
                    <a:lumMod val="75000"/>
                    <a:lumOff val="25000"/>
                  </a:schemeClr>
                </a:solidFill>
                <a:latin typeface="Aptos" panose="020B0004020202020204" pitchFamily="34" charset="0"/>
                <a:sym typeface="Arial"/>
              </a:rPr>
              <a:t>printer</a:t>
            </a:r>
            <a:r>
              <a:rPr lang="de-DE" sz="1800" b="1" i="0" u="none" strike="noStrike" cap="none" dirty="0">
                <a:solidFill>
                  <a:schemeClr val="tx1">
                    <a:lumMod val="75000"/>
                    <a:lumOff val="25000"/>
                  </a:schemeClr>
                </a:solidFill>
                <a:latin typeface="Aptos" panose="020B0004020202020204" pitchFamily="34" charset="0"/>
                <a:sym typeface="Arial"/>
              </a:rPr>
              <a:t> </a:t>
            </a:r>
            <a:r>
              <a:rPr lang="de-DE" sz="1800" b="1" i="0" u="none" strike="noStrike" cap="none" dirty="0" err="1">
                <a:solidFill>
                  <a:schemeClr val="tx1">
                    <a:lumMod val="75000"/>
                    <a:lumOff val="25000"/>
                  </a:schemeClr>
                </a:solidFill>
                <a:latin typeface="Aptos" panose="020B0004020202020204" pitchFamily="34" charset="0"/>
                <a:sym typeface="Arial"/>
              </a:rPr>
              <a:t>production</a:t>
            </a:r>
            <a:r>
              <a:rPr lang="de-DE" sz="1800" b="1" i="0" u="none" strike="noStrike" cap="none" dirty="0">
                <a:solidFill>
                  <a:schemeClr val="tx1">
                    <a:lumMod val="75000"/>
                    <a:lumOff val="25000"/>
                  </a:schemeClr>
                </a:solidFill>
                <a:latin typeface="Aptos" panose="020B0004020202020204" pitchFamily="34" charset="0"/>
                <a:sym typeface="Arial"/>
              </a:rPr>
              <a:t>;</a:t>
            </a:r>
            <a:endParaRPr sz="1800" dirty="0">
              <a:solidFill>
                <a:schemeClr val="tx1">
                  <a:lumMod val="75000"/>
                  <a:lumOff val="25000"/>
                </a:schemeClr>
              </a:solidFill>
              <a:latin typeface="Aptos" panose="020B0004020202020204" pitchFamily="34" charset="0"/>
            </a:endParaRPr>
          </a:p>
          <a:p>
            <a:pPr marL="0" marR="0" lvl="0" indent="0" algn="l" rtl="0">
              <a:lnSpc>
                <a:spcPct val="100000"/>
              </a:lnSpc>
              <a:spcBef>
                <a:spcPts val="0"/>
              </a:spcBef>
              <a:spcAft>
                <a:spcPts val="0"/>
              </a:spcAft>
              <a:buNone/>
            </a:pPr>
            <a:r>
              <a:rPr lang="de-DE" sz="1800" b="1" i="0" u="none" strike="noStrike" cap="none" dirty="0">
                <a:solidFill>
                  <a:schemeClr val="tx1">
                    <a:lumMod val="75000"/>
                    <a:lumOff val="25000"/>
                  </a:schemeClr>
                </a:solidFill>
                <a:latin typeface="Aptos" panose="020B0004020202020204" pitchFamily="34" charset="0"/>
                <a:sym typeface="Arial"/>
              </a:rPr>
              <a:t>- </a:t>
            </a:r>
            <a:r>
              <a:rPr lang="de-DE" sz="1800" b="1" i="0" u="none" strike="noStrike" cap="none" dirty="0" err="1">
                <a:solidFill>
                  <a:schemeClr val="tx1">
                    <a:lumMod val="75000"/>
                    <a:lumOff val="25000"/>
                  </a:schemeClr>
                </a:solidFill>
                <a:latin typeface="Aptos" panose="020B0004020202020204" pitchFamily="34" charset="0"/>
                <a:sym typeface="Arial"/>
              </a:rPr>
              <a:t>toner</a:t>
            </a:r>
            <a:r>
              <a:rPr lang="de-DE" sz="1800" b="1" i="0" u="none" strike="noStrike" cap="none" dirty="0">
                <a:solidFill>
                  <a:schemeClr val="tx1">
                    <a:lumMod val="75000"/>
                    <a:lumOff val="25000"/>
                  </a:schemeClr>
                </a:solidFill>
                <a:latin typeface="Aptos" panose="020B0004020202020204" pitchFamily="34" charset="0"/>
                <a:sym typeface="Arial"/>
              </a:rPr>
              <a:t> </a:t>
            </a:r>
            <a:r>
              <a:rPr lang="de-DE" sz="1800" b="1" i="0" u="none" strike="noStrike" cap="none" dirty="0" err="1">
                <a:solidFill>
                  <a:schemeClr val="tx1">
                    <a:lumMod val="75000"/>
                    <a:lumOff val="25000"/>
                  </a:schemeClr>
                </a:solidFill>
                <a:latin typeface="Aptos" panose="020B0004020202020204" pitchFamily="34" charset="0"/>
                <a:sym typeface="Arial"/>
              </a:rPr>
              <a:t>production</a:t>
            </a:r>
            <a:r>
              <a:rPr lang="de-DE" sz="1800" b="1" i="0" u="none" strike="noStrike" cap="none" dirty="0">
                <a:solidFill>
                  <a:schemeClr val="tx1">
                    <a:lumMod val="75000"/>
                    <a:lumOff val="25000"/>
                  </a:schemeClr>
                </a:solidFill>
                <a:latin typeface="Aptos" panose="020B0004020202020204" pitchFamily="34" charset="0"/>
                <a:sym typeface="Arial"/>
              </a:rPr>
              <a:t>;</a:t>
            </a:r>
            <a:endParaRPr sz="1800" dirty="0">
              <a:solidFill>
                <a:schemeClr val="tx1">
                  <a:lumMod val="75000"/>
                  <a:lumOff val="25000"/>
                </a:schemeClr>
              </a:solidFill>
              <a:latin typeface="Aptos" panose="020B0004020202020204" pitchFamily="34" charset="0"/>
            </a:endParaRPr>
          </a:p>
          <a:p>
            <a:pPr marL="0" marR="0" lvl="0" indent="0" algn="l" rtl="0">
              <a:lnSpc>
                <a:spcPct val="100000"/>
              </a:lnSpc>
              <a:spcBef>
                <a:spcPts val="0"/>
              </a:spcBef>
              <a:spcAft>
                <a:spcPts val="0"/>
              </a:spcAft>
              <a:buNone/>
            </a:pPr>
            <a:r>
              <a:rPr lang="de-DE" sz="1800" b="1" i="0" u="none" strike="noStrike" cap="none" dirty="0">
                <a:solidFill>
                  <a:schemeClr val="tx1">
                    <a:lumMod val="75000"/>
                    <a:lumOff val="25000"/>
                  </a:schemeClr>
                </a:solidFill>
                <a:latin typeface="Aptos" panose="020B0004020202020204" pitchFamily="34" charset="0"/>
                <a:sym typeface="Arial"/>
              </a:rPr>
              <a:t>- </a:t>
            </a:r>
            <a:r>
              <a:rPr lang="de-DE" sz="1800" b="1" i="0" u="none" strike="noStrike" cap="none" dirty="0" err="1">
                <a:solidFill>
                  <a:schemeClr val="tx1">
                    <a:lumMod val="75000"/>
                    <a:lumOff val="25000"/>
                  </a:schemeClr>
                </a:solidFill>
                <a:latin typeface="Aptos" panose="020B0004020202020204" pitchFamily="34" charset="0"/>
                <a:sym typeface="Arial"/>
              </a:rPr>
              <a:t>plastic</a:t>
            </a:r>
            <a:r>
              <a:rPr lang="de-DE" sz="1800" b="1" i="0" u="none" strike="noStrike" cap="none" dirty="0">
                <a:solidFill>
                  <a:schemeClr val="tx1">
                    <a:lumMod val="75000"/>
                    <a:lumOff val="25000"/>
                  </a:schemeClr>
                </a:solidFill>
                <a:latin typeface="Aptos" panose="020B0004020202020204" pitchFamily="34" charset="0"/>
                <a:sym typeface="Arial"/>
              </a:rPr>
              <a:t> </a:t>
            </a:r>
            <a:r>
              <a:rPr lang="de-DE" sz="1800" b="1" i="0" u="none" strike="noStrike" cap="none" dirty="0" err="1">
                <a:solidFill>
                  <a:schemeClr val="tx1">
                    <a:lumMod val="75000"/>
                    <a:lumOff val="25000"/>
                  </a:schemeClr>
                </a:solidFill>
                <a:latin typeface="Aptos" panose="020B0004020202020204" pitchFamily="34" charset="0"/>
                <a:sym typeface="Arial"/>
              </a:rPr>
              <a:t>production</a:t>
            </a:r>
            <a:r>
              <a:rPr lang="de-DE" sz="1800" b="1" i="0" u="none" strike="noStrike" cap="none" dirty="0">
                <a:solidFill>
                  <a:schemeClr val="tx1">
                    <a:lumMod val="75000"/>
                    <a:lumOff val="25000"/>
                  </a:schemeClr>
                </a:solidFill>
                <a:latin typeface="Aptos" panose="020B0004020202020204" pitchFamily="34" charset="0"/>
                <a:sym typeface="Arial"/>
              </a:rPr>
              <a:t>.</a:t>
            </a:r>
            <a:endParaRPr sz="1800" dirty="0">
              <a:solidFill>
                <a:schemeClr val="tx1">
                  <a:lumMod val="75000"/>
                  <a:lumOff val="25000"/>
                </a:schemeClr>
              </a:solidFill>
              <a:latin typeface="Aptos" panose="020B0004020202020204" pitchFamily="34" charset="0"/>
            </a:endParaRPr>
          </a:p>
          <a:p>
            <a:pPr marL="0" marR="0" lvl="0" indent="0" algn="l" rtl="0">
              <a:lnSpc>
                <a:spcPct val="100000"/>
              </a:lnSpc>
              <a:spcBef>
                <a:spcPts val="0"/>
              </a:spcBef>
              <a:spcAft>
                <a:spcPts val="0"/>
              </a:spcAft>
              <a:buNone/>
            </a:pPr>
            <a:endParaRPr sz="1800" b="0" i="0" u="none" strike="noStrike" cap="none" dirty="0">
              <a:solidFill>
                <a:schemeClr val="tx1">
                  <a:lumMod val="75000"/>
                  <a:lumOff val="25000"/>
                </a:schemeClr>
              </a:solidFill>
              <a:latin typeface="Aptos" panose="020B0004020202020204" pitchFamily="34" charset="0"/>
              <a:sym typeface="Arial"/>
            </a:endParaRPr>
          </a:p>
        </p:txBody>
      </p:sp>
      <p:pic>
        <p:nvPicPr>
          <p:cNvPr id="678" name="Google Shape;678;p77" title="pexels-frans-van-heerden-201846-632470 (1).jpg"/>
          <p:cNvPicPr preferRelativeResize="0"/>
          <p:nvPr/>
        </p:nvPicPr>
        <p:blipFill>
          <a:blip r:embed="rId3">
            <a:alphaModFix/>
          </a:blip>
          <a:stretch>
            <a:fillRect/>
          </a:stretch>
        </p:blipFill>
        <p:spPr>
          <a:xfrm>
            <a:off x="6549390" y="2040368"/>
            <a:ext cx="5417820" cy="3605707"/>
          </a:xfrm>
          <a:prstGeom prst="rect">
            <a:avLst/>
          </a:prstGeom>
          <a:noFill/>
          <a:ln>
            <a:noFill/>
          </a:ln>
        </p:spPr>
      </p:pic>
      <p:sp>
        <p:nvSpPr>
          <p:cNvPr id="679" name="Google Shape;679;p77"/>
          <p:cNvSpPr txBox="1"/>
          <p:nvPr/>
        </p:nvSpPr>
        <p:spPr>
          <a:xfrm>
            <a:off x="6549400" y="5646075"/>
            <a:ext cx="5091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600">
                <a:solidFill>
                  <a:schemeClr val="dk1"/>
                </a:solidFill>
                <a:latin typeface="Roboto"/>
                <a:ea typeface="Roboto"/>
                <a:cs typeface="Roboto"/>
                <a:sym typeface="Roboto"/>
              </a:rPr>
              <a:t>Foto di Frans van Heerden: https://www.pexels.com/it-it/foto/foto-di-foglietti-adesivi-e-penne-colorate-rimescolate-sul-tavolo-632470/</a:t>
            </a:r>
            <a:endParaRPr sz="6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78"/>
          <p:cNvSpPr txBox="1">
            <a:spLocks noGrp="1"/>
          </p:cNvSpPr>
          <p:nvPr>
            <p:ph type="title"/>
          </p:nvPr>
        </p:nvSpPr>
        <p:spPr>
          <a:xfrm>
            <a:off x="594360" y="1146530"/>
            <a:ext cx="11003280" cy="915035"/>
          </a:xfrm>
          <a:prstGeom prst="rect">
            <a:avLst/>
          </a:prstGeom>
          <a:noFill/>
          <a:ln>
            <a:noFill/>
          </a:ln>
        </p:spPr>
        <p:txBody>
          <a:bodyPr spcFirstLastPara="1" wrap="square" lIns="0" tIns="0" rIns="0" bIns="0" anchor="ctr" anchorCtr="0">
            <a:normAutofit/>
          </a:bodyPr>
          <a:lstStyle/>
          <a:p>
            <a:pPr marL="0" lvl="0" indent="0" algn="l" rtl="0">
              <a:lnSpc>
                <a:spcPct val="80000"/>
              </a:lnSpc>
              <a:spcBef>
                <a:spcPts val="0"/>
              </a:spcBef>
              <a:spcAft>
                <a:spcPts val="0"/>
              </a:spcAft>
              <a:buClr>
                <a:srgbClr val="3F3F3F"/>
              </a:buClr>
              <a:buSzPts val="4400"/>
              <a:buFont typeface="Play"/>
              <a:buNone/>
            </a:pPr>
            <a:r>
              <a:rPr lang="de-DE" sz="3600" b="1" dirty="0">
                <a:latin typeface="Aptos Serif" panose="02020604070405020304" pitchFamily="18" charset="0"/>
                <a:ea typeface="Arial"/>
                <a:cs typeface="Aptos Serif" panose="02020604070405020304" pitchFamily="18" charset="0"/>
                <a:sym typeface="Arial"/>
              </a:rPr>
              <a:t>2. Strategic Goals </a:t>
            </a:r>
            <a:r>
              <a:rPr lang="de-DE" sz="3600" b="1" dirty="0" err="1">
                <a:latin typeface="Aptos Serif" panose="02020604070405020304" pitchFamily="18" charset="0"/>
                <a:ea typeface="Arial"/>
                <a:cs typeface="Aptos Serif" panose="02020604070405020304" pitchFamily="18" charset="0"/>
                <a:sym typeface="Arial"/>
              </a:rPr>
              <a:t>for</a:t>
            </a:r>
            <a:r>
              <a:rPr lang="de-DE" sz="3600" b="1" dirty="0">
                <a:latin typeface="Aptos Serif" panose="02020604070405020304" pitchFamily="18" charset="0"/>
                <a:ea typeface="Arial"/>
                <a:cs typeface="Aptos Serif" panose="02020604070405020304" pitchFamily="18" charset="0"/>
                <a:sym typeface="Arial"/>
              </a:rPr>
              <a:t> </a:t>
            </a:r>
            <a:r>
              <a:rPr lang="de-DE" sz="3600" b="1" dirty="0" err="1">
                <a:latin typeface="Aptos Serif" panose="02020604070405020304" pitchFamily="18" charset="0"/>
                <a:ea typeface="Arial"/>
                <a:cs typeface="Aptos Serif" panose="02020604070405020304" pitchFamily="18" charset="0"/>
                <a:sym typeface="Arial"/>
              </a:rPr>
              <a:t>Sustainable</a:t>
            </a:r>
            <a:r>
              <a:rPr lang="de-DE" sz="3600" b="1" dirty="0">
                <a:latin typeface="Aptos Serif" panose="02020604070405020304" pitchFamily="18" charset="0"/>
                <a:ea typeface="Arial"/>
                <a:cs typeface="Aptos Serif" panose="02020604070405020304" pitchFamily="18" charset="0"/>
                <a:sym typeface="Arial"/>
              </a:rPr>
              <a:t> </a:t>
            </a:r>
            <a:r>
              <a:rPr lang="de-DE" sz="3600" b="1" dirty="0" err="1">
                <a:latin typeface="Aptos Serif" panose="02020604070405020304" pitchFamily="18" charset="0"/>
                <a:ea typeface="Arial"/>
                <a:cs typeface="Aptos Serif" panose="02020604070405020304" pitchFamily="18" charset="0"/>
                <a:sym typeface="Arial"/>
              </a:rPr>
              <a:t>Procurement</a:t>
            </a:r>
            <a:endParaRPr sz="3600" dirty="0">
              <a:latin typeface="Aptos Serif" panose="02020604070405020304" pitchFamily="18" charset="0"/>
              <a:ea typeface="Arial"/>
              <a:cs typeface="Aptos Serif" panose="02020604070405020304" pitchFamily="18" charset="0"/>
              <a:sym typeface="Arial"/>
            </a:endParaRPr>
          </a:p>
        </p:txBody>
      </p:sp>
      <p:sp>
        <p:nvSpPr>
          <p:cNvPr id="686" name="Google Shape;686;p78"/>
          <p:cNvSpPr txBox="1">
            <a:spLocks noGrp="1"/>
          </p:cNvSpPr>
          <p:nvPr>
            <p:ph type="body" idx="4294967295"/>
          </p:nvPr>
        </p:nvSpPr>
        <p:spPr>
          <a:xfrm>
            <a:off x="249504" y="2194795"/>
            <a:ext cx="5311140" cy="623473"/>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600"/>
              </a:spcAft>
              <a:buClr>
                <a:srgbClr val="000000"/>
              </a:buClr>
              <a:buSzPts val="2800"/>
              <a:buNone/>
            </a:pPr>
            <a:r>
              <a:rPr lang="de-DE" sz="2600" b="1" i="0" u="none" strike="noStrike" cap="none" dirty="0">
                <a:solidFill>
                  <a:srgbClr val="035854"/>
                </a:solidFill>
                <a:latin typeface="Aptos" panose="020B0004020202020204" pitchFamily="34" charset="0"/>
                <a:sym typeface="Arial"/>
              </a:rPr>
              <a:t>Environmental </a:t>
            </a:r>
            <a:r>
              <a:rPr lang="de-DE" sz="2600" b="1" i="0" u="none" strike="noStrike" cap="none" dirty="0" err="1">
                <a:solidFill>
                  <a:srgbClr val="035854"/>
                </a:solidFill>
                <a:latin typeface="Aptos" panose="020B0004020202020204" pitchFamily="34" charset="0"/>
                <a:sym typeface="Arial"/>
              </a:rPr>
              <a:t>Sustainability</a:t>
            </a:r>
            <a:endParaRPr sz="2600" b="1" i="0" u="none" strike="noStrike" cap="none" dirty="0">
              <a:solidFill>
                <a:srgbClr val="035854"/>
              </a:solidFill>
              <a:latin typeface="Aptos" panose="020B0004020202020204" pitchFamily="34" charset="0"/>
              <a:sym typeface="Arial"/>
            </a:endParaRPr>
          </a:p>
        </p:txBody>
      </p:sp>
      <p:grpSp>
        <p:nvGrpSpPr>
          <p:cNvPr id="687" name="Google Shape;687;p78"/>
          <p:cNvGrpSpPr/>
          <p:nvPr/>
        </p:nvGrpSpPr>
        <p:grpSpPr>
          <a:xfrm>
            <a:off x="536270" y="1692341"/>
            <a:ext cx="11119460" cy="5418666"/>
            <a:chOff x="0" y="0"/>
            <a:chExt cx="11119460" cy="5418666"/>
          </a:xfrm>
        </p:grpSpPr>
        <p:sp>
          <p:nvSpPr>
            <p:cNvPr id="688" name="Google Shape;688;p78"/>
            <p:cNvSpPr/>
            <p:nvPr/>
          </p:nvSpPr>
          <p:spPr>
            <a:xfrm>
              <a:off x="0" y="1625600"/>
              <a:ext cx="11119460" cy="2167466"/>
            </a:xfrm>
            <a:prstGeom prst="notchedRightArrow">
              <a:avLst>
                <a:gd name="adj1" fmla="val 50000"/>
                <a:gd name="adj2" fmla="val 50000"/>
              </a:avLst>
            </a:prstGeom>
            <a:solidFill>
              <a:srgbClr val="E1EF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689" name="Google Shape;689;p78"/>
            <p:cNvSpPr/>
            <p:nvPr/>
          </p:nvSpPr>
          <p:spPr>
            <a:xfrm>
              <a:off x="615" y="0"/>
              <a:ext cx="2810328"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690" name="Google Shape;690;p78"/>
            <p:cNvSpPr txBox="1"/>
            <p:nvPr/>
          </p:nvSpPr>
          <p:spPr>
            <a:xfrm>
              <a:off x="615" y="0"/>
              <a:ext cx="2810328" cy="2167466"/>
            </a:xfrm>
            <a:prstGeom prst="rect">
              <a:avLst/>
            </a:prstGeom>
            <a:noFill/>
            <a:ln>
              <a:noFill/>
            </a:ln>
          </p:spPr>
          <p:txBody>
            <a:bodyPr spcFirstLastPara="1" wrap="square" lIns="170675" tIns="170675" rIns="170675" bIns="170675" anchor="b"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Green energy use in  production</a:t>
              </a:r>
              <a:endParaRPr>
                <a:latin typeface="Aptos" panose="020B0004020202020204" pitchFamily="34" charset="0"/>
              </a:endParaRPr>
            </a:p>
          </p:txBody>
        </p:sp>
        <p:sp>
          <p:nvSpPr>
            <p:cNvPr id="691" name="Google Shape;691;p78"/>
            <p:cNvSpPr/>
            <p:nvPr/>
          </p:nvSpPr>
          <p:spPr>
            <a:xfrm>
              <a:off x="727308" y="2190512"/>
              <a:ext cx="1356942" cy="1037642"/>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692" name="Google Shape;692;p78"/>
            <p:cNvSpPr/>
            <p:nvPr/>
          </p:nvSpPr>
          <p:spPr>
            <a:xfrm>
              <a:off x="2925165" y="3251200"/>
              <a:ext cx="2284430"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693" name="Google Shape;693;p78"/>
            <p:cNvSpPr txBox="1"/>
            <p:nvPr/>
          </p:nvSpPr>
          <p:spPr>
            <a:xfrm>
              <a:off x="2925165" y="3251200"/>
              <a:ext cx="2284430" cy="2167466"/>
            </a:xfrm>
            <a:prstGeom prst="rect">
              <a:avLst/>
            </a:prstGeom>
            <a:noFill/>
            <a:ln>
              <a:noFill/>
            </a:ln>
          </p:spPr>
          <p:txBody>
            <a:bodyPr spcFirstLastPara="1" wrap="square" lIns="170675" tIns="170675" rIns="170675" bIns="170675"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Reduce the q</a:t>
              </a:r>
              <a:r>
                <a:rPr lang="de-DE" sz="2400" b="1">
                  <a:latin typeface="Aptos" panose="020B0004020202020204" pitchFamily="34" charset="0"/>
                </a:rPr>
                <a:t>ua</a:t>
              </a:r>
              <a:r>
                <a:rPr lang="de-DE" sz="2400" b="1" i="0" u="none" strike="noStrike" cap="none">
                  <a:solidFill>
                    <a:srgbClr val="000000"/>
                  </a:solidFill>
                  <a:latin typeface="Aptos" panose="020B0004020202020204" pitchFamily="34" charset="0"/>
                  <a:sym typeface="Arial"/>
                </a:rPr>
                <a:t>ntity of packaging and ensure recyclability </a:t>
              </a:r>
              <a:endParaRPr>
                <a:latin typeface="Aptos" panose="020B0004020202020204" pitchFamily="34" charset="0"/>
              </a:endParaRPr>
            </a:p>
          </p:txBody>
        </p:sp>
        <p:sp>
          <p:nvSpPr>
            <p:cNvPr id="694" name="Google Shape;694;p78"/>
            <p:cNvSpPr/>
            <p:nvPr/>
          </p:nvSpPr>
          <p:spPr>
            <a:xfrm>
              <a:off x="3437590" y="2190509"/>
              <a:ext cx="1259579" cy="1037647"/>
            </a:xfrm>
            <a:prstGeom prst="ellipse">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695" name="Google Shape;695;p78"/>
            <p:cNvSpPr/>
            <p:nvPr/>
          </p:nvSpPr>
          <p:spPr>
            <a:xfrm>
              <a:off x="5323817" y="0"/>
              <a:ext cx="2284430"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696" name="Google Shape;696;p78"/>
            <p:cNvSpPr txBox="1"/>
            <p:nvPr/>
          </p:nvSpPr>
          <p:spPr>
            <a:xfrm>
              <a:off x="5323817" y="0"/>
              <a:ext cx="2284430" cy="2167466"/>
            </a:xfrm>
            <a:prstGeom prst="rect">
              <a:avLst/>
            </a:prstGeom>
            <a:noFill/>
            <a:ln>
              <a:noFill/>
            </a:ln>
          </p:spPr>
          <p:txBody>
            <a:bodyPr spcFirstLastPara="1" wrap="square" lIns="170675" tIns="170675" rIns="170675" bIns="170675" anchor="b"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Eco-labeled products</a:t>
              </a:r>
              <a:endParaRPr>
                <a:latin typeface="Aptos" panose="020B0004020202020204" pitchFamily="34" charset="0"/>
              </a:endParaRPr>
            </a:p>
          </p:txBody>
        </p:sp>
        <p:sp>
          <p:nvSpPr>
            <p:cNvPr id="697" name="Google Shape;697;p78"/>
            <p:cNvSpPr/>
            <p:nvPr/>
          </p:nvSpPr>
          <p:spPr>
            <a:xfrm>
              <a:off x="5812372" y="2206413"/>
              <a:ext cx="1307318" cy="1005840"/>
            </a:xfrm>
            <a:prstGeom prst="ellipse">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698" name="Google Shape;698;p78"/>
            <p:cNvSpPr/>
            <p:nvPr/>
          </p:nvSpPr>
          <p:spPr>
            <a:xfrm>
              <a:off x="7722468" y="3251200"/>
              <a:ext cx="2284430"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699" name="Google Shape;699;p78"/>
            <p:cNvSpPr txBox="1"/>
            <p:nvPr/>
          </p:nvSpPr>
          <p:spPr>
            <a:xfrm>
              <a:off x="7722468" y="3251200"/>
              <a:ext cx="2284430" cy="2167466"/>
            </a:xfrm>
            <a:prstGeom prst="rect">
              <a:avLst/>
            </a:prstGeom>
            <a:noFill/>
            <a:ln>
              <a:noFill/>
            </a:ln>
          </p:spPr>
          <p:txBody>
            <a:bodyPr spcFirstLastPara="1" wrap="square" lIns="170675" tIns="170675" rIns="170675" bIns="170675"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Eliminate hazardous constituents</a:t>
              </a:r>
              <a:endParaRPr sz="2400" b="1" i="0" u="none" strike="noStrike" cap="none">
                <a:solidFill>
                  <a:srgbClr val="000000"/>
                </a:solidFill>
                <a:latin typeface="Aptos" panose="020B0004020202020204" pitchFamily="34" charset="0"/>
                <a:sym typeface="Arial"/>
              </a:endParaRPr>
            </a:p>
          </p:txBody>
        </p:sp>
        <p:sp>
          <p:nvSpPr>
            <p:cNvPr id="700" name="Google Shape;700;p78"/>
            <p:cNvSpPr/>
            <p:nvPr/>
          </p:nvSpPr>
          <p:spPr>
            <a:xfrm>
              <a:off x="8244788" y="2158704"/>
              <a:ext cx="1239791" cy="1101257"/>
            </a:xfrm>
            <a:prstGeom prst="ellipse">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79"/>
          <p:cNvSpPr txBox="1">
            <a:spLocks noGrp="1"/>
          </p:cNvSpPr>
          <p:nvPr>
            <p:ph type="title"/>
          </p:nvPr>
        </p:nvSpPr>
        <p:spPr>
          <a:xfrm>
            <a:off x="594360" y="1134005"/>
            <a:ext cx="11003280" cy="915035"/>
          </a:xfrm>
          <a:prstGeom prst="rect">
            <a:avLst/>
          </a:prstGeom>
          <a:noFill/>
          <a:ln>
            <a:noFill/>
          </a:ln>
        </p:spPr>
        <p:txBody>
          <a:bodyPr spcFirstLastPara="1" wrap="square" lIns="0" tIns="0" rIns="0" bIns="0" anchor="ctr" anchorCtr="0">
            <a:normAutofit/>
          </a:bodyPr>
          <a:lstStyle/>
          <a:p>
            <a:pPr marL="0" lvl="0" indent="0" algn="l" rtl="0">
              <a:lnSpc>
                <a:spcPct val="80000"/>
              </a:lnSpc>
              <a:spcBef>
                <a:spcPts val="0"/>
              </a:spcBef>
              <a:spcAft>
                <a:spcPts val="0"/>
              </a:spcAft>
              <a:buClr>
                <a:srgbClr val="3F3F3F"/>
              </a:buClr>
              <a:buSzPts val="4400"/>
              <a:buFont typeface="Play"/>
              <a:buNone/>
            </a:pPr>
            <a:r>
              <a:rPr lang="de-DE" sz="3600" b="1" dirty="0">
                <a:latin typeface="Aptos Serif" panose="02020604070405020304" pitchFamily="18" charset="0"/>
                <a:ea typeface="Arial"/>
                <a:cs typeface="Aptos Serif" panose="02020604070405020304" pitchFamily="18" charset="0"/>
                <a:sym typeface="Arial"/>
              </a:rPr>
              <a:t>2. Strategic Goals </a:t>
            </a:r>
            <a:r>
              <a:rPr lang="de-DE" sz="3600" b="1" dirty="0" err="1">
                <a:latin typeface="Aptos Serif" panose="02020604070405020304" pitchFamily="18" charset="0"/>
                <a:ea typeface="Arial"/>
                <a:cs typeface="Aptos Serif" panose="02020604070405020304" pitchFamily="18" charset="0"/>
                <a:sym typeface="Arial"/>
              </a:rPr>
              <a:t>for</a:t>
            </a:r>
            <a:r>
              <a:rPr lang="de-DE" sz="3600" b="1" dirty="0">
                <a:latin typeface="Aptos Serif" panose="02020604070405020304" pitchFamily="18" charset="0"/>
                <a:ea typeface="Arial"/>
                <a:cs typeface="Aptos Serif" panose="02020604070405020304" pitchFamily="18" charset="0"/>
                <a:sym typeface="Arial"/>
              </a:rPr>
              <a:t> </a:t>
            </a:r>
            <a:r>
              <a:rPr lang="de-DE" sz="3600" b="1" dirty="0" err="1">
                <a:latin typeface="Aptos Serif" panose="02020604070405020304" pitchFamily="18" charset="0"/>
                <a:ea typeface="Arial"/>
                <a:cs typeface="Aptos Serif" panose="02020604070405020304" pitchFamily="18" charset="0"/>
                <a:sym typeface="Arial"/>
              </a:rPr>
              <a:t>Sustainable</a:t>
            </a:r>
            <a:r>
              <a:rPr lang="de-DE" sz="3600" b="1" dirty="0">
                <a:latin typeface="Aptos Serif" panose="02020604070405020304" pitchFamily="18" charset="0"/>
                <a:ea typeface="Arial"/>
                <a:cs typeface="Aptos Serif" panose="02020604070405020304" pitchFamily="18" charset="0"/>
                <a:sym typeface="Arial"/>
              </a:rPr>
              <a:t> </a:t>
            </a:r>
            <a:r>
              <a:rPr lang="de-DE" sz="3600" b="1" dirty="0" err="1">
                <a:latin typeface="Aptos Serif" panose="02020604070405020304" pitchFamily="18" charset="0"/>
                <a:ea typeface="Arial"/>
                <a:cs typeface="Aptos Serif" panose="02020604070405020304" pitchFamily="18"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Procurement</a:t>
            </a:r>
            <a:endParaRPr sz="3600" dirty="0">
              <a:latin typeface="Aptos Serif" panose="02020604070405020304" pitchFamily="18" charset="0"/>
              <a:ea typeface="Arial"/>
              <a:cs typeface="Aptos Serif" panose="02020604070405020304" pitchFamily="18" charset="0"/>
              <a:sym typeface="Arial"/>
            </a:endParaRPr>
          </a:p>
        </p:txBody>
      </p:sp>
      <p:sp>
        <p:nvSpPr>
          <p:cNvPr id="707" name="Google Shape;707;p79"/>
          <p:cNvSpPr txBox="1"/>
          <p:nvPr/>
        </p:nvSpPr>
        <p:spPr>
          <a:xfrm>
            <a:off x="262030" y="2282377"/>
            <a:ext cx="5311140" cy="623473"/>
          </a:xfrm>
          <a:prstGeom prst="rect">
            <a:avLst/>
          </a:prstGeom>
          <a:noFill/>
          <a:ln>
            <a:noFill/>
          </a:ln>
        </p:spPr>
        <p:txBody>
          <a:bodyPr spcFirstLastPara="1" wrap="square" lIns="91425" tIns="45700" rIns="91425" bIns="45700" anchor="t" anchorCtr="0">
            <a:normAutofit/>
          </a:bodyPr>
          <a:lstStyle/>
          <a:p>
            <a:pPr marL="228600" marR="0" lvl="0" indent="0" algn="l" rtl="0">
              <a:lnSpc>
                <a:spcPct val="90000"/>
              </a:lnSpc>
              <a:spcBef>
                <a:spcPts val="0"/>
              </a:spcBef>
              <a:spcAft>
                <a:spcPts val="600"/>
              </a:spcAft>
              <a:buClr>
                <a:srgbClr val="000000"/>
              </a:buClr>
              <a:buSzPts val="2800"/>
              <a:buFont typeface="Arial"/>
              <a:buNone/>
            </a:pPr>
            <a:r>
              <a:rPr lang="de-DE" sz="2600" b="1" i="0" u="none" strike="noStrike" cap="none" dirty="0" err="1">
                <a:solidFill>
                  <a:srgbClr val="035854"/>
                </a:solidFill>
                <a:latin typeface="Aptos" panose="020B0004020202020204" pitchFamily="34" charset="0"/>
                <a:sym typeface="Arial"/>
              </a:rPr>
              <a:t>Social</a:t>
            </a:r>
            <a:r>
              <a:rPr lang="de-DE" sz="2600" b="1" i="0" u="none" strike="noStrike" cap="none" dirty="0">
                <a:solidFill>
                  <a:srgbClr val="035854"/>
                </a:solidFill>
                <a:latin typeface="Aptos" panose="020B0004020202020204" pitchFamily="34" charset="0"/>
                <a:sym typeface="Arial"/>
              </a:rPr>
              <a:t> </a:t>
            </a:r>
            <a:r>
              <a:rPr lang="de-DE" sz="2600" b="1" i="0" u="none" strike="noStrike" cap="none" dirty="0" err="1">
                <a:solidFill>
                  <a:srgbClr val="035854"/>
                </a:solidFill>
                <a:latin typeface="Aptos" panose="020B0004020202020204" pitchFamily="34" charset="0"/>
                <a:sym typeface="Arial"/>
              </a:rPr>
              <a:t>Responsability</a:t>
            </a:r>
            <a:endParaRPr sz="2600" b="1" i="0" u="none" strike="noStrike" cap="none" dirty="0">
              <a:solidFill>
                <a:srgbClr val="035854"/>
              </a:solidFill>
              <a:latin typeface="Aptos" panose="020B0004020202020204" pitchFamily="34" charset="0"/>
              <a:sym typeface="Arial"/>
            </a:endParaRPr>
          </a:p>
        </p:txBody>
      </p:sp>
      <p:grpSp>
        <p:nvGrpSpPr>
          <p:cNvPr id="708" name="Google Shape;708;p79"/>
          <p:cNvGrpSpPr/>
          <p:nvPr/>
        </p:nvGrpSpPr>
        <p:grpSpPr>
          <a:xfrm>
            <a:off x="464377" y="2282377"/>
            <a:ext cx="11119460" cy="5418666"/>
            <a:chOff x="0" y="0"/>
            <a:chExt cx="11119460" cy="5418666"/>
          </a:xfrm>
        </p:grpSpPr>
        <p:sp>
          <p:nvSpPr>
            <p:cNvPr id="709" name="Google Shape;709;p79"/>
            <p:cNvSpPr/>
            <p:nvPr/>
          </p:nvSpPr>
          <p:spPr>
            <a:xfrm>
              <a:off x="0" y="1625600"/>
              <a:ext cx="11119460" cy="2167466"/>
            </a:xfrm>
            <a:prstGeom prst="notchedRightArrow">
              <a:avLst>
                <a:gd name="adj1" fmla="val 50000"/>
                <a:gd name="adj2" fmla="val 50000"/>
              </a:avLst>
            </a:prstGeom>
            <a:solidFill>
              <a:srgbClr val="E1EF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710" name="Google Shape;710;p79"/>
            <p:cNvSpPr/>
            <p:nvPr/>
          </p:nvSpPr>
          <p:spPr>
            <a:xfrm>
              <a:off x="5008" y="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711" name="Google Shape;711;p79"/>
            <p:cNvSpPr txBox="1"/>
            <p:nvPr/>
          </p:nvSpPr>
          <p:spPr>
            <a:xfrm>
              <a:off x="5008" y="0"/>
              <a:ext cx="2409035" cy="2167466"/>
            </a:xfrm>
            <a:prstGeom prst="rect">
              <a:avLst/>
            </a:prstGeom>
            <a:noFill/>
            <a:ln>
              <a:noFill/>
            </a:ln>
          </p:spPr>
          <p:txBody>
            <a:bodyPr spcFirstLastPara="1" wrap="square" lIns="170675" tIns="170675" rIns="170675" bIns="170675" anchor="b"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Fair labour Practices</a:t>
              </a:r>
              <a:endParaRPr>
                <a:latin typeface="Aptos" panose="020B0004020202020204" pitchFamily="34" charset="0"/>
              </a:endParaRPr>
            </a:p>
          </p:txBody>
        </p:sp>
        <p:sp>
          <p:nvSpPr>
            <p:cNvPr id="712" name="Google Shape;712;p79"/>
            <p:cNvSpPr/>
            <p:nvPr/>
          </p:nvSpPr>
          <p:spPr>
            <a:xfrm>
              <a:off x="531055" y="2190512"/>
              <a:ext cx="1356942" cy="1037642"/>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713" name="Google Shape;713;p79"/>
            <p:cNvSpPr/>
            <p:nvPr/>
          </p:nvSpPr>
          <p:spPr>
            <a:xfrm>
              <a:off x="2534495" y="325120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714" name="Google Shape;714;p79"/>
            <p:cNvSpPr txBox="1"/>
            <p:nvPr/>
          </p:nvSpPr>
          <p:spPr>
            <a:xfrm>
              <a:off x="2534495" y="3251200"/>
              <a:ext cx="2409035" cy="2167466"/>
            </a:xfrm>
            <a:prstGeom prst="rect">
              <a:avLst/>
            </a:prstGeom>
            <a:noFill/>
            <a:ln>
              <a:noFill/>
            </a:ln>
          </p:spPr>
          <p:txBody>
            <a:bodyPr spcFirstLastPara="1" wrap="square" lIns="170675" tIns="170675" rIns="170675" bIns="170675"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Safe working condition</a:t>
              </a:r>
              <a:endParaRPr sz="2400" b="1" i="0" u="none" strike="noStrike" cap="none">
                <a:solidFill>
                  <a:srgbClr val="000000"/>
                </a:solidFill>
                <a:latin typeface="Aptos" panose="020B0004020202020204" pitchFamily="34" charset="0"/>
                <a:sym typeface="Arial"/>
              </a:endParaRPr>
            </a:p>
          </p:txBody>
        </p:sp>
        <p:sp>
          <p:nvSpPr>
            <p:cNvPr id="715" name="Google Shape;715;p79"/>
            <p:cNvSpPr/>
            <p:nvPr/>
          </p:nvSpPr>
          <p:spPr>
            <a:xfrm>
              <a:off x="3109223" y="2190509"/>
              <a:ext cx="1259579" cy="1037647"/>
            </a:xfrm>
            <a:prstGeom prst="ellipse">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716" name="Google Shape;716;p79"/>
            <p:cNvSpPr/>
            <p:nvPr/>
          </p:nvSpPr>
          <p:spPr>
            <a:xfrm>
              <a:off x="5063982" y="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717" name="Google Shape;717;p79"/>
            <p:cNvSpPr txBox="1"/>
            <p:nvPr/>
          </p:nvSpPr>
          <p:spPr>
            <a:xfrm>
              <a:off x="5063982" y="0"/>
              <a:ext cx="2409035" cy="2167466"/>
            </a:xfrm>
            <a:prstGeom prst="rect">
              <a:avLst/>
            </a:prstGeom>
            <a:noFill/>
            <a:ln>
              <a:noFill/>
            </a:ln>
          </p:spPr>
          <p:txBody>
            <a:bodyPr spcFirstLastPara="1" wrap="square" lIns="170675" tIns="170675" rIns="170675" bIns="170675" anchor="b"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Gender equity and inclusion </a:t>
              </a:r>
              <a:endParaRPr>
                <a:latin typeface="Aptos" panose="020B0004020202020204" pitchFamily="34" charset="0"/>
              </a:endParaRPr>
            </a:p>
          </p:txBody>
        </p:sp>
        <p:sp>
          <p:nvSpPr>
            <p:cNvPr id="718" name="Google Shape;718;p79"/>
            <p:cNvSpPr/>
            <p:nvPr/>
          </p:nvSpPr>
          <p:spPr>
            <a:xfrm>
              <a:off x="5614841" y="2206413"/>
              <a:ext cx="1307318" cy="1005840"/>
            </a:xfrm>
            <a:prstGeom prst="ellipse">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719" name="Google Shape;719;p79"/>
            <p:cNvSpPr/>
            <p:nvPr/>
          </p:nvSpPr>
          <p:spPr>
            <a:xfrm>
              <a:off x="7593470" y="325120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720" name="Google Shape;720;p79"/>
            <p:cNvSpPr txBox="1"/>
            <p:nvPr/>
          </p:nvSpPr>
          <p:spPr>
            <a:xfrm>
              <a:off x="7593470" y="3251200"/>
              <a:ext cx="2409035" cy="2167466"/>
            </a:xfrm>
            <a:prstGeom prst="rect">
              <a:avLst/>
            </a:prstGeom>
            <a:noFill/>
            <a:ln>
              <a:noFill/>
            </a:ln>
          </p:spPr>
          <p:txBody>
            <a:bodyPr spcFirstLastPara="1" wrap="square" lIns="170675" tIns="170675" rIns="170675" bIns="170675"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Worker right and wages</a:t>
              </a:r>
              <a:endParaRPr sz="2400" b="1" i="0" u="none" strike="noStrike" cap="none">
                <a:solidFill>
                  <a:srgbClr val="000000"/>
                </a:solidFill>
                <a:latin typeface="Aptos" panose="020B0004020202020204" pitchFamily="34" charset="0"/>
                <a:sym typeface="Arial"/>
              </a:endParaRPr>
            </a:p>
          </p:txBody>
        </p:sp>
        <p:sp>
          <p:nvSpPr>
            <p:cNvPr id="721" name="Google Shape;721;p79"/>
            <p:cNvSpPr/>
            <p:nvPr/>
          </p:nvSpPr>
          <p:spPr>
            <a:xfrm>
              <a:off x="8178092" y="2158704"/>
              <a:ext cx="1239791" cy="1101257"/>
            </a:xfrm>
            <a:prstGeom prst="ellipse">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80"/>
          <p:cNvSpPr txBox="1">
            <a:spLocks noGrp="1"/>
          </p:cNvSpPr>
          <p:nvPr>
            <p:ph type="ctrTitle"/>
          </p:nvPr>
        </p:nvSpPr>
        <p:spPr>
          <a:xfrm>
            <a:off x="6299835" y="430529"/>
            <a:ext cx="5486400" cy="329184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6000"/>
              <a:buFont typeface="Play"/>
              <a:buNone/>
            </a:pPr>
            <a:r>
              <a:rPr lang="de-DE">
                <a:latin typeface="Aptos Serif" panose="02020604070405020304" pitchFamily="18" charset="0"/>
                <a:ea typeface="Arial"/>
                <a:cs typeface="Aptos Serif" panose="02020604070405020304" pitchFamily="18" charset="0"/>
                <a:sym typeface="Arial"/>
              </a:rPr>
              <a:t>2. Strategic Goals for Sustainable Procurement</a:t>
            </a:r>
            <a:endParaRPr>
              <a:latin typeface="Aptos Serif" panose="02020604070405020304" pitchFamily="18" charset="0"/>
              <a:cs typeface="Aptos Serif" panose="02020604070405020304" pitchFamily="18" charset="0"/>
            </a:endParaRPr>
          </a:p>
        </p:txBody>
      </p:sp>
      <p:sp>
        <p:nvSpPr>
          <p:cNvPr id="728" name="Google Shape;728;p80"/>
          <p:cNvSpPr txBox="1">
            <a:spLocks noGrp="1"/>
          </p:cNvSpPr>
          <p:nvPr>
            <p:ph type="body" idx="1"/>
          </p:nvPr>
        </p:nvSpPr>
        <p:spPr>
          <a:xfrm>
            <a:off x="6299835" y="4781551"/>
            <a:ext cx="5486400" cy="1645920"/>
          </a:xfrm>
          <a:prstGeom prst="rect">
            <a:avLst/>
          </a:prstGeom>
          <a:noFill/>
          <a:ln>
            <a:noFill/>
          </a:ln>
        </p:spPr>
        <p:txBody>
          <a:bodyPr spcFirstLastPara="1" wrap="square" lIns="0" tIns="0" rIns="0" bIns="0" anchor="t" anchorCtr="0">
            <a:noAutofit/>
          </a:bodyPr>
          <a:lstStyle/>
          <a:p>
            <a:pPr marL="457200" lvl="0" indent="-228600" algn="l" rtl="0">
              <a:lnSpc>
                <a:spcPct val="90000"/>
              </a:lnSpc>
              <a:spcBef>
                <a:spcPts val="1000"/>
              </a:spcBef>
              <a:spcAft>
                <a:spcPts val="0"/>
              </a:spcAft>
              <a:buClr>
                <a:schemeClr val="accent4"/>
              </a:buClr>
              <a:buSzPts val="2400"/>
              <a:buNone/>
            </a:pPr>
            <a:r>
              <a:rPr lang="de-DE" sz="2800" dirty="0">
                <a:latin typeface="Aptos" panose="020B0004020202020204" pitchFamily="34" charset="0"/>
                <a:sym typeface="Arial"/>
              </a:rPr>
              <a:t>  EU </a:t>
            </a:r>
            <a:r>
              <a:rPr lang="de-DE" sz="2800" dirty="0" err="1">
                <a:latin typeface="Aptos" panose="020B0004020202020204" pitchFamily="34" charset="0"/>
                <a:sym typeface="Arial"/>
              </a:rPr>
              <a:t>Strategy</a:t>
            </a:r>
            <a:r>
              <a:rPr lang="de-DE" sz="2800" dirty="0">
                <a:latin typeface="Aptos" panose="020B0004020202020204" pitchFamily="34" charset="0"/>
                <a:sym typeface="Arial"/>
              </a:rPr>
              <a:t> </a:t>
            </a:r>
            <a:r>
              <a:rPr lang="de-DE" sz="2800" dirty="0" err="1">
                <a:latin typeface="Aptos" panose="020B0004020202020204" pitchFamily="34" charset="0"/>
                <a:sym typeface="Arial"/>
              </a:rPr>
              <a:t>for</a:t>
            </a:r>
            <a:r>
              <a:rPr lang="de-DE" sz="2800" dirty="0">
                <a:latin typeface="Aptos" panose="020B0004020202020204" pitchFamily="34" charset="0"/>
                <a:sym typeface="Arial"/>
              </a:rPr>
              <a:t> Office Materials </a:t>
            </a:r>
            <a:endParaRPr dirty="0">
              <a:latin typeface="Aptos" panose="020B0004020202020204" pitchFamily="34" charset="0"/>
            </a:endParaRPr>
          </a:p>
        </p:txBody>
      </p:sp>
      <p:pic>
        <p:nvPicPr>
          <p:cNvPr id="729" name="Google Shape;729;p80"/>
          <p:cNvPicPr preferRelativeResize="0">
            <a:picLocks noGrp="1"/>
          </p:cNvPicPr>
          <p:nvPr>
            <p:ph type="pic" idx="2"/>
          </p:nvPr>
        </p:nvPicPr>
        <p:blipFill rotWithShape="1">
          <a:blip r:embed="rId3">
            <a:alphaModFix/>
          </a:blip>
          <a:srcRect l="14733" r="14733"/>
          <a:stretch/>
        </p:blipFill>
        <p:spPr>
          <a:xfrm>
            <a:off x="0" y="-11113"/>
            <a:ext cx="5628068" cy="6858000"/>
          </a:xfrm>
          <a:prstGeom prst="flowChartDelay">
            <a:avLst/>
          </a:prstGeom>
          <a:solidFill>
            <a:srgbClr val="87C3CD"/>
          </a:solidFill>
          <a:ln>
            <a:noFill/>
          </a:ln>
        </p:spPr>
      </p:pic>
      <p:pic>
        <p:nvPicPr>
          <p:cNvPr id="730" name="Google Shape;730;p80" descr="Lavora dalla scrivania di casa con riempimento a tinta unita"/>
          <p:cNvPicPr preferRelativeResize="0"/>
          <p:nvPr/>
        </p:nvPicPr>
        <p:blipFill rotWithShape="1">
          <a:blip r:embed="rId4">
            <a:alphaModFix/>
          </a:blip>
          <a:srcRect/>
          <a:stretch/>
        </p:blipFill>
        <p:spPr>
          <a:xfrm>
            <a:off x="5613748" y="4625235"/>
            <a:ext cx="914400" cy="9144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81"/>
          <p:cNvSpPr txBox="1">
            <a:spLocks noGrp="1"/>
          </p:cNvSpPr>
          <p:nvPr>
            <p:ph type="body" idx="1"/>
          </p:nvPr>
        </p:nvSpPr>
        <p:spPr>
          <a:xfrm>
            <a:off x="4058432" y="4040451"/>
            <a:ext cx="6780256" cy="2585818"/>
          </a:xfrm>
          <a:prstGeom prst="rect">
            <a:avLst/>
          </a:prstGeom>
          <a:noFill/>
          <a:ln>
            <a:noFill/>
          </a:ln>
        </p:spPr>
        <p:txBody>
          <a:bodyPr spcFirstLastPara="1" wrap="square" lIns="0" tIns="0" rIns="0" bIns="0" anchor="t" anchorCtr="0">
            <a:noAutofit/>
          </a:bodyPr>
          <a:lstStyle/>
          <a:p>
            <a:pPr marL="457200" lvl="0" indent="-228600" algn="l" rtl="0">
              <a:lnSpc>
                <a:spcPct val="90000"/>
              </a:lnSpc>
              <a:spcBef>
                <a:spcPts val="1000"/>
              </a:spcBef>
              <a:spcAft>
                <a:spcPts val="0"/>
              </a:spcAft>
              <a:buClr>
                <a:schemeClr val="accent4"/>
              </a:buClr>
              <a:buSzPts val="2400"/>
              <a:buNone/>
            </a:pPr>
            <a:r>
              <a:rPr lang="de-DE" sz="1800" b="0" dirty="0">
                <a:solidFill>
                  <a:schemeClr val="tx1">
                    <a:lumMod val="75000"/>
                    <a:lumOff val="25000"/>
                  </a:schemeClr>
                </a:solidFill>
                <a:latin typeface="Aptos" panose="020B0004020202020204" pitchFamily="34" charset="0"/>
                <a:sym typeface="Arial"/>
              </a:rPr>
              <a:t>The </a:t>
            </a:r>
            <a:r>
              <a:rPr lang="de-DE" sz="1800" b="0" dirty="0" err="1">
                <a:solidFill>
                  <a:schemeClr val="tx1">
                    <a:lumMod val="75000"/>
                    <a:lumOff val="25000"/>
                  </a:schemeClr>
                </a:solidFill>
                <a:latin typeface="Aptos" panose="020B0004020202020204" pitchFamily="34" charset="0"/>
                <a:sym typeface="Arial"/>
              </a:rPr>
              <a:t>signatories</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of</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the</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new</a:t>
            </a:r>
            <a:r>
              <a:rPr lang="de-DE" sz="1800" b="0" dirty="0">
                <a:solidFill>
                  <a:schemeClr val="tx1">
                    <a:lumMod val="75000"/>
                    <a:lumOff val="25000"/>
                  </a:schemeClr>
                </a:solidFill>
                <a:latin typeface="Aptos" panose="020B0004020202020204" pitchFamily="34" charset="0"/>
                <a:sym typeface="Arial"/>
              </a:rPr>
              <a:t> </a:t>
            </a:r>
            <a:r>
              <a:rPr lang="de-DE" sz="1800" dirty="0">
                <a:solidFill>
                  <a:schemeClr val="tx1">
                    <a:lumMod val="75000"/>
                    <a:lumOff val="25000"/>
                  </a:schemeClr>
                </a:solidFill>
                <a:latin typeface="Aptos" panose="020B0004020202020204" pitchFamily="34" charset="0"/>
                <a:sym typeface="Arial"/>
              </a:rPr>
              <a:t>European Declaration on Paper Recycling 2021-20301 </a:t>
            </a:r>
            <a:r>
              <a:rPr lang="de-DE" sz="1800" dirty="0" err="1">
                <a:solidFill>
                  <a:schemeClr val="tx1">
                    <a:lumMod val="75000"/>
                    <a:lumOff val="25000"/>
                  </a:schemeClr>
                </a:solidFill>
                <a:latin typeface="Aptos" panose="020B0004020202020204" pitchFamily="34" charset="0"/>
                <a:sym typeface="Arial"/>
              </a:rPr>
              <a:t>committed</a:t>
            </a:r>
            <a:r>
              <a:rPr lang="de-DE" sz="1800" dirty="0">
                <a:solidFill>
                  <a:schemeClr val="tx1">
                    <a:lumMod val="75000"/>
                    <a:lumOff val="25000"/>
                  </a:schemeClr>
                </a:solidFill>
                <a:latin typeface="Aptos" panose="020B0004020202020204" pitchFamily="34" charset="0"/>
                <a:sym typeface="Arial"/>
              </a:rPr>
              <a:t> </a:t>
            </a:r>
            <a:r>
              <a:rPr lang="de-DE" sz="1800" dirty="0" err="1">
                <a:solidFill>
                  <a:schemeClr val="tx1">
                    <a:lumMod val="75000"/>
                    <a:lumOff val="25000"/>
                  </a:schemeClr>
                </a:solidFill>
                <a:latin typeface="Aptos" panose="020B0004020202020204" pitchFamily="34" charset="0"/>
                <a:sym typeface="Arial"/>
              </a:rPr>
              <a:t>to</a:t>
            </a:r>
            <a:r>
              <a:rPr lang="de-DE" sz="1800" dirty="0">
                <a:solidFill>
                  <a:schemeClr val="tx1">
                    <a:lumMod val="75000"/>
                    <a:lumOff val="25000"/>
                  </a:schemeClr>
                </a:solidFill>
                <a:latin typeface="Aptos" panose="020B0004020202020204" pitchFamily="34" charset="0"/>
                <a:sym typeface="Arial"/>
              </a:rPr>
              <a:t> </a:t>
            </a:r>
            <a:r>
              <a:rPr lang="de-DE" sz="1800" dirty="0" err="1">
                <a:solidFill>
                  <a:schemeClr val="tx1">
                    <a:lumMod val="75000"/>
                    <a:lumOff val="25000"/>
                  </a:schemeClr>
                </a:solidFill>
                <a:latin typeface="Aptos" panose="020B0004020202020204" pitchFamily="34" charset="0"/>
                <a:sym typeface="Arial"/>
              </a:rPr>
              <a:t>reach</a:t>
            </a:r>
            <a:r>
              <a:rPr lang="de-DE" sz="1800" dirty="0">
                <a:solidFill>
                  <a:schemeClr val="tx1">
                    <a:lumMod val="75000"/>
                    <a:lumOff val="25000"/>
                  </a:schemeClr>
                </a:solidFill>
                <a:latin typeface="Aptos" panose="020B0004020202020204" pitchFamily="34" charset="0"/>
                <a:sym typeface="Arial"/>
              </a:rPr>
              <a:t> a 76% </a:t>
            </a:r>
            <a:r>
              <a:rPr lang="de-DE" sz="1800" dirty="0" err="1">
                <a:solidFill>
                  <a:schemeClr val="tx1">
                    <a:lumMod val="75000"/>
                    <a:lumOff val="25000"/>
                  </a:schemeClr>
                </a:solidFill>
                <a:latin typeface="Aptos" panose="020B0004020202020204" pitchFamily="34" charset="0"/>
                <a:sym typeface="Arial"/>
              </a:rPr>
              <a:t>paper</a:t>
            </a:r>
            <a:r>
              <a:rPr lang="de-DE" sz="1800" dirty="0">
                <a:solidFill>
                  <a:schemeClr val="tx1">
                    <a:lumMod val="75000"/>
                    <a:lumOff val="25000"/>
                  </a:schemeClr>
                </a:solidFill>
                <a:latin typeface="Aptos" panose="020B0004020202020204" pitchFamily="34" charset="0"/>
                <a:sym typeface="Arial"/>
              </a:rPr>
              <a:t> </a:t>
            </a:r>
            <a:r>
              <a:rPr lang="de-DE" sz="1800" dirty="0" err="1">
                <a:solidFill>
                  <a:schemeClr val="tx1">
                    <a:lumMod val="75000"/>
                    <a:lumOff val="25000"/>
                  </a:schemeClr>
                </a:solidFill>
                <a:latin typeface="Aptos" panose="020B0004020202020204" pitchFamily="34" charset="0"/>
                <a:sym typeface="Arial"/>
              </a:rPr>
              <a:t>recycling</a:t>
            </a:r>
            <a:r>
              <a:rPr lang="de-DE" sz="1800" dirty="0">
                <a:solidFill>
                  <a:schemeClr val="tx1">
                    <a:lumMod val="75000"/>
                    <a:lumOff val="25000"/>
                  </a:schemeClr>
                </a:solidFill>
                <a:latin typeface="Aptos" panose="020B0004020202020204" pitchFamily="34" charset="0"/>
                <a:sym typeface="Arial"/>
              </a:rPr>
              <a:t> rate </a:t>
            </a:r>
            <a:r>
              <a:rPr lang="de-DE" sz="1800" dirty="0" err="1">
                <a:solidFill>
                  <a:schemeClr val="tx1">
                    <a:lumMod val="75000"/>
                    <a:lumOff val="25000"/>
                  </a:schemeClr>
                </a:solidFill>
                <a:latin typeface="Aptos" panose="020B0004020202020204" pitchFamily="34" charset="0"/>
                <a:sym typeface="Arial"/>
              </a:rPr>
              <a:t>by</a:t>
            </a:r>
            <a:r>
              <a:rPr lang="de-DE" sz="1800" dirty="0">
                <a:solidFill>
                  <a:schemeClr val="tx1">
                    <a:lumMod val="75000"/>
                    <a:lumOff val="25000"/>
                  </a:schemeClr>
                </a:solidFill>
                <a:latin typeface="Aptos" panose="020B0004020202020204" pitchFamily="34" charset="0"/>
                <a:sym typeface="Arial"/>
              </a:rPr>
              <a:t> 2030. </a:t>
            </a:r>
            <a:endParaRPr sz="1800" dirty="0">
              <a:solidFill>
                <a:schemeClr val="tx1">
                  <a:lumMod val="75000"/>
                  <a:lumOff val="25000"/>
                </a:schemeClr>
              </a:solidFill>
              <a:latin typeface="Aptos" panose="020B0004020202020204" pitchFamily="34" charset="0"/>
            </a:endParaRPr>
          </a:p>
          <a:p>
            <a:pPr marL="457200" lvl="0" indent="-228600" algn="l" rtl="0">
              <a:lnSpc>
                <a:spcPct val="90000"/>
              </a:lnSpc>
              <a:spcBef>
                <a:spcPts val="1000"/>
              </a:spcBef>
              <a:spcAft>
                <a:spcPts val="0"/>
              </a:spcAft>
              <a:buClr>
                <a:schemeClr val="accent4"/>
              </a:buClr>
              <a:buSzPts val="2400"/>
              <a:buNone/>
            </a:pPr>
            <a:r>
              <a:rPr lang="de-DE" sz="1800" b="0" dirty="0">
                <a:solidFill>
                  <a:schemeClr val="tx1">
                    <a:lumMod val="75000"/>
                    <a:lumOff val="25000"/>
                  </a:schemeClr>
                </a:solidFill>
                <a:latin typeface="Aptos" panose="020B0004020202020204" pitchFamily="34" charset="0"/>
                <a:sym typeface="Arial"/>
              </a:rPr>
              <a:t>The European </a:t>
            </a:r>
            <a:r>
              <a:rPr lang="de-DE" sz="1800" b="0" dirty="0" err="1">
                <a:solidFill>
                  <a:schemeClr val="tx1">
                    <a:lumMod val="75000"/>
                    <a:lumOff val="25000"/>
                  </a:schemeClr>
                </a:solidFill>
                <a:latin typeface="Aptos" panose="020B0004020202020204" pitchFamily="34" charset="0"/>
                <a:sym typeface="Arial"/>
              </a:rPr>
              <a:t>Commission</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has</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included</a:t>
            </a:r>
            <a:r>
              <a:rPr lang="de-DE" sz="1800" b="0" dirty="0">
                <a:solidFill>
                  <a:schemeClr val="tx1">
                    <a:lumMod val="75000"/>
                    <a:lumOff val="25000"/>
                  </a:schemeClr>
                </a:solidFill>
                <a:latin typeface="Aptos" panose="020B0004020202020204" pitchFamily="34" charset="0"/>
                <a:sym typeface="Arial"/>
              </a:rPr>
              <a:t> </a:t>
            </a:r>
            <a:r>
              <a:rPr lang="de-DE" sz="1800" dirty="0">
                <a:solidFill>
                  <a:schemeClr val="tx1">
                    <a:lumMod val="75000"/>
                    <a:lumOff val="25000"/>
                  </a:schemeClr>
                </a:solidFill>
                <a:latin typeface="Aptos" panose="020B0004020202020204" pitchFamily="34" charset="0"/>
                <a:sym typeface="Arial"/>
              </a:rPr>
              <a:t>Imaging Equipment in </a:t>
            </a:r>
            <a:r>
              <a:rPr lang="de-DE" sz="1800" dirty="0" err="1">
                <a:solidFill>
                  <a:schemeClr val="tx1">
                    <a:lumMod val="75000"/>
                    <a:lumOff val="25000"/>
                  </a:schemeClr>
                </a:solidFill>
                <a:latin typeface="Aptos" panose="020B0004020202020204" pitchFamily="34" charset="0"/>
                <a:sym typeface="Arial"/>
              </a:rPr>
              <a:t>the</a:t>
            </a:r>
            <a:r>
              <a:rPr lang="de-DE" sz="1800" dirty="0">
                <a:solidFill>
                  <a:schemeClr val="tx1">
                    <a:lumMod val="75000"/>
                    <a:lumOff val="25000"/>
                  </a:schemeClr>
                </a:solidFill>
                <a:latin typeface="Aptos" panose="020B0004020202020204" pitchFamily="34" charset="0"/>
                <a:sym typeface="Arial"/>
              </a:rPr>
              <a:t> </a:t>
            </a:r>
            <a:r>
              <a:rPr lang="de-DE" sz="1800" dirty="0" err="1">
                <a:solidFill>
                  <a:schemeClr val="tx1">
                    <a:lumMod val="75000"/>
                    <a:lumOff val="25000"/>
                  </a:schemeClr>
                </a:solidFill>
                <a:latin typeface="Aptos" panose="020B0004020202020204" pitchFamily="34" charset="0"/>
                <a:sym typeface="Arial"/>
              </a:rPr>
              <a:t>new</a:t>
            </a:r>
            <a:r>
              <a:rPr lang="de-DE" sz="1800" dirty="0">
                <a:solidFill>
                  <a:schemeClr val="tx1">
                    <a:lumMod val="75000"/>
                    <a:lumOff val="25000"/>
                  </a:schemeClr>
                </a:solidFill>
                <a:latin typeface="Aptos" panose="020B0004020202020204" pitchFamily="34" charset="0"/>
                <a:sym typeface="Arial"/>
              </a:rPr>
              <a:t> </a:t>
            </a:r>
            <a:r>
              <a:rPr lang="de-DE" sz="1800" dirty="0" err="1">
                <a:solidFill>
                  <a:schemeClr val="tx1">
                    <a:lumMod val="75000"/>
                    <a:lumOff val="25000"/>
                  </a:schemeClr>
                </a:solidFill>
                <a:latin typeface="Aptos" panose="020B0004020202020204" pitchFamily="34" charset="0"/>
                <a:sym typeface="Arial"/>
              </a:rPr>
              <a:t>Ecodesign</a:t>
            </a:r>
            <a:r>
              <a:rPr lang="de-DE" sz="1800" dirty="0">
                <a:solidFill>
                  <a:schemeClr val="tx1">
                    <a:lumMod val="75000"/>
                    <a:lumOff val="25000"/>
                  </a:schemeClr>
                </a:solidFill>
                <a:latin typeface="Aptos" panose="020B0004020202020204" pitchFamily="34" charset="0"/>
                <a:sym typeface="Arial"/>
              </a:rPr>
              <a:t> and Energy </a:t>
            </a:r>
            <a:r>
              <a:rPr lang="de-DE" sz="1800" dirty="0" err="1">
                <a:solidFill>
                  <a:schemeClr val="tx1">
                    <a:lumMod val="75000"/>
                    <a:lumOff val="25000"/>
                  </a:schemeClr>
                </a:solidFill>
                <a:latin typeface="Aptos" panose="020B0004020202020204" pitchFamily="34" charset="0"/>
                <a:sym typeface="Arial"/>
              </a:rPr>
              <a:t>Labelling</a:t>
            </a:r>
            <a:r>
              <a:rPr lang="de-DE" sz="1800" dirty="0">
                <a:solidFill>
                  <a:schemeClr val="tx1">
                    <a:lumMod val="75000"/>
                    <a:lumOff val="25000"/>
                  </a:schemeClr>
                </a:solidFill>
                <a:latin typeface="Aptos" panose="020B0004020202020204" pitchFamily="34" charset="0"/>
                <a:sym typeface="Arial"/>
              </a:rPr>
              <a:t> Working Plan 2022-2024</a:t>
            </a:r>
            <a:r>
              <a:rPr lang="de-DE" sz="1800" baseline="30000" dirty="0">
                <a:solidFill>
                  <a:schemeClr val="tx1">
                    <a:lumMod val="75000"/>
                    <a:lumOff val="25000"/>
                  </a:schemeClr>
                </a:solidFill>
                <a:latin typeface="Aptos" panose="020B0004020202020204" pitchFamily="34" charset="0"/>
                <a:sym typeface="Arial"/>
              </a:rPr>
              <a:t>1</a:t>
            </a:r>
            <a:r>
              <a:rPr lang="de-DE" sz="1800" dirty="0">
                <a:solidFill>
                  <a:schemeClr val="tx1">
                    <a:lumMod val="75000"/>
                    <a:lumOff val="25000"/>
                  </a:schemeClr>
                </a:solidFill>
                <a:latin typeface="Aptos" panose="020B0004020202020204" pitchFamily="34" charset="0"/>
                <a:sym typeface="Arial"/>
              </a:rPr>
              <a:t> </a:t>
            </a:r>
            <a:r>
              <a:rPr lang="de-DE" sz="1800" b="0" dirty="0">
                <a:solidFill>
                  <a:schemeClr val="tx1">
                    <a:lumMod val="75000"/>
                    <a:lumOff val="25000"/>
                  </a:schemeClr>
                </a:solidFill>
                <a:latin typeface="Aptos" panose="020B0004020202020204" pitchFamily="34" charset="0"/>
                <a:sym typeface="Arial"/>
              </a:rPr>
              <a:t>and </a:t>
            </a:r>
            <a:r>
              <a:rPr lang="de-DE" sz="1800" b="0" dirty="0" err="1">
                <a:solidFill>
                  <a:schemeClr val="tx1">
                    <a:lumMod val="75000"/>
                    <a:lumOff val="25000"/>
                  </a:schemeClr>
                </a:solidFill>
                <a:latin typeface="Aptos" panose="020B0004020202020204" pitchFamily="34" charset="0"/>
                <a:sym typeface="Arial"/>
              </a:rPr>
              <a:t>launched</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the</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preparation</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of</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regulatory</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measures</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for</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this</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product</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group</a:t>
            </a:r>
            <a:r>
              <a:rPr lang="de-DE" sz="1800" b="0" dirty="0">
                <a:solidFill>
                  <a:schemeClr val="tx1">
                    <a:lumMod val="75000"/>
                    <a:lumOff val="25000"/>
                  </a:schemeClr>
                </a:solidFill>
                <a:latin typeface="Aptos" panose="020B0004020202020204" pitchFamily="34" charset="0"/>
                <a:sym typeface="Arial"/>
              </a:rPr>
              <a:t>.</a:t>
            </a:r>
            <a:endParaRPr sz="1800" dirty="0">
              <a:solidFill>
                <a:schemeClr val="tx1">
                  <a:lumMod val="75000"/>
                  <a:lumOff val="25000"/>
                </a:schemeClr>
              </a:solidFill>
              <a:latin typeface="Aptos" panose="020B0004020202020204" pitchFamily="34" charset="0"/>
            </a:endParaRPr>
          </a:p>
          <a:p>
            <a:pPr marL="457200" lvl="0" indent="-228600" algn="l" rtl="0">
              <a:lnSpc>
                <a:spcPct val="90000"/>
              </a:lnSpc>
              <a:spcBef>
                <a:spcPts val="1000"/>
              </a:spcBef>
              <a:spcAft>
                <a:spcPts val="0"/>
              </a:spcAft>
              <a:buClr>
                <a:schemeClr val="accent4"/>
              </a:buClr>
              <a:buSzPts val="2400"/>
              <a:buNone/>
            </a:pPr>
            <a:r>
              <a:rPr lang="de-DE" sz="1800" b="0" dirty="0">
                <a:solidFill>
                  <a:schemeClr val="tx1">
                    <a:lumMod val="75000"/>
                    <a:lumOff val="25000"/>
                  </a:schemeClr>
                </a:solidFill>
                <a:latin typeface="Aptos" panose="020B0004020202020204" pitchFamily="34" charset="0"/>
                <a:sym typeface="Arial"/>
              </a:rPr>
              <a:t>The EU </a:t>
            </a:r>
            <a:r>
              <a:rPr lang="de-DE" sz="1800" b="0" dirty="0" err="1">
                <a:solidFill>
                  <a:schemeClr val="tx1">
                    <a:lumMod val="75000"/>
                    <a:lumOff val="25000"/>
                  </a:schemeClr>
                </a:solidFill>
                <a:latin typeface="Aptos" panose="020B0004020202020204" pitchFamily="34" charset="0"/>
                <a:sym typeface="Arial"/>
              </a:rPr>
              <a:t>is</a:t>
            </a:r>
            <a:r>
              <a:rPr lang="de-DE" sz="1800" b="0" dirty="0">
                <a:solidFill>
                  <a:schemeClr val="tx1">
                    <a:lumMod val="75000"/>
                    <a:lumOff val="25000"/>
                  </a:schemeClr>
                </a:solidFill>
                <a:latin typeface="Aptos" panose="020B0004020202020204" pitchFamily="34" charset="0"/>
                <a:sym typeface="Arial"/>
              </a:rPr>
              <a:t> </a:t>
            </a:r>
            <a:r>
              <a:rPr lang="de-DE" sz="1800" dirty="0" err="1">
                <a:solidFill>
                  <a:schemeClr val="tx1">
                    <a:lumMod val="75000"/>
                    <a:lumOff val="25000"/>
                  </a:schemeClr>
                </a:solidFill>
                <a:latin typeface="Aptos" panose="020B0004020202020204" pitchFamily="34" charset="0"/>
                <a:sym typeface="Arial"/>
              </a:rPr>
              <a:t>taking</a:t>
            </a:r>
            <a:r>
              <a:rPr lang="de-DE" sz="1800" dirty="0">
                <a:solidFill>
                  <a:schemeClr val="tx1">
                    <a:lumMod val="75000"/>
                    <a:lumOff val="25000"/>
                  </a:schemeClr>
                </a:solidFill>
                <a:latin typeface="Aptos" panose="020B0004020202020204" pitchFamily="34" charset="0"/>
                <a:sym typeface="Arial"/>
              </a:rPr>
              <a:t> </a:t>
            </a:r>
            <a:r>
              <a:rPr lang="de-DE" sz="1800" dirty="0" err="1">
                <a:solidFill>
                  <a:schemeClr val="tx1">
                    <a:lumMod val="75000"/>
                    <a:lumOff val="25000"/>
                  </a:schemeClr>
                </a:solidFill>
                <a:latin typeface="Aptos" panose="020B0004020202020204" pitchFamily="34" charset="0"/>
                <a:sym typeface="Arial"/>
              </a:rPr>
              <a:t>action</a:t>
            </a:r>
            <a:r>
              <a:rPr lang="de-DE" sz="1800" dirty="0">
                <a:solidFill>
                  <a:schemeClr val="tx1">
                    <a:lumMod val="75000"/>
                    <a:lumOff val="25000"/>
                  </a:schemeClr>
                </a:solidFill>
                <a:latin typeface="Aptos" panose="020B0004020202020204" pitchFamily="34" charset="0"/>
                <a:sym typeface="Arial"/>
              </a:rPr>
              <a:t> on </a:t>
            </a:r>
            <a:r>
              <a:rPr lang="de-DE" sz="1800" dirty="0" err="1">
                <a:solidFill>
                  <a:schemeClr val="tx1">
                    <a:lumMod val="75000"/>
                    <a:lumOff val="25000"/>
                  </a:schemeClr>
                </a:solidFill>
                <a:latin typeface="Aptos" panose="020B0004020202020204" pitchFamily="34" charset="0"/>
                <a:sym typeface="Arial"/>
              </a:rPr>
              <a:t>plastics</a:t>
            </a:r>
            <a:r>
              <a:rPr lang="de-DE" sz="180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to</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tackle</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plastic</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pollution</a:t>
            </a:r>
            <a:r>
              <a:rPr lang="de-DE" sz="1800" b="0" dirty="0">
                <a:solidFill>
                  <a:schemeClr val="tx1">
                    <a:lumMod val="75000"/>
                    <a:lumOff val="25000"/>
                  </a:schemeClr>
                </a:solidFill>
                <a:latin typeface="Aptos" panose="020B0004020202020204" pitchFamily="34" charset="0"/>
                <a:sym typeface="Arial"/>
              </a:rPr>
              <a:t> and marine </a:t>
            </a:r>
            <a:r>
              <a:rPr lang="de-DE" sz="1800" b="0" dirty="0" err="1">
                <a:solidFill>
                  <a:schemeClr val="tx1">
                    <a:lumMod val="75000"/>
                    <a:lumOff val="25000"/>
                  </a:schemeClr>
                </a:solidFill>
                <a:latin typeface="Aptos" panose="020B0004020202020204" pitchFamily="34" charset="0"/>
                <a:sym typeface="Arial"/>
              </a:rPr>
              <a:t>litter</a:t>
            </a:r>
            <a:r>
              <a:rPr lang="de-DE" sz="1800" b="0" dirty="0">
                <a:solidFill>
                  <a:schemeClr val="tx1">
                    <a:lumMod val="75000"/>
                    <a:lumOff val="25000"/>
                  </a:schemeClr>
                </a:solidFill>
                <a:latin typeface="Aptos" panose="020B0004020202020204" pitchFamily="34" charset="0"/>
                <a:sym typeface="Arial"/>
              </a:rPr>
              <a:t>, and </a:t>
            </a:r>
            <a:r>
              <a:rPr lang="de-DE" sz="1800" b="0" dirty="0" err="1">
                <a:solidFill>
                  <a:schemeClr val="tx1">
                    <a:lumMod val="75000"/>
                    <a:lumOff val="25000"/>
                  </a:schemeClr>
                </a:solidFill>
                <a:latin typeface="Aptos" panose="020B0004020202020204" pitchFamily="34" charset="0"/>
                <a:sym typeface="Arial"/>
              </a:rPr>
              <a:t>to</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accelerate</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the</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transition</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to</a:t>
            </a:r>
            <a:r>
              <a:rPr lang="de-DE" sz="1800" b="0" dirty="0">
                <a:solidFill>
                  <a:schemeClr val="tx1">
                    <a:lumMod val="75000"/>
                    <a:lumOff val="25000"/>
                  </a:schemeClr>
                </a:solidFill>
                <a:latin typeface="Aptos" panose="020B0004020202020204" pitchFamily="34" charset="0"/>
                <a:sym typeface="Arial"/>
              </a:rPr>
              <a:t> a </a:t>
            </a:r>
            <a:r>
              <a:rPr lang="de-DE" sz="1800" b="0" dirty="0" err="1">
                <a:solidFill>
                  <a:schemeClr val="tx1">
                    <a:lumMod val="75000"/>
                    <a:lumOff val="25000"/>
                  </a:schemeClr>
                </a:solidFill>
                <a:latin typeface="Aptos" panose="020B0004020202020204" pitchFamily="34" charset="0"/>
                <a:sym typeface="Arial"/>
              </a:rPr>
              <a:t>circular</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plastics</a:t>
            </a:r>
            <a:r>
              <a:rPr lang="de-DE" sz="1800" b="0" dirty="0">
                <a:solidFill>
                  <a:schemeClr val="tx1">
                    <a:lumMod val="75000"/>
                    <a:lumOff val="25000"/>
                  </a:schemeClr>
                </a:solidFill>
                <a:latin typeface="Aptos" panose="020B0004020202020204" pitchFamily="34" charset="0"/>
                <a:sym typeface="Arial"/>
              </a:rPr>
              <a:t> </a:t>
            </a:r>
            <a:r>
              <a:rPr lang="de-DE" sz="1800" b="0" dirty="0" err="1">
                <a:solidFill>
                  <a:schemeClr val="tx1">
                    <a:lumMod val="75000"/>
                    <a:lumOff val="25000"/>
                  </a:schemeClr>
                </a:solidFill>
                <a:latin typeface="Aptos" panose="020B0004020202020204" pitchFamily="34" charset="0"/>
                <a:sym typeface="Arial"/>
              </a:rPr>
              <a:t>economy</a:t>
            </a:r>
            <a:r>
              <a:rPr lang="de-DE" sz="1800" b="0" dirty="0">
                <a:solidFill>
                  <a:schemeClr val="tx1">
                    <a:lumMod val="75000"/>
                    <a:lumOff val="25000"/>
                  </a:schemeClr>
                </a:solidFill>
                <a:latin typeface="Aptos" panose="020B0004020202020204" pitchFamily="34" charset="0"/>
                <a:sym typeface="Arial"/>
              </a:rPr>
              <a:t>.</a:t>
            </a:r>
            <a:endParaRPr sz="1800" dirty="0">
              <a:solidFill>
                <a:schemeClr val="tx1">
                  <a:lumMod val="75000"/>
                  <a:lumOff val="25000"/>
                </a:schemeClr>
              </a:solidFill>
              <a:latin typeface="Aptos" panose="020B0004020202020204" pitchFamily="34" charset="0"/>
              <a:sym typeface="Arial"/>
            </a:endParaRPr>
          </a:p>
        </p:txBody>
      </p:sp>
      <p:sp>
        <p:nvSpPr>
          <p:cNvPr id="736" name="Google Shape;736;p81"/>
          <p:cNvSpPr txBox="1"/>
          <p:nvPr/>
        </p:nvSpPr>
        <p:spPr>
          <a:xfrm>
            <a:off x="6250488" y="1934588"/>
            <a:ext cx="6050071" cy="1844702"/>
          </a:xfrm>
          <a:prstGeom prst="rect">
            <a:avLst/>
          </a:prstGeom>
          <a:noFill/>
          <a:ln>
            <a:noFill/>
          </a:ln>
        </p:spPr>
        <p:txBody>
          <a:bodyPr spcFirstLastPara="1" wrap="square" lIns="0" tIns="0" rIns="0" bIns="0" anchor="b" anchorCtr="0">
            <a:noAutofit/>
          </a:bodyPr>
          <a:lstStyle/>
          <a:p>
            <a:pPr marL="0" marR="0" lvl="0" indent="0" algn="l" rtl="0">
              <a:lnSpc>
                <a:spcPct val="80000"/>
              </a:lnSpc>
              <a:spcBef>
                <a:spcPts val="0"/>
              </a:spcBef>
              <a:spcAft>
                <a:spcPts val="0"/>
              </a:spcAft>
              <a:buClr>
                <a:srgbClr val="3F3F3F"/>
              </a:buClr>
              <a:buSzPts val="6000"/>
              <a:buFont typeface="Play"/>
              <a:buNone/>
            </a:pPr>
            <a:r>
              <a:rPr lang="de-DE" sz="4400" b="1" i="0" u="none" strike="noStrike" cap="none">
                <a:solidFill>
                  <a:srgbClr val="3F3F3F"/>
                </a:solidFill>
                <a:latin typeface="Aptos Serif" panose="02020604070405020304" pitchFamily="18" charset="0"/>
                <a:cs typeface="Aptos Serif" panose="02020604070405020304" pitchFamily="18" charset="0"/>
                <a:sym typeface="Arial"/>
              </a:rPr>
              <a:t>EU Strategic Goals for Sustainable Office Materials</a:t>
            </a:r>
            <a:endParaRPr sz="4400" b="1" i="0" u="none" strike="noStrike" cap="none">
              <a:solidFill>
                <a:srgbClr val="3F3F3F"/>
              </a:solidFill>
              <a:latin typeface="Aptos Serif" panose="02020604070405020304" pitchFamily="18" charset="0"/>
              <a:cs typeface="Aptos Serif" panose="02020604070405020304" pitchFamily="18" charset="0"/>
              <a:sym typeface="Arial"/>
            </a:endParaRPr>
          </a:p>
        </p:txBody>
      </p:sp>
      <p:pic>
        <p:nvPicPr>
          <p:cNvPr id="737" name="Google Shape;737;p81" title="pexels-cottonbro-5185076.jpg"/>
          <p:cNvPicPr preferRelativeResize="0"/>
          <p:nvPr/>
        </p:nvPicPr>
        <p:blipFill rotWithShape="1">
          <a:blip r:embed="rId3">
            <a:alphaModFix/>
          </a:blip>
          <a:srcRect t="21684" b="21684"/>
          <a:stretch/>
        </p:blipFill>
        <p:spPr>
          <a:xfrm>
            <a:off x="1964498" y="680870"/>
            <a:ext cx="3837141" cy="3260314"/>
          </a:xfrm>
          <a:prstGeom prst="rect">
            <a:avLst/>
          </a:prstGeom>
          <a:noFill/>
          <a:ln>
            <a:noFill/>
          </a:ln>
        </p:spPr>
      </p:pic>
      <p:sp>
        <p:nvSpPr>
          <p:cNvPr id="738" name="Google Shape;738;p81"/>
          <p:cNvSpPr txBox="1"/>
          <p:nvPr/>
        </p:nvSpPr>
        <p:spPr>
          <a:xfrm>
            <a:off x="0" y="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600">
                <a:solidFill>
                  <a:schemeClr val="dk1"/>
                </a:solidFill>
                <a:latin typeface="Roboto"/>
                <a:ea typeface="Roboto"/>
                <a:cs typeface="Roboto"/>
                <a:sym typeface="Roboto"/>
              </a:rPr>
              <a:t>Foto di cottonbro studio: https://www.pexels.com/it-it/foto/post-it-e-fogli-spiegazzati-5185076/</a:t>
            </a:r>
            <a:endParaRPr sz="6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82"/>
          <p:cNvSpPr txBox="1">
            <a:spLocks noGrp="1"/>
          </p:cNvSpPr>
          <p:nvPr>
            <p:ph type="title"/>
          </p:nvPr>
        </p:nvSpPr>
        <p:spPr>
          <a:xfrm>
            <a:off x="594360" y="473592"/>
            <a:ext cx="7873235" cy="1593507"/>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EU Strategic Goals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Sustainable</a:t>
            </a:r>
            <a:r>
              <a:rPr lang="de-DE" dirty="0">
                <a:latin typeface="Aptos Serif" panose="02020604070405020304" pitchFamily="18" charset="0"/>
                <a:ea typeface="Arial"/>
                <a:cs typeface="Aptos Serif" panose="02020604070405020304" pitchFamily="18" charset="0"/>
                <a:sym typeface="Arial"/>
              </a:rPr>
              <a:t> Office Materials </a:t>
            </a:r>
            <a:endParaRPr dirty="0">
              <a:latin typeface="Aptos Serif" panose="02020604070405020304" pitchFamily="18" charset="0"/>
              <a:cs typeface="Aptos Serif" panose="02020604070405020304" pitchFamily="18" charset="0"/>
            </a:endParaRPr>
          </a:p>
        </p:txBody>
      </p:sp>
      <p:sp>
        <p:nvSpPr>
          <p:cNvPr id="744" name="Google Shape;744;p82"/>
          <p:cNvSpPr txBox="1">
            <a:spLocks noGrp="1"/>
          </p:cNvSpPr>
          <p:nvPr>
            <p:ph type="body" idx="1"/>
          </p:nvPr>
        </p:nvSpPr>
        <p:spPr>
          <a:xfrm>
            <a:off x="594360" y="3165297"/>
            <a:ext cx="10558053" cy="2819388"/>
          </a:xfrm>
          <a:prstGeom prst="rect">
            <a:avLst/>
          </a:prstGeom>
          <a:noFill/>
          <a:ln>
            <a:noFill/>
          </a:ln>
        </p:spPr>
        <p:txBody>
          <a:bodyPr spcFirstLastPara="1" wrap="square" lIns="0" tIns="228600" rIns="0" bIns="0" anchor="t" anchorCtr="0">
            <a:normAutofit lnSpcReduction="10000"/>
          </a:bodyPr>
          <a:lstStyle/>
          <a:p>
            <a:pPr marL="571500" lvl="0" indent="-342900" algn="l" rtl="0">
              <a:lnSpc>
                <a:spcPct val="80000"/>
              </a:lnSpc>
              <a:spcBef>
                <a:spcPts val="2200"/>
              </a:spcBef>
              <a:spcAft>
                <a:spcPts val="0"/>
              </a:spcAft>
              <a:buSzPct val="117647"/>
              <a:buFont typeface="Arial"/>
              <a:buChar char="•"/>
            </a:pPr>
            <a:r>
              <a:rPr lang="de-DE" sz="2000" b="0" dirty="0" err="1">
                <a:solidFill>
                  <a:schemeClr val="tx1">
                    <a:lumMod val="75000"/>
                    <a:lumOff val="25000"/>
                  </a:schemeClr>
                </a:solidFill>
                <a:latin typeface="Aptos" panose="020B0004020202020204" pitchFamily="34" charset="0"/>
                <a:sym typeface="Arial"/>
              </a:rPr>
              <a:t>Sustainable</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sourcing</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of</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fiber</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paper</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products</a:t>
            </a:r>
            <a:r>
              <a:rPr lang="de-DE" sz="2000" b="0" dirty="0">
                <a:solidFill>
                  <a:schemeClr val="tx1">
                    <a:lumMod val="75000"/>
                    <a:lumOff val="25000"/>
                  </a:schemeClr>
                </a:solidFill>
                <a:latin typeface="Aptos" panose="020B0004020202020204" pitchFamily="34" charset="0"/>
                <a:sym typeface="Arial"/>
              </a:rPr>
              <a:t>)</a:t>
            </a:r>
            <a:endParaRPr sz="2000" b="0" dirty="0">
              <a:solidFill>
                <a:schemeClr val="tx1">
                  <a:lumMod val="75000"/>
                  <a:lumOff val="25000"/>
                </a:schemeClr>
              </a:solidFill>
              <a:latin typeface="Aptos" panose="020B0004020202020204" pitchFamily="34" charset="0"/>
            </a:endParaRPr>
          </a:p>
          <a:p>
            <a:pPr marL="571500" lvl="0" indent="-342900" algn="l" rtl="0">
              <a:lnSpc>
                <a:spcPct val="80000"/>
              </a:lnSpc>
              <a:spcBef>
                <a:spcPts val="2200"/>
              </a:spcBef>
              <a:spcAft>
                <a:spcPts val="0"/>
              </a:spcAft>
              <a:buSzPct val="117647"/>
              <a:buFont typeface="Arial"/>
              <a:buChar char="•"/>
            </a:pPr>
            <a:r>
              <a:rPr lang="de-DE" sz="2000" b="0" dirty="0" err="1">
                <a:solidFill>
                  <a:schemeClr val="tx1">
                    <a:lumMod val="75000"/>
                    <a:lumOff val="25000"/>
                  </a:schemeClr>
                </a:solidFill>
                <a:latin typeface="Aptos" panose="020B0004020202020204" pitchFamily="34" charset="0"/>
                <a:sym typeface="Arial"/>
              </a:rPr>
              <a:t>Reduce</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chemical</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use</a:t>
            </a:r>
            <a:r>
              <a:rPr lang="de-DE" sz="2000" b="0" dirty="0">
                <a:solidFill>
                  <a:schemeClr val="tx1">
                    <a:lumMod val="75000"/>
                    <a:lumOff val="25000"/>
                  </a:schemeClr>
                </a:solidFill>
                <a:latin typeface="Aptos" panose="020B0004020202020204" pitchFamily="34" charset="0"/>
                <a:sym typeface="Arial"/>
              </a:rPr>
              <a:t> ( </a:t>
            </a:r>
            <a:r>
              <a:rPr lang="de-DE" sz="2000" b="0" dirty="0" err="1">
                <a:solidFill>
                  <a:schemeClr val="tx1">
                    <a:lumMod val="75000"/>
                    <a:lumOff val="25000"/>
                  </a:schemeClr>
                </a:solidFill>
                <a:latin typeface="Aptos" panose="020B0004020202020204" pitchFamily="34" charset="0"/>
                <a:sym typeface="Arial"/>
              </a:rPr>
              <a:t>paper</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products</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toner</a:t>
            </a:r>
            <a:r>
              <a:rPr lang="de-DE" sz="2000" b="0" dirty="0">
                <a:solidFill>
                  <a:schemeClr val="tx1">
                    <a:lumMod val="75000"/>
                    <a:lumOff val="25000"/>
                  </a:schemeClr>
                </a:solidFill>
                <a:latin typeface="Aptos" panose="020B0004020202020204" pitchFamily="34" charset="0"/>
                <a:sym typeface="Arial"/>
              </a:rPr>
              <a:t> and </a:t>
            </a:r>
            <a:r>
              <a:rPr lang="de-DE" sz="2000" b="0" dirty="0" err="1">
                <a:solidFill>
                  <a:schemeClr val="tx1">
                    <a:lumMod val="75000"/>
                    <a:lumOff val="25000"/>
                  </a:schemeClr>
                </a:solidFill>
                <a:latin typeface="Aptos" panose="020B0004020202020204" pitchFamily="34" charset="0"/>
                <a:sym typeface="Arial"/>
              </a:rPr>
              <a:t>Ink</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cartidges</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plastic</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materials</a:t>
            </a:r>
            <a:r>
              <a:rPr lang="de-DE" sz="2000" b="0" dirty="0">
                <a:solidFill>
                  <a:schemeClr val="tx1">
                    <a:lumMod val="75000"/>
                    <a:lumOff val="25000"/>
                  </a:schemeClr>
                </a:solidFill>
                <a:latin typeface="Aptos" panose="020B0004020202020204" pitchFamily="34" charset="0"/>
                <a:sym typeface="Arial"/>
              </a:rPr>
              <a:t>)</a:t>
            </a:r>
            <a:endParaRPr sz="2000" b="0" dirty="0">
              <a:solidFill>
                <a:schemeClr val="tx1">
                  <a:lumMod val="75000"/>
                  <a:lumOff val="25000"/>
                </a:schemeClr>
              </a:solidFill>
              <a:latin typeface="Aptos" panose="020B0004020202020204" pitchFamily="34" charset="0"/>
            </a:endParaRPr>
          </a:p>
          <a:p>
            <a:pPr marL="571500" lvl="0" indent="-342900" algn="l" rtl="0">
              <a:lnSpc>
                <a:spcPct val="80000"/>
              </a:lnSpc>
              <a:spcBef>
                <a:spcPts val="2200"/>
              </a:spcBef>
              <a:spcAft>
                <a:spcPts val="0"/>
              </a:spcAft>
              <a:buSzPct val="117647"/>
              <a:buFont typeface="Arial"/>
              <a:buChar char="•"/>
            </a:pPr>
            <a:r>
              <a:rPr lang="de-DE" sz="2000" b="0" dirty="0">
                <a:solidFill>
                  <a:schemeClr val="tx1">
                    <a:lumMod val="75000"/>
                    <a:lumOff val="25000"/>
                  </a:schemeClr>
                </a:solidFill>
                <a:latin typeface="Aptos" panose="020B0004020202020204" pitchFamily="34" charset="0"/>
                <a:sym typeface="Arial"/>
              </a:rPr>
              <a:t>Energy </a:t>
            </a:r>
            <a:r>
              <a:rPr lang="de-DE" sz="2000" b="0" dirty="0" err="1">
                <a:solidFill>
                  <a:schemeClr val="tx1">
                    <a:lumMod val="75000"/>
                    <a:lumOff val="25000"/>
                  </a:schemeClr>
                </a:solidFill>
                <a:latin typeface="Aptos" panose="020B0004020202020204" pitchFamily="34" charset="0"/>
                <a:sym typeface="Arial"/>
              </a:rPr>
              <a:t>efficiency</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Printing</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processes</a:t>
            </a:r>
            <a:r>
              <a:rPr lang="de-DE" sz="2000" b="0" dirty="0">
                <a:solidFill>
                  <a:schemeClr val="tx1">
                    <a:lumMod val="75000"/>
                    <a:lumOff val="25000"/>
                  </a:schemeClr>
                </a:solidFill>
                <a:latin typeface="Aptos" panose="020B0004020202020204" pitchFamily="34" charset="0"/>
                <a:sym typeface="Arial"/>
              </a:rPr>
              <a:t> and </a:t>
            </a:r>
            <a:r>
              <a:rPr lang="de-DE" sz="2000" b="0" dirty="0" err="1">
                <a:solidFill>
                  <a:schemeClr val="tx1">
                    <a:lumMod val="75000"/>
                    <a:lumOff val="25000"/>
                  </a:schemeClr>
                </a:solidFill>
                <a:latin typeface="Aptos" panose="020B0004020202020204" pitchFamily="34" charset="0"/>
                <a:sym typeface="Arial"/>
              </a:rPr>
              <a:t>devices</a:t>
            </a:r>
            <a:r>
              <a:rPr lang="de-DE" sz="2000" b="0" dirty="0">
                <a:solidFill>
                  <a:schemeClr val="tx1">
                    <a:lumMod val="75000"/>
                    <a:lumOff val="25000"/>
                  </a:schemeClr>
                </a:solidFill>
                <a:latin typeface="Aptos" panose="020B0004020202020204" pitchFamily="34" charset="0"/>
                <a:sym typeface="Arial"/>
              </a:rPr>
              <a:t>)</a:t>
            </a:r>
            <a:endParaRPr sz="2000" b="0" dirty="0">
              <a:solidFill>
                <a:schemeClr val="tx1">
                  <a:lumMod val="75000"/>
                  <a:lumOff val="25000"/>
                </a:schemeClr>
              </a:solidFill>
              <a:latin typeface="Aptos" panose="020B0004020202020204" pitchFamily="34" charset="0"/>
            </a:endParaRPr>
          </a:p>
          <a:p>
            <a:pPr marL="571500" lvl="0" indent="-342900" algn="l" rtl="0">
              <a:lnSpc>
                <a:spcPct val="80000"/>
              </a:lnSpc>
              <a:spcBef>
                <a:spcPts val="2200"/>
              </a:spcBef>
              <a:spcAft>
                <a:spcPts val="0"/>
              </a:spcAft>
              <a:buSzPct val="117647"/>
              <a:buFont typeface="Arial"/>
              <a:buChar char="•"/>
            </a:pPr>
            <a:r>
              <a:rPr lang="de-DE" sz="2000" b="0" dirty="0" err="1">
                <a:solidFill>
                  <a:schemeClr val="tx1">
                    <a:lumMod val="75000"/>
                    <a:lumOff val="25000"/>
                  </a:schemeClr>
                </a:solidFill>
                <a:latin typeface="Aptos" panose="020B0004020202020204" pitchFamily="34" charset="0"/>
                <a:sym typeface="Arial"/>
              </a:rPr>
              <a:t>Reduce</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energy</a:t>
            </a:r>
            <a:r>
              <a:rPr lang="de-DE" sz="2000" b="0" dirty="0">
                <a:solidFill>
                  <a:schemeClr val="tx1">
                    <a:lumMod val="75000"/>
                    <a:lumOff val="25000"/>
                  </a:schemeClr>
                </a:solidFill>
                <a:latin typeface="Aptos" panose="020B0004020202020204" pitchFamily="34" charset="0"/>
                <a:sym typeface="Arial"/>
              </a:rPr>
              <a:t> and </a:t>
            </a:r>
            <a:r>
              <a:rPr lang="de-DE" sz="2000" b="0" dirty="0" err="1">
                <a:solidFill>
                  <a:schemeClr val="tx1">
                    <a:lumMod val="75000"/>
                    <a:lumOff val="25000"/>
                  </a:schemeClr>
                </a:solidFill>
                <a:latin typeface="Aptos" panose="020B0004020202020204" pitchFamily="34" charset="0"/>
                <a:sym typeface="Arial"/>
              </a:rPr>
              <a:t>water</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use</a:t>
            </a:r>
            <a:r>
              <a:rPr lang="de-DE" sz="2000" b="0" dirty="0">
                <a:solidFill>
                  <a:schemeClr val="tx1">
                    <a:lumMod val="75000"/>
                    <a:lumOff val="25000"/>
                  </a:schemeClr>
                </a:solidFill>
                <a:latin typeface="Aptos" panose="020B0004020202020204" pitchFamily="34" charset="0"/>
                <a:sym typeface="Arial"/>
              </a:rPr>
              <a:t> in </a:t>
            </a:r>
            <a:r>
              <a:rPr lang="de-DE" sz="2000" b="0" dirty="0" err="1">
                <a:solidFill>
                  <a:schemeClr val="tx1">
                    <a:lumMod val="75000"/>
                    <a:lumOff val="25000"/>
                  </a:schemeClr>
                </a:solidFill>
                <a:latin typeface="Aptos" panose="020B0004020202020204" pitchFamily="34" charset="0"/>
                <a:sym typeface="Arial"/>
              </a:rPr>
              <a:t>production</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paper</a:t>
            </a:r>
            <a:r>
              <a:rPr lang="de-DE" sz="2000" b="0" dirty="0">
                <a:solidFill>
                  <a:schemeClr val="tx1">
                    <a:lumMod val="75000"/>
                    <a:lumOff val="25000"/>
                  </a:schemeClr>
                </a:solidFill>
                <a:latin typeface="Aptos" panose="020B0004020202020204" pitchFamily="34" charset="0"/>
                <a:sym typeface="Arial"/>
              </a:rPr>
              <a:t> and printed </a:t>
            </a:r>
            <a:r>
              <a:rPr lang="de-DE" sz="2000" b="0" dirty="0" err="1">
                <a:solidFill>
                  <a:schemeClr val="tx1">
                    <a:lumMod val="75000"/>
                    <a:lumOff val="25000"/>
                  </a:schemeClr>
                </a:solidFill>
                <a:latin typeface="Aptos" panose="020B0004020202020204" pitchFamily="34" charset="0"/>
                <a:sym typeface="Arial"/>
              </a:rPr>
              <a:t>products</a:t>
            </a:r>
            <a:r>
              <a:rPr lang="de-DE" sz="2000" b="0" dirty="0">
                <a:solidFill>
                  <a:schemeClr val="tx1">
                    <a:lumMod val="75000"/>
                    <a:lumOff val="25000"/>
                  </a:schemeClr>
                </a:solidFill>
                <a:latin typeface="Aptos" panose="020B0004020202020204" pitchFamily="34" charset="0"/>
                <a:sym typeface="Arial"/>
              </a:rPr>
              <a:t>)</a:t>
            </a:r>
            <a:endParaRPr sz="2000" b="0" dirty="0">
              <a:solidFill>
                <a:schemeClr val="tx1">
                  <a:lumMod val="75000"/>
                  <a:lumOff val="25000"/>
                </a:schemeClr>
              </a:solidFill>
              <a:latin typeface="Aptos" panose="020B0004020202020204" pitchFamily="34" charset="0"/>
            </a:endParaRPr>
          </a:p>
          <a:p>
            <a:pPr marL="571500" lvl="0" indent="-342900" algn="l" rtl="0">
              <a:lnSpc>
                <a:spcPct val="80000"/>
              </a:lnSpc>
              <a:spcBef>
                <a:spcPts val="2200"/>
              </a:spcBef>
              <a:spcAft>
                <a:spcPts val="0"/>
              </a:spcAft>
              <a:buSzPct val="117647"/>
              <a:buFont typeface="Arial"/>
              <a:buChar char="•"/>
            </a:pPr>
            <a:r>
              <a:rPr lang="de-DE" sz="2000" b="0" dirty="0">
                <a:solidFill>
                  <a:schemeClr val="tx1">
                    <a:lumMod val="75000"/>
                    <a:lumOff val="25000"/>
                  </a:schemeClr>
                </a:solidFill>
                <a:latin typeface="Aptos" panose="020B0004020202020204" pitchFamily="34" charset="0"/>
                <a:sym typeface="Arial"/>
              </a:rPr>
              <a:t>Design </a:t>
            </a:r>
            <a:r>
              <a:rPr lang="de-DE" sz="2000" b="0" dirty="0" err="1">
                <a:solidFill>
                  <a:schemeClr val="tx1">
                    <a:lumMod val="75000"/>
                    <a:lumOff val="25000"/>
                  </a:schemeClr>
                </a:solidFill>
                <a:latin typeface="Aptos" panose="020B0004020202020204" pitchFamily="34" charset="0"/>
                <a:sym typeface="Arial"/>
              </a:rPr>
              <a:t>for</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recyclability</a:t>
            </a:r>
            <a:r>
              <a:rPr lang="de-DE" sz="2000" b="0" dirty="0">
                <a:solidFill>
                  <a:schemeClr val="tx1">
                    <a:lumMod val="75000"/>
                    <a:lumOff val="25000"/>
                  </a:schemeClr>
                </a:solidFill>
                <a:latin typeface="Aptos" panose="020B0004020202020204" pitchFamily="34" charset="0"/>
                <a:sym typeface="Arial"/>
              </a:rPr>
              <a:t> and </a:t>
            </a:r>
            <a:r>
              <a:rPr lang="de-DE" sz="2000" b="0" dirty="0" err="1">
                <a:solidFill>
                  <a:schemeClr val="tx1">
                    <a:lumMod val="75000"/>
                    <a:lumOff val="25000"/>
                  </a:schemeClr>
                </a:solidFill>
                <a:latin typeface="Aptos" panose="020B0004020202020204" pitchFamily="34" charset="0"/>
                <a:sym typeface="Arial"/>
              </a:rPr>
              <a:t>Durability</a:t>
            </a:r>
            <a:r>
              <a:rPr lang="de-DE" sz="2000" b="0" dirty="0">
                <a:solidFill>
                  <a:schemeClr val="tx1">
                    <a:lumMod val="75000"/>
                    <a:lumOff val="25000"/>
                  </a:schemeClr>
                </a:solidFill>
                <a:latin typeface="Aptos" panose="020B0004020202020204" pitchFamily="34" charset="0"/>
                <a:sym typeface="Arial"/>
              </a:rPr>
              <a:t> and </a:t>
            </a:r>
            <a:r>
              <a:rPr lang="de-DE" sz="2000" b="0" dirty="0" err="1">
                <a:solidFill>
                  <a:schemeClr val="tx1">
                    <a:lumMod val="75000"/>
                    <a:lumOff val="25000"/>
                  </a:schemeClr>
                </a:solidFill>
                <a:latin typeface="Aptos" panose="020B0004020202020204" pitchFamily="34" charset="0"/>
                <a:sym typeface="Arial"/>
              </a:rPr>
              <a:t>reuse</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Circular</a:t>
            </a:r>
            <a:r>
              <a:rPr lang="de-DE" sz="2000" b="0" dirty="0">
                <a:solidFill>
                  <a:schemeClr val="tx1">
                    <a:lumMod val="75000"/>
                    <a:lumOff val="25000"/>
                  </a:schemeClr>
                </a:solidFill>
                <a:latin typeface="Aptos" panose="020B0004020202020204" pitchFamily="34" charset="0"/>
                <a:sym typeface="Arial"/>
              </a:rPr>
              <a:t> </a:t>
            </a:r>
            <a:r>
              <a:rPr lang="de-DE" sz="2000" b="0" dirty="0" err="1">
                <a:solidFill>
                  <a:schemeClr val="tx1">
                    <a:lumMod val="75000"/>
                    <a:lumOff val="25000"/>
                  </a:schemeClr>
                </a:solidFill>
                <a:latin typeface="Aptos" panose="020B0004020202020204" pitchFamily="34" charset="0"/>
                <a:sym typeface="Arial"/>
              </a:rPr>
              <a:t>models</a:t>
            </a:r>
            <a:endParaRPr sz="2000" b="0" dirty="0">
              <a:solidFill>
                <a:schemeClr val="tx1">
                  <a:lumMod val="75000"/>
                  <a:lumOff val="25000"/>
                </a:schemeClr>
              </a:solidFill>
              <a:latin typeface="Aptos" panose="020B0004020202020204" pitchFamily="34" charset="0"/>
              <a:sym typeface="Arial"/>
            </a:endParaRPr>
          </a:p>
        </p:txBody>
      </p:sp>
      <p:sp>
        <p:nvSpPr>
          <p:cNvPr id="745" name="Google Shape;745;p82"/>
          <p:cNvSpPr txBox="1"/>
          <p:nvPr/>
        </p:nvSpPr>
        <p:spPr>
          <a:xfrm>
            <a:off x="594360" y="2703632"/>
            <a:ext cx="595675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400" b="1" i="0" u="none" strike="noStrike" cap="none" dirty="0">
                <a:solidFill>
                  <a:schemeClr val="tx1">
                    <a:lumMod val="75000"/>
                    <a:lumOff val="25000"/>
                  </a:schemeClr>
                </a:solidFill>
                <a:latin typeface="Aptos" panose="020B0004020202020204" pitchFamily="34" charset="0"/>
                <a:sym typeface="Arial"/>
              </a:rPr>
              <a:t>Environmental </a:t>
            </a:r>
            <a:r>
              <a:rPr lang="de-DE" sz="2400" b="1" i="0" u="none" strike="noStrike" cap="none" dirty="0" err="1">
                <a:solidFill>
                  <a:schemeClr val="tx1">
                    <a:lumMod val="75000"/>
                    <a:lumOff val="25000"/>
                  </a:schemeClr>
                </a:solidFill>
                <a:latin typeface="Aptos" panose="020B0004020202020204" pitchFamily="34" charset="0"/>
                <a:sym typeface="Arial"/>
              </a:rPr>
              <a:t>Improvements</a:t>
            </a:r>
            <a:r>
              <a:rPr lang="de-DE" sz="2400" b="1" i="0" u="none" strike="noStrike" cap="none" dirty="0">
                <a:solidFill>
                  <a:schemeClr val="tx1">
                    <a:lumMod val="75000"/>
                    <a:lumOff val="25000"/>
                  </a:schemeClr>
                </a:solidFill>
                <a:latin typeface="Aptos" panose="020B0004020202020204" pitchFamily="34" charset="0"/>
                <a:sym typeface="Arial"/>
              </a:rPr>
              <a:t> Areas: </a:t>
            </a:r>
            <a:endParaRPr dirty="0">
              <a:solidFill>
                <a:schemeClr val="tx1">
                  <a:lumMod val="75000"/>
                  <a:lumOff val="25000"/>
                </a:schemeClr>
              </a:solidFill>
              <a:latin typeface="Aptos" panose="020B00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83"/>
          <p:cNvSpPr txBox="1">
            <a:spLocks noGrp="1"/>
          </p:cNvSpPr>
          <p:nvPr>
            <p:ph type="ctrTitle"/>
          </p:nvPr>
        </p:nvSpPr>
        <p:spPr>
          <a:xfrm>
            <a:off x="6299835" y="430529"/>
            <a:ext cx="5486400" cy="3291840"/>
          </a:xfrm>
          <a:prstGeom prst="rect">
            <a:avLst/>
          </a:prstGeom>
          <a:noFill/>
          <a:ln>
            <a:noFill/>
          </a:ln>
        </p:spPr>
        <p:txBody>
          <a:bodyPr spcFirstLastPara="1" wrap="square" lIns="0" tIns="0" rIns="0" bIns="0" anchor="b" anchorCtr="0">
            <a:normAutofit/>
          </a:bodyPr>
          <a:lstStyle/>
          <a:p>
            <a:pPr marL="0" lvl="0" indent="0" algn="l" rtl="0">
              <a:lnSpc>
                <a:spcPct val="80000"/>
              </a:lnSpc>
              <a:spcBef>
                <a:spcPts val="0"/>
              </a:spcBef>
              <a:spcAft>
                <a:spcPts val="0"/>
              </a:spcAft>
              <a:buClr>
                <a:srgbClr val="3F3F3F"/>
              </a:buClr>
              <a:buSzPts val="6000"/>
              <a:buFont typeface="Play"/>
              <a:buNone/>
            </a:pPr>
            <a:r>
              <a:rPr lang="de-DE" dirty="0">
                <a:latin typeface="Aptos Serif" panose="02020604070405020304" pitchFamily="18" charset="0"/>
                <a:ea typeface="Arial"/>
                <a:cs typeface="Aptos Serif" panose="02020604070405020304" pitchFamily="18" charset="0"/>
                <a:sym typeface="Arial"/>
              </a:rPr>
              <a:t>3. EU GPP </a:t>
            </a:r>
            <a:r>
              <a:rPr lang="de-DE" dirty="0" err="1">
                <a:latin typeface="Aptos Serif" panose="02020604070405020304" pitchFamily="18" charset="0"/>
                <a:ea typeface="Arial"/>
                <a:cs typeface="Aptos Serif" panose="02020604070405020304" pitchFamily="18" charset="0"/>
                <a:sym typeface="Arial"/>
              </a:rPr>
              <a:t>Criteria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Office Materials </a:t>
            </a:r>
            <a:endParaRPr dirty="0">
              <a:latin typeface="Aptos Serif" panose="02020604070405020304" pitchFamily="18" charset="0"/>
              <a:cs typeface="Aptos Serif" panose="02020604070405020304" pitchFamily="18" charset="0"/>
            </a:endParaRPr>
          </a:p>
        </p:txBody>
      </p:sp>
      <p:sp>
        <p:nvSpPr>
          <p:cNvPr id="752" name="Google Shape;752;p83"/>
          <p:cNvSpPr txBox="1">
            <a:spLocks noGrp="1"/>
          </p:cNvSpPr>
          <p:nvPr>
            <p:ph type="body" idx="1"/>
          </p:nvPr>
        </p:nvSpPr>
        <p:spPr>
          <a:xfrm>
            <a:off x="6299835" y="4568602"/>
            <a:ext cx="5486400" cy="1645920"/>
          </a:xfrm>
          <a:prstGeom prst="rect">
            <a:avLst/>
          </a:prstGeom>
          <a:noFill/>
          <a:ln>
            <a:noFill/>
          </a:ln>
        </p:spPr>
        <p:txBody>
          <a:bodyPr spcFirstLastPara="1" wrap="square" lIns="0" tIns="0" rIns="0" bIns="0" anchor="t" anchorCtr="0">
            <a:normAutofit/>
          </a:bodyPr>
          <a:lstStyle/>
          <a:p>
            <a:pPr marL="457200" lvl="0" indent="-228600" algn="l" rtl="0">
              <a:lnSpc>
                <a:spcPct val="90000"/>
              </a:lnSpc>
              <a:spcBef>
                <a:spcPts val="1000"/>
              </a:spcBef>
              <a:spcAft>
                <a:spcPts val="0"/>
              </a:spcAft>
              <a:buClr>
                <a:schemeClr val="accent4"/>
              </a:buClr>
              <a:buSzPts val="2400"/>
              <a:buNone/>
            </a:pPr>
            <a:r>
              <a:rPr lang="de-DE" sz="1800" dirty="0" err="1">
                <a:latin typeface="Aptos" panose="020B0004020202020204" pitchFamily="34" charset="0"/>
                <a:sym typeface="Arial"/>
              </a:rPr>
              <a:t>There</a:t>
            </a:r>
            <a:r>
              <a:rPr lang="de-DE" sz="1800" dirty="0">
                <a:latin typeface="Aptos" panose="020B0004020202020204" pitchFamily="34" charset="0"/>
                <a:sym typeface="Arial"/>
              </a:rPr>
              <a:t> </a:t>
            </a:r>
            <a:r>
              <a:rPr lang="de-DE" sz="1800" dirty="0" err="1">
                <a:latin typeface="Aptos" panose="020B0004020202020204" pitchFamily="34" charset="0"/>
                <a:sym typeface="Arial"/>
              </a:rPr>
              <a:t>are</a:t>
            </a:r>
            <a:r>
              <a:rPr lang="de-DE" sz="1800" dirty="0">
                <a:latin typeface="Aptos" panose="020B0004020202020204" pitchFamily="34" charset="0"/>
                <a:sym typeface="Arial"/>
              </a:rPr>
              <a:t> </a:t>
            </a:r>
            <a:r>
              <a:rPr lang="de-DE" sz="1800" dirty="0" err="1">
                <a:latin typeface="Aptos" panose="020B0004020202020204" pitchFamily="34" charset="0"/>
                <a:sym typeface="Arial"/>
              </a:rPr>
              <a:t>currently</a:t>
            </a:r>
            <a:r>
              <a:rPr lang="de-DE" sz="1800" dirty="0">
                <a:latin typeface="Aptos" panose="020B0004020202020204" pitchFamily="34" charset="0"/>
                <a:sym typeface="Arial"/>
              </a:rPr>
              <a:t> separate EU GPP </a:t>
            </a:r>
            <a:r>
              <a:rPr lang="de-DE" sz="1800" dirty="0" err="1">
                <a:latin typeface="Aptos" panose="020B0004020202020204" pitchFamily="34" charset="0"/>
                <a:sym typeface="Arial"/>
              </a:rPr>
              <a:t>criteria</a:t>
            </a:r>
            <a:r>
              <a:rPr lang="de-DE" sz="1800" dirty="0">
                <a:latin typeface="Aptos" panose="020B0004020202020204" pitchFamily="34" charset="0"/>
                <a:sym typeface="Arial"/>
              </a:rPr>
              <a:t> </a:t>
            </a:r>
            <a:r>
              <a:rPr lang="de-DE" sz="1800" dirty="0" err="1">
                <a:latin typeface="Aptos" panose="020B0004020202020204" pitchFamily="34" charset="0"/>
                <a:sym typeface="Arial"/>
              </a:rPr>
              <a:t>for</a:t>
            </a:r>
            <a:r>
              <a:rPr lang="de-DE" sz="1800" dirty="0">
                <a:latin typeface="Aptos" panose="020B0004020202020204" pitchFamily="34" charset="0"/>
                <a:sym typeface="Arial"/>
              </a:rPr>
              <a:t>: </a:t>
            </a:r>
            <a:endParaRPr sz="1800" dirty="0">
              <a:latin typeface="Aptos" panose="020B0004020202020204" pitchFamily="34" charset="0"/>
            </a:endParaRPr>
          </a:p>
          <a:p>
            <a:pPr marL="571500" lvl="0" indent="-342900" algn="l" rtl="0">
              <a:lnSpc>
                <a:spcPct val="90000"/>
              </a:lnSpc>
              <a:spcBef>
                <a:spcPts val="1000"/>
              </a:spcBef>
              <a:spcAft>
                <a:spcPts val="0"/>
              </a:spcAft>
              <a:buSzPts val="2400"/>
              <a:buFont typeface="Arial"/>
              <a:buChar char="•"/>
            </a:pPr>
            <a:r>
              <a:rPr lang="de-DE" sz="1800" b="1" dirty="0" err="1">
                <a:latin typeface="Aptos" panose="020B0004020202020204" pitchFamily="34" charset="0"/>
                <a:sym typeface="Arial"/>
              </a:rPr>
              <a:t>Graphic</a:t>
            </a:r>
            <a:r>
              <a:rPr lang="de-DE" sz="1800" b="1" dirty="0">
                <a:latin typeface="Aptos" panose="020B0004020202020204" pitchFamily="34" charset="0"/>
                <a:sym typeface="Arial"/>
              </a:rPr>
              <a:t> and printed </a:t>
            </a:r>
            <a:r>
              <a:rPr lang="de-DE" sz="1800" b="1" dirty="0" err="1">
                <a:latin typeface="Aptos" panose="020B0004020202020204" pitchFamily="34" charset="0"/>
                <a:sym typeface="Arial"/>
              </a:rPr>
              <a:t>paper</a:t>
            </a:r>
            <a:r>
              <a:rPr lang="de-DE" sz="1800" b="1" dirty="0">
                <a:latin typeface="Aptos" panose="020B0004020202020204" pitchFamily="34" charset="0"/>
                <a:sym typeface="Arial"/>
              </a:rPr>
              <a:t> </a:t>
            </a:r>
            <a:r>
              <a:rPr lang="de-DE" sz="1800" b="1" dirty="0" err="1">
                <a:latin typeface="Aptos" panose="020B0004020202020204" pitchFamily="34" charset="0"/>
                <a:sym typeface="Arial"/>
              </a:rPr>
              <a:t>products</a:t>
            </a:r>
            <a:r>
              <a:rPr lang="de-DE" sz="1800" b="1" dirty="0">
                <a:latin typeface="Aptos" panose="020B0004020202020204" pitchFamily="34" charset="0"/>
                <a:sym typeface="Arial"/>
              </a:rPr>
              <a:t>;</a:t>
            </a:r>
            <a:endParaRPr sz="1800" dirty="0">
              <a:latin typeface="Aptos" panose="020B0004020202020204" pitchFamily="34" charset="0"/>
            </a:endParaRPr>
          </a:p>
          <a:p>
            <a:pPr marL="571500" lvl="0" indent="-342900" algn="l" rtl="0">
              <a:lnSpc>
                <a:spcPct val="90000"/>
              </a:lnSpc>
              <a:spcBef>
                <a:spcPts val="1000"/>
              </a:spcBef>
              <a:spcAft>
                <a:spcPts val="0"/>
              </a:spcAft>
              <a:buSzPts val="2400"/>
              <a:buFont typeface="Arial"/>
              <a:buChar char="•"/>
            </a:pPr>
            <a:r>
              <a:rPr lang="de-DE" sz="1800" b="1" dirty="0">
                <a:latin typeface="Aptos" panose="020B0004020202020204" pitchFamily="34" charset="0"/>
                <a:sym typeface="Arial"/>
              </a:rPr>
              <a:t>Printers, </a:t>
            </a:r>
            <a:r>
              <a:rPr lang="de-DE" sz="1800" b="1" dirty="0" err="1">
                <a:latin typeface="Aptos" panose="020B0004020202020204" pitchFamily="34" charset="0"/>
                <a:sym typeface="Arial"/>
              </a:rPr>
              <a:t>toners</a:t>
            </a:r>
            <a:r>
              <a:rPr lang="de-DE" sz="1800" b="1" dirty="0">
                <a:latin typeface="Aptos" panose="020B0004020202020204" pitchFamily="34" charset="0"/>
                <a:sym typeface="Arial"/>
              </a:rPr>
              <a:t> and </a:t>
            </a:r>
            <a:r>
              <a:rPr lang="de-DE" sz="1800" b="1" dirty="0" err="1">
                <a:latin typeface="Aptos" panose="020B0004020202020204" pitchFamily="34" charset="0"/>
                <a:sym typeface="Arial"/>
              </a:rPr>
              <a:t>cartridges</a:t>
            </a:r>
            <a:r>
              <a:rPr lang="de-DE" sz="1800" b="1" dirty="0">
                <a:latin typeface="Aptos" panose="020B0004020202020204" pitchFamily="34" charset="0"/>
                <a:sym typeface="Arial"/>
              </a:rPr>
              <a:t>;</a:t>
            </a:r>
            <a:endParaRPr sz="1800" dirty="0">
              <a:latin typeface="Aptos" panose="020B0004020202020204" pitchFamily="34" charset="0"/>
            </a:endParaRPr>
          </a:p>
          <a:p>
            <a:pPr marL="571500" lvl="0" indent="-342900" algn="l" rtl="0">
              <a:lnSpc>
                <a:spcPct val="90000"/>
              </a:lnSpc>
              <a:spcBef>
                <a:spcPts val="1000"/>
              </a:spcBef>
              <a:spcAft>
                <a:spcPts val="0"/>
              </a:spcAft>
              <a:buSzPts val="2400"/>
              <a:buFont typeface="Arial"/>
              <a:buChar char="•"/>
            </a:pPr>
            <a:r>
              <a:rPr lang="de-DE" sz="1800" b="1" dirty="0">
                <a:latin typeface="Aptos" panose="020B0004020202020204" pitchFamily="34" charset="0"/>
                <a:sym typeface="Arial"/>
              </a:rPr>
              <a:t>EU </a:t>
            </a:r>
            <a:r>
              <a:rPr lang="de-DE" sz="1800" b="1" dirty="0" err="1">
                <a:latin typeface="Aptos" panose="020B0004020202020204" pitchFamily="34" charset="0"/>
                <a:sym typeface="Arial"/>
              </a:rPr>
              <a:t>plastics</a:t>
            </a:r>
            <a:r>
              <a:rPr lang="de-DE" sz="1800" b="1" dirty="0">
                <a:latin typeface="Aptos" panose="020B0004020202020204" pitchFamily="34" charset="0"/>
                <a:sym typeface="Arial"/>
              </a:rPr>
              <a:t> </a:t>
            </a:r>
            <a:r>
              <a:rPr lang="de-DE" sz="1800" b="1" dirty="0" err="1">
                <a:latin typeface="Aptos" panose="020B0004020202020204" pitchFamily="34" charset="0"/>
                <a:sym typeface="Arial"/>
              </a:rPr>
              <a:t>strategy</a:t>
            </a:r>
            <a:endParaRPr sz="1800" dirty="0">
              <a:latin typeface="Aptos" panose="020B0004020202020204" pitchFamily="34" charset="0"/>
            </a:endParaRPr>
          </a:p>
        </p:txBody>
      </p:sp>
      <p:pic>
        <p:nvPicPr>
          <p:cNvPr id="753" name="Google Shape;753;p83" title="pexels-cup-of-couple-6963622 (1).jpg"/>
          <p:cNvPicPr preferRelativeResize="0">
            <a:picLocks noGrp="1"/>
          </p:cNvPicPr>
          <p:nvPr>
            <p:ph type="pic" idx="2"/>
          </p:nvPr>
        </p:nvPicPr>
        <p:blipFill rotWithShape="1">
          <a:blip r:embed="rId3">
            <a:alphaModFix/>
          </a:blip>
          <a:srcRect t="9388" b="9397"/>
          <a:stretch/>
        </p:blipFill>
        <p:spPr>
          <a:xfrm>
            <a:off x="20" y="-11113"/>
            <a:ext cx="5628000" cy="6858000"/>
          </a:xfrm>
          <a:prstGeom prst="flowChartDelay">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84"/>
          <p:cNvSpPr txBox="1">
            <a:spLocks noGrp="1"/>
          </p:cNvSpPr>
          <p:nvPr>
            <p:ph type="title"/>
          </p:nvPr>
        </p:nvSpPr>
        <p:spPr>
          <a:xfrm>
            <a:off x="602421" y="465626"/>
            <a:ext cx="8674901" cy="149459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3. EU GPP </a:t>
            </a:r>
            <a:r>
              <a:rPr lang="de-DE" dirty="0" err="1">
                <a:latin typeface="Aptos Serif" panose="02020604070405020304" pitchFamily="18" charset="0"/>
                <a:ea typeface="Arial"/>
                <a:cs typeface="Aptos Serif" panose="02020604070405020304" pitchFamily="18" charset="0"/>
                <a:sym typeface="Arial"/>
              </a:rPr>
              <a:t>Criteria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Imaging </a:t>
            </a:r>
            <a:r>
              <a:rPr lang="de-DE" dirty="0" err="1">
                <a:latin typeface="Aptos Serif" panose="02020604070405020304" pitchFamily="18" charset="0"/>
                <a:ea typeface="Arial"/>
                <a:cs typeface="Aptos Serif" panose="02020604070405020304" pitchFamily="18" charset="0"/>
                <a:sym typeface="Arial"/>
              </a:rPr>
              <a:t>equipment</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consumables</a:t>
            </a:r>
            <a:r>
              <a:rPr lang="de-DE" dirty="0">
                <a:latin typeface="Aptos Serif" panose="02020604070405020304" pitchFamily="18" charset="0"/>
                <a:ea typeface="Arial"/>
                <a:cs typeface="Aptos Serif" panose="02020604070405020304" pitchFamily="18" charset="0"/>
                <a:sym typeface="Arial"/>
              </a:rPr>
              <a:t> and </a:t>
            </a:r>
            <a:r>
              <a:rPr lang="de-DE" dirty="0" err="1">
                <a:latin typeface="Aptos Serif" panose="02020604070405020304" pitchFamily="18" charset="0"/>
                <a:ea typeface="Arial"/>
                <a:cs typeface="Aptos Serif" panose="02020604070405020304" pitchFamily="18" charset="0"/>
                <a:sym typeface="Arial"/>
              </a:rPr>
              <a:t>print</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services</a:t>
            </a:r>
            <a:endParaRPr dirty="0">
              <a:latin typeface="Aptos Serif" panose="02020604070405020304" pitchFamily="18" charset="0"/>
              <a:ea typeface="Arial"/>
              <a:cs typeface="Aptos Serif" panose="02020604070405020304" pitchFamily="18" charset="0"/>
              <a:sym typeface="Arial"/>
            </a:endParaRPr>
          </a:p>
        </p:txBody>
      </p:sp>
      <p:sp>
        <p:nvSpPr>
          <p:cNvPr id="759" name="Google Shape;759;p84"/>
          <p:cNvSpPr txBox="1">
            <a:spLocks noGrp="1"/>
          </p:cNvSpPr>
          <p:nvPr>
            <p:ph type="body" idx="2"/>
          </p:nvPr>
        </p:nvSpPr>
        <p:spPr>
          <a:xfrm>
            <a:off x="498407" y="2978376"/>
            <a:ext cx="5103164" cy="3135926"/>
          </a:xfrm>
          <a:prstGeom prst="rect">
            <a:avLst/>
          </a:prstGeom>
          <a:noFill/>
          <a:ln>
            <a:noFill/>
          </a:ln>
        </p:spPr>
        <p:txBody>
          <a:bodyPr spcFirstLastPara="1" wrap="square" lIns="0" tIns="45700" rIns="0" bIns="0" anchor="t" anchorCtr="0">
            <a:normAutofit/>
          </a:bodyPr>
          <a:lstStyle/>
          <a:p>
            <a:pPr marL="571500" lvl="0" indent="-342900" algn="l" rtl="0">
              <a:lnSpc>
                <a:spcPct val="90000"/>
              </a:lnSpc>
              <a:spcBef>
                <a:spcPts val="1800"/>
              </a:spcBef>
              <a:spcAft>
                <a:spcPts val="0"/>
              </a:spcAft>
              <a:buSzPct val="90090"/>
              <a:buFont typeface="Arial" panose="020B0604020202020204" pitchFamily="34" charset="0"/>
              <a:buChar char="•"/>
            </a:pPr>
            <a:r>
              <a:rPr lang="de-DE" b="1" dirty="0">
                <a:solidFill>
                  <a:srgbClr val="397D88"/>
                </a:solidFill>
                <a:latin typeface="Aptos" panose="020B0004020202020204" pitchFamily="34" charset="0"/>
                <a:sym typeface="Arial"/>
              </a:rPr>
              <a:t>Design </a:t>
            </a:r>
            <a:r>
              <a:rPr lang="de-DE" b="1" dirty="0" err="1">
                <a:solidFill>
                  <a:srgbClr val="397D88"/>
                </a:solidFill>
                <a:latin typeface="Aptos" panose="020B0004020202020204" pitchFamily="34" charset="0"/>
                <a:sym typeface="Arial"/>
              </a:rPr>
              <a:t>for</a:t>
            </a:r>
            <a:r>
              <a:rPr lang="de-DE" b="1" dirty="0">
                <a:solidFill>
                  <a:srgbClr val="397D88"/>
                </a:solidFill>
                <a:latin typeface="Aptos" panose="020B0004020202020204" pitchFamily="34" charset="0"/>
                <a:sym typeface="Arial"/>
              </a:rPr>
              <a:t> </a:t>
            </a:r>
            <a:r>
              <a:rPr lang="de-DE" b="1" dirty="0" err="1">
                <a:solidFill>
                  <a:srgbClr val="397D88"/>
                </a:solidFill>
                <a:latin typeface="Aptos" panose="020B0004020202020204" pitchFamily="34" charset="0"/>
                <a:sym typeface="Arial"/>
              </a:rPr>
              <a:t>Circularity</a:t>
            </a:r>
            <a:r>
              <a:rPr lang="de-DE" b="1" dirty="0">
                <a:solidFill>
                  <a:srgbClr val="397D88"/>
                </a:solidFill>
                <a:latin typeface="Aptos" panose="020B0004020202020204" pitchFamily="34" charset="0"/>
                <a:sym typeface="Arial"/>
              </a:rPr>
              <a:t> </a:t>
            </a:r>
            <a:r>
              <a:rPr lang="de-DE" dirty="0">
                <a:solidFill>
                  <a:srgbClr val="397D88"/>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durability</a:t>
            </a:r>
            <a:r>
              <a:rPr lang="de-DE" dirty="0">
                <a:solidFill>
                  <a:schemeClr val="dk1"/>
                </a:solidFill>
                <a:latin typeface="Aptos" panose="020B0004020202020204" pitchFamily="34" charset="0"/>
                <a:sym typeface="Arial"/>
              </a:rPr>
              <a:t>, spare </a:t>
            </a:r>
            <a:r>
              <a:rPr lang="de-DE" dirty="0" err="1">
                <a:solidFill>
                  <a:schemeClr val="dk1"/>
                </a:solidFill>
                <a:latin typeface="Aptos" panose="020B0004020202020204" pitchFamily="34" charset="0"/>
                <a:sym typeface="Arial"/>
              </a:rPr>
              <a:t>parts</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modularity</a:t>
            </a:r>
            <a:r>
              <a:rPr lang="de-DE" dirty="0">
                <a:solidFill>
                  <a:schemeClr val="dk1"/>
                </a:solidFill>
                <a:latin typeface="Aptos" panose="020B0004020202020204" pitchFamily="34" charset="0"/>
                <a:sym typeface="Arial"/>
              </a:rPr>
              <a:t>, but also </a:t>
            </a:r>
            <a:r>
              <a:rPr lang="de-DE" b="1" dirty="0" err="1">
                <a:solidFill>
                  <a:schemeClr val="dk1"/>
                </a:solidFill>
                <a:latin typeface="Aptos" panose="020B0004020202020204" pitchFamily="34" charset="0"/>
                <a:sym typeface="Arial"/>
              </a:rPr>
              <a:t>Reusability</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of</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the</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consumables</a:t>
            </a:r>
            <a:r>
              <a:rPr lang="de-DE" dirty="0">
                <a:solidFill>
                  <a:schemeClr val="dk1"/>
                </a:solidFill>
                <a:latin typeface="Aptos" panose="020B0004020202020204" pitchFamily="34" charset="0"/>
                <a:sym typeface="Arial"/>
              </a:rPr>
              <a:t>. </a:t>
            </a:r>
            <a:endParaRPr dirty="0">
              <a:latin typeface="Aptos" panose="020B0004020202020204" pitchFamily="34" charset="0"/>
            </a:endParaRPr>
          </a:p>
          <a:p>
            <a:pPr marL="571500" lvl="0" indent="-342900" algn="l" rtl="0">
              <a:lnSpc>
                <a:spcPct val="90000"/>
              </a:lnSpc>
              <a:spcBef>
                <a:spcPts val="1800"/>
              </a:spcBef>
              <a:spcAft>
                <a:spcPts val="0"/>
              </a:spcAft>
              <a:buSzPct val="90090"/>
              <a:buFont typeface="Arial" panose="020B0604020202020204" pitchFamily="34" charset="0"/>
              <a:buChar char="•"/>
            </a:pPr>
            <a:r>
              <a:rPr lang="de-DE" b="1" dirty="0">
                <a:solidFill>
                  <a:srgbClr val="397D88"/>
                </a:solidFill>
                <a:latin typeface="Aptos" panose="020B0004020202020204" pitchFamily="34" charset="0"/>
                <a:sym typeface="Arial"/>
              </a:rPr>
              <a:t>Energy Efficiency – </a:t>
            </a:r>
            <a:r>
              <a:rPr lang="de-DE" dirty="0" err="1">
                <a:solidFill>
                  <a:srgbClr val="0C0C0C"/>
                </a:solidFill>
                <a:latin typeface="Aptos" panose="020B0004020202020204" pitchFamily="34" charset="0"/>
                <a:sym typeface="Arial"/>
              </a:rPr>
              <a:t>requirements</a:t>
            </a:r>
            <a:r>
              <a:rPr lang="de-DE" dirty="0">
                <a:solidFill>
                  <a:srgbClr val="0C0C0C"/>
                </a:solidFill>
                <a:latin typeface="Aptos" panose="020B0004020202020204" pitchFamily="34" charset="0"/>
                <a:sym typeface="Arial"/>
              </a:rPr>
              <a:t> </a:t>
            </a:r>
            <a:r>
              <a:rPr lang="de-DE" dirty="0" err="1">
                <a:solidFill>
                  <a:srgbClr val="0C0C0C"/>
                </a:solidFill>
                <a:latin typeface="Aptos" panose="020B0004020202020204" pitchFamily="34" charset="0"/>
                <a:sym typeface="Arial"/>
              </a:rPr>
              <a:t>for</a:t>
            </a:r>
            <a:r>
              <a:rPr lang="de-DE" dirty="0">
                <a:solidFill>
                  <a:srgbClr val="0C0C0C"/>
                </a:solidFill>
                <a:latin typeface="Aptos" panose="020B0004020202020204" pitchFamily="34" charset="0"/>
                <a:sym typeface="Arial"/>
              </a:rPr>
              <a:t> </a:t>
            </a:r>
            <a:r>
              <a:rPr lang="de-DE" dirty="0" err="1">
                <a:solidFill>
                  <a:srgbClr val="0C0C0C"/>
                </a:solidFill>
                <a:latin typeface="Aptos" panose="020B0004020202020204" pitchFamily="34" charset="0"/>
                <a:sym typeface="Arial"/>
              </a:rPr>
              <a:t>imaging</a:t>
            </a:r>
            <a:r>
              <a:rPr lang="de-DE" dirty="0">
                <a:solidFill>
                  <a:srgbClr val="0C0C0C"/>
                </a:solidFill>
                <a:latin typeface="Aptos" panose="020B0004020202020204" pitchFamily="34" charset="0"/>
                <a:sym typeface="Arial"/>
              </a:rPr>
              <a:t> </a:t>
            </a:r>
            <a:r>
              <a:rPr lang="de-DE" dirty="0" err="1">
                <a:solidFill>
                  <a:srgbClr val="0C0C0C"/>
                </a:solidFill>
                <a:latin typeface="Aptos" panose="020B0004020202020204" pitchFamily="34" charset="0"/>
                <a:sym typeface="Arial"/>
              </a:rPr>
              <a:t>equipment</a:t>
            </a:r>
            <a:r>
              <a:rPr lang="de-DE" dirty="0">
                <a:solidFill>
                  <a:srgbClr val="0C0C0C"/>
                </a:solidFill>
                <a:latin typeface="Aptos" panose="020B0004020202020204" pitchFamily="34" charset="0"/>
                <a:sym typeface="Arial"/>
              </a:rPr>
              <a:t> and </a:t>
            </a:r>
            <a:r>
              <a:rPr lang="de-DE" dirty="0" err="1">
                <a:solidFill>
                  <a:srgbClr val="0C0C0C"/>
                </a:solidFill>
                <a:latin typeface="Aptos" panose="020B0004020202020204" pitchFamily="34" charset="0"/>
                <a:sym typeface="Arial"/>
              </a:rPr>
              <a:t>for</a:t>
            </a:r>
            <a:r>
              <a:rPr lang="de-DE" dirty="0">
                <a:solidFill>
                  <a:srgbClr val="0C0C0C"/>
                </a:solidFill>
                <a:latin typeface="Aptos" panose="020B0004020202020204" pitchFamily="34" charset="0"/>
                <a:sym typeface="Arial"/>
              </a:rPr>
              <a:t> </a:t>
            </a:r>
            <a:r>
              <a:rPr lang="de-DE" dirty="0" err="1">
                <a:solidFill>
                  <a:srgbClr val="0C0C0C"/>
                </a:solidFill>
                <a:latin typeface="Aptos" panose="020B0004020202020204" pitchFamily="34" charset="0"/>
                <a:sym typeface="Arial"/>
              </a:rPr>
              <a:t>the</a:t>
            </a:r>
            <a:r>
              <a:rPr lang="de-DE" dirty="0">
                <a:solidFill>
                  <a:srgbClr val="0C0C0C"/>
                </a:solidFill>
                <a:latin typeface="Aptos" panose="020B0004020202020204" pitchFamily="34" charset="0"/>
                <a:sym typeface="Arial"/>
              </a:rPr>
              <a:t> </a:t>
            </a:r>
            <a:r>
              <a:rPr lang="de-DE" dirty="0" err="1">
                <a:solidFill>
                  <a:srgbClr val="0C0C0C"/>
                </a:solidFill>
                <a:latin typeface="Aptos" panose="020B0004020202020204" pitchFamily="34" charset="0"/>
                <a:sym typeface="Arial"/>
              </a:rPr>
              <a:t>Printing</a:t>
            </a:r>
            <a:r>
              <a:rPr lang="de-DE" dirty="0">
                <a:solidFill>
                  <a:srgbClr val="0C0C0C"/>
                </a:solidFill>
                <a:latin typeface="Aptos" panose="020B0004020202020204" pitchFamily="34" charset="0"/>
                <a:sym typeface="Arial"/>
              </a:rPr>
              <a:t> Services</a:t>
            </a:r>
            <a:endParaRPr b="1" dirty="0">
              <a:solidFill>
                <a:srgbClr val="0C0C0C"/>
              </a:solidFill>
              <a:latin typeface="Aptos" panose="020B0004020202020204" pitchFamily="34" charset="0"/>
              <a:sym typeface="Arial"/>
            </a:endParaRPr>
          </a:p>
          <a:p>
            <a:pPr marL="571500" lvl="0" indent="-342900" algn="l" rtl="0">
              <a:lnSpc>
                <a:spcPct val="90000"/>
              </a:lnSpc>
              <a:spcBef>
                <a:spcPts val="1800"/>
              </a:spcBef>
              <a:spcAft>
                <a:spcPts val="0"/>
              </a:spcAft>
              <a:buSzPct val="90090"/>
              <a:buFont typeface="Arial" panose="020B0604020202020204" pitchFamily="34" charset="0"/>
              <a:buChar char="•"/>
            </a:pPr>
            <a:r>
              <a:rPr lang="de-DE" b="1" dirty="0">
                <a:solidFill>
                  <a:srgbClr val="397D88"/>
                </a:solidFill>
                <a:latin typeface="Aptos" panose="020B0004020202020204" pitchFamily="34" charset="0"/>
                <a:sym typeface="Arial"/>
              </a:rPr>
              <a:t>Chemical </a:t>
            </a:r>
            <a:r>
              <a:rPr lang="de-DE" b="1" dirty="0" err="1">
                <a:solidFill>
                  <a:srgbClr val="397D88"/>
                </a:solidFill>
                <a:latin typeface="Aptos" panose="020B0004020202020204" pitchFamily="34" charset="0"/>
                <a:sym typeface="Arial"/>
              </a:rPr>
              <a:t>Restrictions</a:t>
            </a:r>
            <a:r>
              <a:rPr lang="de-DE" b="1" dirty="0">
                <a:solidFill>
                  <a:srgbClr val="397D88"/>
                </a:solidFill>
                <a:latin typeface="Aptos" panose="020B0004020202020204" pitchFamily="34" charset="0"/>
                <a:sym typeface="Arial"/>
              </a:rPr>
              <a:t> (REACH, RoHS, VOCs)</a:t>
            </a:r>
            <a:endParaRPr dirty="0">
              <a:solidFill>
                <a:srgbClr val="0C0C0C"/>
              </a:solidFill>
              <a:latin typeface="Aptos" panose="020B0004020202020204" pitchFamily="34" charset="0"/>
              <a:sym typeface="Arial"/>
            </a:endParaRPr>
          </a:p>
        </p:txBody>
      </p:sp>
      <p:sp>
        <p:nvSpPr>
          <p:cNvPr id="760" name="Google Shape;760;p84"/>
          <p:cNvSpPr txBox="1"/>
          <p:nvPr/>
        </p:nvSpPr>
        <p:spPr>
          <a:xfrm>
            <a:off x="5861090" y="2978375"/>
            <a:ext cx="4590961" cy="3135926"/>
          </a:xfrm>
          <a:prstGeom prst="rect">
            <a:avLst/>
          </a:prstGeom>
          <a:noFill/>
          <a:ln>
            <a:noFill/>
          </a:ln>
        </p:spPr>
        <p:txBody>
          <a:bodyPr spcFirstLastPara="1" wrap="square" lIns="0" tIns="45700" rIns="0" bIns="0" anchor="t" anchorCtr="0">
            <a:normAutofit/>
          </a:bodyPr>
          <a:lstStyle/>
          <a:p>
            <a:pPr marL="571500" marR="0" lvl="0" indent="-342900" algn="l" rtl="0">
              <a:lnSpc>
                <a:spcPct val="90000"/>
              </a:lnSpc>
              <a:spcBef>
                <a:spcPts val="1800"/>
              </a:spcBef>
              <a:spcAft>
                <a:spcPts val="0"/>
              </a:spcAft>
              <a:buClr>
                <a:srgbClr val="3F3F3F"/>
              </a:buClr>
              <a:buSzPts val="2000"/>
              <a:buFont typeface="Arial" panose="020B0604020202020204" pitchFamily="34" charset="0"/>
              <a:buChar char="•"/>
            </a:pPr>
            <a:r>
              <a:rPr lang="de-DE" sz="2000" b="1" i="0" u="none" strike="noStrike" cap="none" dirty="0">
                <a:solidFill>
                  <a:srgbClr val="397D88"/>
                </a:solidFill>
                <a:latin typeface="Aptos" panose="020B0004020202020204" pitchFamily="34" charset="0"/>
                <a:sym typeface="Arial"/>
              </a:rPr>
              <a:t>End-</a:t>
            </a:r>
            <a:r>
              <a:rPr lang="de-DE" sz="2000" b="1" i="0" u="none" strike="noStrike" cap="none" dirty="0" err="1">
                <a:solidFill>
                  <a:srgbClr val="397D88"/>
                </a:solidFill>
                <a:latin typeface="Aptos" panose="020B0004020202020204" pitchFamily="34" charset="0"/>
                <a:sym typeface="Arial"/>
              </a:rPr>
              <a:t>of</a:t>
            </a:r>
            <a:r>
              <a:rPr lang="de-DE" sz="2000" b="1" i="0" u="none" strike="noStrike" cap="none" dirty="0">
                <a:solidFill>
                  <a:srgbClr val="397D88"/>
                </a:solidFill>
                <a:latin typeface="Aptos" panose="020B0004020202020204" pitchFamily="34" charset="0"/>
                <a:sym typeface="Arial"/>
              </a:rPr>
              <a:t>-</a:t>
            </a:r>
            <a:r>
              <a:rPr lang="de-DE" sz="2000" b="1" i="0" u="none" strike="noStrike" cap="none" dirty="0" err="1">
                <a:solidFill>
                  <a:srgbClr val="397D88"/>
                </a:solidFill>
                <a:latin typeface="Aptos" panose="020B0004020202020204" pitchFamily="34" charset="0"/>
                <a:sym typeface="Arial"/>
              </a:rPr>
              <a:t>life</a:t>
            </a:r>
            <a:r>
              <a:rPr lang="de-DE" sz="2000" b="1" i="0" u="none" strike="noStrike" cap="none" dirty="0">
                <a:solidFill>
                  <a:srgbClr val="397D88"/>
                </a:solidFill>
                <a:latin typeface="Aptos" panose="020B0004020202020204" pitchFamily="34" charset="0"/>
                <a:sym typeface="Arial"/>
              </a:rPr>
              <a:t> Management – </a:t>
            </a:r>
            <a:r>
              <a:rPr lang="de-DE" sz="2000" b="0" i="0" u="none" strike="noStrike" cap="none" dirty="0">
                <a:solidFill>
                  <a:schemeClr val="dk1"/>
                </a:solidFill>
                <a:latin typeface="Aptos" panose="020B0004020202020204" pitchFamily="34" charset="0"/>
                <a:sym typeface="Arial"/>
              </a:rPr>
              <a:t>Take back, </a:t>
            </a:r>
            <a:r>
              <a:rPr lang="de-DE" sz="2000" b="0" i="0" u="none" strike="noStrike" cap="none" dirty="0" err="1">
                <a:solidFill>
                  <a:schemeClr val="dk1"/>
                </a:solidFill>
                <a:latin typeface="Aptos" panose="020B0004020202020204" pitchFamily="34" charset="0"/>
                <a:sym typeface="Arial"/>
              </a:rPr>
              <a:t>recyclability</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info</a:t>
            </a:r>
            <a:r>
              <a:rPr lang="de-DE" sz="2000" b="0" i="0" u="none" strike="noStrike" cap="none" dirty="0">
                <a:solidFill>
                  <a:schemeClr val="dk1"/>
                </a:solidFill>
                <a:latin typeface="Aptos" panose="020B0004020202020204" pitchFamily="34" charset="0"/>
                <a:sym typeface="Arial"/>
              </a:rPr>
              <a:t> etc. </a:t>
            </a:r>
            <a:r>
              <a:rPr lang="de-DE" sz="2000" b="0" i="0" u="none" strike="noStrike" cap="none" dirty="0" err="1">
                <a:solidFill>
                  <a:schemeClr val="dk1"/>
                </a:solidFill>
                <a:latin typeface="Aptos" panose="020B0004020202020204" pitchFamily="34" charset="0"/>
                <a:sym typeface="Arial"/>
              </a:rPr>
              <a:t>for</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imaging</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equipment</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consumables</a:t>
            </a:r>
            <a:r>
              <a:rPr lang="de-DE" sz="2000" b="0" i="0" u="none" strike="noStrike" cap="none" dirty="0">
                <a:solidFill>
                  <a:schemeClr val="dk1"/>
                </a:solidFill>
                <a:latin typeface="Aptos" panose="020B0004020202020204" pitchFamily="34" charset="0"/>
                <a:sym typeface="Arial"/>
              </a:rPr>
              <a:t> and </a:t>
            </a:r>
            <a:r>
              <a:rPr lang="de-DE" sz="2000" b="0" i="0" u="none" strike="noStrike" cap="none" dirty="0" err="1">
                <a:solidFill>
                  <a:schemeClr val="dk1"/>
                </a:solidFill>
                <a:latin typeface="Aptos" panose="020B0004020202020204" pitchFamily="34" charset="0"/>
                <a:sym typeface="Arial"/>
              </a:rPr>
              <a:t>printing</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services</a:t>
            </a:r>
            <a:r>
              <a:rPr lang="de-DE" sz="2000" b="0" i="0" u="none" strike="noStrike" cap="none" dirty="0">
                <a:solidFill>
                  <a:schemeClr val="dk1"/>
                </a:solidFill>
                <a:latin typeface="Aptos" panose="020B0004020202020204" pitchFamily="34" charset="0"/>
                <a:sym typeface="Arial"/>
              </a:rPr>
              <a:t>.</a:t>
            </a:r>
            <a:endParaRPr sz="2000" dirty="0">
              <a:latin typeface="Aptos" panose="020B0004020202020204" pitchFamily="34" charset="0"/>
            </a:endParaRPr>
          </a:p>
          <a:p>
            <a:pPr marL="571500" marR="0" lvl="0" indent="-342900" algn="l" rtl="0">
              <a:lnSpc>
                <a:spcPct val="90000"/>
              </a:lnSpc>
              <a:spcBef>
                <a:spcPts val="1800"/>
              </a:spcBef>
              <a:spcAft>
                <a:spcPts val="0"/>
              </a:spcAft>
              <a:buClr>
                <a:srgbClr val="3F3F3F"/>
              </a:buClr>
              <a:buSzPts val="2000"/>
              <a:buFont typeface="Arial" panose="020B0604020202020204" pitchFamily="34" charset="0"/>
              <a:buChar char="•"/>
            </a:pPr>
            <a:r>
              <a:rPr lang="de-DE" sz="2000" b="1" i="0" u="none" strike="noStrike" cap="none" dirty="0" err="1">
                <a:solidFill>
                  <a:srgbClr val="397D88"/>
                </a:solidFill>
                <a:latin typeface="Aptos" panose="020B0004020202020204" pitchFamily="34" charset="0"/>
                <a:sym typeface="Arial"/>
              </a:rPr>
              <a:t>Recycled</a:t>
            </a:r>
            <a:r>
              <a:rPr lang="de-DE" sz="2000" b="1" i="0" u="none" strike="noStrike" cap="none" dirty="0">
                <a:solidFill>
                  <a:srgbClr val="397D88"/>
                </a:solidFill>
                <a:latin typeface="Aptos" panose="020B0004020202020204" pitchFamily="34" charset="0"/>
                <a:sym typeface="Arial"/>
              </a:rPr>
              <a:t> Material Content</a:t>
            </a:r>
            <a:endParaRPr sz="2000" dirty="0">
              <a:latin typeface="Aptos" panose="020B0004020202020204" pitchFamily="34" charset="0"/>
            </a:endParaRPr>
          </a:p>
          <a:p>
            <a:pPr marL="571500" marR="0" lvl="0" indent="-342900" algn="l" rtl="0">
              <a:lnSpc>
                <a:spcPct val="90000"/>
              </a:lnSpc>
              <a:spcBef>
                <a:spcPts val="1800"/>
              </a:spcBef>
              <a:spcAft>
                <a:spcPts val="0"/>
              </a:spcAft>
              <a:buClr>
                <a:srgbClr val="3F3F3F"/>
              </a:buClr>
              <a:buSzPts val="2000"/>
              <a:buFont typeface="Arial" panose="020B0604020202020204" pitchFamily="34" charset="0"/>
              <a:buChar char="•"/>
            </a:pPr>
            <a:r>
              <a:rPr lang="de-DE" sz="2000" b="1" i="0" u="none" strike="noStrike" cap="none" dirty="0">
                <a:solidFill>
                  <a:srgbClr val="397D88"/>
                </a:solidFill>
                <a:latin typeface="Aptos" panose="020B0004020202020204" pitchFamily="34" charset="0"/>
                <a:sym typeface="Arial"/>
              </a:rPr>
              <a:t>Noise and </a:t>
            </a:r>
            <a:r>
              <a:rPr lang="de-DE" sz="2000" b="1" i="0" u="none" strike="noStrike" cap="none" dirty="0" err="1">
                <a:solidFill>
                  <a:srgbClr val="397D88"/>
                </a:solidFill>
                <a:latin typeface="Aptos" panose="020B0004020202020204" pitchFamily="34" charset="0"/>
                <a:sym typeface="Arial"/>
              </a:rPr>
              <a:t>Emissions</a:t>
            </a:r>
            <a:r>
              <a:rPr lang="de-DE" sz="2000" b="1" i="0" u="none" strike="noStrike" cap="none" dirty="0">
                <a:solidFill>
                  <a:srgbClr val="397D88"/>
                </a:solidFill>
                <a:latin typeface="Aptos" panose="020B0004020202020204" pitchFamily="34" charset="0"/>
                <a:sym typeface="Arial"/>
              </a:rPr>
              <a:t> –</a:t>
            </a:r>
            <a:r>
              <a:rPr lang="de-DE" sz="2000" b="1"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for</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imaging</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equipment</a:t>
            </a:r>
            <a:endParaRPr sz="2000" dirty="0">
              <a:latin typeface="Aptos" panose="020B0004020202020204" pitchFamily="34" charset="0"/>
            </a:endParaRPr>
          </a:p>
        </p:txBody>
      </p:sp>
      <p:sp>
        <p:nvSpPr>
          <p:cNvPr id="761" name="Google Shape;761;p84"/>
          <p:cNvSpPr txBox="1"/>
          <p:nvPr/>
        </p:nvSpPr>
        <p:spPr>
          <a:xfrm>
            <a:off x="602422" y="2563066"/>
            <a:ext cx="86749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000" b="1" i="0" u="none" strike="noStrike" cap="none" dirty="0">
                <a:solidFill>
                  <a:schemeClr val="tx1">
                    <a:lumMod val="75000"/>
                    <a:lumOff val="25000"/>
                  </a:schemeClr>
                </a:solidFill>
                <a:latin typeface="Aptos" panose="020B0004020202020204" pitchFamily="34" charset="0"/>
                <a:sym typeface="Arial"/>
              </a:rPr>
              <a:t>Technical </a:t>
            </a:r>
            <a:r>
              <a:rPr lang="de-DE" sz="2000" b="1" i="0" u="none" strike="noStrike" cap="none" dirty="0" err="1">
                <a:solidFill>
                  <a:schemeClr val="tx1">
                    <a:lumMod val="75000"/>
                    <a:lumOff val="25000"/>
                  </a:schemeClr>
                </a:solidFill>
                <a:latin typeface="Aptos" panose="020B0004020202020204" pitchFamily="34" charset="0"/>
                <a:sym typeface="Arial"/>
              </a:rPr>
              <a:t>Specifications</a:t>
            </a:r>
            <a:r>
              <a:rPr lang="de-DE" sz="2000" b="1" i="0" u="none" strike="noStrike" cap="none" dirty="0">
                <a:solidFill>
                  <a:schemeClr val="tx1">
                    <a:lumMod val="75000"/>
                    <a:lumOff val="25000"/>
                  </a:schemeClr>
                </a:solidFill>
                <a:latin typeface="Aptos" panose="020B0004020202020204" pitchFamily="34" charset="0"/>
                <a:sym typeface="Arial"/>
              </a:rPr>
              <a:t>:</a:t>
            </a:r>
            <a:endParaRPr sz="2000" dirty="0">
              <a:solidFill>
                <a:schemeClr val="tx1">
                  <a:lumMod val="75000"/>
                  <a:lumOff val="25000"/>
                </a:schemeClr>
              </a:solidFill>
              <a:latin typeface="Aptos" panose="020B00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2"/>
          <p:cNvSpPr txBox="1">
            <a:spLocks noGrp="1"/>
          </p:cNvSpPr>
          <p:nvPr>
            <p:ph type="title"/>
          </p:nvPr>
        </p:nvSpPr>
        <p:spPr>
          <a:xfrm>
            <a:off x="594360" y="1165612"/>
            <a:ext cx="11003280" cy="915035"/>
          </a:xfrm>
          <a:prstGeom prst="rect">
            <a:avLst/>
          </a:prstGeom>
          <a:noFill/>
          <a:ln>
            <a:noFill/>
          </a:ln>
        </p:spPr>
        <p:txBody>
          <a:bodyPr spcFirstLastPara="1" wrap="square" lIns="0" tIns="0" rIns="0" bIns="0" anchor="ctr" anchorCtr="0">
            <a:normAutofit/>
          </a:bodyPr>
          <a:lstStyle/>
          <a:p>
            <a:pPr marL="0" lvl="0" indent="0" algn="l" rtl="0">
              <a:lnSpc>
                <a:spcPct val="80000"/>
              </a:lnSpc>
              <a:spcBef>
                <a:spcPts val="0"/>
              </a:spcBef>
              <a:spcAft>
                <a:spcPts val="0"/>
              </a:spcAft>
              <a:buClr>
                <a:srgbClr val="3F3F3F"/>
              </a:buClr>
              <a:buSzPts val="4400"/>
              <a:buFont typeface="Play"/>
              <a:buNone/>
            </a:pPr>
            <a:r>
              <a:rPr lang="de-DE" sz="3600" b="1" dirty="0">
                <a:latin typeface="Aptos Serif" panose="02020604070405020304" pitchFamily="18" charset="0"/>
                <a:ea typeface="Arial"/>
                <a:cs typeface="Aptos Serif" panose="02020604070405020304" pitchFamily="18" charset="0"/>
                <a:sym typeface="Arial"/>
              </a:rPr>
              <a:t>2. Strategic Goals </a:t>
            </a:r>
            <a:r>
              <a:rPr lang="de-DE" sz="3600" b="1" dirty="0" err="1">
                <a:latin typeface="Aptos Serif" panose="02020604070405020304" pitchFamily="18" charset="0"/>
                <a:ea typeface="Arial"/>
                <a:cs typeface="Aptos Serif" panose="02020604070405020304" pitchFamily="18" charset="0"/>
                <a:sym typeface="Arial"/>
              </a:rPr>
              <a:t>for</a:t>
            </a:r>
            <a:r>
              <a:rPr lang="de-DE" sz="3600" b="1" dirty="0">
                <a:latin typeface="Aptos Serif" panose="02020604070405020304" pitchFamily="18" charset="0"/>
                <a:ea typeface="Arial"/>
                <a:cs typeface="Aptos Serif" panose="02020604070405020304" pitchFamily="18" charset="0"/>
                <a:sym typeface="Arial"/>
              </a:rPr>
              <a:t> </a:t>
            </a:r>
            <a:r>
              <a:rPr lang="de-DE" sz="3600" b="1" dirty="0" err="1">
                <a:latin typeface="Aptos Serif" panose="02020604070405020304" pitchFamily="18" charset="0"/>
                <a:ea typeface="Arial"/>
                <a:cs typeface="Aptos Serif" panose="02020604070405020304" pitchFamily="18" charset="0"/>
                <a:sym typeface="Arial"/>
              </a:rPr>
              <a:t>Sustainable</a:t>
            </a:r>
            <a:r>
              <a:rPr lang="de-DE" sz="3600" b="1" dirty="0">
                <a:latin typeface="Aptos Serif" panose="02020604070405020304" pitchFamily="18" charset="0"/>
                <a:ea typeface="Arial"/>
                <a:cs typeface="Aptos Serif" panose="02020604070405020304" pitchFamily="18" charset="0"/>
                <a:sym typeface="Arial"/>
              </a:rPr>
              <a:t> </a:t>
            </a:r>
            <a:r>
              <a:rPr lang="de-DE" sz="3600" b="1" dirty="0" err="1">
                <a:latin typeface="Aptos Serif" panose="02020604070405020304" pitchFamily="18" charset="0"/>
                <a:ea typeface="Arial"/>
                <a:cs typeface="Aptos Serif" panose="02020604070405020304" pitchFamily="18" charset="0"/>
                <a:sym typeface="Arial"/>
              </a:rPr>
              <a:t>Procurement</a:t>
            </a:r>
            <a:endParaRPr sz="3600" dirty="0">
              <a:latin typeface="Aptos Serif" panose="02020604070405020304" pitchFamily="18" charset="0"/>
              <a:ea typeface="Arial"/>
              <a:cs typeface="Aptos Serif" panose="02020604070405020304" pitchFamily="18" charset="0"/>
              <a:sym typeface="Arial"/>
            </a:endParaRPr>
          </a:p>
        </p:txBody>
      </p:sp>
      <p:sp>
        <p:nvSpPr>
          <p:cNvPr id="152" name="Google Shape;152;p32"/>
          <p:cNvSpPr txBox="1"/>
          <p:nvPr/>
        </p:nvSpPr>
        <p:spPr>
          <a:xfrm>
            <a:off x="236978" y="2269951"/>
            <a:ext cx="5311140" cy="623473"/>
          </a:xfrm>
          <a:prstGeom prst="rect">
            <a:avLst/>
          </a:prstGeom>
          <a:noFill/>
          <a:ln>
            <a:noFill/>
          </a:ln>
        </p:spPr>
        <p:txBody>
          <a:bodyPr spcFirstLastPara="1" wrap="square" lIns="91425" tIns="45700" rIns="91425" bIns="45700" anchor="t" anchorCtr="0">
            <a:normAutofit/>
          </a:bodyPr>
          <a:lstStyle/>
          <a:p>
            <a:pPr marL="228600" marR="0" lvl="0" indent="0" algn="l" rtl="0">
              <a:lnSpc>
                <a:spcPct val="90000"/>
              </a:lnSpc>
              <a:spcBef>
                <a:spcPts val="0"/>
              </a:spcBef>
              <a:spcAft>
                <a:spcPts val="600"/>
              </a:spcAft>
              <a:buClr>
                <a:srgbClr val="000000"/>
              </a:buClr>
              <a:buSzPts val="2800"/>
              <a:buFont typeface="Arial"/>
              <a:buNone/>
            </a:pPr>
            <a:r>
              <a:rPr lang="de-DE" sz="2600" b="1" i="0" u="none" strike="noStrike" cap="none" dirty="0" err="1">
                <a:solidFill>
                  <a:srgbClr val="035854"/>
                </a:solidFill>
                <a:latin typeface="Aptos" panose="020B0004020202020204" pitchFamily="34" charset="0"/>
                <a:sym typeface="Arial"/>
              </a:rPr>
              <a:t>Social</a:t>
            </a:r>
            <a:r>
              <a:rPr lang="de-DE" sz="2600" b="1" i="0" u="none" strike="noStrike" cap="none" dirty="0">
                <a:solidFill>
                  <a:srgbClr val="035854"/>
                </a:solidFill>
                <a:latin typeface="Aptos" panose="020B0004020202020204" pitchFamily="34" charset="0"/>
                <a:sym typeface="Arial"/>
              </a:rPr>
              <a:t> </a:t>
            </a:r>
            <a:r>
              <a:rPr lang="de-DE" sz="2600" b="1" i="0" u="none" strike="noStrike" cap="none" dirty="0" err="1">
                <a:solidFill>
                  <a:srgbClr val="035854"/>
                </a:solidFill>
                <a:latin typeface="Aptos" panose="020B0004020202020204" pitchFamily="34" charset="0"/>
                <a:sym typeface="Arial"/>
              </a:rPr>
              <a:t>Responsability</a:t>
            </a:r>
            <a:endParaRPr sz="2600" b="1" i="0" u="none" strike="noStrike" cap="none" dirty="0">
              <a:solidFill>
                <a:srgbClr val="035854"/>
              </a:solidFill>
              <a:latin typeface="Aptos" panose="020B0004020202020204" pitchFamily="34" charset="0"/>
              <a:sym typeface="Arial"/>
            </a:endParaRPr>
          </a:p>
        </p:txBody>
      </p:sp>
      <p:grpSp>
        <p:nvGrpSpPr>
          <p:cNvPr id="153" name="Google Shape;153;p32"/>
          <p:cNvGrpSpPr/>
          <p:nvPr/>
        </p:nvGrpSpPr>
        <p:grpSpPr>
          <a:xfrm>
            <a:off x="594360" y="2368745"/>
            <a:ext cx="11119460" cy="5418666"/>
            <a:chOff x="0" y="0"/>
            <a:chExt cx="11119460" cy="5418666"/>
          </a:xfrm>
        </p:grpSpPr>
        <p:sp>
          <p:nvSpPr>
            <p:cNvPr id="154" name="Google Shape;154;p32"/>
            <p:cNvSpPr/>
            <p:nvPr/>
          </p:nvSpPr>
          <p:spPr>
            <a:xfrm>
              <a:off x="0" y="1625600"/>
              <a:ext cx="11119460" cy="2167466"/>
            </a:xfrm>
            <a:prstGeom prst="notchedRightArrow">
              <a:avLst>
                <a:gd name="adj1" fmla="val 50000"/>
                <a:gd name="adj2" fmla="val 50000"/>
              </a:avLst>
            </a:prstGeom>
            <a:solidFill>
              <a:srgbClr val="E1EF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55" name="Google Shape;155;p32"/>
            <p:cNvSpPr/>
            <p:nvPr/>
          </p:nvSpPr>
          <p:spPr>
            <a:xfrm>
              <a:off x="5008" y="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56" name="Google Shape;156;p32"/>
            <p:cNvSpPr txBox="1"/>
            <p:nvPr/>
          </p:nvSpPr>
          <p:spPr>
            <a:xfrm>
              <a:off x="5008" y="0"/>
              <a:ext cx="2409035" cy="2167466"/>
            </a:xfrm>
            <a:prstGeom prst="rect">
              <a:avLst/>
            </a:prstGeom>
            <a:noFill/>
            <a:ln>
              <a:noFill/>
            </a:ln>
          </p:spPr>
          <p:txBody>
            <a:bodyPr spcFirstLastPara="1" wrap="square" lIns="170675" tIns="170675" rIns="170675" bIns="170675" anchor="b"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Fair labour Practices</a:t>
              </a:r>
              <a:endParaRPr>
                <a:latin typeface="Aptos" panose="020B0004020202020204" pitchFamily="34" charset="0"/>
              </a:endParaRPr>
            </a:p>
          </p:txBody>
        </p:sp>
        <p:sp>
          <p:nvSpPr>
            <p:cNvPr id="157" name="Google Shape;157;p32"/>
            <p:cNvSpPr/>
            <p:nvPr/>
          </p:nvSpPr>
          <p:spPr>
            <a:xfrm>
              <a:off x="531055" y="2190512"/>
              <a:ext cx="1356942" cy="1037642"/>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58" name="Google Shape;158;p32"/>
            <p:cNvSpPr/>
            <p:nvPr/>
          </p:nvSpPr>
          <p:spPr>
            <a:xfrm>
              <a:off x="2534495" y="325120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59" name="Google Shape;159;p32"/>
            <p:cNvSpPr txBox="1"/>
            <p:nvPr/>
          </p:nvSpPr>
          <p:spPr>
            <a:xfrm>
              <a:off x="2534495" y="3251200"/>
              <a:ext cx="2409035" cy="2167466"/>
            </a:xfrm>
            <a:prstGeom prst="rect">
              <a:avLst/>
            </a:prstGeom>
            <a:noFill/>
            <a:ln>
              <a:noFill/>
            </a:ln>
          </p:spPr>
          <p:txBody>
            <a:bodyPr spcFirstLastPara="1" wrap="square" lIns="170675" tIns="170675" rIns="170675" bIns="170675"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Safe working condition</a:t>
              </a:r>
              <a:endParaRPr sz="2400" b="1" i="0" u="none" strike="noStrike" cap="none">
                <a:solidFill>
                  <a:srgbClr val="000000"/>
                </a:solidFill>
                <a:latin typeface="Aptos" panose="020B0004020202020204" pitchFamily="34" charset="0"/>
                <a:sym typeface="Arial"/>
              </a:endParaRPr>
            </a:p>
          </p:txBody>
        </p:sp>
        <p:sp>
          <p:nvSpPr>
            <p:cNvPr id="160" name="Google Shape;160;p32"/>
            <p:cNvSpPr/>
            <p:nvPr/>
          </p:nvSpPr>
          <p:spPr>
            <a:xfrm>
              <a:off x="3109223" y="2190509"/>
              <a:ext cx="1259579" cy="1037647"/>
            </a:xfrm>
            <a:prstGeom prst="ellipse">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61" name="Google Shape;161;p32"/>
            <p:cNvSpPr/>
            <p:nvPr/>
          </p:nvSpPr>
          <p:spPr>
            <a:xfrm>
              <a:off x="5063982" y="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62" name="Google Shape;162;p32"/>
            <p:cNvSpPr txBox="1"/>
            <p:nvPr/>
          </p:nvSpPr>
          <p:spPr>
            <a:xfrm>
              <a:off x="5063982" y="0"/>
              <a:ext cx="2409035" cy="2167466"/>
            </a:xfrm>
            <a:prstGeom prst="rect">
              <a:avLst/>
            </a:prstGeom>
            <a:noFill/>
            <a:ln>
              <a:noFill/>
            </a:ln>
          </p:spPr>
          <p:txBody>
            <a:bodyPr spcFirstLastPara="1" wrap="square" lIns="170675" tIns="170675" rIns="170675" bIns="170675" anchor="b"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Gender equity and inclusion </a:t>
              </a:r>
              <a:endParaRPr>
                <a:latin typeface="Aptos" panose="020B0004020202020204" pitchFamily="34" charset="0"/>
              </a:endParaRPr>
            </a:p>
          </p:txBody>
        </p:sp>
        <p:sp>
          <p:nvSpPr>
            <p:cNvPr id="163" name="Google Shape;163;p32"/>
            <p:cNvSpPr/>
            <p:nvPr/>
          </p:nvSpPr>
          <p:spPr>
            <a:xfrm>
              <a:off x="5614841" y="2206413"/>
              <a:ext cx="1307318" cy="1005840"/>
            </a:xfrm>
            <a:prstGeom prst="ellipse">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64" name="Google Shape;164;p32"/>
            <p:cNvSpPr/>
            <p:nvPr/>
          </p:nvSpPr>
          <p:spPr>
            <a:xfrm>
              <a:off x="7593470" y="325120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65" name="Google Shape;165;p32"/>
            <p:cNvSpPr txBox="1"/>
            <p:nvPr/>
          </p:nvSpPr>
          <p:spPr>
            <a:xfrm>
              <a:off x="7593470" y="3251200"/>
              <a:ext cx="2409035" cy="2167466"/>
            </a:xfrm>
            <a:prstGeom prst="rect">
              <a:avLst/>
            </a:prstGeom>
            <a:noFill/>
            <a:ln>
              <a:noFill/>
            </a:ln>
          </p:spPr>
          <p:txBody>
            <a:bodyPr spcFirstLastPara="1" wrap="square" lIns="170675" tIns="170675" rIns="170675" bIns="170675"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Worker right and wages</a:t>
              </a:r>
              <a:endParaRPr sz="2400" b="1" i="0" u="none" strike="noStrike" cap="none">
                <a:solidFill>
                  <a:srgbClr val="000000"/>
                </a:solidFill>
                <a:latin typeface="Aptos" panose="020B0004020202020204" pitchFamily="34" charset="0"/>
                <a:sym typeface="Arial"/>
              </a:endParaRPr>
            </a:p>
          </p:txBody>
        </p:sp>
        <p:sp>
          <p:nvSpPr>
            <p:cNvPr id="166" name="Google Shape;166;p32"/>
            <p:cNvSpPr/>
            <p:nvPr/>
          </p:nvSpPr>
          <p:spPr>
            <a:xfrm>
              <a:off x="8178092" y="2158704"/>
              <a:ext cx="1239791" cy="1101257"/>
            </a:xfrm>
            <a:prstGeom prst="ellipse">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85"/>
          <p:cNvSpPr txBox="1">
            <a:spLocks noGrp="1"/>
          </p:cNvSpPr>
          <p:nvPr>
            <p:ph type="title"/>
          </p:nvPr>
        </p:nvSpPr>
        <p:spPr>
          <a:xfrm>
            <a:off x="602422" y="1068469"/>
            <a:ext cx="8674901" cy="149459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3. EU GPP </a:t>
            </a:r>
            <a:r>
              <a:rPr lang="de-DE" dirty="0" err="1">
                <a:latin typeface="Aptos Serif" panose="02020604070405020304" pitchFamily="18" charset="0"/>
                <a:ea typeface="Arial"/>
                <a:cs typeface="Aptos Serif" panose="02020604070405020304" pitchFamily="18" charset="0"/>
                <a:sym typeface="Arial"/>
              </a:rPr>
              <a:t>Criteria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Graphic</a:t>
            </a:r>
            <a:r>
              <a:rPr lang="de-DE" dirty="0">
                <a:latin typeface="Aptos Serif" panose="02020604070405020304" pitchFamily="18" charset="0"/>
                <a:ea typeface="Arial"/>
                <a:cs typeface="Aptos Serif" panose="02020604070405020304" pitchFamily="18" charset="0"/>
                <a:sym typeface="Arial"/>
              </a:rPr>
              <a:t> and printed </a:t>
            </a:r>
            <a:r>
              <a:rPr lang="de-DE" dirty="0" err="1">
                <a:latin typeface="Aptos Serif" panose="02020604070405020304" pitchFamily="18" charset="0"/>
                <a:ea typeface="Arial"/>
                <a:cs typeface="Aptos Serif" panose="02020604070405020304" pitchFamily="18" charset="0"/>
                <a:sym typeface="Arial"/>
              </a:rPr>
              <a:t>paper</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products</a:t>
            </a:r>
            <a:br>
              <a:rPr lang="de-DE" dirty="0">
                <a:latin typeface="Aptos Serif" panose="02020604070405020304" pitchFamily="18" charset="0"/>
                <a:ea typeface="Arial"/>
                <a:cs typeface="Aptos Serif" panose="02020604070405020304" pitchFamily="18" charset="0"/>
                <a:sym typeface="Arial"/>
              </a:rPr>
            </a:br>
            <a:endParaRPr dirty="0">
              <a:latin typeface="Aptos Serif" panose="02020604070405020304" pitchFamily="18" charset="0"/>
              <a:ea typeface="Arial"/>
              <a:cs typeface="Aptos Serif" panose="02020604070405020304" pitchFamily="18" charset="0"/>
              <a:sym typeface="Arial"/>
            </a:endParaRPr>
          </a:p>
        </p:txBody>
      </p:sp>
      <p:sp>
        <p:nvSpPr>
          <p:cNvPr id="767" name="Google Shape;767;p85"/>
          <p:cNvSpPr txBox="1">
            <a:spLocks noGrp="1"/>
          </p:cNvSpPr>
          <p:nvPr>
            <p:ph type="body" idx="2"/>
          </p:nvPr>
        </p:nvSpPr>
        <p:spPr>
          <a:xfrm>
            <a:off x="693479" y="3443945"/>
            <a:ext cx="4932967" cy="3135926"/>
          </a:xfrm>
          <a:prstGeom prst="rect">
            <a:avLst/>
          </a:prstGeom>
          <a:noFill/>
          <a:ln>
            <a:noFill/>
          </a:ln>
        </p:spPr>
        <p:txBody>
          <a:bodyPr spcFirstLastPara="1" wrap="square" lIns="0" tIns="45700" rIns="0" bIns="0" anchor="t" anchorCtr="0">
            <a:normAutofit/>
          </a:bodyPr>
          <a:lstStyle/>
          <a:p>
            <a:pPr marL="571500" lvl="0" indent="-342900" algn="l" rtl="0">
              <a:lnSpc>
                <a:spcPct val="90000"/>
              </a:lnSpc>
              <a:spcBef>
                <a:spcPts val="1800"/>
              </a:spcBef>
              <a:spcAft>
                <a:spcPts val="0"/>
              </a:spcAft>
              <a:buSzPts val="2000"/>
              <a:buFont typeface="Arial" panose="020B0604020202020204" pitchFamily="34" charset="0"/>
              <a:buChar char="•"/>
            </a:pPr>
            <a:r>
              <a:rPr lang="de-DE" b="1" dirty="0" err="1">
                <a:solidFill>
                  <a:srgbClr val="397D88"/>
                </a:solidFill>
                <a:latin typeface="Aptos" panose="020B0004020202020204" pitchFamily="34" charset="0"/>
                <a:sym typeface="Arial"/>
              </a:rPr>
              <a:t>Sustainable</a:t>
            </a:r>
            <a:r>
              <a:rPr lang="de-DE" b="1" dirty="0">
                <a:solidFill>
                  <a:srgbClr val="397D88"/>
                </a:solidFill>
                <a:latin typeface="Aptos" panose="020B0004020202020204" pitchFamily="34" charset="0"/>
                <a:sym typeface="Arial"/>
              </a:rPr>
              <a:t> </a:t>
            </a:r>
            <a:r>
              <a:rPr lang="de-DE" b="1" dirty="0" err="1">
                <a:solidFill>
                  <a:srgbClr val="397D88"/>
                </a:solidFill>
                <a:latin typeface="Aptos" panose="020B0004020202020204" pitchFamily="34" charset="0"/>
                <a:sym typeface="Arial"/>
              </a:rPr>
              <a:t>sourcing</a:t>
            </a:r>
            <a:r>
              <a:rPr lang="de-DE" b="1" dirty="0">
                <a:solidFill>
                  <a:srgbClr val="397D88"/>
                </a:solidFill>
                <a:latin typeface="Aptos" panose="020B0004020202020204" pitchFamily="34" charset="0"/>
                <a:sym typeface="Arial"/>
              </a:rPr>
              <a:t> </a:t>
            </a:r>
            <a:r>
              <a:rPr lang="de-DE" b="1" dirty="0" err="1">
                <a:solidFill>
                  <a:srgbClr val="397D88"/>
                </a:solidFill>
                <a:latin typeface="Aptos" panose="020B0004020202020204" pitchFamily="34" charset="0"/>
                <a:sym typeface="Arial"/>
              </a:rPr>
              <a:t>of</a:t>
            </a:r>
            <a:r>
              <a:rPr lang="de-DE" b="1" dirty="0">
                <a:solidFill>
                  <a:srgbClr val="397D88"/>
                </a:solidFill>
                <a:latin typeface="Aptos" panose="020B0004020202020204" pitchFamily="34" charset="0"/>
                <a:sym typeface="Arial"/>
              </a:rPr>
              <a:t> </a:t>
            </a:r>
            <a:r>
              <a:rPr lang="de-DE" b="1" dirty="0" err="1">
                <a:solidFill>
                  <a:srgbClr val="397D88"/>
                </a:solidFill>
                <a:latin typeface="Aptos" panose="020B0004020202020204" pitchFamily="34" charset="0"/>
                <a:sym typeface="Arial"/>
              </a:rPr>
              <a:t>Fibres</a:t>
            </a:r>
            <a:endParaRPr dirty="0">
              <a:solidFill>
                <a:schemeClr val="dk1"/>
              </a:solidFill>
              <a:latin typeface="Aptos" panose="020B0004020202020204" pitchFamily="34" charset="0"/>
              <a:sym typeface="Arial"/>
            </a:endParaRPr>
          </a:p>
          <a:p>
            <a:pPr marL="571500" lvl="0" indent="-342900" algn="l" rtl="0">
              <a:lnSpc>
                <a:spcPct val="90000"/>
              </a:lnSpc>
              <a:spcBef>
                <a:spcPts val="1800"/>
              </a:spcBef>
              <a:spcAft>
                <a:spcPts val="0"/>
              </a:spcAft>
              <a:buSzPts val="2000"/>
              <a:buFont typeface="Arial" panose="020B0604020202020204" pitchFamily="34" charset="0"/>
              <a:buChar char="•"/>
            </a:pPr>
            <a:r>
              <a:rPr lang="de-DE" b="1" dirty="0" err="1">
                <a:solidFill>
                  <a:srgbClr val="397D88"/>
                </a:solidFill>
                <a:latin typeface="Aptos" panose="020B0004020202020204" pitchFamily="34" charset="0"/>
                <a:sym typeface="Arial"/>
              </a:rPr>
              <a:t>Recycled</a:t>
            </a:r>
            <a:r>
              <a:rPr lang="de-DE" b="1" dirty="0">
                <a:solidFill>
                  <a:srgbClr val="397D88"/>
                </a:solidFill>
                <a:latin typeface="Aptos" panose="020B0004020202020204" pitchFamily="34" charset="0"/>
                <a:sym typeface="Arial"/>
              </a:rPr>
              <a:t> Content </a:t>
            </a:r>
            <a:r>
              <a:rPr lang="de-DE" b="1"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to</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meet</a:t>
            </a:r>
            <a:r>
              <a:rPr lang="de-DE" dirty="0">
                <a:solidFill>
                  <a:schemeClr val="dk1"/>
                </a:solidFill>
                <a:latin typeface="Aptos" panose="020B0004020202020204" pitchFamily="34" charset="0"/>
                <a:sym typeface="Arial"/>
              </a:rPr>
              <a:t> EU </a:t>
            </a:r>
            <a:r>
              <a:rPr lang="de-DE" dirty="0" err="1">
                <a:solidFill>
                  <a:schemeClr val="dk1"/>
                </a:solidFill>
                <a:latin typeface="Aptos" panose="020B0004020202020204" pitchFamily="34" charset="0"/>
                <a:sym typeface="Arial"/>
              </a:rPr>
              <a:t>Ecolabel</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thresholds</a:t>
            </a:r>
            <a:r>
              <a:rPr lang="de-DE" dirty="0">
                <a:solidFill>
                  <a:schemeClr val="dk1"/>
                </a:solidFill>
                <a:latin typeface="Aptos" panose="020B0004020202020204" pitchFamily="34" charset="0"/>
                <a:sym typeface="Arial"/>
              </a:rPr>
              <a:t> </a:t>
            </a:r>
            <a:endParaRPr b="1" dirty="0">
              <a:solidFill>
                <a:schemeClr val="dk1"/>
              </a:solidFill>
              <a:latin typeface="Aptos" panose="020B0004020202020204" pitchFamily="34" charset="0"/>
              <a:sym typeface="Arial"/>
            </a:endParaRPr>
          </a:p>
          <a:p>
            <a:pPr marL="571500" lvl="0" indent="-342900" algn="l" rtl="0">
              <a:lnSpc>
                <a:spcPct val="90000"/>
              </a:lnSpc>
              <a:spcBef>
                <a:spcPts val="1800"/>
              </a:spcBef>
              <a:spcAft>
                <a:spcPts val="0"/>
              </a:spcAft>
              <a:buSzPts val="2000"/>
              <a:buFont typeface="Arial" panose="020B0604020202020204" pitchFamily="34" charset="0"/>
              <a:buChar char="•"/>
            </a:pPr>
            <a:r>
              <a:rPr lang="de-DE" b="1" dirty="0" err="1">
                <a:solidFill>
                  <a:srgbClr val="397D88"/>
                </a:solidFill>
                <a:latin typeface="Aptos" panose="020B0004020202020204" pitchFamily="34" charset="0"/>
                <a:sym typeface="Arial"/>
              </a:rPr>
              <a:t>Hazardous</a:t>
            </a:r>
            <a:r>
              <a:rPr lang="de-DE" b="1" dirty="0">
                <a:solidFill>
                  <a:srgbClr val="397D88"/>
                </a:solidFill>
                <a:latin typeface="Aptos" panose="020B0004020202020204" pitchFamily="34" charset="0"/>
                <a:sym typeface="Arial"/>
              </a:rPr>
              <a:t> </a:t>
            </a:r>
            <a:r>
              <a:rPr lang="de-DE" b="1" dirty="0" err="1">
                <a:solidFill>
                  <a:schemeClr val="dk1"/>
                </a:solidFill>
                <a:latin typeface="Aptos" panose="020B0004020202020204" pitchFamily="34" charset="0"/>
                <a:sym typeface="Arial"/>
              </a:rPr>
              <a:t>Substances</a:t>
            </a:r>
            <a:r>
              <a:rPr lang="de-DE" b="1" dirty="0">
                <a:solidFill>
                  <a:schemeClr val="dk1"/>
                </a:solidFill>
                <a:latin typeface="Aptos" panose="020B0004020202020204" pitchFamily="34" charset="0"/>
                <a:sym typeface="Arial"/>
              </a:rPr>
              <a:t> – </a:t>
            </a:r>
            <a:r>
              <a:rPr lang="de-DE" dirty="0" err="1">
                <a:solidFill>
                  <a:schemeClr val="dk1"/>
                </a:solidFill>
                <a:latin typeface="Aptos" panose="020B0004020202020204" pitchFamily="34" charset="0"/>
                <a:sym typeface="Arial"/>
              </a:rPr>
              <a:t>exclusion</a:t>
            </a:r>
            <a:r>
              <a:rPr lang="de-DE" dirty="0">
                <a:solidFill>
                  <a:schemeClr val="dk1"/>
                </a:solidFill>
                <a:latin typeface="Aptos" panose="020B0004020202020204" pitchFamily="34" charset="0"/>
                <a:sym typeface="Arial"/>
              </a:rPr>
              <a:t>/</a:t>
            </a:r>
            <a:r>
              <a:rPr lang="de-DE" dirty="0" err="1">
                <a:solidFill>
                  <a:schemeClr val="dk1"/>
                </a:solidFill>
                <a:latin typeface="Aptos" panose="020B0004020202020204" pitchFamily="34" charset="0"/>
                <a:sym typeface="Arial"/>
              </a:rPr>
              <a:t>restriction</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of</a:t>
            </a:r>
            <a:r>
              <a:rPr lang="de-DE" dirty="0">
                <a:solidFill>
                  <a:schemeClr val="dk1"/>
                </a:solidFill>
                <a:latin typeface="Aptos" panose="020B0004020202020204" pitchFamily="34" charset="0"/>
                <a:sym typeface="Arial"/>
              </a:rPr>
              <a:t> heavy </a:t>
            </a:r>
            <a:r>
              <a:rPr lang="de-DE" dirty="0" err="1">
                <a:solidFill>
                  <a:schemeClr val="dk1"/>
                </a:solidFill>
                <a:latin typeface="Aptos" panose="020B0004020202020204" pitchFamily="34" charset="0"/>
                <a:sym typeface="Arial"/>
              </a:rPr>
              <a:t>metals</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azo</a:t>
            </a:r>
            <a:r>
              <a:rPr lang="de-DE" dirty="0">
                <a:solidFill>
                  <a:schemeClr val="dk1"/>
                </a:solidFill>
                <a:latin typeface="Aptos" panose="020B0004020202020204" pitchFamily="34" charset="0"/>
                <a:sym typeface="Arial"/>
              </a:rPr>
              <a:t> </a:t>
            </a:r>
            <a:r>
              <a:rPr lang="de-DE" dirty="0" err="1">
                <a:solidFill>
                  <a:schemeClr val="dk1"/>
                </a:solidFill>
                <a:latin typeface="Aptos" panose="020B0004020202020204" pitchFamily="34" charset="0"/>
                <a:sym typeface="Arial"/>
              </a:rPr>
              <a:t>deyes</a:t>
            </a:r>
            <a:r>
              <a:rPr lang="de-DE" dirty="0">
                <a:solidFill>
                  <a:schemeClr val="dk1"/>
                </a:solidFill>
                <a:latin typeface="Aptos" panose="020B0004020202020204" pitchFamily="34" charset="0"/>
                <a:sym typeface="Arial"/>
              </a:rPr>
              <a:t> etc. </a:t>
            </a:r>
            <a:endParaRPr dirty="0">
              <a:latin typeface="Aptos" panose="020B0004020202020204" pitchFamily="34" charset="0"/>
            </a:endParaRPr>
          </a:p>
        </p:txBody>
      </p:sp>
      <p:sp>
        <p:nvSpPr>
          <p:cNvPr id="768" name="Google Shape;768;p85"/>
          <p:cNvSpPr txBox="1"/>
          <p:nvPr/>
        </p:nvSpPr>
        <p:spPr>
          <a:xfrm>
            <a:off x="5626446" y="3443944"/>
            <a:ext cx="5362683" cy="3135926"/>
          </a:xfrm>
          <a:prstGeom prst="rect">
            <a:avLst/>
          </a:prstGeom>
          <a:noFill/>
          <a:ln>
            <a:noFill/>
          </a:ln>
        </p:spPr>
        <p:txBody>
          <a:bodyPr spcFirstLastPara="1" wrap="square" lIns="0" tIns="45700" rIns="0" bIns="0" anchor="t" anchorCtr="0">
            <a:normAutofit/>
          </a:bodyPr>
          <a:lstStyle/>
          <a:p>
            <a:pPr marL="571500" marR="0" lvl="0" indent="-342900" algn="l" rtl="0">
              <a:lnSpc>
                <a:spcPct val="90000"/>
              </a:lnSpc>
              <a:spcBef>
                <a:spcPts val="1800"/>
              </a:spcBef>
              <a:spcAft>
                <a:spcPts val="0"/>
              </a:spcAft>
              <a:buClr>
                <a:srgbClr val="3F3F3F"/>
              </a:buClr>
              <a:buSzPts val="2000"/>
              <a:buFont typeface="Arial" panose="020B0604020202020204" pitchFamily="34" charset="0"/>
              <a:buChar char="•"/>
            </a:pPr>
            <a:r>
              <a:rPr lang="de-DE" sz="2000" b="1" i="0" u="none" strike="noStrike" cap="none" dirty="0">
                <a:solidFill>
                  <a:srgbClr val="03807A"/>
                </a:solidFill>
                <a:latin typeface="Aptos" panose="020B0004020202020204" pitchFamily="34" charset="0"/>
                <a:sym typeface="Arial"/>
              </a:rPr>
              <a:t>Quality - </a:t>
            </a:r>
            <a:r>
              <a:rPr lang="de-DE" sz="2000" b="0" i="0" u="none" strike="noStrike" cap="none" dirty="0">
                <a:solidFill>
                  <a:srgbClr val="03807A"/>
                </a:solidFill>
                <a:latin typeface="Aptos" panose="020B0004020202020204" pitchFamily="34" charset="0"/>
                <a:sym typeface="Arial"/>
              </a:rPr>
              <a:t> </a:t>
            </a:r>
            <a:r>
              <a:rPr lang="de-DE" sz="2000" b="0" i="0" u="none" strike="noStrike" cap="none" dirty="0">
                <a:solidFill>
                  <a:schemeClr val="dk1"/>
                </a:solidFill>
                <a:latin typeface="Aptos" panose="020B0004020202020204" pitchFamily="34" charset="0"/>
                <a:sym typeface="Arial"/>
              </a:rPr>
              <a:t>Paper </a:t>
            </a:r>
            <a:r>
              <a:rPr lang="de-DE" sz="2000" b="0" i="0" u="none" strike="noStrike" cap="none" dirty="0" err="1">
                <a:solidFill>
                  <a:schemeClr val="dk1"/>
                </a:solidFill>
                <a:latin typeface="Aptos" panose="020B0004020202020204" pitchFamily="34" charset="0"/>
                <a:sym typeface="Arial"/>
              </a:rPr>
              <a:t>strength</a:t>
            </a:r>
            <a:r>
              <a:rPr lang="de-DE" sz="2000" b="0" i="0" u="none" strike="noStrike" cap="none" dirty="0">
                <a:solidFill>
                  <a:schemeClr val="dk1"/>
                </a:solidFill>
                <a:latin typeface="Aptos" panose="020B0004020202020204" pitchFamily="34" charset="0"/>
                <a:sym typeface="Arial"/>
              </a:rPr>
              <a:t> and </a:t>
            </a:r>
            <a:r>
              <a:rPr lang="de-DE" sz="2000" b="0" i="0" u="none" strike="noStrike" cap="none" dirty="0" err="1">
                <a:solidFill>
                  <a:schemeClr val="dk1"/>
                </a:solidFill>
                <a:latin typeface="Aptos" panose="020B0004020202020204" pitchFamily="34" charset="0"/>
                <a:sym typeface="Arial"/>
              </a:rPr>
              <a:t>durability</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meeting</a:t>
            </a:r>
            <a:r>
              <a:rPr lang="de-DE" sz="2000" b="0" i="0" u="none" strike="noStrike" cap="none" dirty="0">
                <a:solidFill>
                  <a:schemeClr val="dk1"/>
                </a:solidFill>
                <a:latin typeface="Aptos" panose="020B0004020202020204" pitchFamily="34" charset="0"/>
                <a:sym typeface="Arial"/>
              </a:rPr>
              <a:t> EN </a:t>
            </a:r>
            <a:r>
              <a:rPr lang="de-DE" sz="2000" b="0" i="0" u="none" strike="noStrike" cap="none" dirty="0" err="1">
                <a:solidFill>
                  <a:schemeClr val="dk1"/>
                </a:solidFill>
                <a:latin typeface="Aptos" panose="020B0004020202020204" pitchFamily="34" charset="0"/>
                <a:sym typeface="Arial"/>
              </a:rPr>
              <a:t>standards</a:t>
            </a:r>
            <a:r>
              <a:rPr lang="de-DE" sz="2000" b="0" i="0" u="none" strike="noStrike" cap="none" dirty="0">
                <a:solidFill>
                  <a:schemeClr val="dk1"/>
                </a:solidFill>
                <a:latin typeface="Aptos" panose="020B0004020202020204" pitchFamily="34" charset="0"/>
                <a:sym typeface="Arial"/>
              </a:rPr>
              <a:t> and </a:t>
            </a:r>
            <a:r>
              <a:rPr lang="de-DE" sz="2000" b="0" i="0" u="none" strike="noStrike" cap="none" dirty="0" err="1">
                <a:solidFill>
                  <a:schemeClr val="dk1"/>
                </a:solidFill>
                <a:latin typeface="Aptos" panose="020B0004020202020204" pitchFamily="34" charset="0"/>
                <a:sym typeface="Arial"/>
              </a:rPr>
              <a:t>suitability</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for</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high-speed</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printers</a:t>
            </a:r>
            <a:r>
              <a:rPr lang="de-DE" sz="2000" b="0" i="0" u="none" strike="noStrike" cap="none" dirty="0">
                <a:solidFill>
                  <a:schemeClr val="dk1"/>
                </a:solidFill>
                <a:latin typeface="Aptos" panose="020B0004020202020204" pitchFamily="34" charset="0"/>
                <a:sym typeface="Arial"/>
              </a:rPr>
              <a:t>. </a:t>
            </a:r>
            <a:endParaRPr sz="2000" dirty="0">
              <a:latin typeface="Aptos" panose="020B0004020202020204" pitchFamily="34" charset="0"/>
            </a:endParaRPr>
          </a:p>
          <a:p>
            <a:pPr marL="571500" marR="0" lvl="0" indent="-342900" algn="l" rtl="0">
              <a:lnSpc>
                <a:spcPct val="90000"/>
              </a:lnSpc>
              <a:spcBef>
                <a:spcPts val="1800"/>
              </a:spcBef>
              <a:spcAft>
                <a:spcPts val="0"/>
              </a:spcAft>
              <a:buClr>
                <a:srgbClr val="3F3F3F"/>
              </a:buClr>
              <a:buSzPts val="2000"/>
              <a:buFont typeface="Arial" panose="020B0604020202020204" pitchFamily="34" charset="0"/>
              <a:buChar char="•"/>
            </a:pPr>
            <a:r>
              <a:rPr lang="de-DE" sz="2000" b="1" i="0" u="none" strike="noStrike" cap="none" dirty="0" err="1">
                <a:solidFill>
                  <a:srgbClr val="397D88"/>
                </a:solidFill>
                <a:latin typeface="Aptos" panose="020B0004020202020204" pitchFamily="34" charset="0"/>
                <a:sym typeface="Arial"/>
              </a:rPr>
              <a:t>Recycled</a:t>
            </a:r>
            <a:r>
              <a:rPr lang="de-DE" sz="2000" b="1" i="0" u="none" strike="noStrike" cap="none" dirty="0">
                <a:solidFill>
                  <a:srgbClr val="397D88"/>
                </a:solidFill>
                <a:latin typeface="Aptos" panose="020B0004020202020204" pitchFamily="34" charset="0"/>
                <a:sym typeface="Arial"/>
              </a:rPr>
              <a:t> Material Content</a:t>
            </a:r>
            <a:endParaRPr sz="2000" dirty="0">
              <a:latin typeface="Aptos" panose="020B0004020202020204" pitchFamily="34" charset="0"/>
            </a:endParaRPr>
          </a:p>
          <a:p>
            <a:pPr marL="571500" marR="0" lvl="0" indent="-342900" algn="l" rtl="0">
              <a:lnSpc>
                <a:spcPct val="90000"/>
              </a:lnSpc>
              <a:spcBef>
                <a:spcPts val="1800"/>
              </a:spcBef>
              <a:spcAft>
                <a:spcPts val="0"/>
              </a:spcAft>
              <a:buClr>
                <a:srgbClr val="3F3F3F"/>
              </a:buClr>
              <a:buSzPts val="2000"/>
              <a:buFont typeface="Arial" panose="020B0604020202020204" pitchFamily="34" charset="0"/>
              <a:buChar char="•"/>
            </a:pPr>
            <a:r>
              <a:rPr lang="de-DE" sz="2000" b="1" i="0" u="none" strike="noStrike" cap="none" dirty="0" err="1">
                <a:solidFill>
                  <a:srgbClr val="397D88"/>
                </a:solidFill>
                <a:latin typeface="Aptos" panose="020B0004020202020204" pitchFamily="34" charset="0"/>
                <a:sym typeface="Arial"/>
              </a:rPr>
              <a:t>Packaging</a:t>
            </a:r>
            <a:r>
              <a:rPr lang="de-DE" sz="2000" b="1" i="0" u="none" strike="noStrike" cap="none" dirty="0">
                <a:solidFill>
                  <a:srgbClr val="397D88"/>
                </a:solidFill>
                <a:latin typeface="Aptos" panose="020B0004020202020204" pitchFamily="34" charset="0"/>
                <a:sym typeface="Arial"/>
              </a:rPr>
              <a:t> Materials </a:t>
            </a:r>
            <a:r>
              <a:rPr lang="de-DE" sz="2000" b="1"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minimized</a:t>
            </a:r>
            <a:r>
              <a:rPr lang="de-DE" sz="2000" b="0" i="0" u="none" strike="noStrike" cap="none" dirty="0">
                <a:solidFill>
                  <a:schemeClr val="dk1"/>
                </a:solidFill>
                <a:latin typeface="Aptos" panose="020B0004020202020204" pitchFamily="34" charset="0"/>
                <a:sym typeface="Arial"/>
              </a:rPr>
              <a:t> + </a:t>
            </a:r>
            <a:r>
              <a:rPr lang="de-DE" sz="2000" b="0" i="0" u="none" strike="noStrike" cap="none" dirty="0" err="1">
                <a:solidFill>
                  <a:schemeClr val="dk1"/>
                </a:solidFill>
                <a:latin typeface="Aptos" panose="020B0004020202020204" pitchFamily="34" charset="0"/>
                <a:sym typeface="Arial"/>
              </a:rPr>
              <a:t>use</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of</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recycled</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or</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certified</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paper-based</a:t>
            </a:r>
            <a:r>
              <a:rPr lang="de-DE" sz="2000" b="0" i="0" u="none" strike="noStrike" cap="none" dirty="0">
                <a:solidFill>
                  <a:schemeClr val="dk1"/>
                </a:solidFill>
                <a:latin typeface="Aptos" panose="020B0004020202020204" pitchFamily="34" charset="0"/>
                <a:sym typeface="Arial"/>
              </a:rPr>
              <a:t> </a:t>
            </a:r>
            <a:r>
              <a:rPr lang="de-DE" sz="2000" b="0" i="0" u="none" strike="noStrike" cap="none" dirty="0" err="1">
                <a:solidFill>
                  <a:schemeClr val="dk1"/>
                </a:solidFill>
                <a:latin typeface="Aptos" panose="020B0004020202020204" pitchFamily="34" charset="0"/>
                <a:sym typeface="Arial"/>
              </a:rPr>
              <a:t>packaging</a:t>
            </a:r>
            <a:r>
              <a:rPr lang="de-DE" sz="2000" b="0" i="0" u="none" strike="noStrike" cap="none" dirty="0">
                <a:solidFill>
                  <a:schemeClr val="dk1"/>
                </a:solidFill>
                <a:latin typeface="Aptos" panose="020B0004020202020204" pitchFamily="34" charset="0"/>
                <a:sym typeface="Arial"/>
              </a:rPr>
              <a:t>.</a:t>
            </a:r>
            <a:endParaRPr sz="2000" dirty="0">
              <a:latin typeface="Aptos" panose="020B0004020202020204" pitchFamily="34" charset="0"/>
            </a:endParaRPr>
          </a:p>
        </p:txBody>
      </p:sp>
      <p:sp>
        <p:nvSpPr>
          <p:cNvPr id="769" name="Google Shape;769;p85"/>
          <p:cNvSpPr txBox="1"/>
          <p:nvPr/>
        </p:nvSpPr>
        <p:spPr>
          <a:xfrm>
            <a:off x="602422" y="2563066"/>
            <a:ext cx="86749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400" b="1" i="0" u="none" strike="noStrike" cap="none" dirty="0">
                <a:solidFill>
                  <a:schemeClr val="tx1">
                    <a:lumMod val="75000"/>
                    <a:lumOff val="25000"/>
                  </a:schemeClr>
                </a:solidFill>
                <a:latin typeface="Aptos" panose="020B0004020202020204" pitchFamily="34" charset="0"/>
                <a:sym typeface="Arial"/>
              </a:rPr>
              <a:t>Technical </a:t>
            </a:r>
            <a:r>
              <a:rPr lang="de-DE" sz="2400" b="1" i="0" u="none" strike="noStrike" cap="none" dirty="0" err="1">
                <a:solidFill>
                  <a:schemeClr val="tx1">
                    <a:lumMod val="75000"/>
                    <a:lumOff val="25000"/>
                  </a:schemeClr>
                </a:solidFill>
                <a:latin typeface="Aptos" panose="020B0004020202020204" pitchFamily="34" charset="0"/>
                <a:sym typeface="Arial"/>
              </a:rPr>
              <a:t>Specifications</a:t>
            </a:r>
            <a:r>
              <a:rPr lang="de-DE" sz="2400" b="1" i="0" u="none" strike="noStrike" cap="none" dirty="0">
                <a:solidFill>
                  <a:schemeClr val="tx1">
                    <a:lumMod val="75000"/>
                    <a:lumOff val="25000"/>
                  </a:schemeClr>
                </a:solidFill>
                <a:latin typeface="Aptos" panose="020B0004020202020204" pitchFamily="34" charset="0"/>
                <a:sym typeface="Arial"/>
              </a:rPr>
              <a:t>:</a:t>
            </a:r>
            <a:endParaRPr dirty="0">
              <a:solidFill>
                <a:schemeClr val="tx1">
                  <a:lumMod val="75000"/>
                  <a:lumOff val="25000"/>
                </a:schemeClr>
              </a:solidFill>
              <a:latin typeface="Aptos" panose="020B00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86"/>
          <p:cNvSpPr txBox="1">
            <a:spLocks noGrp="1"/>
          </p:cNvSpPr>
          <p:nvPr>
            <p:ph type="ctrTitle"/>
          </p:nvPr>
        </p:nvSpPr>
        <p:spPr>
          <a:xfrm>
            <a:off x="1049472" y="922023"/>
            <a:ext cx="11003280" cy="1325563"/>
          </a:xfrm>
          <a:prstGeom prst="rect">
            <a:avLst/>
          </a:prstGeom>
          <a:noFill/>
          <a:ln>
            <a:noFill/>
          </a:ln>
        </p:spPr>
        <p:txBody>
          <a:bodyPr spcFirstLastPara="1" wrap="square" lIns="0" tIns="0" rIns="0" bIns="0" anchor="ctr" anchorCtr="0">
            <a:normAutofit/>
          </a:bodyPr>
          <a:lstStyle/>
          <a:p>
            <a:pPr marL="0" lvl="0" indent="0" algn="l" rtl="0">
              <a:lnSpc>
                <a:spcPct val="80000"/>
              </a:lnSpc>
              <a:spcBef>
                <a:spcPts val="0"/>
              </a:spcBef>
              <a:spcAft>
                <a:spcPts val="0"/>
              </a:spcAft>
              <a:buClr>
                <a:srgbClr val="3F3F3F"/>
              </a:buClr>
              <a:buSzPts val="6000"/>
              <a:buFont typeface="Play"/>
              <a:buNone/>
            </a:pPr>
            <a:r>
              <a:rPr lang="de-DE" sz="5100" dirty="0">
                <a:latin typeface="Aptos Serif" panose="02020604070405020304" pitchFamily="18" charset="0"/>
                <a:ea typeface="Arial"/>
                <a:cs typeface="Aptos Serif" panose="02020604070405020304" pitchFamily="18" charset="0"/>
                <a:sym typeface="Arial"/>
              </a:rPr>
              <a:t>3. EU </a:t>
            </a:r>
            <a:r>
              <a:rPr lang="de-DE" sz="5100" dirty="0" err="1">
                <a:latin typeface="Aptos Serif" panose="02020604070405020304" pitchFamily="18" charset="0"/>
                <a:ea typeface="Arial"/>
                <a:cs typeface="Aptos Serif" panose="02020604070405020304" pitchFamily="18" charset="0"/>
                <a:sym typeface="Arial"/>
              </a:rPr>
              <a:t>plastics</a:t>
            </a:r>
            <a:r>
              <a:rPr lang="de-DE" sz="5100" dirty="0">
                <a:latin typeface="Aptos Serif" panose="02020604070405020304" pitchFamily="18" charset="0"/>
                <a:ea typeface="Arial"/>
                <a:cs typeface="Aptos Serif" panose="02020604070405020304" pitchFamily="18" charset="0"/>
                <a:sym typeface="Arial"/>
              </a:rPr>
              <a:t> </a:t>
            </a:r>
            <a:r>
              <a:rPr lang="de-DE" sz="5100" dirty="0" err="1">
                <a:latin typeface="Aptos Serif" panose="02020604070405020304" pitchFamily="18" charset="0"/>
                <a:ea typeface="Arial"/>
                <a:cs typeface="Aptos Serif" panose="02020604070405020304" pitchFamily="18" charset="0"/>
                <a:sym typeface="Arial"/>
              </a:rPr>
              <a:t>strategy</a:t>
            </a:r>
            <a:br>
              <a:rPr lang="de-DE" sz="5100" dirty="0">
                <a:latin typeface="Aptos Serif" panose="02020604070405020304" pitchFamily="18" charset="0"/>
                <a:ea typeface="Arial"/>
                <a:cs typeface="Aptos Serif" panose="02020604070405020304" pitchFamily="18" charset="0"/>
                <a:sym typeface="Arial"/>
              </a:rPr>
            </a:br>
            <a:endParaRPr sz="5100" dirty="0">
              <a:latin typeface="Aptos Serif" panose="02020604070405020304" pitchFamily="18" charset="0"/>
              <a:ea typeface="Arial"/>
              <a:cs typeface="Aptos Serif" panose="02020604070405020304" pitchFamily="18" charset="0"/>
              <a:sym typeface="Arial"/>
            </a:endParaRPr>
          </a:p>
        </p:txBody>
      </p:sp>
      <p:sp>
        <p:nvSpPr>
          <p:cNvPr id="776" name="Google Shape;776;p86"/>
          <p:cNvSpPr txBox="1">
            <a:spLocks noGrp="1"/>
          </p:cNvSpPr>
          <p:nvPr>
            <p:ph type="body" idx="4294967295"/>
          </p:nvPr>
        </p:nvSpPr>
        <p:spPr>
          <a:xfrm>
            <a:off x="1152394" y="1881188"/>
            <a:ext cx="7327727" cy="4352544"/>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600"/>
              </a:spcAft>
              <a:buClr>
                <a:srgbClr val="000000"/>
              </a:buClr>
              <a:buSzPts val="2800"/>
              <a:buNone/>
            </a:pPr>
            <a:r>
              <a:rPr lang="de-DE" sz="2400" b="0" i="0" u="none" strike="noStrike" cap="none" dirty="0">
                <a:latin typeface="Aptos" panose="020B0004020202020204" pitchFamily="34" charset="0"/>
                <a:sym typeface="Arial"/>
              </a:rPr>
              <a:t>The EU </a:t>
            </a:r>
            <a:r>
              <a:rPr lang="de-DE" sz="2400" b="0" i="0" u="none" strike="noStrike" cap="none" dirty="0" err="1">
                <a:latin typeface="Aptos" panose="020B0004020202020204" pitchFamily="34" charset="0"/>
                <a:sym typeface="Arial"/>
              </a:rPr>
              <a:t>adopted</a:t>
            </a:r>
            <a:r>
              <a:rPr lang="de-DE" sz="2400" b="0" i="0" u="none" strike="noStrike" cap="none" dirty="0">
                <a:latin typeface="Aptos" panose="020B0004020202020204" pitchFamily="34" charset="0"/>
                <a:sym typeface="Arial"/>
              </a:rPr>
              <a:t> a European </a:t>
            </a:r>
            <a:r>
              <a:rPr lang="de-DE" sz="2400" b="0" i="0" u="none" strike="noStrike" cap="none" dirty="0" err="1">
                <a:latin typeface="Aptos" panose="020B0004020202020204" pitchFamily="34" charset="0"/>
                <a:sym typeface="Arial"/>
              </a:rPr>
              <a:t>strategy</a:t>
            </a:r>
            <a:r>
              <a:rPr lang="de-DE" sz="2400" b="0" i="0" u="none" strike="noStrike" cap="none" dirty="0">
                <a:latin typeface="Aptos" panose="020B0004020202020204" pitchFamily="34" charset="0"/>
                <a:sym typeface="Arial"/>
              </a:rPr>
              <a:t> </a:t>
            </a:r>
            <a:r>
              <a:rPr lang="de-DE" sz="2400" b="0" i="0" u="none" strike="noStrike" cap="none" dirty="0" err="1">
                <a:latin typeface="Aptos" panose="020B0004020202020204" pitchFamily="34" charset="0"/>
                <a:sym typeface="Arial"/>
              </a:rPr>
              <a:t>for</a:t>
            </a:r>
            <a:r>
              <a:rPr lang="de-DE" sz="2400" b="0" i="0" u="none" strike="noStrike" cap="none" dirty="0">
                <a:latin typeface="Aptos" panose="020B0004020202020204" pitchFamily="34" charset="0"/>
                <a:sym typeface="Arial"/>
              </a:rPr>
              <a:t> </a:t>
            </a:r>
            <a:r>
              <a:rPr lang="de-DE" sz="2400" b="0" i="0" u="none" strike="noStrike" cap="none" dirty="0" err="1">
                <a:latin typeface="Aptos" panose="020B0004020202020204" pitchFamily="34" charset="0"/>
                <a:sym typeface="Arial"/>
              </a:rPr>
              <a:t>plastics</a:t>
            </a:r>
            <a:r>
              <a:rPr lang="de-DE" sz="2400" b="0" i="0" u="none" strike="noStrike" cap="none" dirty="0">
                <a:latin typeface="Aptos" panose="020B0004020202020204" pitchFamily="34" charset="0"/>
                <a:sym typeface="Arial"/>
              </a:rPr>
              <a:t> in </a:t>
            </a:r>
            <a:r>
              <a:rPr lang="de-DE" sz="2400" b="0" i="0" u="none" strike="noStrike" cap="none" dirty="0" err="1">
                <a:latin typeface="Aptos" panose="020B0004020202020204" pitchFamily="34" charset="0"/>
                <a:sym typeface="Arial"/>
              </a:rPr>
              <a:t>January</a:t>
            </a:r>
            <a:r>
              <a:rPr lang="de-DE" sz="2400" b="0" i="0" u="none" strike="noStrike" cap="none" dirty="0">
                <a:latin typeface="Aptos" panose="020B0004020202020204" pitchFamily="34" charset="0"/>
                <a:sym typeface="Arial"/>
              </a:rPr>
              <a:t> 2018. </a:t>
            </a:r>
            <a:r>
              <a:rPr lang="de-DE" sz="2400" b="0" i="0" u="none" strike="noStrike" cap="none" dirty="0" err="1">
                <a:latin typeface="Aptos" panose="020B0004020202020204" pitchFamily="34" charset="0"/>
                <a:sym typeface="Arial"/>
              </a:rPr>
              <a:t>It</a:t>
            </a:r>
            <a:r>
              <a:rPr lang="de-DE" sz="2400" b="0" i="0" u="none" strike="noStrike" cap="none" dirty="0">
                <a:latin typeface="Aptos" panose="020B0004020202020204" pitchFamily="34" charset="0"/>
                <a:sym typeface="Arial"/>
              </a:rPr>
              <a:t> </a:t>
            </a:r>
            <a:r>
              <a:rPr lang="de-DE" sz="2400" b="0" i="0" u="none" strike="noStrike" cap="none" dirty="0" err="1">
                <a:latin typeface="Aptos" panose="020B0004020202020204" pitchFamily="34" charset="0"/>
                <a:sym typeface="Arial"/>
              </a:rPr>
              <a:t>is</a:t>
            </a:r>
            <a:r>
              <a:rPr lang="de-DE" sz="2400" b="0" i="0" u="none" strike="noStrike" cap="none" dirty="0">
                <a:latin typeface="Aptos" panose="020B0004020202020204" pitchFamily="34" charset="0"/>
                <a:sym typeface="Arial"/>
              </a:rPr>
              <a:t> </a:t>
            </a:r>
            <a:r>
              <a:rPr lang="de-DE" sz="2400" b="0" i="0" u="none" strike="noStrike" cap="none" dirty="0" err="1">
                <a:latin typeface="Aptos" panose="020B0004020202020204" pitchFamily="34" charset="0"/>
                <a:sym typeface="Arial"/>
              </a:rPr>
              <a:t>part</a:t>
            </a:r>
            <a:r>
              <a:rPr lang="de-DE" sz="2400" b="0" i="0" u="none" strike="noStrike" cap="none" dirty="0">
                <a:latin typeface="Aptos" panose="020B0004020202020204" pitchFamily="34" charset="0"/>
                <a:sym typeface="Arial"/>
              </a:rPr>
              <a:t> </a:t>
            </a:r>
            <a:r>
              <a:rPr lang="de-DE" sz="2400" b="0" i="0" u="none" strike="noStrike" cap="none" dirty="0" err="1">
                <a:latin typeface="Aptos" panose="020B0004020202020204" pitchFamily="34" charset="0"/>
                <a:sym typeface="Arial"/>
              </a:rPr>
              <a:t>of</a:t>
            </a:r>
            <a:r>
              <a:rPr lang="de-DE" sz="2400" b="0" i="0" u="none" strike="noStrike" cap="none" dirty="0">
                <a:latin typeface="Aptos" panose="020B0004020202020204" pitchFamily="34" charset="0"/>
                <a:sym typeface="Arial"/>
              </a:rPr>
              <a:t> </a:t>
            </a:r>
            <a:r>
              <a:rPr lang="de-DE" sz="2400" b="0" i="0" u="none" strike="noStrike" cap="none" dirty="0" err="1">
                <a:latin typeface="Aptos" panose="020B0004020202020204" pitchFamily="34" charset="0"/>
                <a:sym typeface="Arial"/>
              </a:rPr>
              <a:t>the</a:t>
            </a:r>
            <a:r>
              <a:rPr lang="de-DE" sz="2400" b="0" i="0" u="none" strike="noStrike" cap="none" dirty="0">
                <a:latin typeface="Aptos" panose="020B0004020202020204" pitchFamily="34" charset="0"/>
                <a:sym typeface="Arial"/>
              </a:rPr>
              <a:t> </a:t>
            </a:r>
            <a:r>
              <a:rPr lang="de-DE" sz="2400" b="1" i="0" u="none" strike="noStrike" cap="none" dirty="0" err="1">
                <a:solidFill>
                  <a:srgbClr val="03807A"/>
                </a:solidFill>
                <a:latin typeface="Aptos" panose="020B0004020202020204" pitchFamily="34" charset="0"/>
                <a:sym typeface="Arial"/>
              </a:rPr>
              <a:t>EU’s</a:t>
            </a:r>
            <a:r>
              <a:rPr lang="de-DE" sz="2400" b="1" i="0" u="none" strike="noStrike" cap="none" dirty="0">
                <a:solidFill>
                  <a:srgbClr val="03807A"/>
                </a:solidFill>
                <a:latin typeface="Aptos" panose="020B0004020202020204" pitchFamily="34" charset="0"/>
                <a:sym typeface="Arial"/>
              </a:rPr>
              <a:t> </a:t>
            </a:r>
            <a:r>
              <a:rPr lang="de-DE" sz="2400" b="1" i="0" u="sng" strike="noStrike" cap="none" dirty="0">
                <a:solidFill>
                  <a:srgbClr val="03807A"/>
                </a:solidFill>
                <a:latin typeface="Aptos" panose="020B0004020202020204" pitchFamily="34" charset="0"/>
                <a:sym typeface="Arial"/>
                <a:hlinkClick r:id="rId3">
                  <a:extLst>
                    <a:ext uri="{A12FA001-AC4F-418D-AE19-62706E023703}">
                      <ahyp:hlinkClr xmlns:ahyp="http://schemas.microsoft.com/office/drawing/2018/hyperlinkcolor" val="tx"/>
                    </a:ext>
                  </a:extLst>
                </a:hlinkClick>
              </a:rPr>
              <a:t>circular economy action plan</a:t>
            </a:r>
            <a:r>
              <a:rPr lang="de-DE" sz="2400" b="1" i="0" u="none" strike="noStrike" cap="none" dirty="0">
                <a:solidFill>
                  <a:srgbClr val="03807A"/>
                </a:solidFill>
                <a:latin typeface="Aptos" panose="020B0004020202020204" pitchFamily="34" charset="0"/>
                <a:sym typeface="Arial"/>
              </a:rPr>
              <a:t>, </a:t>
            </a:r>
            <a:r>
              <a:rPr lang="de-DE" sz="2400" b="0" i="0" u="none" strike="noStrike" cap="none" dirty="0">
                <a:latin typeface="Aptos" panose="020B0004020202020204" pitchFamily="34" charset="0"/>
                <a:sym typeface="Arial"/>
              </a:rPr>
              <a:t>and </a:t>
            </a:r>
            <a:r>
              <a:rPr lang="de-DE" sz="2400" b="0" i="0" u="none" strike="noStrike" cap="none" dirty="0" err="1">
                <a:latin typeface="Aptos" panose="020B0004020202020204" pitchFamily="34" charset="0"/>
                <a:sym typeface="Arial"/>
              </a:rPr>
              <a:t>builds</a:t>
            </a:r>
            <a:r>
              <a:rPr lang="de-DE" sz="2400" b="0" i="0" u="none" strike="noStrike" cap="none" dirty="0">
                <a:latin typeface="Aptos" panose="020B0004020202020204" pitchFamily="34" charset="0"/>
                <a:sym typeface="Arial"/>
              </a:rPr>
              <a:t> on </a:t>
            </a:r>
            <a:r>
              <a:rPr lang="de-DE" sz="2400" b="0" i="0" u="none" strike="noStrike" cap="none" dirty="0" err="1">
                <a:latin typeface="Aptos" panose="020B0004020202020204" pitchFamily="34" charset="0"/>
                <a:sym typeface="Arial"/>
              </a:rPr>
              <a:t>existing</a:t>
            </a:r>
            <a:r>
              <a:rPr lang="de-DE" sz="2400" b="0" i="0" u="none" strike="noStrike" cap="none" dirty="0">
                <a:latin typeface="Aptos" panose="020B0004020202020204" pitchFamily="34" charset="0"/>
                <a:sym typeface="Arial"/>
              </a:rPr>
              <a:t> </a:t>
            </a:r>
            <a:r>
              <a:rPr lang="de-DE" sz="2400" b="0" i="0" u="none" strike="noStrike" cap="none" dirty="0" err="1">
                <a:latin typeface="Aptos" panose="020B0004020202020204" pitchFamily="34" charset="0"/>
                <a:sym typeface="Arial"/>
              </a:rPr>
              <a:t>measures</a:t>
            </a:r>
            <a:r>
              <a:rPr lang="de-DE" sz="2400" b="0" i="0" u="none" strike="noStrike" cap="none" dirty="0">
                <a:latin typeface="Aptos" panose="020B0004020202020204" pitchFamily="34" charset="0"/>
                <a:sym typeface="Arial"/>
              </a:rPr>
              <a:t> </a:t>
            </a:r>
            <a:r>
              <a:rPr lang="de-DE" sz="2400" b="0" i="0" u="none" strike="noStrike" cap="none" dirty="0" err="1">
                <a:latin typeface="Aptos" panose="020B0004020202020204" pitchFamily="34" charset="0"/>
                <a:sym typeface="Arial"/>
              </a:rPr>
              <a:t>to</a:t>
            </a:r>
            <a:r>
              <a:rPr lang="de-DE" sz="2400" b="0" i="0" u="none" strike="noStrike" cap="none" dirty="0">
                <a:latin typeface="Aptos" panose="020B0004020202020204" pitchFamily="34" charset="0"/>
                <a:sym typeface="Arial"/>
              </a:rPr>
              <a:t> </a:t>
            </a:r>
            <a:r>
              <a:rPr lang="de-DE" sz="2400" b="0" i="0" u="none" strike="noStrike" cap="none" dirty="0" err="1">
                <a:latin typeface="Aptos" panose="020B0004020202020204" pitchFamily="34" charset="0"/>
                <a:sym typeface="Arial"/>
              </a:rPr>
              <a:t>reduce</a:t>
            </a:r>
            <a:r>
              <a:rPr lang="de-DE" sz="2400" b="0" i="0" u="none" strike="noStrike" cap="none" dirty="0">
                <a:latin typeface="Aptos" panose="020B0004020202020204" pitchFamily="34" charset="0"/>
                <a:sym typeface="Arial"/>
              </a:rPr>
              <a:t> </a:t>
            </a:r>
            <a:r>
              <a:rPr lang="de-DE" sz="2400" b="0" i="0" u="none" strike="noStrike" cap="none" dirty="0" err="1">
                <a:latin typeface="Aptos" panose="020B0004020202020204" pitchFamily="34" charset="0"/>
                <a:sym typeface="Arial"/>
              </a:rPr>
              <a:t>plastic</a:t>
            </a:r>
            <a:r>
              <a:rPr lang="de-DE" sz="2400" b="0" i="0" u="none" strike="noStrike" cap="none" dirty="0">
                <a:latin typeface="Aptos" panose="020B0004020202020204" pitchFamily="34" charset="0"/>
                <a:sym typeface="Arial"/>
              </a:rPr>
              <a:t> </a:t>
            </a:r>
            <a:r>
              <a:rPr lang="de-DE" sz="2400" b="0" i="0" u="none" strike="noStrike" cap="none" dirty="0" err="1">
                <a:latin typeface="Aptos" panose="020B0004020202020204" pitchFamily="34" charset="0"/>
                <a:sym typeface="Arial"/>
              </a:rPr>
              <a:t>waste</a:t>
            </a:r>
            <a:r>
              <a:rPr lang="de-DE" sz="2400" b="0" i="0" u="none" strike="noStrike" cap="none" dirty="0">
                <a:latin typeface="Aptos" panose="020B0004020202020204" pitchFamily="34" charset="0"/>
                <a:sym typeface="Arial"/>
              </a:rPr>
              <a:t>.</a:t>
            </a:r>
            <a:endParaRPr sz="2400" dirty="0">
              <a:latin typeface="Aptos" panose="020B0004020202020204" pitchFamily="34" charset="0"/>
            </a:endParaRPr>
          </a:p>
        </p:txBody>
      </p:sp>
      <p:sp>
        <p:nvSpPr>
          <p:cNvPr id="777" name="Google Shape;777;p86"/>
          <p:cNvSpPr txBox="1"/>
          <p:nvPr/>
        </p:nvSpPr>
        <p:spPr>
          <a:xfrm>
            <a:off x="9115568" y="1881188"/>
            <a:ext cx="2834263" cy="3381255"/>
          </a:xfrm>
          <a:prstGeom prst="rect">
            <a:avLst/>
          </a:prstGeom>
          <a:noFill/>
          <a:ln>
            <a:noFill/>
          </a:ln>
        </p:spPr>
        <p:txBody>
          <a:bodyPr spcFirstLastPara="1" wrap="square" lIns="0" tIns="45700" rIns="0" bIns="0" anchor="t" anchorCtr="0">
            <a:normAutofit/>
          </a:bodyPr>
          <a:lstStyle/>
          <a:p>
            <a:pPr marL="228600" marR="0" lvl="0" indent="0" algn="l" rtl="0">
              <a:lnSpc>
                <a:spcPct val="90000"/>
              </a:lnSpc>
              <a:spcBef>
                <a:spcPts val="0"/>
              </a:spcBef>
              <a:spcAft>
                <a:spcPts val="0"/>
              </a:spcAft>
              <a:buClr>
                <a:srgbClr val="000000"/>
              </a:buClr>
              <a:buSzPts val="2000"/>
              <a:buFont typeface="Arial"/>
              <a:buNone/>
            </a:pPr>
            <a:r>
              <a:rPr lang="de-DE" sz="2000" b="1" i="0" u="none" strike="noStrike" cap="none" dirty="0">
                <a:solidFill>
                  <a:srgbClr val="03807A"/>
                </a:solidFill>
                <a:latin typeface="Aptos" panose="020B0004020202020204" pitchFamily="34" charset="0"/>
                <a:sym typeface="Arial"/>
              </a:rPr>
              <a:t>Policy Areas:</a:t>
            </a:r>
            <a:endParaRPr sz="2000" dirty="0">
              <a:latin typeface="Aptos" panose="020B0004020202020204" pitchFamily="34" charset="0"/>
            </a:endParaRPr>
          </a:p>
          <a:p>
            <a:pPr marL="685800" marR="0" lvl="0" indent="-457200" algn="l" rtl="0">
              <a:lnSpc>
                <a:spcPct val="90000"/>
              </a:lnSpc>
              <a:spcBef>
                <a:spcPts val="600"/>
              </a:spcBef>
              <a:spcAft>
                <a:spcPts val="0"/>
              </a:spcAft>
              <a:buClr>
                <a:srgbClr val="000000"/>
              </a:buClr>
              <a:buSzPts val="2000"/>
              <a:buFont typeface="Arial"/>
              <a:buChar char="•"/>
            </a:pPr>
            <a:r>
              <a:rPr lang="de-DE" sz="2000" b="1" i="0" u="none" strike="noStrike" cap="none" dirty="0">
                <a:solidFill>
                  <a:srgbClr val="3F3F3F"/>
                </a:solidFill>
                <a:latin typeface="Aptos" panose="020B0004020202020204" pitchFamily="34" charset="0"/>
                <a:sym typeface="Arial"/>
              </a:rPr>
              <a:t>Chemicals </a:t>
            </a:r>
            <a:endParaRPr sz="2000" dirty="0">
              <a:latin typeface="Aptos" panose="020B0004020202020204" pitchFamily="34" charset="0"/>
            </a:endParaRPr>
          </a:p>
          <a:p>
            <a:pPr marL="685800" marR="0" lvl="0" indent="-457200" algn="l" rtl="0">
              <a:lnSpc>
                <a:spcPct val="90000"/>
              </a:lnSpc>
              <a:spcBef>
                <a:spcPts val="600"/>
              </a:spcBef>
              <a:spcAft>
                <a:spcPts val="0"/>
              </a:spcAft>
              <a:buClr>
                <a:srgbClr val="000000"/>
              </a:buClr>
              <a:buSzPts val="2000"/>
              <a:buFont typeface="Arial"/>
              <a:buChar char="•"/>
            </a:pPr>
            <a:r>
              <a:rPr lang="de-DE" sz="2000" b="1" i="0" u="none" strike="noStrike" cap="none" dirty="0" err="1">
                <a:solidFill>
                  <a:srgbClr val="3F3F3F"/>
                </a:solidFill>
                <a:latin typeface="Aptos" panose="020B0004020202020204" pitchFamily="34" charset="0"/>
                <a:sym typeface="Arial"/>
              </a:rPr>
              <a:t>Circular</a:t>
            </a:r>
            <a:r>
              <a:rPr lang="de-DE" sz="2000" b="1" i="0" u="none" strike="noStrike" cap="none" dirty="0">
                <a:solidFill>
                  <a:srgbClr val="3F3F3F"/>
                </a:solidFill>
                <a:latin typeface="Aptos" panose="020B0004020202020204" pitchFamily="34" charset="0"/>
                <a:sym typeface="Arial"/>
              </a:rPr>
              <a:t> Economy </a:t>
            </a:r>
            <a:endParaRPr sz="2000" dirty="0">
              <a:latin typeface="Aptos" panose="020B0004020202020204" pitchFamily="34" charset="0"/>
            </a:endParaRPr>
          </a:p>
          <a:p>
            <a:pPr marL="685800" marR="0" lvl="0" indent="-457200" algn="l" rtl="0">
              <a:lnSpc>
                <a:spcPct val="90000"/>
              </a:lnSpc>
              <a:spcBef>
                <a:spcPts val="600"/>
              </a:spcBef>
              <a:spcAft>
                <a:spcPts val="0"/>
              </a:spcAft>
              <a:buClr>
                <a:srgbClr val="000000"/>
              </a:buClr>
              <a:buSzPts val="2000"/>
              <a:buFont typeface="Arial"/>
              <a:buChar char="•"/>
            </a:pPr>
            <a:r>
              <a:rPr lang="de-DE" sz="2000" b="1" i="0" u="none" strike="noStrike" cap="none" dirty="0">
                <a:solidFill>
                  <a:srgbClr val="3F3F3F"/>
                </a:solidFill>
                <a:latin typeface="Aptos" panose="020B0004020202020204" pitchFamily="34" charset="0"/>
                <a:sym typeface="Arial"/>
              </a:rPr>
              <a:t>Plastics </a:t>
            </a:r>
            <a:endParaRPr sz="2000" dirty="0">
              <a:latin typeface="Aptos" panose="020B0004020202020204" pitchFamily="34" charset="0"/>
            </a:endParaRPr>
          </a:p>
          <a:p>
            <a:pPr marL="685800" marR="0" lvl="0" indent="-457200" algn="l" rtl="0">
              <a:lnSpc>
                <a:spcPct val="90000"/>
              </a:lnSpc>
              <a:spcBef>
                <a:spcPts val="600"/>
              </a:spcBef>
              <a:spcAft>
                <a:spcPts val="600"/>
              </a:spcAft>
              <a:buClr>
                <a:srgbClr val="000000"/>
              </a:buClr>
              <a:buSzPts val="2000"/>
              <a:buFont typeface="Arial"/>
              <a:buChar char="•"/>
            </a:pPr>
            <a:r>
              <a:rPr lang="de-DE" sz="2000" b="1" i="0" u="none" strike="noStrike" cap="none" dirty="0" err="1">
                <a:solidFill>
                  <a:srgbClr val="3F3F3F"/>
                </a:solidFill>
                <a:latin typeface="Aptos" panose="020B0004020202020204" pitchFamily="34" charset="0"/>
                <a:sym typeface="Arial"/>
              </a:rPr>
              <a:t>Waste</a:t>
            </a:r>
            <a:r>
              <a:rPr lang="de-DE" sz="2000" b="1" i="0" u="none" strike="noStrike" cap="none" dirty="0">
                <a:solidFill>
                  <a:srgbClr val="3F3F3F"/>
                </a:solidFill>
                <a:latin typeface="Aptos" panose="020B0004020202020204" pitchFamily="34" charset="0"/>
                <a:sym typeface="Arial"/>
              </a:rPr>
              <a:t> and Recycling</a:t>
            </a:r>
            <a:endParaRPr sz="2000" dirty="0">
              <a:latin typeface="Aptos" panose="020B0004020202020204" pitchFamily="34" charset="0"/>
            </a:endParaRPr>
          </a:p>
        </p:txBody>
      </p:sp>
      <p:pic>
        <p:nvPicPr>
          <p:cNvPr id="778" name="Google Shape;778;p86"/>
          <p:cNvPicPr preferRelativeResize="0"/>
          <p:nvPr/>
        </p:nvPicPr>
        <p:blipFill rotWithShape="1">
          <a:blip r:embed="rId4">
            <a:alphaModFix/>
          </a:blip>
          <a:srcRect/>
          <a:stretch/>
        </p:blipFill>
        <p:spPr>
          <a:xfrm>
            <a:off x="4622104" y="4151986"/>
            <a:ext cx="3858017" cy="241003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87"/>
          <p:cNvSpPr txBox="1">
            <a:spLocks noGrp="1"/>
          </p:cNvSpPr>
          <p:nvPr>
            <p:ph type="title"/>
          </p:nvPr>
        </p:nvSpPr>
        <p:spPr>
          <a:xfrm>
            <a:off x="631938" y="564828"/>
            <a:ext cx="10265706" cy="149459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3. EU GPP </a:t>
            </a:r>
            <a:r>
              <a:rPr lang="de-DE" dirty="0" err="1">
                <a:latin typeface="Aptos Serif" panose="02020604070405020304" pitchFamily="18" charset="0"/>
                <a:ea typeface="Arial"/>
                <a:cs typeface="Aptos Serif" panose="02020604070405020304" pitchFamily="18" charset="0"/>
                <a:sym typeface="Arial"/>
              </a:rPr>
              <a:t>Criteria</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Office Materials </a:t>
            </a:r>
            <a:endParaRPr dirty="0">
              <a:latin typeface="Aptos Serif" panose="02020604070405020304" pitchFamily="18" charset="0"/>
              <a:ea typeface="Arial"/>
              <a:cs typeface="Aptos Serif" panose="02020604070405020304" pitchFamily="18" charset="0"/>
              <a:sym typeface="Arial"/>
            </a:endParaRPr>
          </a:p>
        </p:txBody>
      </p:sp>
      <p:sp>
        <p:nvSpPr>
          <p:cNvPr id="785" name="Google Shape;785;p87"/>
          <p:cNvSpPr txBox="1">
            <a:spLocks noGrp="1"/>
          </p:cNvSpPr>
          <p:nvPr>
            <p:ph type="body" idx="1"/>
          </p:nvPr>
        </p:nvSpPr>
        <p:spPr>
          <a:xfrm>
            <a:off x="388175" y="2811899"/>
            <a:ext cx="4490827" cy="3918421"/>
          </a:xfrm>
          <a:prstGeom prst="rect">
            <a:avLst/>
          </a:prstGeom>
          <a:noFill/>
          <a:ln>
            <a:noFill/>
          </a:ln>
        </p:spPr>
        <p:txBody>
          <a:bodyPr spcFirstLastPara="1" wrap="square" lIns="0" tIns="45700" rIns="0" bIns="0" anchor="t" anchorCtr="0">
            <a:normAutofit/>
          </a:bodyPr>
          <a:lstStyle/>
          <a:p>
            <a:pPr marL="457200" lvl="0" indent="-228600" algn="l" rtl="0">
              <a:lnSpc>
                <a:spcPct val="90000"/>
              </a:lnSpc>
              <a:spcBef>
                <a:spcPts val="1800"/>
              </a:spcBef>
              <a:spcAft>
                <a:spcPts val="0"/>
              </a:spcAft>
              <a:buClr>
                <a:srgbClr val="3F3F3F"/>
              </a:buClr>
              <a:buSzPts val="2000"/>
              <a:buFont typeface="Arial"/>
              <a:buNone/>
            </a:pPr>
            <a:r>
              <a:rPr lang="de-DE" dirty="0">
                <a:latin typeface="Aptos" panose="020B0004020202020204" pitchFamily="34" charset="0"/>
                <a:sym typeface="Arial"/>
              </a:rPr>
              <a:t>The </a:t>
            </a:r>
            <a:r>
              <a:rPr lang="de-DE" b="1" dirty="0">
                <a:latin typeface="Aptos" panose="020B0004020202020204" pitchFamily="34" charset="0"/>
                <a:sym typeface="Arial"/>
              </a:rPr>
              <a:t>EU GPP </a:t>
            </a:r>
            <a:r>
              <a:rPr lang="de-DE" b="1" dirty="0" err="1">
                <a:latin typeface="Aptos" panose="020B0004020202020204" pitchFamily="34" charset="0"/>
                <a:sym typeface="Arial"/>
              </a:rPr>
              <a:t>framework</a:t>
            </a:r>
            <a:r>
              <a:rPr lang="de-DE" dirty="0">
                <a:latin typeface="Aptos" panose="020B0004020202020204" pitchFamily="34" charset="0"/>
                <a:sym typeface="Arial"/>
              </a:rPr>
              <a:t> and </a:t>
            </a:r>
            <a:r>
              <a:rPr lang="de-DE" dirty="0" err="1">
                <a:latin typeface="Aptos" panose="020B0004020202020204" pitchFamily="34" charset="0"/>
                <a:sym typeface="Arial"/>
              </a:rPr>
              <a:t>the</a:t>
            </a:r>
            <a:r>
              <a:rPr lang="de-DE" dirty="0">
                <a:latin typeface="Aptos" panose="020B0004020202020204" pitchFamily="34" charset="0"/>
                <a:sym typeface="Arial"/>
              </a:rPr>
              <a:t> </a:t>
            </a:r>
            <a:r>
              <a:rPr lang="de-DE" dirty="0" err="1">
                <a:latin typeface="Aptos" panose="020B0004020202020204" pitchFamily="34" charset="0"/>
                <a:sym typeface="Arial"/>
              </a:rPr>
              <a:t>broader</a:t>
            </a:r>
            <a:r>
              <a:rPr lang="de-DE" dirty="0">
                <a:latin typeface="Aptos" panose="020B0004020202020204" pitchFamily="34" charset="0"/>
                <a:sym typeface="Arial"/>
              </a:rPr>
              <a:t> </a:t>
            </a:r>
            <a:r>
              <a:rPr lang="de-DE" b="1" dirty="0">
                <a:latin typeface="Aptos" panose="020B0004020202020204" pitchFamily="34" charset="0"/>
                <a:sym typeface="Arial"/>
              </a:rPr>
              <a:t>EU Public </a:t>
            </a:r>
            <a:r>
              <a:rPr lang="de-DE" b="1" dirty="0" err="1">
                <a:latin typeface="Aptos" panose="020B0004020202020204" pitchFamily="34" charset="0"/>
                <a:sym typeface="Arial"/>
              </a:rPr>
              <a:t>Procurement</a:t>
            </a:r>
            <a:r>
              <a:rPr lang="de-DE" b="1" dirty="0">
                <a:latin typeface="Aptos" panose="020B0004020202020204" pitchFamily="34" charset="0"/>
                <a:sym typeface="Arial"/>
              </a:rPr>
              <a:t> </a:t>
            </a:r>
            <a:r>
              <a:rPr lang="de-DE" b="1" dirty="0" err="1">
                <a:latin typeface="Aptos" panose="020B0004020202020204" pitchFamily="34" charset="0"/>
                <a:sym typeface="Arial"/>
              </a:rPr>
              <a:t>Directives</a:t>
            </a:r>
            <a:r>
              <a:rPr lang="de-DE" b="1" dirty="0">
                <a:latin typeface="Aptos" panose="020B0004020202020204" pitchFamily="34" charset="0"/>
                <a:sym typeface="Arial"/>
              </a:rPr>
              <a:t> (2014/24/EU)</a:t>
            </a:r>
            <a:r>
              <a:rPr lang="de-DE" dirty="0">
                <a:latin typeface="Aptos" panose="020B0004020202020204" pitchFamily="34" charset="0"/>
                <a:sym typeface="Arial"/>
              </a:rPr>
              <a:t> also </a:t>
            </a:r>
            <a:r>
              <a:rPr lang="de-DE" dirty="0" err="1">
                <a:latin typeface="Aptos" panose="020B0004020202020204" pitchFamily="34" charset="0"/>
                <a:sym typeface="Arial"/>
              </a:rPr>
              <a:t>encourage</a:t>
            </a:r>
            <a:r>
              <a:rPr lang="de-DE" dirty="0">
                <a:latin typeface="Aptos" panose="020B0004020202020204" pitchFamily="34" charset="0"/>
                <a:sym typeface="Arial"/>
              </a:rPr>
              <a:t> </a:t>
            </a:r>
            <a:r>
              <a:rPr lang="de-DE" dirty="0" err="1">
                <a:latin typeface="Aptos" panose="020B0004020202020204" pitchFamily="34" charset="0"/>
                <a:sym typeface="Arial"/>
              </a:rPr>
              <a:t>the</a:t>
            </a:r>
            <a:r>
              <a:rPr lang="de-DE" dirty="0">
                <a:latin typeface="Aptos" panose="020B0004020202020204" pitchFamily="34" charset="0"/>
                <a:sym typeface="Arial"/>
              </a:rPr>
              <a:t> </a:t>
            </a:r>
            <a:r>
              <a:rPr lang="de-DE" dirty="0" err="1">
                <a:latin typeface="Aptos" panose="020B0004020202020204" pitchFamily="34" charset="0"/>
                <a:sym typeface="Arial"/>
              </a:rPr>
              <a:t>use</a:t>
            </a:r>
            <a:r>
              <a:rPr lang="de-DE" dirty="0">
                <a:latin typeface="Aptos" panose="020B0004020202020204" pitchFamily="34" charset="0"/>
                <a:sym typeface="Arial"/>
              </a:rPr>
              <a:t> </a:t>
            </a:r>
            <a:r>
              <a:rPr lang="de-DE" dirty="0" err="1">
                <a:latin typeface="Aptos" panose="020B0004020202020204" pitchFamily="34" charset="0"/>
                <a:sym typeface="Arial"/>
              </a:rPr>
              <a:t>of</a:t>
            </a:r>
            <a:r>
              <a:rPr lang="de-DE" dirty="0">
                <a:latin typeface="Aptos" panose="020B0004020202020204" pitchFamily="34" charset="0"/>
                <a:sym typeface="Arial"/>
              </a:rPr>
              <a:t> </a:t>
            </a:r>
            <a:r>
              <a:rPr lang="de-DE" b="1" dirty="0">
                <a:latin typeface="Aptos" panose="020B0004020202020204" pitchFamily="34" charset="0"/>
                <a:sym typeface="Arial"/>
              </a:rPr>
              <a:t>social </a:t>
            </a:r>
            <a:r>
              <a:rPr lang="de-DE" b="1" dirty="0" err="1">
                <a:latin typeface="Aptos" panose="020B0004020202020204" pitchFamily="34" charset="0"/>
                <a:sym typeface="Arial"/>
              </a:rPr>
              <a:t>criteria</a:t>
            </a:r>
            <a:r>
              <a:rPr lang="de-DE" dirty="0">
                <a:latin typeface="Aptos" panose="020B0004020202020204" pitchFamily="34" charset="0"/>
                <a:sym typeface="Arial"/>
              </a:rPr>
              <a:t> </a:t>
            </a:r>
            <a:r>
              <a:rPr lang="de-DE" dirty="0" err="1">
                <a:latin typeface="Aptos" panose="020B0004020202020204" pitchFamily="34" charset="0"/>
                <a:sym typeface="Arial"/>
              </a:rPr>
              <a:t>across</a:t>
            </a:r>
            <a:r>
              <a:rPr lang="de-DE" dirty="0">
                <a:latin typeface="Aptos" panose="020B0004020202020204" pitchFamily="34" charset="0"/>
                <a:sym typeface="Arial"/>
              </a:rPr>
              <a:t> </a:t>
            </a:r>
            <a:r>
              <a:rPr lang="de-DE" dirty="0" err="1">
                <a:latin typeface="Aptos" panose="020B0004020202020204" pitchFamily="34" charset="0"/>
                <a:sym typeface="Arial"/>
              </a:rPr>
              <a:t>categories</a:t>
            </a:r>
            <a:r>
              <a:rPr lang="de-DE" dirty="0">
                <a:latin typeface="Aptos" panose="020B0004020202020204" pitchFamily="34" charset="0"/>
                <a:sym typeface="Arial"/>
              </a:rPr>
              <a:t>. </a:t>
            </a:r>
            <a:endParaRPr dirty="0">
              <a:latin typeface="Aptos" panose="020B0004020202020204" pitchFamily="34" charset="0"/>
            </a:endParaRPr>
          </a:p>
        </p:txBody>
      </p:sp>
      <p:sp>
        <p:nvSpPr>
          <p:cNvPr id="786" name="Google Shape;786;p87"/>
          <p:cNvSpPr txBox="1">
            <a:spLocks noGrp="1"/>
          </p:cNvSpPr>
          <p:nvPr>
            <p:ph type="body" idx="2"/>
          </p:nvPr>
        </p:nvSpPr>
        <p:spPr>
          <a:xfrm>
            <a:off x="7313000" y="2536326"/>
            <a:ext cx="4329390" cy="3520046"/>
          </a:xfrm>
          <a:prstGeom prst="rect">
            <a:avLst/>
          </a:prstGeom>
          <a:noFill/>
          <a:ln>
            <a:noFill/>
          </a:ln>
        </p:spPr>
        <p:txBody>
          <a:bodyPr spcFirstLastPara="1" wrap="square" lIns="0" tIns="45700" rIns="0" bIns="0" anchor="t" anchorCtr="0">
            <a:normAutofit/>
          </a:bodyPr>
          <a:lstStyle/>
          <a:p>
            <a:pPr marL="228600" lvl="0" indent="0" algn="l" rtl="0">
              <a:lnSpc>
                <a:spcPct val="90000"/>
              </a:lnSpc>
              <a:spcBef>
                <a:spcPts val="1800"/>
              </a:spcBef>
              <a:spcAft>
                <a:spcPts val="0"/>
              </a:spcAft>
              <a:buSzPts val="2000"/>
              <a:buNone/>
            </a:pPr>
            <a:r>
              <a:rPr lang="de-DE" b="1" dirty="0">
                <a:latin typeface="Aptos" panose="020B0004020202020204" pitchFamily="34" charset="0"/>
                <a:sym typeface="Arial"/>
              </a:rPr>
              <a:t>Common social </a:t>
            </a:r>
            <a:r>
              <a:rPr lang="de-DE" b="1" dirty="0" err="1">
                <a:latin typeface="Aptos" panose="020B0004020202020204" pitchFamily="34" charset="0"/>
                <a:sym typeface="Arial"/>
              </a:rPr>
              <a:t>criteria</a:t>
            </a:r>
            <a:r>
              <a:rPr lang="de-DE" b="1" dirty="0">
                <a:latin typeface="Aptos" panose="020B0004020202020204" pitchFamily="34" charset="0"/>
                <a:sym typeface="Arial"/>
              </a:rPr>
              <a:t>: </a:t>
            </a:r>
            <a:endParaRPr dirty="0">
              <a:latin typeface="Aptos" panose="020B0004020202020204" pitchFamily="34" charset="0"/>
              <a:sym typeface="Arial"/>
            </a:endParaRPr>
          </a:p>
          <a:p>
            <a:pPr marL="571500" lvl="0" indent="-342900" algn="l" rtl="0">
              <a:lnSpc>
                <a:spcPct val="90000"/>
              </a:lnSpc>
              <a:spcBef>
                <a:spcPts val="1800"/>
              </a:spcBef>
              <a:spcAft>
                <a:spcPts val="0"/>
              </a:spcAft>
              <a:buSzPts val="2000"/>
              <a:buFont typeface="Arial" panose="020B0604020202020204" pitchFamily="34" charset="0"/>
              <a:buChar char="•"/>
            </a:pPr>
            <a:r>
              <a:rPr lang="de-DE" b="1" dirty="0">
                <a:solidFill>
                  <a:srgbClr val="03807A"/>
                </a:solidFill>
                <a:latin typeface="Aptos" panose="020B0004020202020204" pitchFamily="34" charset="0"/>
                <a:sym typeface="Arial"/>
              </a:rPr>
              <a:t>ILO Core Conventions</a:t>
            </a:r>
            <a:r>
              <a:rPr lang="de-DE" dirty="0">
                <a:solidFill>
                  <a:srgbClr val="03807A"/>
                </a:solidFill>
                <a:latin typeface="Aptos" panose="020B0004020202020204" pitchFamily="34" charset="0"/>
                <a:sym typeface="Arial"/>
              </a:rPr>
              <a:t> </a:t>
            </a:r>
            <a:endParaRPr dirty="0">
              <a:latin typeface="Aptos" panose="020B0004020202020204" pitchFamily="34" charset="0"/>
            </a:endParaRPr>
          </a:p>
          <a:p>
            <a:pPr marL="571500" lvl="0" indent="-342900" algn="l" rtl="0">
              <a:lnSpc>
                <a:spcPct val="90000"/>
              </a:lnSpc>
              <a:spcBef>
                <a:spcPts val="1800"/>
              </a:spcBef>
              <a:spcAft>
                <a:spcPts val="0"/>
              </a:spcAft>
              <a:buSzPts val="2000"/>
              <a:buFont typeface="Arial" panose="020B0604020202020204" pitchFamily="34" charset="0"/>
              <a:buChar char="•"/>
            </a:pPr>
            <a:r>
              <a:rPr lang="de-DE" b="1" dirty="0">
                <a:solidFill>
                  <a:srgbClr val="03807A"/>
                </a:solidFill>
                <a:latin typeface="Aptos" panose="020B0004020202020204" pitchFamily="34" charset="0"/>
                <a:sym typeface="Arial"/>
              </a:rPr>
              <a:t>Fair Working </a:t>
            </a:r>
            <a:r>
              <a:rPr lang="de-DE" b="1" dirty="0" err="1">
                <a:solidFill>
                  <a:srgbClr val="03807A"/>
                </a:solidFill>
                <a:latin typeface="Aptos" panose="020B0004020202020204" pitchFamily="34" charset="0"/>
                <a:sym typeface="Arial"/>
              </a:rPr>
              <a:t>Conditions</a:t>
            </a:r>
            <a:endParaRPr b="1" dirty="0">
              <a:solidFill>
                <a:srgbClr val="03807A"/>
              </a:solidFill>
              <a:latin typeface="Aptos" panose="020B0004020202020204" pitchFamily="34" charset="0"/>
              <a:sym typeface="Arial"/>
            </a:endParaRPr>
          </a:p>
          <a:p>
            <a:pPr marL="571500" lvl="0" indent="-342900" algn="l" rtl="0">
              <a:lnSpc>
                <a:spcPct val="90000"/>
              </a:lnSpc>
              <a:spcBef>
                <a:spcPts val="1800"/>
              </a:spcBef>
              <a:spcAft>
                <a:spcPts val="0"/>
              </a:spcAft>
              <a:buSzPts val="2000"/>
              <a:buFont typeface="Arial" panose="020B0604020202020204" pitchFamily="34" charset="0"/>
              <a:buChar char="•"/>
            </a:pPr>
            <a:r>
              <a:rPr lang="de-DE" b="1" dirty="0" err="1">
                <a:solidFill>
                  <a:srgbClr val="03807A"/>
                </a:solidFill>
                <a:latin typeface="Aptos" panose="020B0004020202020204" pitchFamily="34" charset="0"/>
                <a:sym typeface="Arial"/>
              </a:rPr>
              <a:t>Social</a:t>
            </a:r>
            <a:r>
              <a:rPr lang="de-DE" b="1" dirty="0">
                <a:solidFill>
                  <a:srgbClr val="03807A"/>
                </a:solidFill>
                <a:latin typeface="Aptos" panose="020B0004020202020204" pitchFamily="34" charset="0"/>
                <a:sym typeface="Arial"/>
              </a:rPr>
              <a:t> </a:t>
            </a:r>
            <a:r>
              <a:rPr lang="de-DE" b="1" dirty="0" err="1">
                <a:solidFill>
                  <a:srgbClr val="03807A"/>
                </a:solidFill>
                <a:latin typeface="Aptos" panose="020B0004020202020204" pitchFamily="34" charset="0"/>
                <a:sym typeface="Arial"/>
              </a:rPr>
              <a:t>Responsibility</a:t>
            </a:r>
            <a:r>
              <a:rPr lang="de-DE" b="1" dirty="0">
                <a:solidFill>
                  <a:srgbClr val="03807A"/>
                </a:solidFill>
                <a:latin typeface="Aptos" panose="020B0004020202020204" pitchFamily="34" charset="0"/>
                <a:sym typeface="Arial"/>
              </a:rPr>
              <a:t> in </a:t>
            </a:r>
            <a:r>
              <a:rPr lang="de-DE" b="1" dirty="0" err="1">
                <a:solidFill>
                  <a:srgbClr val="03807A"/>
                </a:solidFill>
                <a:latin typeface="Aptos" panose="020B0004020202020204" pitchFamily="34" charset="0"/>
                <a:sym typeface="Arial"/>
              </a:rPr>
              <a:t>Contract</a:t>
            </a:r>
            <a:r>
              <a:rPr lang="de-DE" b="1" dirty="0">
                <a:solidFill>
                  <a:srgbClr val="03807A"/>
                </a:solidFill>
                <a:latin typeface="Aptos" panose="020B0004020202020204" pitchFamily="34" charset="0"/>
                <a:sym typeface="Arial"/>
              </a:rPr>
              <a:t> Performance</a:t>
            </a:r>
            <a:endParaRPr b="1" dirty="0">
              <a:solidFill>
                <a:srgbClr val="03807A"/>
              </a:solidFill>
              <a:latin typeface="Aptos" panose="020B0004020202020204" pitchFamily="34" charset="0"/>
              <a:sym typeface="Arial"/>
            </a:endParaRPr>
          </a:p>
        </p:txBody>
      </p:sp>
      <p:sp>
        <p:nvSpPr>
          <p:cNvPr id="787" name="Google Shape;787;p87"/>
          <p:cNvSpPr txBox="1"/>
          <p:nvPr/>
        </p:nvSpPr>
        <p:spPr>
          <a:xfrm>
            <a:off x="388174" y="2355757"/>
            <a:ext cx="4490700" cy="752400"/>
          </a:xfrm>
          <a:prstGeom prst="rect">
            <a:avLst/>
          </a:prstGeom>
          <a:noFill/>
          <a:ln>
            <a:noFill/>
          </a:ln>
        </p:spPr>
        <p:txBody>
          <a:bodyPr spcFirstLastPara="1" wrap="square" lIns="0" tIns="45700" rIns="0" bIns="0" anchor="t" anchorCtr="0">
            <a:normAutofit/>
          </a:bodyPr>
          <a:lstStyle/>
          <a:p>
            <a:pPr marL="457200" marR="0" lvl="0" indent="-228600" algn="l" rtl="0">
              <a:lnSpc>
                <a:spcPct val="90000"/>
              </a:lnSpc>
              <a:spcBef>
                <a:spcPts val="1800"/>
              </a:spcBef>
              <a:spcAft>
                <a:spcPts val="0"/>
              </a:spcAft>
              <a:buClr>
                <a:srgbClr val="3F3F3F"/>
              </a:buClr>
              <a:buSzPts val="2000"/>
              <a:buFont typeface="Arial"/>
              <a:buNone/>
            </a:pPr>
            <a:r>
              <a:rPr lang="de-DE" sz="2000" b="1" i="0" u="none" strike="noStrike" cap="none">
                <a:solidFill>
                  <a:srgbClr val="035854"/>
                </a:solidFill>
                <a:latin typeface="Aptos" panose="020B0004020202020204" pitchFamily="34" charset="0"/>
                <a:sym typeface="Arial"/>
              </a:rPr>
              <a:t>SOCIAL CRITERIA:</a:t>
            </a:r>
            <a:endParaRPr sz="2000">
              <a:latin typeface="Aptos" panose="020B0004020202020204" pitchFamily="34" charset="0"/>
            </a:endParaRPr>
          </a:p>
        </p:txBody>
      </p:sp>
      <p:sp>
        <p:nvSpPr>
          <p:cNvPr id="788" name="Google Shape;788;p87"/>
          <p:cNvSpPr/>
          <p:nvPr/>
        </p:nvSpPr>
        <p:spPr>
          <a:xfrm>
            <a:off x="5272065" y="3108157"/>
            <a:ext cx="1418299" cy="1096259"/>
          </a:xfrm>
          <a:prstGeom prst="stripedRightArrow">
            <a:avLst>
              <a:gd name="adj1" fmla="val 50000"/>
              <a:gd name="adj2" fmla="val 50000"/>
            </a:avLst>
          </a:prstGeom>
          <a:solidFill>
            <a:srgbClr val="A3C429"/>
          </a:solidFill>
          <a:ln w="25400" cap="flat" cmpd="sng">
            <a:solidFill>
              <a:srgbClr val="4759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88"/>
          <p:cNvSpPr txBox="1">
            <a:spLocks noGrp="1"/>
          </p:cNvSpPr>
          <p:nvPr>
            <p:ph type="title"/>
          </p:nvPr>
        </p:nvSpPr>
        <p:spPr>
          <a:xfrm>
            <a:off x="594360" y="278129"/>
            <a:ext cx="9050681" cy="149459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4. EU GPP Standards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Cleaning</a:t>
            </a:r>
            <a:r>
              <a:rPr lang="de-DE" dirty="0">
                <a:latin typeface="Aptos Serif" panose="02020604070405020304" pitchFamily="18" charset="0"/>
                <a:ea typeface="Arial"/>
                <a:cs typeface="Aptos Serif" panose="02020604070405020304" pitchFamily="18" charset="0"/>
                <a:sym typeface="Arial"/>
              </a:rPr>
              <a:t> Products and </a:t>
            </a:r>
            <a:r>
              <a:rPr lang="de-DE" dirty="0" err="1">
                <a:latin typeface="Aptos Serif" panose="02020604070405020304" pitchFamily="18" charset="0"/>
                <a:ea typeface="Arial"/>
                <a:cs typeface="Aptos Serif" panose="02020604070405020304" pitchFamily="18"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services</a:t>
            </a:r>
            <a:r>
              <a:rPr lang="de-DE" dirty="0">
                <a:latin typeface="Aptos Serif" panose="02020604070405020304" pitchFamily="18" charset="0"/>
                <a:ea typeface="Arial"/>
                <a:cs typeface="Aptos Serif" panose="02020604070405020304" pitchFamily="18" charset="0"/>
                <a:sym typeface="Arial"/>
              </a:rPr>
              <a:t> </a:t>
            </a:r>
            <a:endParaRPr dirty="0">
              <a:latin typeface="Aptos Serif" panose="02020604070405020304" pitchFamily="18" charset="0"/>
              <a:ea typeface="Arial"/>
              <a:cs typeface="Aptos Serif" panose="02020604070405020304" pitchFamily="18" charset="0"/>
              <a:sym typeface="Arial"/>
            </a:endParaRPr>
          </a:p>
        </p:txBody>
      </p:sp>
      <p:sp>
        <p:nvSpPr>
          <p:cNvPr id="795" name="Google Shape;795;p88"/>
          <p:cNvSpPr txBox="1">
            <a:spLocks noGrp="1"/>
          </p:cNvSpPr>
          <p:nvPr>
            <p:ph type="body" idx="1"/>
          </p:nvPr>
        </p:nvSpPr>
        <p:spPr>
          <a:xfrm>
            <a:off x="594360" y="2167003"/>
            <a:ext cx="4490827" cy="4106992"/>
          </a:xfrm>
          <a:prstGeom prst="rect">
            <a:avLst/>
          </a:prstGeom>
          <a:noFill/>
          <a:ln>
            <a:noFill/>
          </a:ln>
        </p:spPr>
        <p:txBody>
          <a:bodyPr spcFirstLastPara="1" wrap="square" lIns="0" tIns="45700" rIns="0" bIns="0" anchor="t" anchorCtr="0">
            <a:normAutofit/>
          </a:bodyPr>
          <a:lstStyle/>
          <a:p>
            <a:pPr marL="228600" indent="0"/>
            <a:r>
              <a:rPr lang="de-DE" dirty="0">
                <a:latin typeface="Aptos" panose="020B0004020202020204" pitchFamily="34" charset="0"/>
              </a:rPr>
              <a:t>These </a:t>
            </a:r>
            <a:r>
              <a:rPr lang="de-DE" dirty="0" err="1">
                <a:latin typeface="Aptos" panose="020B0004020202020204" pitchFamily="34" charset="0"/>
              </a:rPr>
              <a:t>criteria</a:t>
            </a:r>
            <a:r>
              <a:rPr lang="de-DE" dirty="0">
                <a:latin typeface="Aptos" panose="020B0004020202020204" pitchFamily="34" charset="0"/>
              </a:rPr>
              <a:t> </a:t>
            </a:r>
            <a:r>
              <a:rPr lang="de-DE" dirty="0" err="1">
                <a:latin typeface="Aptos" panose="020B0004020202020204" pitchFamily="34" charset="0"/>
              </a:rPr>
              <a:t>are</a:t>
            </a:r>
            <a:r>
              <a:rPr lang="de-DE" dirty="0">
                <a:latin typeface="Aptos" panose="020B0004020202020204" pitchFamily="34" charset="0"/>
              </a:rPr>
              <a:t> </a:t>
            </a:r>
            <a:r>
              <a:rPr lang="de-DE" dirty="0" err="1">
                <a:latin typeface="Aptos" panose="020B0004020202020204" pitchFamily="34" charset="0"/>
              </a:rPr>
              <a:t>often</a:t>
            </a:r>
            <a:r>
              <a:rPr lang="de-DE" dirty="0">
                <a:latin typeface="Aptos" panose="020B0004020202020204" pitchFamily="34" charset="0"/>
              </a:rPr>
              <a:t> </a:t>
            </a:r>
            <a:r>
              <a:rPr lang="de-DE" dirty="0" err="1">
                <a:latin typeface="Aptos" panose="020B0004020202020204" pitchFamily="34" charset="0"/>
              </a:rPr>
              <a:t>assessed</a:t>
            </a:r>
            <a:r>
              <a:rPr lang="de-DE" dirty="0">
                <a:latin typeface="Aptos" panose="020B0004020202020204" pitchFamily="34" charset="0"/>
              </a:rPr>
              <a:t> </a:t>
            </a:r>
            <a:r>
              <a:rPr lang="de-DE" dirty="0" err="1">
                <a:latin typeface="Aptos" panose="020B0004020202020204" pitchFamily="34" charset="0"/>
              </a:rPr>
              <a:t>through</a:t>
            </a:r>
            <a:r>
              <a:rPr lang="de-DE" dirty="0">
                <a:latin typeface="Aptos" panose="020B0004020202020204" pitchFamily="34" charset="0"/>
              </a:rPr>
              <a:t> </a:t>
            </a:r>
            <a:r>
              <a:rPr lang="de-DE" dirty="0" err="1">
                <a:latin typeface="Aptos" panose="020B0004020202020204" pitchFamily="34" charset="0"/>
              </a:rPr>
              <a:t>standards</a:t>
            </a:r>
            <a:r>
              <a:rPr lang="de-DE" dirty="0">
                <a:latin typeface="Aptos" panose="020B0004020202020204" pitchFamily="34" charset="0"/>
              </a:rPr>
              <a:t> like:</a:t>
            </a:r>
          </a:p>
          <a:p>
            <a:pPr marL="228600" lvl="0" indent="0" algn="l" rtl="0">
              <a:lnSpc>
                <a:spcPct val="90000"/>
              </a:lnSpc>
              <a:spcBef>
                <a:spcPts val="1800"/>
              </a:spcBef>
              <a:spcAft>
                <a:spcPts val="0"/>
              </a:spcAft>
              <a:buClr>
                <a:srgbClr val="3F3F3F"/>
              </a:buClr>
              <a:buSzPts val="2000"/>
            </a:pPr>
            <a:endParaRPr b="0" i="0" dirty="0">
              <a:latin typeface="Aptos" panose="020B0004020202020204" pitchFamily="34" charset="0"/>
              <a:sym typeface="Arial"/>
            </a:endParaRPr>
          </a:p>
          <a:p>
            <a:pPr marL="571500" lvl="0" indent="-342900" algn="l" rtl="0">
              <a:lnSpc>
                <a:spcPct val="90000"/>
              </a:lnSpc>
              <a:spcBef>
                <a:spcPts val="1800"/>
              </a:spcBef>
              <a:spcAft>
                <a:spcPts val="0"/>
              </a:spcAft>
              <a:buSzPts val="2000"/>
              <a:buFont typeface="Arial"/>
              <a:buChar char="•"/>
            </a:pPr>
            <a:r>
              <a:rPr lang="de-DE" b="1" dirty="0">
                <a:solidFill>
                  <a:srgbClr val="035854"/>
                </a:solidFill>
                <a:latin typeface="Aptos" panose="020B0004020202020204" pitchFamily="34" charset="0"/>
                <a:sym typeface="Arial"/>
              </a:rPr>
              <a:t>EU-</a:t>
            </a:r>
            <a:r>
              <a:rPr lang="de-DE" b="1" dirty="0" err="1">
                <a:solidFill>
                  <a:srgbClr val="035854"/>
                </a:solidFill>
                <a:latin typeface="Aptos" panose="020B0004020202020204" pitchFamily="34" charset="0"/>
                <a:sym typeface="Arial"/>
              </a:rPr>
              <a:t>Ecolabel</a:t>
            </a:r>
            <a:r>
              <a:rPr lang="de-DE" b="1" dirty="0">
                <a:solidFill>
                  <a:srgbClr val="035854"/>
                </a:solidFill>
                <a:latin typeface="Aptos" panose="020B0004020202020204" pitchFamily="34" charset="0"/>
                <a:sym typeface="Arial"/>
              </a:rPr>
              <a:t> </a:t>
            </a:r>
            <a:endParaRPr b="0" i="0" u="none" strike="noStrike" cap="none" dirty="0">
              <a:solidFill>
                <a:schemeClr val="dk1"/>
              </a:solidFill>
              <a:latin typeface="Aptos" panose="020B0004020202020204" pitchFamily="34" charset="0"/>
              <a:sym typeface="Arial"/>
            </a:endParaRPr>
          </a:p>
          <a:p>
            <a:pPr marL="571500" lvl="0" indent="-342900" algn="l" rtl="0">
              <a:lnSpc>
                <a:spcPct val="90000"/>
              </a:lnSpc>
              <a:spcBef>
                <a:spcPts val="1800"/>
              </a:spcBef>
              <a:spcAft>
                <a:spcPts val="0"/>
              </a:spcAft>
              <a:buSzPts val="2000"/>
              <a:buFont typeface="Arial"/>
              <a:buChar char="•"/>
            </a:pPr>
            <a:r>
              <a:rPr lang="de-DE" b="1" dirty="0">
                <a:solidFill>
                  <a:srgbClr val="035854"/>
                </a:solidFill>
                <a:latin typeface="Aptos" panose="020B0004020202020204" pitchFamily="34" charset="0"/>
                <a:sym typeface="Arial"/>
              </a:rPr>
              <a:t>Blue Angel </a:t>
            </a:r>
            <a:endParaRPr dirty="0">
              <a:latin typeface="Aptos" panose="020B0004020202020204" pitchFamily="34" charset="0"/>
            </a:endParaRPr>
          </a:p>
          <a:p>
            <a:pPr marL="571500" lvl="0" indent="-342900" algn="l" rtl="0">
              <a:lnSpc>
                <a:spcPct val="90000"/>
              </a:lnSpc>
              <a:spcBef>
                <a:spcPts val="1800"/>
              </a:spcBef>
              <a:spcAft>
                <a:spcPts val="0"/>
              </a:spcAft>
              <a:buSzPts val="2000"/>
              <a:buFont typeface="Arial"/>
              <a:buChar char="•"/>
            </a:pPr>
            <a:r>
              <a:rPr lang="de-DE" b="1" dirty="0">
                <a:solidFill>
                  <a:srgbClr val="035854"/>
                </a:solidFill>
                <a:latin typeface="Aptos" panose="020B0004020202020204" pitchFamily="34" charset="0"/>
                <a:sym typeface="Arial"/>
              </a:rPr>
              <a:t>Energy STAR</a:t>
            </a:r>
            <a:endParaRPr dirty="0">
              <a:latin typeface="Aptos" panose="020B0004020202020204" pitchFamily="34" charset="0"/>
            </a:endParaRPr>
          </a:p>
        </p:txBody>
      </p:sp>
      <p:sp>
        <p:nvSpPr>
          <p:cNvPr id="796" name="Google Shape;796;p88"/>
          <p:cNvSpPr txBox="1">
            <a:spLocks noGrp="1"/>
          </p:cNvSpPr>
          <p:nvPr>
            <p:ph type="body" idx="2"/>
          </p:nvPr>
        </p:nvSpPr>
        <p:spPr>
          <a:xfrm>
            <a:off x="5906950" y="3423602"/>
            <a:ext cx="5216162" cy="2780779"/>
          </a:xfrm>
          <a:prstGeom prst="rect">
            <a:avLst/>
          </a:prstGeom>
          <a:noFill/>
          <a:ln>
            <a:noFill/>
          </a:ln>
        </p:spPr>
        <p:txBody>
          <a:bodyPr spcFirstLastPara="1" wrap="square" lIns="0" tIns="45700" rIns="0" bIns="0" anchor="t" anchorCtr="0">
            <a:normAutofit/>
          </a:bodyPr>
          <a:lstStyle/>
          <a:p>
            <a:pPr marL="571500" lvl="0" indent="-342900" algn="l" rtl="0">
              <a:lnSpc>
                <a:spcPct val="90000"/>
              </a:lnSpc>
              <a:spcBef>
                <a:spcPts val="1800"/>
              </a:spcBef>
              <a:spcAft>
                <a:spcPts val="0"/>
              </a:spcAft>
              <a:buSzPts val="2000"/>
              <a:buFont typeface="Arial"/>
              <a:buChar char="•"/>
            </a:pPr>
            <a:r>
              <a:rPr lang="de-DE" b="1">
                <a:solidFill>
                  <a:schemeClr val="accent4"/>
                </a:solidFill>
                <a:latin typeface="Aptos" panose="020B0004020202020204" pitchFamily="34" charset="0"/>
                <a:sym typeface="Arial"/>
              </a:rPr>
              <a:t>FSC - Forest Stewardship Council (FSC)</a:t>
            </a:r>
            <a:endParaRPr>
              <a:latin typeface="Aptos" panose="020B0004020202020204" pitchFamily="34" charset="0"/>
            </a:endParaRPr>
          </a:p>
          <a:p>
            <a:pPr marL="571500" lvl="0" indent="-342900" algn="l" rtl="0">
              <a:lnSpc>
                <a:spcPct val="90000"/>
              </a:lnSpc>
              <a:spcBef>
                <a:spcPts val="1800"/>
              </a:spcBef>
              <a:spcAft>
                <a:spcPts val="0"/>
              </a:spcAft>
              <a:buSzPts val="2000"/>
              <a:buFont typeface="Arial"/>
              <a:buChar char="•"/>
            </a:pPr>
            <a:r>
              <a:rPr lang="de-DE" b="1">
                <a:solidFill>
                  <a:schemeClr val="accent4"/>
                </a:solidFill>
                <a:latin typeface="Aptos" panose="020B0004020202020204" pitchFamily="34" charset="0"/>
                <a:sym typeface="Arial"/>
              </a:rPr>
              <a:t>PEFC - Programme for the Endorsement of Forest Certification Schemes</a:t>
            </a:r>
            <a:endParaRPr>
              <a:latin typeface="Aptos" panose="020B0004020202020204" pitchFamily="34" charset="0"/>
            </a:endParaRPr>
          </a:p>
          <a:p>
            <a:pPr marL="571500" lvl="0" indent="-215900" algn="l" rtl="0">
              <a:lnSpc>
                <a:spcPct val="90000"/>
              </a:lnSpc>
              <a:spcBef>
                <a:spcPts val="1800"/>
              </a:spcBef>
              <a:spcAft>
                <a:spcPts val="0"/>
              </a:spcAft>
              <a:buSzPts val="2000"/>
              <a:buFont typeface="Arial"/>
              <a:buNone/>
            </a:pPr>
            <a:endParaRPr b="1">
              <a:solidFill>
                <a:schemeClr val="accent4"/>
              </a:solidFill>
              <a:latin typeface="Aptos" panose="020B0004020202020204" pitchFamily="34" charset="0"/>
              <a:sym typeface="Arial"/>
            </a:endParaRPr>
          </a:p>
        </p:txBody>
      </p:sp>
      <p:pic>
        <p:nvPicPr>
          <p:cNvPr id="797" name="Google Shape;797;p88"/>
          <p:cNvPicPr preferRelativeResize="0"/>
          <p:nvPr/>
        </p:nvPicPr>
        <p:blipFill rotWithShape="1">
          <a:blip r:embed="rId3">
            <a:alphaModFix/>
          </a:blip>
          <a:srcRect/>
          <a:stretch/>
        </p:blipFill>
        <p:spPr>
          <a:xfrm>
            <a:off x="9137243" y="2167003"/>
            <a:ext cx="1610089" cy="1380985"/>
          </a:xfrm>
          <a:prstGeom prst="rect">
            <a:avLst/>
          </a:prstGeom>
          <a:noFill/>
          <a:ln>
            <a:noFill/>
          </a:ln>
        </p:spPr>
      </p:pic>
      <p:pic>
        <p:nvPicPr>
          <p:cNvPr id="798" name="Google Shape;798;p88"/>
          <p:cNvPicPr preferRelativeResize="0"/>
          <p:nvPr/>
        </p:nvPicPr>
        <p:blipFill rotWithShape="1">
          <a:blip r:embed="rId4">
            <a:alphaModFix/>
          </a:blip>
          <a:srcRect/>
          <a:stretch/>
        </p:blipFill>
        <p:spPr>
          <a:xfrm>
            <a:off x="1253607" y="5490547"/>
            <a:ext cx="1173107" cy="117772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89"/>
          <p:cNvSpPr txBox="1">
            <a:spLocks noGrp="1"/>
          </p:cNvSpPr>
          <p:nvPr>
            <p:ph type="title"/>
          </p:nvPr>
        </p:nvSpPr>
        <p:spPr>
          <a:xfrm>
            <a:off x="594360" y="202400"/>
            <a:ext cx="10972800" cy="1570325"/>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Sources</a:t>
            </a:r>
            <a:endParaRPr dirty="0">
              <a:latin typeface="Aptos Serif" panose="02020604070405020304" pitchFamily="18" charset="0"/>
              <a:cs typeface="Aptos Serif" panose="02020604070405020304" pitchFamily="18" charset="0"/>
            </a:endParaRPr>
          </a:p>
        </p:txBody>
      </p:sp>
      <p:sp>
        <p:nvSpPr>
          <p:cNvPr id="805" name="Google Shape;805;p89"/>
          <p:cNvSpPr txBox="1"/>
          <p:nvPr/>
        </p:nvSpPr>
        <p:spPr>
          <a:xfrm>
            <a:off x="594360" y="2038952"/>
            <a:ext cx="10972799" cy="46166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sym typeface="Arial"/>
            </a:endParaRPr>
          </a:p>
          <a:p>
            <a:pPr marL="0" marR="0" lvl="0" indent="0" algn="l" rtl="0">
              <a:lnSpc>
                <a:spcPct val="100000"/>
              </a:lnSpc>
              <a:spcBef>
                <a:spcPts val="0"/>
              </a:spcBef>
              <a:spcAft>
                <a:spcPts val="0"/>
              </a:spcAft>
              <a:buNone/>
            </a:pPr>
            <a:r>
              <a:rPr lang="de-DE" sz="1400" b="0" i="0" u="sng" strike="noStrike" cap="none" dirty="0">
                <a:solidFill>
                  <a:srgbClr val="000000"/>
                </a:solidFill>
                <a:latin typeface="Aptos" panose="020B0004020202020204" pitchFamily="34" charset="0"/>
                <a:sym typeface="Arial"/>
                <a:hlinkClick r:id="rId3">
                  <a:extLst>
                    <a:ext uri="{A12FA001-AC4F-418D-AE19-62706E023703}">
                      <ahyp:hlinkClr xmlns:ahyp="http://schemas.microsoft.com/office/drawing/2018/hyperlinkcolor" val="tx"/>
                    </a:ext>
                  </a:extLst>
                </a:hlinkClick>
              </a:rPr>
              <a:t>https://green-forum.ec.europa.eu/green-business/green-public-procurement/gpp-criteria-and-requirements_en</a:t>
            </a:r>
            <a:r>
              <a:rPr lang="de-DE" sz="1400" b="0" i="0" u="none" strike="noStrike" cap="none" dirty="0">
                <a:solidFill>
                  <a:srgbClr val="000000"/>
                </a:solidFill>
                <a:latin typeface="Aptos" panose="020B0004020202020204" pitchFamily="34" charset="0"/>
                <a:sym typeface="Arial"/>
              </a:rPr>
              <a:t> </a:t>
            </a:r>
            <a:endParaRPr dirty="0">
              <a:latin typeface="Aptos" panose="020B0004020202020204" pitchFamily="34" charset="0"/>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sym typeface="Arial"/>
            </a:endParaRPr>
          </a:p>
          <a:p>
            <a:pPr marL="0" marR="0" lvl="0" indent="0" algn="l" rtl="0">
              <a:lnSpc>
                <a:spcPct val="100000"/>
              </a:lnSpc>
              <a:spcBef>
                <a:spcPts val="0"/>
              </a:spcBef>
              <a:spcAft>
                <a:spcPts val="0"/>
              </a:spcAft>
              <a:buNone/>
            </a:pPr>
            <a:r>
              <a:rPr lang="de-DE" sz="1400" b="0" i="0" u="sng" strike="noStrike" cap="none" dirty="0">
                <a:solidFill>
                  <a:srgbClr val="000000"/>
                </a:solidFill>
                <a:latin typeface="Aptos" panose="020B0004020202020204" pitchFamily="34" charset="0"/>
                <a:sym typeface="Arial"/>
                <a:hlinkClick r:id="rId4">
                  <a:extLst>
                    <a:ext uri="{A12FA001-AC4F-418D-AE19-62706E023703}">
                      <ahyp:hlinkClr xmlns:ahyp="http://schemas.microsoft.com/office/drawing/2018/hyperlinkcolor" val="tx"/>
                    </a:ext>
                  </a:extLst>
                </a:hlinkClick>
              </a:rPr>
              <a:t>https://susproc.jrc.ec.europa.eu/product-bureau/product-groups/529/home</a:t>
            </a:r>
            <a:r>
              <a:rPr lang="de-DE" sz="1400" b="0" i="0" u="none" strike="noStrike" cap="none" dirty="0">
                <a:solidFill>
                  <a:srgbClr val="000000"/>
                </a:solidFill>
                <a:latin typeface="Aptos" panose="020B0004020202020204" pitchFamily="34" charset="0"/>
                <a:sym typeface="Arial"/>
              </a:rPr>
              <a:t> </a:t>
            </a:r>
            <a:endParaRPr dirty="0">
              <a:latin typeface="Aptos" panose="020B0004020202020204" pitchFamily="34" charset="0"/>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sym typeface="Arial"/>
            </a:endParaRPr>
          </a:p>
          <a:p>
            <a:pPr marL="0" marR="0" lvl="0" indent="0" algn="l" rtl="0">
              <a:lnSpc>
                <a:spcPct val="100000"/>
              </a:lnSpc>
              <a:spcBef>
                <a:spcPts val="0"/>
              </a:spcBef>
              <a:spcAft>
                <a:spcPts val="0"/>
              </a:spcAft>
              <a:buNone/>
            </a:pPr>
            <a:r>
              <a:rPr lang="de-DE" sz="1400" b="0" i="0" u="sng" strike="noStrike" cap="none" dirty="0">
                <a:solidFill>
                  <a:srgbClr val="000000"/>
                </a:solidFill>
                <a:latin typeface="Aptos" panose="020B0004020202020204" pitchFamily="34" charset="0"/>
                <a:sym typeface="Arial"/>
                <a:hlinkClick r:id="rId5">
                  <a:extLst>
                    <a:ext uri="{A12FA001-AC4F-418D-AE19-62706E023703}">
                      <ahyp:hlinkClr xmlns:ahyp="http://schemas.microsoft.com/office/drawing/2018/hyperlinkcolor" val="tx"/>
                    </a:ext>
                  </a:extLst>
                </a:hlinkClick>
              </a:rPr>
              <a:t>https://susproc.jrc.ec.europa.eu/product-bureau/product-groups/460/home</a:t>
            </a:r>
            <a:r>
              <a:rPr lang="de-DE" sz="1400" b="0" i="0" u="none" strike="noStrike" cap="none" dirty="0">
                <a:solidFill>
                  <a:srgbClr val="000000"/>
                </a:solidFill>
                <a:latin typeface="Aptos" panose="020B0004020202020204" pitchFamily="34" charset="0"/>
                <a:sym typeface="Arial"/>
              </a:rPr>
              <a:t> </a:t>
            </a:r>
            <a:endParaRPr dirty="0">
              <a:latin typeface="Aptos" panose="020B0004020202020204" pitchFamily="34" charset="0"/>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sym typeface="Arial"/>
            </a:endParaRPr>
          </a:p>
          <a:p>
            <a:pPr marL="0" marR="0" lvl="0" indent="0" algn="l" rtl="0">
              <a:lnSpc>
                <a:spcPct val="100000"/>
              </a:lnSpc>
              <a:spcBef>
                <a:spcPts val="0"/>
              </a:spcBef>
              <a:spcAft>
                <a:spcPts val="0"/>
              </a:spcAft>
              <a:buNone/>
            </a:pPr>
            <a:r>
              <a:rPr lang="de-DE" sz="1400" b="0" i="0" u="sng" strike="noStrike" cap="none" dirty="0">
                <a:solidFill>
                  <a:srgbClr val="000000"/>
                </a:solidFill>
                <a:latin typeface="Aptos" panose="020B0004020202020204" pitchFamily="34" charset="0"/>
                <a:sym typeface="Arial"/>
                <a:hlinkClick r:id="rId6">
                  <a:extLst>
                    <a:ext uri="{A12FA001-AC4F-418D-AE19-62706E023703}">
                      <ahyp:hlinkClr xmlns:ahyp="http://schemas.microsoft.com/office/drawing/2018/hyperlinkcolor" val="tx"/>
                    </a:ext>
                  </a:extLst>
                </a:hlinkClick>
              </a:rPr>
              <a:t>https://susproc.jrc.ec.europa.eu/product-bureau/product-groups/441/home</a:t>
            </a:r>
            <a:r>
              <a:rPr lang="de-DE" sz="1400" b="0" i="0" u="none" strike="noStrike" cap="none" dirty="0">
                <a:solidFill>
                  <a:srgbClr val="000000"/>
                </a:solidFill>
                <a:latin typeface="Aptos" panose="020B0004020202020204" pitchFamily="34" charset="0"/>
                <a:sym typeface="Arial"/>
              </a:rPr>
              <a:t> </a:t>
            </a:r>
            <a:endParaRPr dirty="0">
              <a:latin typeface="Aptos" panose="020B0004020202020204" pitchFamily="34" charset="0"/>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sym typeface="Arial"/>
            </a:endParaRPr>
          </a:p>
          <a:p>
            <a:pPr marL="0" marR="0" lvl="0" indent="0" algn="l" rtl="0">
              <a:lnSpc>
                <a:spcPct val="100000"/>
              </a:lnSpc>
              <a:spcBef>
                <a:spcPts val="0"/>
              </a:spcBef>
              <a:spcAft>
                <a:spcPts val="0"/>
              </a:spcAft>
              <a:buNone/>
            </a:pPr>
            <a:r>
              <a:rPr lang="de-DE" sz="1400" b="0" i="0" u="sng" strike="noStrike" cap="none" dirty="0">
                <a:solidFill>
                  <a:srgbClr val="000000"/>
                </a:solidFill>
                <a:latin typeface="Aptos" panose="020B0004020202020204" pitchFamily="34" charset="0"/>
                <a:sym typeface="Arial"/>
                <a:hlinkClick r:id="rId7">
                  <a:extLst>
                    <a:ext uri="{A12FA001-AC4F-418D-AE19-62706E023703}">
                      <ahyp:hlinkClr xmlns:ahyp="http://schemas.microsoft.com/office/drawing/2018/hyperlinkcolor" val="tx"/>
                    </a:ext>
                  </a:extLst>
                </a:hlinkClick>
              </a:rPr>
              <a:t>https://susproc.jrc.ec.europa.eu/product-bureau/product-groups/410/home</a:t>
            </a:r>
            <a:r>
              <a:rPr lang="de-DE" sz="1400" b="0" i="0" u="none" strike="noStrike" cap="none" dirty="0">
                <a:solidFill>
                  <a:srgbClr val="000000"/>
                </a:solidFill>
                <a:latin typeface="Aptos" panose="020B0004020202020204" pitchFamily="34" charset="0"/>
                <a:sym typeface="Arial"/>
              </a:rPr>
              <a:t> </a:t>
            </a:r>
            <a:endParaRPr dirty="0">
              <a:latin typeface="Aptos" panose="020B0004020202020204" pitchFamily="34" charset="0"/>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sym typeface="Arial"/>
            </a:endParaRPr>
          </a:p>
          <a:p>
            <a:pPr marL="0" marR="0" lvl="0" indent="0" algn="l" rtl="0">
              <a:lnSpc>
                <a:spcPct val="100000"/>
              </a:lnSpc>
              <a:spcBef>
                <a:spcPts val="0"/>
              </a:spcBef>
              <a:spcAft>
                <a:spcPts val="0"/>
              </a:spcAft>
              <a:buNone/>
            </a:pPr>
            <a:r>
              <a:rPr lang="de-DE" sz="1400" b="0" i="0" u="sng" strike="noStrike" cap="none" dirty="0">
                <a:solidFill>
                  <a:srgbClr val="000000"/>
                </a:solidFill>
                <a:latin typeface="Aptos" panose="020B0004020202020204" pitchFamily="34" charset="0"/>
                <a:sym typeface="Arial"/>
                <a:hlinkClick r:id="rId8">
                  <a:extLst>
                    <a:ext uri="{A12FA001-AC4F-418D-AE19-62706E023703}">
                      <ahyp:hlinkClr xmlns:ahyp="http://schemas.microsoft.com/office/drawing/2018/hyperlinkcolor" val="tx"/>
                    </a:ext>
                  </a:extLst>
                </a:hlinkClick>
              </a:rPr>
              <a:t>https://environment.ec.europa.eu/topics/plastics_en</a:t>
            </a:r>
            <a:r>
              <a:rPr lang="de-DE" sz="1400" b="0" i="0" u="none" strike="noStrike" cap="none" dirty="0">
                <a:solidFill>
                  <a:srgbClr val="000000"/>
                </a:solidFill>
                <a:latin typeface="Aptos" panose="020B0004020202020204" pitchFamily="34" charset="0"/>
                <a:sym typeface="Arial"/>
              </a:rPr>
              <a:t> </a:t>
            </a:r>
            <a:endParaRPr dirty="0">
              <a:latin typeface="Aptos" panose="020B0004020202020204" pitchFamily="34" charset="0"/>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sym typeface="Arial"/>
            </a:endParaRPr>
          </a:p>
          <a:p>
            <a:pPr marL="0" marR="0" lvl="0" indent="0" algn="l" rtl="0">
              <a:lnSpc>
                <a:spcPct val="100000"/>
              </a:lnSpc>
              <a:spcBef>
                <a:spcPts val="0"/>
              </a:spcBef>
              <a:spcAft>
                <a:spcPts val="0"/>
              </a:spcAft>
              <a:buNone/>
            </a:pPr>
            <a:r>
              <a:rPr lang="de-DE" sz="1400" b="0" i="0" u="sng" strike="noStrike" cap="none" dirty="0">
                <a:solidFill>
                  <a:srgbClr val="000000"/>
                </a:solidFill>
                <a:latin typeface="Aptos" panose="020B0004020202020204" pitchFamily="34" charset="0"/>
                <a:sym typeface="Arial"/>
                <a:hlinkClick r:id="rId9">
                  <a:extLst>
                    <a:ext uri="{A12FA001-AC4F-418D-AE19-62706E023703}">
                      <ahyp:hlinkClr xmlns:ahyp="http://schemas.microsoft.com/office/drawing/2018/hyperlinkcolor" val="tx"/>
                    </a:ext>
                  </a:extLst>
                </a:hlinkClick>
              </a:rPr>
              <a:t>https://environment.ec.europa.eu/strategy/plastics-strategy_en</a:t>
            </a:r>
            <a:r>
              <a:rPr lang="de-DE" sz="1400" b="0" i="0" u="none" strike="noStrike" cap="none" dirty="0">
                <a:solidFill>
                  <a:srgbClr val="000000"/>
                </a:solidFill>
                <a:latin typeface="Aptos" panose="020B0004020202020204" pitchFamily="34" charset="0"/>
                <a:sym typeface="Arial"/>
              </a:rPr>
              <a:t>  </a:t>
            </a:r>
            <a:endParaRPr dirty="0">
              <a:latin typeface="Aptos" panose="020B0004020202020204" pitchFamily="34" charset="0"/>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sym typeface="Arial"/>
            </a:endParaRPr>
          </a:p>
          <a:p>
            <a:pPr marL="0" marR="0" lvl="0" indent="0" algn="l" rtl="0">
              <a:lnSpc>
                <a:spcPct val="100000"/>
              </a:lnSpc>
              <a:spcBef>
                <a:spcPts val="0"/>
              </a:spcBef>
              <a:spcAft>
                <a:spcPts val="0"/>
              </a:spcAft>
              <a:buNone/>
            </a:pPr>
            <a:r>
              <a:rPr lang="de-DE" sz="1400" b="0" i="0" u="sng" strike="noStrike" cap="none" dirty="0">
                <a:solidFill>
                  <a:srgbClr val="000000"/>
                </a:solidFill>
                <a:latin typeface="Aptos" panose="020B0004020202020204" pitchFamily="34" charset="0"/>
                <a:sym typeface="Arial"/>
                <a:hlinkClick r:id="rId10">
                  <a:extLst>
                    <a:ext uri="{A12FA001-AC4F-418D-AE19-62706E023703}">
                      <ahyp:hlinkClr xmlns:ahyp="http://schemas.microsoft.com/office/drawing/2018/hyperlinkcolor" val="tx"/>
                    </a:ext>
                  </a:extLst>
                </a:hlinkClick>
              </a:rPr>
              <a:t>https://www.eurosac.org/media/news/monitoring-report-2024/?utm_source=chatgpt.com</a:t>
            </a:r>
            <a:r>
              <a:rPr lang="de-DE" sz="1400" b="0" i="0" u="none" strike="noStrike" cap="none" dirty="0">
                <a:solidFill>
                  <a:srgbClr val="000000"/>
                </a:solidFill>
                <a:latin typeface="Aptos" panose="020B0004020202020204" pitchFamily="34" charset="0"/>
                <a:sym typeface="Arial"/>
              </a:rPr>
              <a:t> </a:t>
            </a:r>
            <a:endParaRPr dirty="0">
              <a:latin typeface="Aptos" panose="020B0004020202020204" pitchFamily="34" charset="0"/>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sym typeface="Arial"/>
            </a:endParaRPr>
          </a:p>
          <a:p>
            <a:pPr marL="0" marR="0" lvl="0" indent="0" algn="l" rtl="0">
              <a:lnSpc>
                <a:spcPct val="100000"/>
              </a:lnSpc>
              <a:spcBef>
                <a:spcPts val="0"/>
              </a:spcBef>
              <a:spcAft>
                <a:spcPts val="0"/>
              </a:spcAft>
              <a:buNone/>
            </a:pPr>
            <a:r>
              <a:rPr lang="de-DE" sz="1400" b="0" i="0" u="sng" strike="noStrike" cap="none" dirty="0">
                <a:solidFill>
                  <a:srgbClr val="000000"/>
                </a:solidFill>
                <a:latin typeface="Aptos" panose="020B0004020202020204" pitchFamily="34" charset="0"/>
                <a:sym typeface="Arial"/>
                <a:hlinkClick r:id="rId11">
                  <a:extLst>
                    <a:ext uri="{A12FA001-AC4F-418D-AE19-62706E023703}">
                      <ahyp:hlinkClr xmlns:ahyp="http://schemas.microsoft.com/office/drawing/2018/hyperlinkcolor" val="tx"/>
                    </a:ext>
                  </a:extLst>
                </a:hlinkClick>
              </a:rPr>
              <a:t>https://circabc.europa.eu/ui/group/44278090-3fae-4515-bcc2-44fd57c1d0d1/library/f1b77f0a-74cf-4d1f-adfd-e43e111e637f/details</a:t>
            </a:r>
            <a:r>
              <a:rPr lang="de-DE" sz="1400" b="0" i="0" u="none" strike="noStrike" cap="none" dirty="0">
                <a:solidFill>
                  <a:srgbClr val="000000"/>
                </a:solidFill>
                <a:latin typeface="Aptos" panose="020B0004020202020204" pitchFamily="34" charset="0"/>
                <a:sym typeface="Arial"/>
              </a:rPr>
              <a:t> </a:t>
            </a:r>
            <a:endParaRPr dirty="0">
              <a:latin typeface="Aptos" panose="020B0004020202020204" pitchFamily="34" charset="0"/>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sym typeface="Arial"/>
            </a:endParaRPr>
          </a:p>
          <a:p>
            <a:pPr marL="0" marR="0" lvl="0" indent="0" algn="l" rtl="0">
              <a:lnSpc>
                <a:spcPct val="100000"/>
              </a:lnSpc>
              <a:spcBef>
                <a:spcPts val="0"/>
              </a:spcBef>
              <a:spcAft>
                <a:spcPts val="0"/>
              </a:spcAft>
              <a:buNone/>
            </a:pPr>
            <a:r>
              <a:rPr lang="de-DE" sz="1400" b="0" i="0" u="sng" strike="noStrike" cap="none" dirty="0">
                <a:solidFill>
                  <a:srgbClr val="000000"/>
                </a:solidFill>
                <a:latin typeface="Aptos" panose="020B0004020202020204" pitchFamily="34" charset="0"/>
                <a:sym typeface="Arial"/>
                <a:hlinkClick r:id="rId12">
                  <a:extLst>
                    <a:ext uri="{A12FA001-AC4F-418D-AE19-62706E023703}">
                      <ahyp:hlinkClr xmlns:ahyp="http://schemas.microsoft.com/office/drawing/2018/hyperlinkcolor" val="tx"/>
                    </a:ext>
                  </a:extLst>
                </a:hlinkClick>
              </a:rPr>
              <a:t>https://circabc.europa.eu/ui/group/44278090-3fae-4515-bcc2-44fd57c1d0d1/library/95364f55-0e94-405d-a867-a5e7e0936c80/details</a:t>
            </a:r>
            <a:r>
              <a:rPr lang="de-DE" sz="1400" b="0" i="0" u="none" strike="noStrike" cap="none" dirty="0">
                <a:solidFill>
                  <a:srgbClr val="000000"/>
                </a:solidFill>
                <a:latin typeface="Aptos" panose="020B0004020202020204" pitchFamily="34" charset="0"/>
                <a:sym typeface="Arial"/>
              </a:rPr>
              <a:t> </a:t>
            </a:r>
            <a:endParaRPr dirty="0">
              <a:latin typeface="Aptos" panose="020B0004020202020204" pitchFamily="34" charset="0"/>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5"/>
          <p:cNvSpPr txBox="1">
            <a:spLocks noGrp="1"/>
          </p:cNvSpPr>
          <p:nvPr>
            <p:ph type="ctrTitle"/>
          </p:nvPr>
        </p:nvSpPr>
        <p:spPr>
          <a:xfrm>
            <a:off x="594360" y="411479"/>
            <a:ext cx="9019540" cy="329184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SzPts val="5400"/>
              <a:buNone/>
            </a:pPr>
            <a:r>
              <a:rPr lang="de-DE" sz="5400" dirty="0" err="1">
                <a:latin typeface="Aptos Serif" panose="02020604070405020304" pitchFamily="18" charset="0"/>
                <a:ea typeface="Arial"/>
                <a:cs typeface="Aptos Serif" panose="02020604070405020304" pitchFamily="18" charset="0"/>
                <a:sym typeface="Arial"/>
              </a:rPr>
              <a:t>Thank</a:t>
            </a:r>
            <a:r>
              <a:rPr lang="de-DE" sz="5400" dirty="0">
                <a:latin typeface="Aptos Serif" panose="02020604070405020304" pitchFamily="18" charset="0"/>
                <a:ea typeface="Arial"/>
                <a:cs typeface="Aptos Serif" panose="02020604070405020304" pitchFamily="18" charset="0"/>
                <a:sym typeface="Arial"/>
              </a:rPr>
              <a:t> </a:t>
            </a:r>
            <a:r>
              <a:rPr lang="de-DE" sz="5400" dirty="0" err="1">
                <a:latin typeface="Aptos Serif" panose="02020604070405020304" pitchFamily="18" charset="0"/>
                <a:ea typeface="Arial"/>
                <a:cs typeface="Aptos Serif" panose="02020604070405020304" pitchFamily="18" charset="0"/>
                <a:sym typeface="Arial"/>
              </a:rPr>
              <a:t>you</a:t>
            </a:r>
            <a:r>
              <a:rPr lang="de-DE" sz="5400" dirty="0">
                <a:latin typeface="Aptos Serif" panose="02020604070405020304" pitchFamily="18" charset="0"/>
                <a:ea typeface="Arial"/>
                <a:cs typeface="Aptos Serif" panose="02020604070405020304" pitchFamily="18" charset="0"/>
                <a:sym typeface="Arial"/>
              </a:rPr>
              <a:t> </a:t>
            </a:r>
            <a:r>
              <a:rPr lang="de-DE" sz="5400" dirty="0" err="1">
                <a:latin typeface="Aptos Serif" panose="02020604070405020304" pitchFamily="18" charset="0"/>
                <a:ea typeface="Arial"/>
                <a:cs typeface="Aptos Serif" panose="02020604070405020304" pitchFamily="18" charset="0"/>
                <a:sym typeface="Arial"/>
              </a:rPr>
              <a:t>very</a:t>
            </a:r>
            <a:r>
              <a:rPr lang="de-DE" sz="5400" dirty="0">
                <a:latin typeface="Aptos Serif" panose="02020604070405020304" pitchFamily="18" charset="0"/>
                <a:ea typeface="Arial"/>
                <a:cs typeface="Aptos Serif" panose="02020604070405020304" pitchFamily="18" charset="0"/>
                <a:sym typeface="Arial"/>
              </a:rPr>
              <a:t> </a:t>
            </a:r>
            <a:r>
              <a:rPr lang="de-DE" sz="5400" dirty="0" err="1">
                <a:latin typeface="Aptos Serif" panose="02020604070405020304" pitchFamily="18" charset="0"/>
                <a:ea typeface="Arial"/>
                <a:cs typeface="Aptos Serif" panose="02020604070405020304" pitchFamily="18" charset="0"/>
                <a:sym typeface="Arial"/>
              </a:rPr>
              <a:t>much</a:t>
            </a:r>
            <a:r>
              <a:rPr lang="de-DE" sz="5400" dirty="0">
                <a:latin typeface="Aptos Serif" panose="02020604070405020304" pitchFamily="18" charset="0"/>
                <a:ea typeface="Arial"/>
                <a:cs typeface="Aptos Serif" panose="02020604070405020304" pitchFamily="18" charset="0"/>
                <a:sym typeface="Arial"/>
              </a:rPr>
              <a:t>!</a:t>
            </a:r>
            <a:endParaRPr dirty="0">
              <a:latin typeface="Aptos Serif" panose="02020604070405020304" pitchFamily="18" charset="0"/>
              <a:ea typeface="Arial"/>
              <a:cs typeface="Aptos Serif" panose="02020604070405020304" pitchFamily="18" charset="0"/>
              <a:sym typeface="Arial"/>
            </a:endParaRPr>
          </a:p>
        </p:txBody>
      </p:sp>
      <p:pic>
        <p:nvPicPr>
          <p:cNvPr id="812" name="Google Shape;812;p15" descr="Ein Bild, das Text, Schrift, Screenshot, Grafiken enthält.&#10;&#10;Automatisch generierte Beschreibung"/>
          <p:cNvPicPr preferRelativeResize="0"/>
          <p:nvPr/>
        </p:nvPicPr>
        <p:blipFill rotWithShape="1">
          <a:blip r:embed="rId3">
            <a:alphaModFix/>
          </a:blip>
          <a:srcRect/>
          <a:stretch/>
        </p:blipFill>
        <p:spPr>
          <a:xfrm>
            <a:off x="5665842" y="4740820"/>
            <a:ext cx="5273749" cy="1904297"/>
          </a:xfrm>
          <a:prstGeom prst="rect">
            <a:avLst/>
          </a:prstGeom>
          <a:noFill/>
          <a:ln>
            <a:noFill/>
          </a:ln>
        </p:spPr>
      </p:pic>
      <p:pic>
        <p:nvPicPr>
          <p:cNvPr id="813" name="Google Shape;813;p15" descr="Ein Bild, das Text, Screenshot, Schrift, Design enthält.&#10;&#10;KI-generierte Inhalte können fehlerhaft sein."/>
          <p:cNvPicPr preferRelativeResize="0"/>
          <p:nvPr/>
        </p:nvPicPr>
        <p:blipFill rotWithShape="1">
          <a:blip r:embed="rId4">
            <a:alphaModFix/>
          </a:blip>
          <a:srcRect/>
          <a:stretch/>
        </p:blipFill>
        <p:spPr>
          <a:xfrm>
            <a:off x="129409" y="5031273"/>
            <a:ext cx="4274425" cy="170977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3"/>
          <p:cNvSpPr txBox="1">
            <a:spLocks noGrp="1"/>
          </p:cNvSpPr>
          <p:nvPr>
            <p:ph type="title"/>
          </p:nvPr>
        </p:nvSpPr>
        <p:spPr>
          <a:xfrm>
            <a:off x="594360" y="1083900"/>
            <a:ext cx="11003280" cy="915035"/>
          </a:xfrm>
          <a:prstGeom prst="rect">
            <a:avLst/>
          </a:prstGeom>
          <a:noFill/>
          <a:ln>
            <a:noFill/>
          </a:ln>
        </p:spPr>
        <p:txBody>
          <a:bodyPr spcFirstLastPara="1" wrap="square" lIns="0" tIns="0" rIns="0" bIns="0" anchor="ctr" anchorCtr="0">
            <a:normAutofit/>
          </a:bodyPr>
          <a:lstStyle/>
          <a:p>
            <a:pPr marL="0" lvl="0" indent="0" algn="l" rtl="0">
              <a:lnSpc>
                <a:spcPct val="80000"/>
              </a:lnSpc>
              <a:spcBef>
                <a:spcPts val="0"/>
              </a:spcBef>
              <a:spcAft>
                <a:spcPts val="0"/>
              </a:spcAft>
              <a:buClr>
                <a:srgbClr val="3F3F3F"/>
              </a:buClr>
              <a:buSzPts val="4400"/>
              <a:buFont typeface="Play"/>
              <a:buNone/>
            </a:pPr>
            <a:r>
              <a:rPr lang="de-DE" sz="3600" b="1" dirty="0">
                <a:latin typeface="Aptos Serif" panose="02020604070405020304" pitchFamily="18" charset="0"/>
                <a:ea typeface="Arial"/>
                <a:cs typeface="Aptos Serif" panose="02020604070405020304" pitchFamily="18" charset="0"/>
                <a:sym typeface="Arial"/>
              </a:rPr>
              <a:t>2. Strategic Goals </a:t>
            </a:r>
            <a:r>
              <a:rPr lang="de-DE" sz="3600" b="1" dirty="0" err="1">
                <a:latin typeface="Aptos Serif" panose="02020604070405020304" pitchFamily="18" charset="0"/>
                <a:ea typeface="Arial"/>
                <a:cs typeface="Aptos Serif" panose="02020604070405020304" pitchFamily="18" charset="0"/>
                <a:sym typeface="Arial"/>
              </a:rPr>
              <a:t>for</a:t>
            </a:r>
            <a:r>
              <a:rPr lang="de-DE" sz="3600" b="1" dirty="0">
                <a:latin typeface="Aptos Serif" panose="02020604070405020304" pitchFamily="18" charset="0"/>
                <a:ea typeface="Arial"/>
                <a:cs typeface="Aptos Serif" panose="02020604070405020304" pitchFamily="18" charset="0"/>
                <a:sym typeface="Arial"/>
              </a:rPr>
              <a:t> </a:t>
            </a:r>
            <a:r>
              <a:rPr lang="de-DE" sz="3600" b="1" dirty="0" err="1">
                <a:latin typeface="Aptos Serif" panose="02020604070405020304" pitchFamily="18" charset="0"/>
                <a:ea typeface="Arial"/>
                <a:cs typeface="Aptos Serif" panose="02020604070405020304" pitchFamily="18" charset="0"/>
                <a:sym typeface="Arial"/>
              </a:rPr>
              <a:t>Sustainable</a:t>
            </a:r>
            <a:r>
              <a:rPr lang="de-DE" sz="3600" b="1" dirty="0">
                <a:latin typeface="Aptos Serif" panose="02020604070405020304" pitchFamily="18" charset="0"/>
                <a:ea typeface="Arial"/>
                <a:cs typeface="Aptos Serif" panose="02020604070405020304" pitchFamily="18" charset="0"/>
                <a:sym typeface="Arial"/>
              </a:rPr>
              <a:t> </a:t>
            </a:r>
            <a:r>
              <a:rPr lang="de-DE" sz="3600" b="1" dirty="0" err="1">
                <a:latin typeface="Aptos Serif" panose="02020604070405020304" pitchFamily="18" charset="0"/>
                <a:ea typeface="Arial"/>
                <a:cs typeface="Aptos Serif" panose="02020604070405020304" pitchFamily="18" charset="0"/>
                <a:sym typeface="Arial"/>
              </a:rPr>
              <a:t>Procurement</a:t>
            </a:r>
            <a:endParaRPr sz="3600" dirty="0">
              <a:latin typeface="Aptos Serif" panose="02020604070405020304" pitchFamily="18" charset="0"/>
              <a:ea typeface="Arial"/>
              <a:cs typeface="Aptos Serif" panose="02020604070405020304" pitchFamily="18" charset="0"/>
              <a:sym typeface="Arial"/>
            </a:endParaRPr>
          </a:p>
        </p:txBody>
      </p:sp>
      <p:sp>
        <p:nvSpPr>
          <p:cNvPr id="172" name="Google Shape;172;p33"/>
          <p:cNvSpPr txBox="1"/>
          <p:nvPr/>
        </p:nvSpPr>
        <p:spPr>
          <a:xfrm>
            <a:off x="274221" y="2326550"/>
            <a:ext cx="7797429" cy="623473"/>
          </a:xfrm>
          <a:prstGeom prst="rect">
            <a:avLst/>
          </a:prstGeom>
          <a:noFill/>
          <a:ln>
            <a:noFill/>
          </a:ln>
        </p:spPr>
        <p:txBody>
          <a:bodyPr spcFirstLastPara="1" wrap="square" lIns="91425" tIns="45700" rIns="91425" bIns="45700" anchor="t" anchorCtr="0">
            <a:normAutofit fontScale="92500"/>
          </a:bodyPr>
          <a:lstStyle/>
          <a:p>
            <a:pPr marL="228600" marR="0" lvl="0" indent="0" algn="l" rtl="0">
              <a:lnSpc>
                <a:spcPct val="90000"/>
              </a:lnSpc>
              <a:spcBef>
                <a:spcPts val="0"/>
              </a:spcBef>
              <a:spcAft>
                <a:spcPts val="600"/>
              </a:spcAft>
              <a:buClr>
                <a:srgbClr val="000000"/>
              </a:buClr>
              <a:buSzPct val="138958"/>
              <a:buFont typeface="Arial"/>
              <a:buNone/>
            </a:pPr>
            <a:r>
              <a:rPr lang="de-DE" sz="2800" b="1" i="0" u="none" strike="noStrike" cap="none" dirty="0" err="1">
                <a:solidFill>
                  <a:srgbClr val="035854"/>
                </a:solidFill>
                <a:latin typeface="Aptos" panose="020B0004020202020204" pitchFamily="34" charset="0"/>
                <a:sym typeface="Arial"/>
              </a:rPr>
              <a:t>Economic</a:t>
            </a:r>
            <a:r>
              <a:rPr lang="de-DE" sz="2800" b="1" i="0" u="none" strike="noStrike" cap="none" dirty="0">
                <a:solidFill>
                  <a:srgbClr val="035854"/>
                </a:solidFill>
                <a:latin typeface="Aptos" panose="020B0004020202020204" pitchFamily="34" charset="0"/>
                <a:sym typeface="Arial"/>
              </a:rPr>
              <a:t> </a:t>
            </a:r>
            <a:r>
              <a:rPr lang="de-DE" sz="2800" b="1" i="0" u="none" strike="noStrike" cap="none" dirty="0" err="1">
                <a:solidFill>
                  <a:srgbClr val="035854"/>
                </a:solidFill>
                <a:latin typeface="Aptos" panose="020B0004020202020204" pitchFamily="34" charset="0"/>
                <a:sym typeface="Arial"/>
              </a:rPr>
              <a:t>Viability</a:t>
            </a:r>
            <a:r>
              <a:rPr lang="de-DE" sz="2800" b="1" i="0" u="none" strike="noStrike" cap="none" dirty="0">
                <a:solidFill>
                  <a:srgbClr val="035854"/>
                </a:solidFill>
                <a:latin typeface="Aptos" panose="020B0004020202020204" pitchFamily="34" charset="0"/>
                <a:sym typeface="Arial"/>
              </a:rPr>
              <a:t> and Supply Chain </a:t>
            </a:r>
            <a:r>
              <a:rPr lang="de-DE" sz="2800" b="1" i="0" u="none" strike="noStrike" cap="none" dirty="0" err="1">
                <a:solidFill>
                  <a:srgbClr val="035854"/>
                </a:solidFill>
                <a:latin typeface="Aptos" panose="020B0004020202020204" pitchFamily="34" charset="0"/>
                <a:sym typeface="Arial"/>
              </a:rPr>
              <a:t>Resilience</a:t>
            </a:r>
            <a:endParaRPr sz="1200" dirty="0">
              <a:latin typeface="Aptos" panose="020B0004020202020204" pitchFamily="34" charset="0"/>
            </a:endParaRPr>
          </a:p>
        </p:txBody>
      </p:sp>
      <p:grpSp>
        <p:nvGrpSpPr>
          <p:cNvPr id="173" name="Google Shape;173;p33"/>
          <p:cNvGrpSpPr/>
          <p:nvPr/>
        </p:nvGrpSpPr>
        <p:grpSpPr>
          <a:xfrm>
            <a:off x="478180" y="2282377"/>
            <a:ext cx="11119460" cy="5418666"/>
            <a:chOff x="0" y="0"/>
            <a:chExt cx="11119460" cy="5418666"/>
          </a:xfrm>
        </p:grpSpPr>
        <p:sp>
          <p:nvSpPr>
            <p:cNvPr id="174" name="Google Shape;174;p33"/>
            <p:cNvSpPr/>
            <p:nvPr/>
          </p:nvSpPr>
          <p:spPr>
            <a:xfrm>
              <a:off x="0" y="1625600"/>
              <a:ext cx="11119460" cy="2167466"/>
            </a:xfrm>
            <a:prstGeom prst="notchedRightArrow">
              <a:avLst>
                <a:gd name="adj1" fmla="val 50000"/>
                <a:gd name="adj2" fmla="val 50000"/>
              </a:avLst>
            </a:prstGeom>
            <a:solidFill>
              <a:srgbClr val="E1EF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75" name="Google Shape;175;p33"/>
            <p:cNvSpPr/>
            <p:nvPr/>
          </p:nvSpPr>
          <p:spPr>
            <a:xfrm>
              <a:off x="5008" y="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76" name="Google Shape;176;p33"/>
            <p:cNvSpPr txBox="1"/>
            <p:nvPr/>
          </p:nvSpPr>
          <p:spPr>
            <a:xfrm>
              <a:off x="5008" y="0"/>
              <a:ext cx="2409035" cy="2167466"/>
            </a:xfrm>
            <a:prstGeom prst="rect">
              <a:avLst/>
            </a:prstGeom>
            <a:noFill/>
            <a:ln>
              <a:noFill/>
            </a:ln>
          </p:spPr>
          <p:txBody>
            <a:bodyPr spcFirstLastPara="1" wrap="square" lIns="170675" tIns="170675" rIns="170675" bIns="170675" anchor="b"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Long-term supplier partnerships</a:t>
              </a:r>
              <a:endParaRPr>
                <a:latin typeface="Aptos" panose="020B0004020202020204" pitchFamily="34" charset="0"/>
              </a:endParaRPr>
            </a:p>
          </p:txBody>
        </p:sp>
        <p:sp>
          <p:nvSpPr>
            <p:cNvPr id="177" name="Google Shape;177;p33"/>
            <p:cNvSpPr/>
            <p:nvPr/>
          </p:nvSpPr>
          <p:spPr>
            <a:xfrm>
              <a:off x="543084" y="2226606"/>
              <a:ext cx="1356942" cy="1037642"/>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78" name="Google Shape;178;p33"/>
            <p:cNvSpPr/>
            <p:nvPr/>
          </p:nvSpPr>
          <p:spPr>
            <a:xfrm>
              <a:off x="2534495" y="325120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79" name="Google Shape;179;p33"/>
            <p:cNvSpPr txBox="1"/>
            <p:nvPr/>
          </p:nvSpPr>
          <p:spPr>
            <a:xfrm>
              <a:off x="2534495" y="3251200"/>
              <a:ext cx="2409035" cy="2167466"/>
            </a:xfrm>
            <a:prstGeom prst="rect">
              <a:avLst/>
            </a:prstGeom>
            <a:noFill/>
            <a:ln>
              <a:noFill/>
            </a:ln>
          </p:spPr>
          <p:txBody>
            <a:bodyPr spcFirstLastPara="1" wrap="square" lIns="170675" tIns="170675" rIns="170675" bIns="170675"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Supplier capacity development </a:t>
              </a:r>
              <a:endParaRPr>
                <a:latin typeface="Aptos" panose="020B0004020202020204" pitchFamily="34" charset="0"/>
              </a:endParaRPr>
            </a:p>
          </p:txBody>
        </p:sp>
        <p:sp>
          <p:nvSpPr>
            <p:cNvPr id="180" name="Google Shape;180;p33"/>
            <p:cNvSpPr/>
            <p:nvPr/>
          </p:nvSpPr>
          <p:spPr>
            <a:xfrm>
              <a:off x="3109223" y="2190509"/>
              <a:ext cx="1259579" cy="1037647"/>
            </a:xfrm>
            <a:prstGeom prst="ellipse">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81" name="Google Shape;181;p33"/>
            <p:cNvSpPr/>
            <p:nvPr/>
          </p:nvSpPr>
          <p:spPr>
            <a:xfrm>
              <a:off x="5063982" y="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82" name="Google Shape;182;p33"/>
            <p:cNvSpPr txBox="1"/>
            <p:nvPr/>
          </p:nvSpPr>
          <p:spPr>
            <a:xfrm>
              <a:off x="5063982" y="0"/>
              <a:ext cx="2409035" cy="2167466"/>
            </a:xfrm>
            <a:prstGeom prst="rect">
              <a:avLst/>
            </a:prstGeom>
            <a:noFill/>
            <a:ln>
              <a:noFill/>
            </a:ln>
          </p:spPr>
          <p:txBody>
            <a:bodyPr spcFirstLastPara="1" wrap="square" lIns="170675" tIns="170675" rIns="170675" bIns="170675" anchor="b"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Innovation adoption </a:t>
              </a:r>
              <a:endParaRPr>
                <a:latin typeface="Aptos" panose="020B0004020202020204" pitchFamily="34" charset="0"/>
              </a:endParaRPr>
            </a:p>
          </p:txBody>
        </p:sp>
        <p:sp>
          <p:nvSpPr>
            <p:cNvPr id="183" name="Google Shape;183;p33"/>
            <p:cNvSpPr/>
            <p:nvPr/>
          </p:nvSpPr>
          <p:spPr>
            <a:xfrm>
              <a:off x="5614841" y="2206413"/>
              <a:ext cx="1307318" cy="1005840"/>
            </a:xfrm>
            <a:prstGeom prst="ellipse">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84" name="Google Shape;184;p33"/>
            <p:cNvSpPr/>
            <p:nvPr/>
          </p:nvSpPr>
          <p:spPr>
            <a:xfrm>
              <a:off x="7593470" y="3251200"/>
              <a:ext cx="2409035" cy="21674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sp>
          <p:nvSpPr>
            <p:cNvPr id="185" name="Google Shape;185;p33"/>
            <p:cNvSpPr txBox="1"/>
            <p:nvPr/>
          </p:nvSpPr>
          <p:spPr>
            <a:xfrm>
              <a:off x="7593470" y="3251200"/>
              <a:ext cx="2409035" cy="2167466"/>
            </a:xfrm>
            <a:prstGeom prst="rect">
              <a:avLst/>
            </a:prstGeom>
            <a:noFill/>
            <a:ln>
              <a:noFill/>
            </a:ln>
          </p:spPr>
          <p:txBody>
            <a:bodyPr spcFirstLastPara="1" wrap="square" lIns="170675" tIns="170675" rIns="170675" bIns="170675"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de-DE" sz="2400" b="1" i="0" u="none" strike="noStrike" cap="none">
                  <a:solidFill>
                    <a:srgbClr val="000000"/>
                  </a:solidFill>
                  <a:latin typeface="Aptos" panose="020B0004020202020204" pitchFamily="34" charset="0"/>
                  <a:sym typeface="Arial"/>
                </a:rPr>
                <a:t>Risk mitigation </a:t>
              </a:r>
              <a:endParaRPr>
                <a:latin typeface="Aptos" panose="020B0004020202020204" pitchFamily="34" charset="0"/>
              </a:endParaRPr>
            </a:p>
          </p:txBody>
        </p:sp>
        <p:sp>
          <p:nvSpPr>
            <p:cNvPr id="186" name="Google Shape;186;p33"/>
            <p:cNvSpPr/>
            <p:nvPr/>
          </p:nvSpPr>
          <p:spPr>
            <a:xfrm>
              <a:off x="8178092" y="2158704"/>
              <a:ext cx="1239791" cy="1101257"/>
            </a:xfrm>
            <a:prstGeom prst="ellipse">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ptos" panose="020B0004020202020204" pitchFamily="34" charset="0"/>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4"/>
          <p:cNvSpPr txBox="1">
            <a:spLocks noGrp="1"/>
          </p:cNvSpPr>
          <p:nvPr>
            <p:ph type="ctrTitle"/>
          </p:nvPr>
        </p:nvSpPr>
        <p:spPr>
          <a:xfrm>
            <a:off x="6299835" y="430529"/>
            <a:ext cx="5486400" cy="329184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6000"/>
              <a:buFont typeface="Play"/>
              <a:buNone/>
            </a:pPr>
            <a:r>
              <a:rPr lang="de-DE" sz="4400" dirty="0">
                <a:latin typeface="Aptos Serif" panose="02020604070405020304" pitchFamily="18" charset="0"/>
                <a:ea typeface="Arial"/>
                <a:cs typeface="Aptos Serif" panose="02020604070405020304" pitchFamily="18" charset="0"/>
                <a:sym typeface="Arial"/>
              </a:rPr>
              <a:t>2. Strategic Goals </a:t>
            </a:r>
            <a:r>
              <a:rPr lang="de-DE" sz="4400" dirty="0" err="1">
                <a:latin typeface="Aptos Serif" panose="02020604070405020304" pitchFamily="18" charset="0"/>
                <a:ea typeface="Arial"/>
                <a:cs typeface="Aptos Serif" panose="02020604070405020304" pitchFamily="18" charset="0"/>
                <a:sym typeface="Arial"/>
              </a:rPr>
              <a:t>for</a:t>
            </a:r>
            <a:r>
              <a:rPr lang="de-DE" sz="4400" dirty="0">
                <a:latin typeface="Aptos Serif" panose="02020604070405020304" pitchFamily="18" charset="0"/>
                <a:ea typeface="Arial"/>
                <a:cs typeface="Aptos Serif" panose="02020604070405020304" pitchFamily="18" charset="0"/>
                <a:sym typeface="Arial"/>
              </a:rPr>
              <a:t> </a:t>
            </a:r>
            <a:r>
              <a:rPr lang="de-DE" sz="4400" dirty="0" err="1">
                <a:latin typeface="Aptos Serif" panose="02020604070405020304" pitchFamily="18" charset="0"/>
                <a:ea typeface="Arial"/>
                <a:cs typeface="Aptos Serif" panose="02020604070405020304" pitchFamily="18" charset="0"/>
                <a:sym typeface="Arial"/>
              </a:rPr>
              <a:t>Sustainable</a:t>
            </a:r>
            <a:r>
              <a:rPr lang="de-DE" sz="4400" dirty="0">
                <a:latin typeface="Aptos Serif" panose="02020604070405020304" pitchFamily="18" charset="0"/>
                <a:ea typeface="Arial"/>
                <a:cs typeface="Aptos Serif" panose="02020604070405020304" pitchFamily="18" charset="0"/>
                <a:sym typeface="Arial"/>
              </a:rPr>
              <a:t> </a:t>
            </a:r>
            <a:r>
              <a:rPr lang="de-DE" sz="4400" dirty="0" err="1">
                <a:latin typeface="Aptos Serif" panose="02020604070405020304" pitchFamily="18" charset="0"/>
                <a:ea typeface="Arial"/>
                <a:cs typeface="Aptos Serif" panose="02020604070405020304" pitchFamily="18" charset="0"/>
                <a:sym typeface="Arial"/>
              </a:rPr>
              <a:t>Procurement</a:t>
            </a:r>
            <a:endParaRPr sz="4400" dirty="0">
              <a:latin typeface="Aptos Serif" panose="02020604070405020304" pitchFamily="18" charset="0"/>
              <a:cs typeface="Aptos Serif" panose="02020604070405020304" pitchFamily="18" charset="0"/>
            </a:endParaRPr>
          </a:p>
        </p:txBody>
      </p:sp>
      <p:sp>
        <p:nvSpPr>
          <p:cNvPr id="192" name="Google Shape;192;p34"/>
          <p:cNvSpPr txBox="1">
            <a:spLocks noGrp="1"/>
          </p:cNvSpPr>
          <p:nvPr>
            <p:ph type="body" idx="1"/>
          </p:nvPr>
        </p:nvSpPr>
        <p:spPr>
          <a:xfrm>
            <a:off x="6299835" y="4568602"/>
            <a:ext cx="5486400" cy="1645920"/>
          </a:xfrm>
          <a:prstGeom prst="rect">
            <a:avLst/>
          </a:prstGeom>
          <a:noFill/>
          <a:ln>
            <a:noFill/>
          </a:ln>
        </p:spPr>
        <p:txBody>
          <a:bodyPr spcFirstLastPara="1" wrap="square" lIns="0" tIns="0" rIns="0" bIns="0" anchor="t" anchorCtr="0">
            <a:noAutofit/>
          </a:bodyPr>
          <a:lstStyle/>
          <a:p>
            <a:pPr marL="457200" lvl="0" indent="-228600" algn="l" rtl="0">
              <a:lnSpc>
                <a:spcPct val="90000"/>
              </a:lnSpc>
              <a:spcBef>
                <a:spcPts val="1000"/>
              </a:spcBef>
              <a:spcAft>
                <a:spcPts val="0"/>
              </a:spcAft>
              <a:buClr>
                <a:schemeClr val="accent4"/>
              </a:buClr>
              <a:buSzPts val="2400"/>
              <a:buNone/>
            </a:pPr>
            <a:r>
              <a:rPr lang="de-DE" sz="2800" dirty="0">
                <a:latin typeface="Aptos" panose="020B0004020202020204" pitchFamily="34" charset="0"/>
                <a:sym typeface="Arial"/>
              </a:rPr>
              <a:t>  EU </a:t>
            </a:r>
            <a:r>
              <a:rPr lang="de-DE" sz="2800" dirty="0" err="1">
                <a:latin typeface="Aptos" panose="020B0004020202020204" pitchFamily="34" charset="0"/>
                <a:sym typeface="Arial"/>
              </a:rPr>
              <a:t>Strategy</a:t>
            </a:r>
            <a:r>
              <a:rPr lang="de-DE" sz="2800" dirty="0">
                <a:latin typeface="Aptos" panose="020B0004020202020204" pitchFamily="34" charset="0"/>
                <a:sym typeface="Arial"/>
              </a:rPr>
              <a:t> </a:t>
            </a:r>
            <a:r>
              <a:rPr lang="de-DE" sz="2800" dirty="0" err="1">
                <a:latin typeface="Aptos" panose="020B0004020202020204" pitchFamily="34" charset="0"/>
                <a:sym typeface="Arial"/>
              </a:rPr>
              <a:t>for</a:t>
            </a:r>
            <a:r>
              <a:rPr lang="de-DE" sz="2800" dirty="0">
                <a:latin typeface="Aptos" panose="020B0004020202020204" pitchFamily="34" charset="0"/>
                <a:sym typeface="Arial"/>
              </a:rPr>
              <a:t> </a:t>
            </a:r>
            <a:r>
              <a:rPr lang="de-DE" sz="2800" dirty="0" err="1">
                <a:latin typeface="Aptos" panose="020B0004020202020204" pitchFamily="34" charset="0"/>
                <a:sym typeface="Arial"/>
              </a:rPr>
              <a:t>Sustainable</a:t>
            </a:r>
            <a:r>
              <a:rPr lang="de-DE" sz="2800" dirty="0">
                <a:latin typeface="Aptos" panose="020B0004020202020204" pitchFamily="34" charset="0"/>
                <a:sym typeface="Arial"/>
              </a:rPr>
              <a:t> and </a:t>
            </a:r>
            <a:r>
              <a:rPr lang="de-DE" sz="2800" dirty="0" err="1">
                <a:latin typeface="Aptos" panose="020B0004020202020204" pitchFamily="34" charset="0"/>
                <a:sym typeface="Arial"/>
              </a:rPr>
              <a:t>Circular</a:t>
            </a:r>
            <a:r>
              <a:rPr lang="de-DE" sz="2800" dirty="0">
                <a:latin typeface="Aptos" panose="020B0004020202020204" pitchFamily="34" charset="0"/>
                <a:sym typeface="Arial"/>
              </a:rPr>
              <a:t> Textiles</a:t>
            </a:r>
            <a:endParaRPr sz="2800" dirty="0">
              <a:latin typeface="Aptos" panose="020B0004020202020204" pitchFamily="34" charset="0"/>
              <a:sym typeface="Arial"/>
            </a:endParaRPr>
          </a:p>
        </p:txBody>
      </p:sp>
      <p:pic>
        <p:nvPicPr>
          <p:cNvPr id="193" name="Google Shape;193;p34" title="pexels-teona-swift-6850459.jpg"/>
          <p:cNvPicPr preferRelativeResize="0">
            <a:picLocks noGrp="1"/>
          </p:cNvPicPr>
          <p:nvPr>
            <p:ph type="pic" idx="2"/>
          </p:nvPr>
        </p:nvPicPr>
        <p:blipFill rotWithShape="1">
          <a:blip r:embed="rId3">
            <a:alphaModFix/>
          </a:blip>
          <a:srcRect l="22651" r="22651"/>
          <a:stretch/>
        </p:blipFill>
        <p:spPr>
          <a:xfrm>
            <a:off x="0" y="-11113"/>
            <a:ext cx="5628000" cy="6858000"/>
          </a:xfrm>
          <a:prstGeom prst="flowChartDelay">
            <a:avLst/>
          </a:prstGeom>
          <a:solidFill>
            <a:srgbClr val="87C3CD"/>
          </a:solidFill>
          <a:ln>
            <a:noFill/>
          </a:ln>
        </p:spPr>
      </p:pic>
      <p:pic>
        <p:nvPicPr>
          <p:cNvPr id="194" name="Google Shape;194;p34" descr="Vestito con riempimento a tinta unita"/>
          <p:cNvPicPr preferRelativeResize="0"/>
          <p:nvPr/>
        </p:nvPicPr>
        <p:blipFill rotWithShape="1">
          <a:blip r:embed="rId4">
            <a:alphaModFix/>
          </a:blip>
          <a:srcRect/>
          <a:stretch/>
        </p:blipFill>
        <p:spPr>
          <a:xfrm>
            <a:off x="5798591" y="4796745"/>
            <a:ext cx="594817" cy="594817"/>
          </a:xfrm>
          <a:prstGeom prst="rect">
            <a:avLst/>
          </a:prstGeom>
          <a:noFill/>
          <a:ln>
            <a:noFill/>
          </a:ln>
        </p:spPr>
      </p:pic>
      <p:sp>
        <p:nvSpPr>
          <p:cNvPr id="195" name="Google Shape;195;p34"/>
          <p:cNvSpPr txBox="1"/>
          <p:nvPr/>
        </p:nvSpPr>
        <p:spPr>
          <a:xfrm>
            <a:off x="6096000" y="6338550"/>
            <a:ext cx="41058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600">
                <a:solidFill>
                  <a:schemeClr val="dk1"/>
                </a:solidFill>
                <a:latin typeface="Roboto"/>
                <a:ea typeface="Roboto"/>
                <a:cs typeface="Roboto"/>
                <a:sym typeface="Roboto"/>
              </a:rPr>
              <a:t>Foto di Teona Swift: https://www.pexels.com/it-it/foto/secco-modello-trama-cespuglio-6850459/</a:t>
            </a:r>
            <a:endParaRPr sz="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5"/>
          <p:cNvSpPr txBox="1">
            <a:spLocks noGrp="1"/>
          </p:cNvSpPr>
          <p:nvPr>
            <p:ph type="title"/>
          </p:nvPr>
        </p:nvSpPr>
        <p:spPr>
          <a:xfrm>
            <a:off x="594360" y="189572"/>
            <a:ext cx="7484165" cy="1593507"/>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ea typeface="Arial"/>
                <a:cs typeface="Aptos Serif" panose="02020604070405020304" pitchFamily="18" charset="0"/>
                <a:sym typeface="Arial"/>
              </a:rPr>
              <a:t>EU </a:t>
            </a:r>
            <a:r>
              <a:rPr lang="de-DE" dirty="0" err="1">
                <a:latin typeface="Aptos Serif" panose="02020604070405020304" pitchFamily="18" charset="0"/>
                <a:ea typeface="Arial"/>
                <a:cs typeface="Aptos Serif" panose="02020604070405020304" pitchFamily="18" charset="0"/>
                <a:sym typeface="Arial"/>
              </a:rPr>
              <a:t>Strategy</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for</a:t>
            </a:r>
            <a:r>
              <a:rPr lang="de-DE" dirty="0">
                <a:latin typeface="Aptos Serif" panose="02020604070405020304" pitchFamily="18" charset="0"/>
                <a:ea typeface="Arial"/>
                <a:cs typeface="Aptos Serif" panose="02020604070405020304" pitchFamily="18" charset="0"/>
                <a:sym typeface="Arial"/>
              </a:rPr>
              <a:t> </a:t>
            </a:r>
            <a:r>
              <a:rPr lang="de-DE" dirty="0" err="1">
                <a:latin typeface="Aptos Serif" panose="02020604070405020304" pitchFamily="18" charset="0"/>
                <a:ea typeface="Arial"/>
                <a:cs typeface="Aptos Serif" panose="02020604070405020304" pitchFamily="18" charset="0"/>
                <a:sym typeface="Arial"/>
              </a:rPr>
              <a:t>Sustainable</a:t>
            </a:r>
            <a:r>
              <a:rPr lang="de-DE" dirty="0">
                <a:latin typeface="Aptos Serif" panose="02020604070405020304" pitchFamily="18" charset="0"/>
                <a:ea typeface="Arial"/>
                <a:cs typeface="Aptos Serif" panose="02020604070405020304" pitchFamily="18" charset="0"/>
                <a:sym typeface="Arial"/>
              </a:rPr>
              <a:t> and </a:t>
            </a:r>
            <a:r>
              <a:rPr lang="de-DE" dirty="0" err="1">
                <a:latin typeface="Aptos Serif" panose="02020604070405020304" pitchFamily="18" charset="0"/>
                <a:ea typeface="Arial"/>
                <a:cs typeface="Aptos Serif" panose="02020604070405020304" pitchFamily="18" charset="0"/>
                <a:sym typeface="Arial"/>
              </a:rPr>
              <a:t>Circular</a:t>
            </a:r>
            <a:r>
              <a:rPr lang="de-DE" dirty="0">
                <a:latin typeface="Aptos Serif" panose="02020604070405020304" pitchFamily="18" charset="0"/>
                <a:ea typeface="Arial"/>
                <a:cs typeface="Aptos Serif" panose="02020604070405020304" pitchFamily="18" charset="0"/>
                <a:sym typeface="Arial"/>
              </a:rPr>
              <a:t> Textiles</a:t>
            </a:r>
            <a:endParaRPr dirty="0">
              <a:latin typeface="Aptos Serif" panose="02020604070405020304" pitchFamily="18" charset="0"/>
              <a:ea typeface="Arial"/>
              <a:cs typeface="Aptos Serif" panose="02020604070405020304" pitchFamily="18" charset="0"/>
              <a:sym typeface="Arial"/>
            </a:endParaRPr>
          </a:p>
        </p:txBody>
      </p:sp>
      <p:sp>
        <p:nvSpPr>
          <p:cNvPr id="201" name="Google Shape;201;p35"/>
          <p:cNvSpPr txBox="1">
            <a:spLocks noGrp="1"/>
          </p:cNvSpPr>
          <p:nvPr>
            <p:ph type="body" idx="1"/>
          </p:nvPr>
        </p:nvSpPr>
        <p:spPr>
          <a:xfrm>
            <a:off x="594360" y="2440944"/>
            <a:ext cx="9232392" cy="3708517"/>
          </a:xfrm>
          <a:prstGeom prst="rect">
            <a:avLst/>
          </a:prstGeom>
          <a:noFill/>
          <a:ln>
            <a:noFill/>
          </a:ln>
        </p:spPr>
        <p:txBody>
          <a:bodyPr spcFirstLastPara="1" wrap="square" lIns="0" tIns="228600" rIns="0" bIns="0" anchor="t" anchorCtr="0">
            <a:normAutofit/>
          </a:bodyPr>
          <a:lstStyle/>
          <a:p>
            <a:pPr marL="571500" lvl="0" indent="-342900" algn="l" rtl="0">
              <a:lnSpc>
                <a:spcPct val="80000"/>
              </a:lnSpc>
              <a:spcBef>
                <a:spcPts val="2200"/>
              </a:spcBef>
              <a:spcAft>
                <a:spcPts val="0"/>
              </a:spcAft>
              <a:buSzPts val="2400"/>
              <a:buFont typeface="Arial"/>
              <a:buChar char="•"/>
            </a:pPr>
            <a:r>
              <a:rPr lang="de-DE" b="0" dirty="0" err="1">
                <a:solidFill>
                  <a:schemeClr val="tx1">
                    <a:lumMod val="75000"/>
                    <a:lumOff val="25000"/>
                  </a:schemeClr>
                </a:solidFill>
                <a:latin typeface="Aptos" panose="020B0004020202020204" pitchFamily="34" charset="0"/>
                <a:sym typeface="Arial"/>
              </a:rPr>
              <a:t>It</a:t>
            </a:r>
            <a:r>
              <a:rPr lang="de-DE" b="0" dirty="0">
                <a:solidFill>
                  <a:schemeClr val="tx1">
                    <a:lumMod val="75000"/>
                    <a:lumOff val="25000"/>
                  </a:schemeClr>
                </a:solidFill>
                <a:latin typeface="Aptos" panose="020B0004020202020204" pitchFamily="34" charset="0"/>
                <a:sym typeface="Arial"/>
              </a:rPr>
              <a:t> </a:t>
            </a:r>
            <a:r>
              <a:rPr lang="de-DE" b="0" dirty="0" err="1">
                <a:solidFill>
                  <a:schemeClr val="tx1">
                    <a:lumMod val="75000"/>
                    <a:lumOff val="25000"/>
                  </a:schemeClr>
                </a:solidFill>
                <a:latin typeface="Aptos" panose="020B0004020202020204" pitchFamily="34" charset="0"/>
                <a:sym typeface="Arial"/>
              </a:rPr>
              <a:t>addresses</a:t>
            </a:r>
            <a:r>
              <a:rPr lang="de-DE" b="0" dirty="0">
                <a:solidFill>
                  <a:schemeClr val="tx1">
                    <a:lumMod val="75000"/>
                    <a:lumOff val="25000"/>
                  </a:schemeClr>
                </a:solidFill>
                <a:latin typeface="Aptos" panose="020B0004020202020204" pitchFamily="34" charset="0"/>
                <a:sym typeface="Arial"/>
              </a:rPr>
              <a:t> </a:t>
            </a:r>
            <a:r>
              <a:rPr lang="de-DE" b="0" dirty="0" err="1">
                <a:solidFill>
                  <a:schemeClr val="tx1">
                    <a:lumMod val="75000"/>
                    <a:lumOff val="25000"/>
                  </a:schemeClr>
                </a:solidFill>
                <a:latin typeface="Aptos" panose="020B0004020202020204" pitchFamily="34" charset="0"/>
                <a:sym typeface="Arial"/>
              </a:rPr>
              <a:t>the</a:t>
            </a:r>
            <a:r>
              <a:rPr lang="de-DE" b="0" dirty="0">
                <a:solidFill>
                  <a:schemeClr val="tx1">
                    <a:lumMod val="75000"/>
                    <a:lumOff val="25000"/>
                  </a:schemeClr>
                </a:solidFill>
                <a:latin typeface="Aptos" panose="020B0004020202020204" pitchFamily="34" charset="0"/>
                <a:sym typeface="Arial"/>
              </a:rPr>
              <a:t> </a:t>
            </a:r>
            <a:r>
              <a:rPr lang="de-DE" dirty="0" err="1">
                <a:solidFill>
                  <a:schemeClr val="tx1">
                    <a:lumMod val="75000"/>
                    <a:lumOff val="25000"/>
                  </a:schemeClr>
                </a:solidFill>
                <a:latin typeface="Aptos" panose="020B0004020202020204" pitchFamily="34" charset="0"/>
                <a:sym typeface="Arial"/>
              </a:rPr>
              <a:t>production</a:t>
            </a:r>
            <a:r>
              <a:rPr lang="de-DE" dirty="0">
                <a:solidFill>
                  <a:schemeClr val="tx1">
                    <a:lumMod val="75000"/>
                    <a:lumOff val="25000"/>
                  </a:schemeClr>
                </a:solidFill>
                <a:latin typeface="Aptos" panose="020B0004020202020204" pitchFamily="34" charset="0"/>
                <a:sym typeface="Arial"/>
              </a:rPr>
              <a:t> and </a:t>
            </a:r>
            <a:r>
              <a:rPr lang="de-DE" dirty="0" err="1">
                <a:solidFill>
                  <a:schemeClr val="tx1">
                    <a:lumMod val="75000"/>
                    <a:lumOff val="25000"/>
                  </a:schemeClr>
                </a:solidFill>
                <a:latin typeface="Aptos" panose="020B0004020202020204" pitchFamily="34" charset="0"/>
                <a:sym typeface="Arial"/>
              </a:rPr>
              <a:t>consumption</a:t>
            </a:r>
            <a:r>
              <a:rPr lang="de-DE" dirty="0">
                <a:solidFill>
                  <a:schemeClr val="tx1">
                    <a:lumMod val="75000"/>
                    <a:lumOff val="25000"/>
                  </a:schemeClr>
                </a:solidFill>
                <a:latin typeface="Aptos" panose="020B0004020202020204" pitchFamily="34" charset="0"/>
                <a:sym typeface="Arial"/>
              </a:rPr>
              <a:t> </a:t>
            </a:r>
            <a:r>
              <a:rPr lang="de-DE" dirty="0" err="1">
                <a:solidFill>
                  <a:schemeClr val="tx1">
                    <a:lumMod val="75000"/>
                    <a:lumOff val="25000"/>
                  </a:schemeClr>
                </a:solidFill>
                <a:latin typeface="Aptos" panose="020B0004020202020204" pitchFamily="34" charset="0"/>
                <a:sym typeface="Arial"/>
              </a:rPr>
              <a:t>of</a:t>
            </a:r>
            <a:r>
              <a:rPr lang="de-DE" dirty="0">
                <a:solidFill>
                  <a:schemeClr val="tx1">
                    <a:lumMod val="75000"/>
                    <a:lumOff val="25000"/>
                  </a:schemeClr>
                </a:solidFill>
                <a:latin typeface="Aptos" panose="020B0004020202020204" pitchFamily="34" charset="0"/>
                <a:sym typeface="Arial"/>
              </a:rPr>
              <a:t> textiles</a:t>
            </a:r>
            <a:r>
              <a:rPr lang="de-DE" b="0" dirty="0">
                <a:solidFill>
                  <a:schemeClr val="tx1">
                    <a:lumMod val="75000"/>
                    <a:lumOff val="25000"/>
                  </a:schemeClr>
                </a:solidFill>
                <a:latin typeface="Aptos" panose="020B0004020202020204" pitchFamily="34" charset="0"/>
                <a:sym typeface="Arial"/>
              </a:rPr>
              <a:t>, </a:t>
            </a:r>
            <a:r>
              <a:rPr lang="de-DE" b="0" dirty="0" err="1">
                <a:solidFill>
                  <a:schemeClr val="tx1">
                    <a:lumMod val="75000"/>
                    <a:lumOff val="25000"/>
                  </a:schemeClr>
                </a:solidFill>
                <a:latin typeface="Aptos" panose="020B0004020202020204" pitchFamily="34" charset="0"/>
                <a:sym typeface="Arial"/>
              </a:rPr>
              <a:t>whilst</a:t>
            </a:r>
            <a:r>
              <a:rPr lang="de-DE" b="0" dirty="0">
                <a:solidFill>
                  <a:schemeClr val="tx1">
                    <a:lumMod val="75000"/>
                    <a:lumOff val="25000"/>
                  </a:schemeClr>
                </a:solidFill>
                <a:latin typeface="Aptos" panose="020B0004020202020204" pitchFamily="34" charset="0"/>
                <a:sym typeface="Arial"/>
              </a:rPr>
              <a:t> </a:t>
            </a:r>
            <a:r>
              <a:rPr lang="de-DE" b="0" dirty="0" err="1">
                <a:solidFill>
                  <a:schemeClr val="tx1">
                    <a:lumMod val="75000"/>
                    <a:lumOff val="25000"/>
                  </a:schemeClr>
                </a:solidFill>
                <a:latin typeface="Aptos" panose="020B0004020202020204" pitchFamily="34" charset="0"/>
                <a:sym typeface="Arial"/>
              </a:rPr>
              <a:t>recognising</a:t>
            </a:r>
            <a:r>
              <a:rPr lang="de-DE" b="0" dirty="0">
                <a:solidFill>
                  <a:schemeClr val="tx1">
                    <a:lumMod val="75000"/>
                    <a:lumOff val="25000"/>
                  </a:schemeClr>
                </a:solidFill>
                <a:latin typeface="Aptos" panose="020B0004020202020204" pitchFamily="34" charset="0"/>
                <a:sym typeface="Arial"/>
              </a:rPr>
              <a:t> </a:t>
            </a:r>
            <a:r>
              <a:rPr lang="de-DE" b="0" dirty="0" err="1">
                <a:solidFill>
                  <a:schemeClr val="tx1">
                    <a:lumMod val="75000"/>
                    <a:lumOff val="25000"/>
                  </a:schemeClr>
                </a:solidFill>
                <a:latin typeface="Aptos" panose="020B0004020202020204" pitchFamily="34" charset="0"/>
                <a:sym typeface="Arial"/>
              </a:rPr>
              <a:t>the</a:t>
            </a:r>
            <a:r>
              <a:rPr lang="de-DE" b="0" dirty="0">
                <a:solidFill>
                  <a:schemeClr val="tx1">
                    <a:lumMod val="75000"/>
                    <a:lumOff val="25000"/>
                  </a:schemeClr>
                </a:solidFill>
                <a:latin typeface="Aptos" panose="020B0004020202020204" pitchFamily="34" charset="0"/>
                <a:sym typeface="Arial"/>
              </a:rPr>
              <a:t> </a:t>
            </a:r>
            <a:r>
              <a:rPr lang="de-DE" b="0" dirty="0" err="1">
                <a:solidFill>
                  <a:schemeClr val="tx1">
                    <a:lumMod val="75000"/>
                    <a:lumOff val="25000"/>
                  </a:schemeClr>
                </a:solidFill>
                <a:latin typeface="Aptos" panose="020B0004020202020204" pitchFamily="34" charset="0"/>
                <a:sym typeface="Arial"/>
              </a:rPr>
              <a:t>importance</a:t>
            </a:r>
            <a:r>
              <a:rPr lang="de-DE" b="0" dirty="0">
                <a:solidFill>
                  <a:schemeClr val="tx1">
                    <a:lumMod val="75000"/>
                    <a:lumOff val="25000"/>
                  </a:schemeClr>
                </a:solidFill>
                <a:latin typeface="Aptos" panose="020B0004020202020204" pitchFamily="34" charset="0"/>
                <a:sym typeface="Arial"/>
              </a:rPr>
              <a:t> </a:t>
            </a:r>
            <a:r>
              <a:rPr lang="de-DE" b="0" dirty="0" err="1">
                <a:solidFill>
                  <a:schemeClr val="tx1">
                    <a:lumMod val="75000"/>
                    <a:lumOff val="25000"/>
                  </a:schemeClr>
                </a:solidFill>
                <a:latin typeface="Aptos" panose="020B0004020202020204" pitchFamily="34" charset="0"/>
                <a:sym typeface="Arial"/>
              </a:rPr>
              <a:t>of</a:t>
            </a:r>
            <a:r>
              <a:rPr lang="de-DE" b="0" dirty="0">
                <a:solidFill>
                  <a:schemeClr val="tx1">
                    <a:lumMod val="75000"/>
                    <a:lumOff val="25000"/>
                  </a:schemeClr>
                </a:solidFill>
                <a:latin typeface="Aptos" panose="020B0004020202020204" pitchFamily="34" charset="0"/>
                <a:sym typeface="Arial"/>
              </a:rPr>
              <a:t> </a:t>
            </a:r>
            <a:r>
              <a:rPr lang="de-DE" b="0" dirty="0" err="1">
                <a:solidFill>
                  <a:schemeClr val="tx1">
                    <a:lumMod val="75000"/>
                    <a:lumOff val="25000"/>
                  </a:schemeClr>
                </a:solidFill>
                <a:latin typeface="Aptos" panose="020B0004020202020204" pitchFamily="34" charset="0"/>
                <a:sym typeface="Arial"/>
              </a:rPr>
              <a:t>the</a:t>
            </a:r>
            <a:r>
              <a:rPr lang="de-DE" b="0" dirty="0">
                <a:solidFill>
                  <a:schemeClr val="tx1">
                    <a:lumMod val="75000"/>
                    <a:lumOff val="25000"/>
                  </a:schemeClr>
                </a:solidFill>
                <a:latin typeface="Aptos" panose="020B0004020202020204" pitchFamily="34" charset="0"/>
                <a:sym typeface="Arial"/>
              </a:rPr>
              <a:t> textiles </a:t>
            </a:r>
            <a:r>
              <a:rPr lang="de-DE" b="0" dirty="0" err="1">
                <a:solidFill>
                  <a:schemeClr val="tx1">
                    <a:lumMod val="75000"/>
                    <a:lumOff val="25000"/>
                  </a:schemeClr>
                </a:solidFill>
                <a:latin typeface="Aptos" panose="020B0004020202020204" pitchFamily="34" charset="0"/>
                <a:sym typeface="Arial"/>
              </a:rPr>
              <a:t>sector</a:t>
            </a:r>
            <a:r>
              <a:rPr lang="de-DE" b="0" dirty="0">
                <a:solidFill>
                  <a:schemeClr val="tx1">
                    <a:lumMod val="75000"/>
                    <a:lumOff val="25000"/>
                  </a:schemeClr>
                </a:solidFill>
                <a:latin typeface="Aptos" panose="020B0004020202020204" pitchFamily="34" charset="0"/>
                <a:sym typeface="Arial"/>
              </a:rPr>
              <a:t>. </a:t>
            </a:r>
            <a:endParaRPr dirty="0">
              <a:solidFill>
                <a:schemeClr val="tx1">
                  <a:lumMod val="75000"/>
                  <a:lumOff val="25000"/>
                </a:schemeClr>
              </a:solidFill>
              <a:latin typeface="Aptos" panose="020B0004020202020204" pitchFamily="34" charset="0"/>
            </a:endParaRPr>
          </a:p>
          <a:p>
            <a:pPr marL="571500" lvl="0" indent="-342900" algn="l" rtl="0">
              <a:lnSpc>
                <a:spcPct val="80000"/>
              </a:lnSpc>
              <a:spcBef>
                <a:spcPts val="2200"/>
              </a:spcBef>
              <a:spcAft>
                <a:spcPts val="0"/>
              </a:spcAft>
              <a:buSzPts val="2400"/>
              <a:buFont typeface="Arial"/>
              <a:buChar char="•"/>
            </a:pPr>
            <a:r>
              <a:rPr lang="de-DE" b="0" dirty="0" err="1">
                <a:solidFill>
                  <a:schemeClr val="tx1">
                    <a:lumMod val="75000"/>
                    <a:lumOff val="25000"/>
                  </a:schemeClr>
                </a:solidFill>
                <a:latin typeface="Aptos" panose="020B0004020202020204" pitchFamily="34" charset="0"/>
                <a:sym typeface="Arial"/>
              </a:rPr>
              <a:t>It</a:t>
            </a:r>
            <a:r>
              <a:rPr lang="de-DE" b="0" dirty="0">
                <a:solidFill>
                  <a:schemeClr val="tx1">
                    <a:lumMod val="75000"/>
                    <a:lumOff val="25000"/>
                  </a:schemeClr>
                </a:solidFill>
                <a:latin typeface="Aptos" panose="020B0004020202020204" pitchFamily="34" charset="0"/>
                <a:sym typeface="Arial"/>
              </a:rPr>
              <a:t> </a:t>
            </a:r>
            <a:r>
              <a:rPr lang="de-DE" b="0" dirty="0" err="1">
                <a:solidFill>
                  <a:schemeClr val="tx1">
                    <a:lumMod val="75000"/>
                    <a:lumOff val="25000"/>
                  </a:schemeClr>
                </a:solidFill>
                <a:latin typeface="Aptos" panose="020B0004020202020204" pitchFamily="34" charset="0"/>
                <a:sym typeface="Arial"/>
              </a:rPr>
              <a:t>implements</a:t>
            </a:r>
            <a:r>
              <a:rPr lang="de-DE" b="0" dirty="0">
                <a:solidFill>
                  <a:schemeClr val="tx1">
                    <a:lumMod val="75000"/>
                    <a:lumOff val="25000"/>
                  </a:schemeClr>
                </a:solidFill>
                <a:latin typeface="Aptos" panose="020B0004020202020204" pitchFamily="34" charset="0"/>
                <a:sym typeface="Arial"/>
              </a:rPr>
              <a:t> </a:t>
            </a:r>
            <a:r>
              <a:rPr lang="de-DE" b="0" dirty="0" err="1">
                <a:solidFill>
                  <a:schemeClr val="tx1">
                    <a:lumMod val="75000"/>
                    <a:lumOff val="25000"/>
                  </a:schemeClr>
                </a:solidFill>
                <a:latin typeface="Aptos" panose="020B0004020202020204" pitchFamily="34" charset="0"/>
                <a:sym typeface="Arial"/>
              </a:rPr>
              <a:t>the</a:t>
            </a:r>
            <a:r>
              <a:rPr lang="de-DE" b="0" dirty="0">
                <a:solidFill>
                  <a:schemeClr val="tx1">
                    <a:lumMod val="75000"/>
                    <a:lumOff val="25000"/>
                  </a:schemeClr>
                </a:solidFill>
                <a:latin typeface="Aptos" panose="020B0004020202020204" pitchFamily="34" charset="0"/>
                <a:sym typeface="Arial"/>
              </a:rPr>
              <a:t> </a:t>
            </a:r>
            <a:r>
              <a:rPr lang="de-DE" b="0" dirty="0" err="1">
                <a:solidFill>
                  <a:schemeClr val="tx1">
                    <a:lumMod val="75000"/>
                    <a:lumOff val="25000"/>
                  </a:schemeClr>
                </a:solidFill>
                <a:latin typeface="Aptos" panose="020B0004020202020204" pitchFamily="34" charset="0"/>
                <a:sym typeface="Arial"/>
              </a:rPr>
              <a:t>commitments</a:t>
            </a:r>
            <a:r>
              <a:rPr lang="de-DE" b="0" dirty="0">
                <a:solidFill>
                  <a:schemeClr val="tx1">
                    <a:lumMod val="75000"/>
                    <a:lumOff val="25000"/>
                  </a:schemeClr>
                </a:solidFill>
                <a:latin typeface="Aptos" panose="020B0004020202020204" pitchFamily="34" charset="0"/>
                <a:sym typeface="Arial"/>
              </a:rPr>
              <a:t> </a:t>
            </a:r>
            <a:r>
              <a:rPr lang="de-DE" b="0" dirty="0" err="1">
                <a:solidFill>
                  <a:schemeClr val="tx1">
                    <a:lumMod val="75000"/>
                    <a:lumOff val="25000"/>
                  </a:schemeClr>
                </a:solidFill>
                <a:latin typeface="Aptos" panose="020B0004020202020204" pitchFamily="34" charset="0"/>
                <a:sym typeface="Arial"/>
              </a:rPr>
              <a:t>of</a:t>
            </a:r>
            <a:r>
              <a:rPr lang="de-DE" b="0" dirty="0">
                <a:solidFill>
                  <a:schemeClr val="tx1">
                    <a:lumMod val="75000"/>
                    <a:lumOff val="25000"/>
                  </a:schemeClr>
                </a:solidFill>
                <a:latin typeface="Aptos" panose="020B0004020202020204" pitchFamily="34" charset="0"/>
                <a:sym typeface="Arial"/>
              </a:rPr>
              <a:t> </a:t>
            </a:r>
            <a:r>
              <a:rPr lang="de-DE" b="0" dirty="0" err="1">
                <a:solidFill>
                  <a:schemeClr val="tx1">
                    <a:lumMod val="75000"/>
                    <a:lumOff val="25000"/>
                  </a:schemeClr>
                </a:solidFill>
                <a:latin typeface="Aptos" panose="020B0004020202020204" pitchFamily="34" charset="0"/>
                <a:sym typeface="Arial"/>
              </a:rPr>
              <a:t>the</a:t>
            </a:r>
            <a:r>
              <a:rPr lang="de-DE" b="0" dirty="0">
                <a:solidFill>
                  <a:schemeClr val="tx1">
                    <a:lumMod val="75000"/>
                    <a:lumOff val="25000"/>
                  </a:schemeClr>
                </a:solidFill>
                <a:latin typeface="Aptos" panose="020B0004020202020204" pitchFamily="34" charset="0"/>
                <a:sym typeface="Arial"/>
              </a:rPr>
              <a:t> </a:t>
            </a:r>
            <a:r>
              <a:rPr lang="de-DE" u="sng" dirty="0">
                <a:solidFill>
                  <a:schemeClr val="tx1">
                    <a:lumMod val="75000"/>
                    <a:lumOff val="25000"/>
                  </a:schemeClr>
                </a:solidFill>
                <a:latin typeface="Aptos" panose="020B0004020202020204" pitchFamily="34" charset="0"/>
                <a:sym typeface="Arial"/>
                <a:hlinkClick r:id="rId3">
                  <a:extLst>
                    <a:ext uri="{A12FA001-AC4F-418D-AE19-62706E023703}">
                      <ahyp:hlinkClr xmlns:ahyp="http://schemas.microsoft.com/office/drawing/2018/hyperlinkcolor" val="tx"/>
                    </a:ext>
                  </a:extLst>
                </a:hlinkClick>
              </a:rPr>
              <a:t>European Green Deal</a:t>
            </a:r>
            <a:r>
              <a:rPr lang="de-DE" dirty="0">
                <a:solidFill>
                  <a:schemeClr val="tx1">
                    <a:lumMod val="75000"/>
                    <a:lumOff val="25000"/>
                  </a:schemeClr>
                </a:solidFill>
                <a:latin typeface="Aptos" panose="020B0004020202020204" pitchFamily="34" charset="0"/>
                <a:sym typeface="Arial"/>
              </a:rPr>
              <a:t>,</a:t>
            </a:r>
            <a:r>
              <a:rPr lang="de-DE" b="0" dirty="0">
                <a:solidFill>
                  <a:schemeClr val="tx1">
                    <a:lumMod val="75000"/>
                    <a:lumOff val="25000"/>
                  </a:schemeClr>
                </a:solidFill>
                <a:latin typeface="Aptos" panose="020B0004020202020204" pitchFamily="34" charset="0"/>
                <a:sym typeface="Arial"/>
              </a:rPr>
              <a:t> </a:t>
            </a:r>
            <a:r>
              <a:rPr lang="de-DE" b="0" dirty="0" err="1">
                <a:solidFill>
                  <a:schemeClr val="tx1">
                    <a:lumMod val="75000"/>
                    <a:lumOff val="25000"/>
                  </a:schemeClr>
                </a:solidFill>
                <a:latin typeface="Aptos" panose="020B0004020202020204" pitchFamily="34" charset="0"/>
                <a:sym typeface="Arial"/>
              </a:rPr>
              <a:t>the</a:t>
            </a:r>
            <a:r>
              <a:rPr lang="de-DE" b="0" dirty="0">
                <a:solidFill>
                  <a:schemeClr val="tx1">
                    <a:lumMod val="75000"/>
                    <a:lumOff val="25000"/>
                  </a:schemeClr>
                </a:solidFill>
                <a:latin typeface="Aptos" panose="020B0004020202020204" pitchFamily="34" charset="0"/>
                <a:sym typeface="Arial"/>
              </a:rPr>
              <a:t> </a:t>
            </a:r>
            <a:r>
              <a:rPr lang="de-DE" u="sng" dirty="0">
                <a:solidFill>
                  <a:schemeClr val="tx1">
                    <a:lumMod val="75000"/>
                    <a:lumOff val="25000"/>
                  </a:schemeClr>
                </a:solidFill>
                <a:latin typeface="Aptos" panose="020B0004020202020204" pitchFamily="34" charset="0"/>
                <a:sym typeface="Arial"/>
                <a:hlinkClick r:id="rId4">
                  <a:extLst>
                    <a:ext uri="{A12FA001-AC4F-418D-AE19-62706E023703}">
                      <ahyp:hlinkClr xmlns:ahyp="http://schemas.microsoft.com/office/drawing/2018/hyperlinkcolor" val="tx"/>
                    </a:ext>
                  </a:extLst>
                </a:hlinkClick>
              </a:rPr>
              <a:t>Circular Economy Action Plan</a:t>
            </a:r>
            <a:r>
              <a:rPr lang="de-DE" dirty="0">
                <a:solidFill>
                  <a:schemeClr val="tx1">
                    <a:lumMod val="75000"/>
                    <a:lumOff val="25000"/>
                  </a:schemeClr>
                </a:solidFill>
                <a:latin typeface="Aptos" panose="020B0004020202020204" pitchFamily="34" charset="0"/>
                <a:sym typeface="Arial"/>
              </a:rPr>
              <a:t> </a:t>
            </a:r>
            <a:r>
              <a:rPr lang="de-DE" b="0" dirty="0">
                <a:solidFill>
                  <a:schemeClr val="tx1">
                    <a:lumMod val="75000"/>
                    <a:lumOff val="25000"/>
                  </a:schemeClr>
                </a:solidFill>
                <a:latin typeface="Aptos" panose="020B0004020202020204" pitchFamily="34" charset="0"/>
                <a:sym typeface="Arial"/>
              </a:rPr>
              <a:t>and </a:t>
            </a:r>
            <a:r>
              <a:rPr lang="de-DE" b="0" dirty="0" err="1">
                <a:solidFill>
                  <a:schemeClr val="tx1">
                    <a:lumMod val="75000"/>
                    <a:lumOff val="25000"/>
                  </a:schemeClr>
                </a:solidFill>
                <a:latin typeface="Aptos" panose="020B0004020202020204" pitchFamily="34" charset="0"/>
                <a:sym typeface="Arial"/>
              </a:rPr>
              <a:t>the</a:t>
            </a:r>
            <a:r>
              <a:rPr lang="de-DE" b="0" dirty="0">
                <a:solidFill>
                  <a:schemeClr val="tx1">
                    <a:lumMod val="75000"/>
                    <a:lumOff val="25000"/>
                  </a:schemeClr>
                </a:solidFill>
                <a:latin typeface="Aptos" panose="020B0004020202020204" pitchFamily="34" charset="0"/>
                <a:sym typeface="Arial"/>
              </a:rPr>
              <a:t> European </a:t>
            </a:r>
            <a:r>
              <a:rPr lang="de-DE" u="sng" dirty="0">
                <a:solidFill>
                  <a:schemeClr val="tx1">
                    <a:lumMod val="75000"/>
                    <a:lumOff val="25000"/>
                  </a:schemeClr>
                </a:solidFill>
                <a:latin typeface="Aptos" panose="020B0004020202020204" pitchFamily="34" charset="0"/>
                <a:sym typeface="Arial"/>
                <a:hlinkClick r:id="rId5">
                  <a:extLst>
                    <a:ext uri="{A12FA001-AC4F-418D-AE19-62706E023703}">
                      <ahyp:hlinkClr xmlns:ahyp="http://schemas.microsoft.com/office/drawing/2018/hyperlinkcolor" val="tx"/>
                    </a:ext>
                  </a:extLst>
                </a:hlinkClick>
              </a:rPr>
              <a:t>industrial strategy</a:t>
            </a:r>
            <a:r>
              <a:rPr lang="de-DE" dirty="0">
                <a:solidFill>
                  <a:schemeClr val="tx1">
                    <a:lumMod val="75000"/>
                    <a:lumOff val="25000"/>
                  </a:schemeClr>
                </a:solidFill>
                <a:latin typeface="Aptos" panose="020B0004020202020204" pitchFamily="34" charset="0"/>
                <a:sym typeface="Arial"/>
              </a:rPr>
              <a:t>. </a:t>
            </a:r>
            <a:endParaRPr dirty="0">
              <a:solidFill>
                <a:schemeClr val="tx1">
                  <a:lumMod val="75000"/>
                  <a:lumOff val="25000"/>
                </a:schemeClr>
              </a:solidFill>
              <a:latin typeface="Aptos" panose="020B0004020202020204" pitchFamily="34" charset="0"/>
            </a:endParaRPr>
          </a:p>
          <a:p>
            <a:pPr marL="571500" lvl="0" indent="-342900" algn="l" rtl="0">
              <a:lnSpc>
                <a:spcPct val="80000"/>
              </a:lnSpc>
              <a:spcBef>
                <a:spcPts val="2200"/>
              </a:spcBef>
              <a:spcAft>
                <a:spcPts val="0"/>
              </a:spcAft>
              <a:buSzPts val="2400"/>
              <a:buFont typeface="Arial"/>
              <a:buChar char="•"/>
            </a:pPr>
            <a:r>
              <a:rPr lang="de-DE" b="0" dirty="0">
                <a:solidFill>
                  <a:schemeClr val="tx1">
                    <a:lumMod val="75000"/>
                    <a:lumOff val="25000"/>
                  </a:schemeClr>
                </a:solidFill>
                <a:latin typeface="Aptos" panose="020B0004020202020204" pitchFamily="34" charset="0"/>
                <a:sym typeface="Arial"/>
              </a:rPr>
              <a:t>The </a:t>
            </a:r>
            <a:r>
              <a:rPr lang="de-DE" b="0" dirty="0" err="1">
                <a:solidFill>
                  <a:schemeClr val="tx1">
                    <a:lumMod val="75000"/>
                    <a:lumOff val="25000"/>
                  </a:schemeClr>
                </a:solidFill>
                <a:latin typeface="Aptos" panose="020B0004020202020204" pitchFamily="34" charset="0"/>
                <a:sym typeface="Arial"/>
              </a:rPr>
              <a:t>Strategy</a:t>
            </a:r>
            <a:r>
              <a:rPr lang="de-DE" b="0" dirty="0">
                <a:solidFill>
                  <a:schemeClr val="tx1">
                    <a:lumMod val="75000"/>
                    <a:lumOff val="25000"/>
                  </a:schemeClr>
                </a:solidFill>
                <a:latin typeface="Aptos" panose="020B0004020202020204" pitchFamily="34" charset="0"/>
                <a:sym typeface="Arial"/>
              </a:rPr>
              <a:t> </a:t>
            </a:r>
            <a:r>
              <a:rPr lang="de-DE" b="0" dirty="0" err="1">
                <a:solidFill>
                  <a:schemeClr val="tx1">
                    <a:lumMod val="75000"/>
                    <a:lumOff val="25000"/>
                  </a:schemeClr>
                </a:solidFill>
                <a:latin typeface="Aptos" panose="020B0004020202020204" pitchFamily="34" charset="0"/>
                <a:sym typeface="Arial"/>
              </a:rPr>
              <a:t>looks</a:t>
            </a:r>
            <a:r>
              <a:rPr lang="de-DE" b="0" dirty="0">
                <a:solidFill>
                  <a:schemeClr val="tx1">
                    <a:lumMod val="75000"/>
                    <a:lumOff val="25000"/>
                  </a:schemeClr>
                </a:solidFill>
                <a:latin typeface="Aptos" panose="020B0004020202020204" pitchFamily="34" charset="0"/>
                <a:sym typeface="Arial"/>
              </a:rPr>
              <a:t> at </a:t>
            </a:r>
            <a:r>
              <a:rPr lang="de-DE" b="0" dirty="0" err="1">
                <a:solidFill>
                  <a:schemeClr val="tx1">
                    <a:lumMod val="75000"/>
                    <a:lumOff val="25000"/>
                  </a:schemeClr>
                </a:solidFill>
                <a:latin typeface="Aptos" panose="020B0004020202020204" pitchFamily="34" charset="0"/>
                <a:sym typeface="Arial"/>
              </a:rPr>
              <a:t>the</a:t>
            </a:r>
            <a:r>
              <a:rPr lang="de-DE" b="0" dirty="0">
                <a:solidFill>
                  <a:schemeClr val="tx1">
                    <a:lumMod val="75000"/>
                    <a:lumOff val="25000"/>
                  </a:schemeClr>
                </a:solidFill>
                <a:latin typeface="Aptos" panose="020B0004020202020204" pitchFamily="34" charset="0"/>
                <a:sym typeface="Arial"/>
              </a:rPr>
              <a:t> </a:t>
            </a:r>
            <a:r>
              <a:rPr lang="de-DE" b="0" dirty="0" err="1">
                <a:solidFill>
                  <a:schemeClr val="tx1">
                    <a:lumMod val="75000"/>
                    <a:lumOff val="25000"/>
                  </a:schemeClr>
                </a:solidFill>
                <a:latin typeface="Aptos" panose="020B0004020202020204" pitchFamily="34" charset="0"/>
                <a:sym typeface="Arial"/>
              </a:rPr>
              <a:t>entire</a:t>
            </a:r>
            <a:r>
              <a:rPr lang="de-DE" b="0" dirty="0">
                <a:solidFill>
                  <a:schemeClr val="tx1">
                    <a:lumMod val="75000"/>
                    <a:lumOff val="25000"/>
                  </a:schemeClr>
                </a:solidFill>
                <a:latin typeface="Aptos" panose="020B0004020202020204" pitchFamily="34" charset="0"/>
                <a:sym typeface="Arial"/>
              </a:rPr>
              <a:t> </a:t>
            </a:r>
            <a:r>
              <a:rPr lang="de-DE" dirty="0" err="1">
                <a:solidFill>
                  <a:schemeClr val="tx1">
                    <a:lumMod val="75000"/>
                    <a:lumOff val="25000"/>
                  </a:schemeClr>
                </a:solidFill>
                <a:latin typeface="Aptos" panose="020B0004020202020204" pitchFamily="34" charset="0"/>
                <a:sym typeface="Arial"/>
              </a:rPr>
              <a:t>lifecycle</a:t>
            </a:r>
            <a:r>
              <a:rPr lang="de-DE" dirty="0">
                <a:solidFill>
                  <a:schemeClr val="tx1">
                    <a:lumMod val="75000"/>
                    <a:lumOff val="25000"/>
                  </a:schemeClr>
                </a:solidFill>
                <a:latin typeface="Aptos" panose="020B0004020202020204" pitchFamily="34" charset="0"/>
                <a:sym typeface="Arial"/>
              </a:rPr>
              <a:t> </a:t>
            </a:r>
            <a:r>
              <a:rPr lang="de-DE" dirty="0" err="1">
                <a:solidFill>
                  <a:schemeClr val="tx1">
                    <a:lumMod val="75000"/>
                    <a:lumOff val="25000"/>
                  </a:schemeClr>
                </a:solidFill>
                <a:latin typeface="Aptos" panose="020B0004020202020204" pitchFamily="34" charset="0"/>
                <a:sym typeface="Arial"/>
              </a:rPr>
              <a:t>of</a:t>
            </a:r>
            <a:r>
              <a:rPr lang="de-DE" dirty="0">
                <a:solidFill>
                  <a:schemeClr val="tx1">
                    <a:lumMod val="75000"/>
                    <a:lumOff val="25000"/>
                  </a:schemeClr>
                </a:solidFill>
                <a:latin typeface="Aptos" panose="020B0004020202020204" pitchFamily="34" charset="0"/>
                <a:sym typeface="Arial"/>
              </a:rPr>
              <a:t> textile </a:t>
            </a:r>
            <a:r>
              <a:rPr lang="de-DE" b="0" dirty="0" err="1">
                <a:solidFill>
                  <a:schemeClr val="tx1">
                    <a:lumMod val="75000"/>
                    <a:lumOff val="25000"/>
                  </a:schemeClr>
                </a:solidFill>
                <a:latin typeface="Aptos" panose="020B0004020202020204" pitchFamily="34" charset="0"/>
                <a:sym typeface="Arial"/>
              </a:rPr>
              <a:t>products</a:t>
            </a:r>
            <a:r>
              <a:rPr lang="de-DE" b="0" dirty="0">
                <a:solidFill>
                  <a:schemeClr val="tx1">
                    <a:lumMod val="75000"/>
                    <a:lumOff val="25000"/>
                  </a:schemeClr>
                </a:solidFill>
                <a:latin typeface="Aptos" panose="020B0004020202020204" pitchFamily="34" charset="0"/>
                <a:sym typeface="Arial"/>
              </a:rPr>
              <a:t> and </a:t>
            </a:r>
            <a:r>
              <a:rPr lang="de-DE" b="0" dirty="0" err="1">
                <a:solidFill>
                  <a:schemeClr val="tx1">
                    <a:lumMod val="75000"/>
                    <a:lumOff val="25000"/>
                  </a:schemeClr>
                </a:solidFill>
                <a:latin typeface="Aptos" panose="020B0004020202020204" pitchFamily="34" charset="0"/>
                <a:sym typeface="Arial"/>
              </a:rPr>
              <a:t>proposes</a:t>
            </a:r>
            <a:r>
              <a:rPr lang="de-DE" b="0" dirty="0">
                <a:solidFill>
                  <a:schemeClr val="tx1">
                    <a:lumMod val="75000"/>
                    <a:lumOff val="25000"/>
                  </a:schemeClr>
                </a:solidFill>
                <a:latin typeface="Aptos" panose="020B0004020202020204" pitchFamily="34" charset="0"/>
                <a:sym typeface="Arial"/>
              </a:rPr>
              <a:t> </a:t>
            </a:r>
            <a:r>
              <a:rPr lang="de-DE" b="0" dirty="0" err="1">
                <a:solidFill>
                  <a:schemeClr val="tx1">
                    <a:lumMod val="75000"/>
                    <a:lumOff val="25000"/>
                  </a:schemeClr>
                </a:solidFill>
                <a:latin typeface="Aptos" panose="020B0004020202020204" pitchFamily="34" charset="0"/>
                <a:sym typeface="Arial"/>
              </a:rPr>
              <a:t>coordinated</a:t>
            </a:r>
            <a:r>
              <a:rPr lang="de-DE" b="0" dirty="0">
                <a:solidFill>
                  <a:schemeClr val="tx1">
                    <a:lumMod val="75000"/>
                    <a:lumOff val="25000"/>
                  </a:schemeClr>
                </a:solidFill>
                <a:latin typeface="Aptos" panose="020B0004020202020204" pitchFamily="34" charset="0"/>
                <a:sym typeface="Arial"/>
              </a:rPr>
              <a:t> </a:t>
            </a:r>
            <a:r>
              <a:rPr lang="de-DE" b="0" dirty="0" err="1">
                <a:solidFill>
                  <a:schemeClr val="tx1">
                    <a:lumMod val="75000"/>
                    <a:lumOff val="25000"/>
                  </a:schemeClr>
                </a:solidFill>
                <a:latin typeface="Aptos" panose="020B0004020202020204" pitchFamily="34" charset="0"/>
                <a:sym typeface="Arial"/>
              </a:rPr>
              <a:t>actions</a:t>
            </a:r>
            <a:r>
              <a:rPr lang="de-DE" b="0" dirty="0">
                <a:solidFill>
                  <a:schemeClr val="tx1">
                    <a:lumMod val="75000"/>
                    <a:lumOff val="25000"/>
                  </a:schemeClr>
                </a:solidFill>
                <a:latin typeface="Aptos" panose="020B0004020202020204" pitchFamily="34" charset="0"/>
                <a:sym typeface="Arial"/>
              </a:rPr>
              <a:t> </a:t>
            </a:r>
            <a:r>
              <a:rPr lang="de-DE" b="0" dirty="0" err="1">
                <a:solidFill>
                  <a:schemeClr val="tx1">
                    <a:lumMod val="75000"/>
                    <a:lumOff val="25000"/>
                  </a:schemeClr>
                </a:solidFill>
                <a:latin typeface="Aptos" panose="020B0004020202020204" pitchFamily="34" charset="0"/>
                <a:sym typeface="Arial"/>
              </a:rPr>
              <a:t>to</a:t>
            </a:r>
            <a:r>
              <a:rPr lang="de-DE" b="0" dirty="0">
                <a:solidFill>
                  <a:schemeClr val="tx1">
                    <a:lumMod val="75000"/>
                    <a:lumOff val="25000"/>
                  </a:schemeClr>
                </a:solidFill>
                <a:latin typeface="Aptos" panose="020B0004020202020204" pitchFamily="34" charset="0"/>
                <a:sym typeface="Arial"/>
              </a:rPr>
              <a:t> </a:t>
            </a:r>
            <a:r>
              <a:rPr lang="de-DE" dirty="0" err="1">
                <a:solidFill>
                  <a:schemeClr val="tx1">
                    <a:lumMod val="75000"/>
                    <a:lumOff val="25000"/>
                  </a:schemeClr>
                </a:solidFill>
                <a:latin typeface="Aptos" panose="020B0004020202020204" pitchFamily="34" charset="0"/>
                <a:sym typeface="Arial"/>
              </a:rPr>
              <a:t>change</a:t>
            </a:r>
            <a:r>
              <a:rPr lang="de-DE" dirty="0">
                <a:solidFill>
                  <a:schemeClr val="tx1">
                    <a:lumMod val="75000"/>
                    <a:lumOff val="25000"/>
                  </a:schemeClr>
                </a:solidFill>
                <a:latin typeface="Aptos" panose="020B0004020202020204" pitchFamily="34" charset="0"/>
                <a:sym typeface="Arial"/>
              </a:rPr>
              <a:t> </a:t>
            </a:r>
            <a:r>
              <a:rPr lang="de-DE" dirty="0" err="1">
                <a:solidFill>
                  <a:schemeClr val="tx1">
                    <a:lumMod val="75000"/>
                    <a:lumOff val="25000"/>
                  </a:schemeClr>
                </a:solidFill>
                <a:latin typeface="Aptos" panose="020B0004020202020204" pitchFamily="34" charset="0"/>
                <a:sym typeface="Arial"/>
              </a:rPr>
              <a:t>how</a:t>
            </a:r>
            <a:r>
              <a:rPr lang="de-DE" dirty="0">
                <a:solidFill>
                  <a:schemeClr val="tx1">
                    <a:lumMod val="75000"/>
                    <a:lumOff val="25000"/>
                  </a:schemeClr>
                </a:solidFill>
                <a:latin typeface="Aptos" panose="020B0004020202020204" pitchFamily="34" charset="0"/>
                <a:sym typeface="Arial"/>
              </a:rPr>
              <a:t> </a:t>
            </a:r>
            <a:r>
              <a:rPr lang="de-DE" dirty="0" err="1">
                <a:solidFill>
                  <a:schemeClr val="tx1">
                    <a:lumMod val="75000"/>
                    <a:lumOff val="25000"/>
                  </a:schemeClr>
                </a:solidFill>
                <a:latin typeface="Aptos" panose="020B0004020202020204" pitchFamily="34" charset="0"/>
                <a:sym typeface="Arial"/>
              </a:rPr>
              <a:t>we</a:t>
            </a:r>
            <a:r>
              <a:rPr lang="de-DE" dirty="0">
                <a:solidFill>
                  <a:schemeClr val="tx1">
                    <a:lumMod val="75000"/>
                    <a:lumOff val="25000"/>
                  </a:schemeClr>
                </a:solidFill>
                <a:latin typeface="Aptos" panose="020B0004020202020204" pitchFamily="34" charset="0"/>
                <a:sym typeface="Arial"/>
              </a:rPr>
              <a:t> </a:t>
            </a:r>
            <a:r>
              <a:rPr lang="de-DE" dirty="0" err="1">
                <a:solidFill>
                  <a:schemeClr val="tx1">
                    <a:lumMod val="75000"/>
                    <a:lumOff val="25000"/>
                  </a:schemeClr>
                </a:solidFill>
                <a:latin typeface="Aptos" panose="020B0004020202020204" pitchFamily="34" charset="0"/>
                <a:sym typeface="Arial"/>
              </a:rPr>
              <a:t>produce</a:t>
            </a:r>
            <a:r>
              <a:rPr lang="de-DE" dirty="0">
                <a:solidFill>
                  <a:schemeClr val="tx1">
                    <a:lumMod val="75000"/>
                    <a:lumOff val="25000"/>
                  </a:schemeClr>
                </a:solidFill>
                <a:latin typeface="Aptos" panose="020B0004020202020204" pitchFamily="34" charset="0"/>
                <a:sym typeface="Arial"/>
              </a:rPr>
              <a:t> and </a:t>
            </a:r>
            <a:r>
              <a:rPr lang="de-DE" dirty="0" err="1">
                <a:solidFill>
                  <a:schemeClr val="tx1">
                    <a:lumMod val="75000"/>
                    <a:lumOff val="25000"/>
                  </a:schemeClr>
                </a:solidFill>
                <a:latin typeface="Aptos" panose="020B0004020202020204" pitchFamily="34" charset="0"/>
                <a:sym typeface="Arial"/>
              </a:rPr>
              <a:t>consume</a:t>
            </a:r>
            <a:r>
              <a:rPr lang="de-DE" dirty="0">
                <a:solidFill>
                  <a:schemeClr val="tx1">
                    <a:lumMod val="75000"/>
                    <a:lumOff val="25000"/>
                  </a:schemeClr>
                </a:solidFill>
                <a:latin typeface="Aptos" panose="020B0004020202020204" pitchFamily="34" charset="0"/>
                <a:sym typeface="Arial"/>
              </a:rPr>
              <a:t> </a:t>
            </a:r>
            <a:r>
              <a:rPr lang="de-DE" b="0" dirty="0">
                <a:solidFill>
                  <a:schemeClr val="tx1">
                    <a:lumMod val="75000"/>
                    <a:lumOff val="25000"/>
                  </a:schemeClr>
                </a:solidFill>
                <a:latin typeface="Aptos" panose="020B0004020202020204" pitchFamily="34" charset="0"/>
                <a:sym typeface="Arial"/>
              </a:rPr>
              <a:t>textiles.</a:t>
            </a:r>
            <a:endParaRPr dirty="0">
              <a:solidFill>
                <a:schemeClr val="tx1">
                  <a:lumMod val="75000"/>
                  <a:lumOff val="25000"/>
                </a:schemeClr>
              </a:solidFill>
              <a:latin typeface="Aptos" panose="020B0004020202020204" pitchFamily="34" charset="0"/>
            </a:endParaRPr>
          </a:p>
          <a:p>
            <a:pPr marL="571500" lvl="0" indent="-190500" algn="l" rtl="0">
              <a:lnSpc>
                <a:spcPct val="80000"/>
              </a:lnSpc>
              <a:spcBef>
                <a:spcPts val="2200"/>
              </a:spcBef>
              <a:spcAft>
                <a:spcPts val="0"/>
              </a:spcAft>
              <a:buSzPts val="2400"/>
              <a:buFont typeface="Arial"/>
              <a:buNone/>
            </a:pPr>
            <a:endParaRPr dirty="0">
              <a:solidFill>
                <a:schemeClr val="tx1">
                  <a:lumMod val="75000"/>
                  <a:lumOff val="25000"/>
                </a:schemeClr>
              </a:solidFill>
              <a:latin typeface="Aptos" panose="020B0004020202020204" pitchFamily="34" charset="0"/>
              <a:sym typeface="Arial"/>
            </a:endParaRPr>
          </a:p>
          <a:p>
            <a:pPr marL="571500" lvl="0" indent="-190500" algn="l" rtl="0">
              <a:lnSpc>
                <a:spcPct val="80000"/>
              </a:lnSpc>
              <a:spcBef>
                <a:spcPts val="2200"/>
              </a:spcBef>
              <a:spcAft>
                <a:spcPts val="0"/>
              </a:spcAft>
              <a:buSzPts val="2400"/>
              <a:buFont typeface="Arial"/>
              <a:buNone/>
            </a:pPr>
            <a:endParaRPr dirty="0">
              <a:solidFill>
                <a:schemeClr val="tx1">
                  <a:lumMod val="75000"/>
                  <a:lumOff val="25000"/>
                </a:schemeClr>
              </a:solidFill>
              <a:latin typeface="Aptos" panose="020B0004020202020204" pitchFamily="34" charset="0"/>
              <a:sym typeface="Arial"/>
            </a:endParaRPr>
          </a:p>
        </p:txBody>
      </p:sp>
    </p:spTree>
  </p:cSld>
  <p:clrMapOvr>
    <a:masterClrMapping/>
  </p:clrMapOvr>
</p:sld>
</file>

<file path=ppt/theme/theme1.xml><?xml version="1.0" encoding="utf-8"?>
<a:theme xmlns:a="http://schemas.openxmlformats.org/drawingml/2006/main" name="Benutzerdefiniert">
  <a:themeElements>
    <a:clrScheme name="Benutzerdefiniert 5">
      <a:dk1>
        <a:srgbClr val="000000"/>
      </a:dk1>
      <a:lt1>
        <a:srgbClr val="FFFFFF"/>
      </a:lt1>
      <a:dk2>
        <a:srgbClr val="E4E4E4"/>
      </a:dk2>
      <a:lt2>
        <a:srgbClr val="A3C42A"/>
      </a:lt2>
      <a:accent1>
        <a:srgbClr val="A9D4DB"/>
      </a:accent1>
      <a:accent2>
        <a:srgbClr val="FAB609"/>
      </a:accent2>
      <a:accent3>
        <a:srgbClr val="4495A2"/>
      </a:accent3>
      <a:accent4>
        <a:srgbClr val="035854"/>
      </a:accent4>
      <a:accent5>
        <a:srgbClr val="CCDB84"/>
      </a:accent5>
      <a:accent6>
        <a:srgbClr val="A3C42A"/>
      </a:accent6>
      <a:hlink>
        <a:srgbClr val="035854"/>
      </a:hlink>
      <a:folHlink>
        <a:srgbClr val="0F49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5586</Words>
  <Application>Microsoft Macintosh PowerPoint</Application>
  <PresentationFormat>Breitbild</PresentationFormat>
  <Paragraphs>499</Paragraphs>
  <Slides>65</Slides>
  <Notes>65</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65</vt:i4>
      </vt:variant>
    </vt:vector>
  </HeadingPairs>
  <TitlesOfParts>
    <vt:vector size="73" baseType="lpstr">
      <vt:lpstr>Aptos Serif</vt:lpstr>
      <vt:lpstr>Play</vt:lpstr>
      <vt:lpstr>Times New Roman</vt:lpstr>
      <vt:lpstr>Roboto</vt:lpstr>
      <vt:lpstr>Arial</vt:lpstr>
      <vt:lpstr>Aptos</vt:lpstr>
      <vt:lpstr>Calibri</vt:lpstr>
      <vt:lpstr>Benutzerdefiniert</vt:lpstr>
      <vt:lpstr>PowerPoint-Präsentation</vt:lpstr>
      <vt:lpstr>Agenda – Textile</vt:lpstr>
      <vt:lpstr>1. Environmental and Social impact of Textile and Leather production </vt:lpstr>
      <vt:lpstr>1. Environmental and Social impact of Textile and Leather production </vt:lpstr>
      <vt:lpstr>2. Strategic Goals for Sustainable Procurement</vt:lpstr>
      <vt:lpstr>2. Strategic Goals for Sustainable Procurement</vt:lpstr>
      <vt:lpstr>2. Strategic Goals for Sustainable Procurement</vt:lpstr>
      <vt:lpstr>2. Strategic Goals for Sustainable Procurement</vt:lpstr>
      <vt:lpstr>EU Strategy for Sustainable and Circular Textiles</vt:lpstr>
      <vt:lpstr>PowerPoint-Präsentation</vt:lpstr>
      <vt:lpstr>3. EU GPP Criteria for textile and leather  </vt:lpstr>
      <vt:lpstr>3. EU GPP Criteria for textile and leather</vt:lpstr>
      <vt:lpstr>3. EU GPP Criteria for textile and leather</vt:lpstr>
      <vt:lpstr>3. EU GPP Criteria for textile and leather</vt:lpstr>
      <vt:lpstr>3. EU GPP Criteria for textile and leather</vt:lpstr>
      <vt:lpstr>3. EU GPP Criteria for textile and leather</vt:lpstr>
      <vt:lpstr>Social criteria references</vt:lpstr>
      <vt:lpstr>4. EU GPP Standards for textile and leather</vt:lpstr>
      <vt:lpstr>Sources</vt:lpstr>
      <vt:lpstr>Agenda – ICT Equipment </vt:lpstr>
      <vt:lpstr>1. Environmental and Social impact of ICT Equipment  </vt:lpstr>
      <vt:lpstr>1. Environmental and Social impact of ICT Equipment  </vt:lpstr>
      <vt:lpstr>2. Strategic Goals for Sustainable Procurement</vt:lpstr>
      <vt:lpstr>2. Strategic Goals for Sustainable Procurement</vt:lpstr>
      <vt:lpstr>2. Strategic Goals for Sustainable Procurement</vt:lpstr>
      <vt:lpstr>EU Strategic Goals for Sustainable ICT Equipment </vt:lpstr>
      <vt:lpstr>PowerPoint-Präsentation</vt:lpstr>
      <vt:lpstr>3. EU GPP Criteria for ICT Equipment  </vt:lpstr>
      <vt:lpstr>3. EU GPP Criteria for Computers, Monitors, Tablets &amp; Smartphones</vt:lpstr>
      <vt:lpstr>3. EU GPP Criteria for data centres, server rooms and cloud services</vt:lpstr>
      <vt:lpstr>3. EU GPP Criteria for ICT Equipment</vt:lpstr>
      <vt:lpstr>4. EU GPP Standards for ICT Equipment </vt:lpstr>
      <vt:lpstr>4. EU GPP Standards for ICT Equipment </vt:lpstr>
      <vt:lpstr>Sources</vt:lpstr>
      <vt:lpstr>Agenda – Cleaning Products and Services </vt:lpstr>
      <vt:lpstr>1. Environmental and Social impact of Cleaning Products and Services  </vt:lpstr>
      <vt:lpstr>1. Environmental and Social impact of Cleaning Products and Services  </vt:lpstr>
      <vt:lpstr>2. Strategic Goals for Sustainable Procurement</vt:lpstr>
      <vt:lpstr>2. Strategic Goals for Sustainable Procurement</vt:lpstr>
      <vt:lpstr>2. Strategic Goals for Sustainable Procurement</vt:lpstr>
      <vt:lpstr>PowerPoint-Präsentation</vt:lpstr>
      <vt:lpstr>EU Strategic Goals for Sustainable Cleaning Products and Services </vt:lpstr>
      <vt:lpstr>3. EU GPP Criteria for Cleaning Products and Services  </vt:lpstr>
      <vt:lpstr>3. EU GPP Criteria for Cleaning Products and Services </vt:lpstr>
      <vt:lpstr>3. EU GPP Criteria for data centres, server rooms and cloud services</vt:lpstr>
      <vt:lpstr>3. EU GPP Criteria for data centres, server rooms and cloud services</vt:lpstr>
      <vt:lpstr>3. EU Ecolabel Criteria for Cleaning products and services </vt:lpstr>
      <vt:lpstr>4. EU GPP Standards for Cleaning Products and services </vt:lpstr>
      <vt:lpstr>Sources</vt:lpstr>
      <vt:lpstr>Agenda – Office Material </vt:lpstr>
      <vt:lpstr>1. Environmental and Social impact of Office Material </vt:lpstr>
      <vt:lpstr>1. Environmental and Social impact of Cleaning Products and Services  </vt:lpstr>
      <vt:lpstr>2. Strategic Goals for Sustainable Procurement</vt:lpstr>
      <vt:lpstr>2. Strategic Goals for Sustainable Procurement</vt:lpstr>
      <vt:lpstr>2. Strategic Goals for Sustainable Procurement</vt:lpstr>
      <vt:lpstr>PowerPoint-Präsentation</vt:lpstr>
      <vt:lpstr>EU Strategic Goals for Sustainable Office Materials </vt:lpstr>
      <vt:lpstr>3. EU GPP Criteria for Office Materials </vt:lpstr>
      <vt:lpstr>3. EU GPP Criteria for Imaging equipment, consumables and print services</vt:lpstr>
      <vt:lpstr>3. EU GPP Criteria for Graphic and printed paper products </vt:lpstr>
      <vt:lpstr>3. EU plastics strategy </vt:lpstr>
      <vt:lpstr>3. EU GPP Criteria for Office Materials </vt:lpstr>
      <vt:lpstr>4. EU GPP Standards for Cleaning Products and services </vt:lpstr>
      <vt:lpstr>Sources</vt:lpstr>
      <vt:lpstr>Thank you very much!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nicole</dc:creator>
  <cp:lastModifiedBy>Maya Knevels</cp:lastModifiedBy>
  <cp:revision>6</cp:revision>
  <dcterms:created xsi:type="dcterms:W3CDTF">2024-09-16T10:50:40Z</dcterms:created>
  <dcterms:modified xsi:type="dcterms:W3CDTF">2026-05-05T12:55:46Z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0x010100255B8ECBF0E41D4F84283CBD4EE3A7A4</vt:lpwstr>
  </property>
  <property fmtid="{D5CDD505-2E9C-101B-9397-08002B2CF9AE}" pid="3" name="MediaServiceImageTags">
    <vt:lpwstr/>
  </property>
</Properties>
</file>